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haansoftxlsx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95" r:id="rId4"/>
    <p:sldId id="412" r:id="rId5"/>
    <p:sldId id="432" r:id="rId6"/>
    <p:sldId id="431" r:id="rId7"/>
    <p:sldId id="421" r:id="rId8"/>
    <p:sldId id="428" r:id="rId9"/>
    <p:sldId id="422" r:id="rId10"/>
    <p:sldId id="400" r:id="rId11"/>
    <p:sldId id="443" r:id="rId12"/>
    <p:sldId id="433" r:id="rId13"/>
    <p:sldId id="434" r:id="rId14"/>
    <p:sldId id="435" r:id="rId15"/>
    <p:sldId id="447" r:id="rId16"/>
    <p:sldId id="450" r:id="rId17"/>
    <p:sldId id="449" r:id="rId18"/>
    <p:sldId id="438" r:id="rId19"/>
    <p:sldId id="439" r:id="rId20"/>
    <p:sldId id="442" r:id="rId21"/>
    <p:sldId id="429" r:id="rId22"/>
    <p:sldId id="440" r:id="rId23"/>
    <p:sldId id="275" r:id="rId24"/>
  </p:sldIdLst>
  <p:sldSz cx="9144000" cy="6858000" type="screen4x3"/>
  <p:notesSz cx="6797675" cy="9926638"/>
  <p:embeddedFontLst>
    <p:embeddedFont>
      <p:font typeface="일산병원" charset="-127"/>
      <p:regular r:id="rId27"/>
    </p:embeddedFont>
    <p:embeddedFont>
      <p:font typeface="양재튼튼체B" charset="-127"/>
      <p:regular r:id="rId28"/>
    </p:embeddedFont>
    <p:embeddedFont>
      <p:font typeface="맑은 고딕" pitchFamily="50" charset="-127"/>
      <p:regular r:id="rId29"/>
      <p:bold r:id="rId30"/>
    </p:embeddedFont>
    <p:embeddedFont>
      <p:font typeface="HY헤드라인M" pitchFamily="18" charset="-127"/>
      <p:regular r:id="rId31"/>
    </p:embeddedFont>
    <p:embeddedFont>
      <p:font typeface="HY동녘M" pitchFamily="18" charset="-127"/>
      <p:regular r:id="rId32"/>
    </p:embeddedFont>
    <p:embeddedFont>
      <p:font typeface="Verdana" pitchFamily="34" charset="0"/>
      <p:regular r:id="rId33"/>
      <p:bold r:id="rId34"/>
      <p:italic r:id="rId35"/>
      <p:boldItalic r:id="rId36"/>
    </p:embeddedFont>
    <p:embeddedFont>
      <p:font typeface="HY견고딕" pitchFamily="18" charset="-127"/>
      <p:regular r:id="rId37"/>
    </p:embeddedFont>
    <p:embeddedFont>
      <p:font typeface="휴먼옛체" pitchFamily="18" charset="-127"/>
      <p:regular r:id="rId38"/>
    </p:embeddedFont>
    <p:embeddedFont>
      <p:font typeface="HY울릉도M" pitchFamily="18" charset="-127"/>
      <p:regular r:id="rId39"/>
    </p:embeddedFont>
    <p:embeddedFont>
      <p:font typeface="HY수평선B" pitchFamily="18" charset="-127"/>
      <p:regular r:id="rId40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F79747"/>
    <a:srgbClr val="339933"/>
    <a:srgbClr val="99CCFF"/>
    <a:srgbClr val="080808"/>
    <a:srgbClr val="CC0000"/>
    <a:srgbClr val="990000"/>
    <a:srgbClr val="FF3300"/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7234" autoAdjust="0"/>
  </p:normalViewPr>
  <p:slideViewPr>
    <p:cSldViewPr>
      <p:cViewPr>
        <p:scale>
          <a:sx n="100" d="100"/>
          <a:sy n="100" d="100"/>
        </p:scale>
        <p:origin x="-402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372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222222212222222222222222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33333333133333333333333333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777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전국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22.3</c:v>
                </c:pt>
                <c:pt idx="1">
                  <c:v>21.5</c:v>
                </c:pt>
                <c:pt idx="2">
                  <c:v>21.2</c:v>
                </c:pt>
                <c:pt idx="3">
                  <c:v>20.5</c:v>
                </c:pt>
                <c:pt idx="4">
                  <c:v>19.7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대구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22.3</c:v>
                </c:pt>
                <c:pt idx="1">
                  <c:v>22.8</c:v>
                </c:pt>
                <c:pt idx="2">
                  <c:v>21.7</c:v>
                </c:pt>
                <c:pt idx="3">
                  <c:v>21.6</c:v>
                </c:pt>
                <c:pt idx="4">
                  <c:v>20.399999999999999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경북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26.7</c:v>
                </c:pt>
                <c:pt idx="1">
                  <c:v>22</c:v>
                </c:pt>
                <c:pt idx="2">
                  <c:v>22.9</c:v>
                </c:pt>
                <c:pt idx="3">
                  <c:v>24.2</c:v>
                </c:pt>
                <c:pt idx="4">
                  <c:v>20.8</c:v>
                </c:pt>
              </c:numCache>
            </c:numRef>
          </c:val>
        </c:ser>
        <c:marker val="1"/>
        <c:axId val="86698624"/>
        <c:axId val="90837376"/>
      </c:lineChart>
      <c:catAx>
        <c:axId val="86698624"/>
        <c:scaling>
          <c:orientation val="minMax"/>
        </c:scaling>
        <c:axPos val="b"/>
        <c:numFmt formatCode="General" sourceLinked="1"/>
        <c:tickLblPos val="nextTo"/>
        <c:crossAx val="90837376"/>
        <c:crosses val="autoZero"/>
        <c:auto val="1"/>
        <c:lblAlgn val="ctr"/>
        <c:lblOffset val="100"/>
      </c:catAx>
      <c:valAx>
        <c:axId val="90837376"/>
        <c:scaling>
          <c:orientation val="minMax"/>
          <c:max val="30"/>
          <c:min val="18"/>
        </c:scaling>
        <c:axPos val="l"/>
        <c:majorGridlines/>
        <c:numFmt formatCode="General" sourceLinked="1"/>
        <c:tickLblPos val="nextTo"/>
        <c:crossAx val="8669862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accent1">
        <a:lumMod val="20000"/>
        <a:lumOff val="80000"/>
      </a:schemeClr>
    </a:solidFill>
    <a:ln w="25400">
      <a:solidFill>
        <a:schemeClr val="tx2">
          <a:lumMod val="60000"/>
          <a:lumOff val="40000"/>
          <a:alpha val="84000"/>
        </a:schemeClr>
      </a:solidFill>
    </a:ln>
  </c:spPr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3.2520325203252036E-2"/>
          <c:y val="2.8776978417266438E-2"/>
          <c:w val="0.93766937669377215"/>
          <c:h val="0.788968824940047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전체</c:v>
                </c:pt>
              </c:strCache>
            </c:strRef>
          </c:tx>
          <c:spPr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493">
              <a:noFill/>
            </a:ln>
          </c:spPr>
          <c:dLbls>
            <c:delete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46.11</c:v>
                </c:pt>
                <c:pt idx="1">
                  <c:v>46.04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대구</c:v>
                </c:pt>
              </c:strCache>
            </c:strRef>
          </c:tx>
          <c:spPr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493">
              <a:noFill/>
            </a:ln>
          </c:spPr>
          <c:dLbls>
            <c:dLbl>
              <c:idx val="1"/>
              <c:layout>
                <c:manualLayout>
                  <c:x val="3.4707158351409986E-2"/>
                  <c:y val="-7.7406858064773734E-3"/>
                </c:manualLayout>
              </c:layout>
              <c:showVal val="1"/>
            </c:dLbl>
            <c:spPr>
              <a:noFill/>
              <a:ln w="20493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ko-KR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47.28</c:v>
                </c:pt>
                <c:pt idx="1">
                  <c:v>45.2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경북</c:v>
                </c:pt>
              </c:strCache>
            </c:strRef>
          </c:tx>
          <c:spPr>
            <a:gradFill rotWithShape="0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493">
              <a:noFill/>
            </a:ln>
          </c:spPr>
          <c:dLbls>
            <c:dLbl>
              <c:idx val="0"/>
              <c:layout>
                <c:manualLayout>
                  <c:x val="5.206073752711547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6.3610774249748536E-2"/>
                  <c:y val="-7.7406858064773734E-3"/>
                </c:manualLayout>
              </c:layout>
              <c:showVal val="1"/>
            </c:dLbl>
            <c:spPr>
              <a:noFill/>
              <a:ln w="20493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ko-KR"/>
              </a:p>
            </c:txPr>
            <c:showVal val="1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2010</c:v>
                </c:pt>
                <c:pt idx="1">
                  <c:v>2011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43.09</c:v>
                </c:pt>
                <c:pt idx="1">
                  <c:v>43.190000000000012</c:v>
                </c:pt>
              </c:numCache>
            </c:numRef>
          </c:val>
        </c:ser>
        <c:dLbls>
          <c:showVal val="1"/>
        </c:dLbls>
        <c:axId val="108581632"/>
        <c:axId val="108583168"/>
      </c:barChart>
      <c:catAx>
        <c:axId val="108581632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10246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ko-KR"/>
          </a:p>
        </c:txPr>
        <c:crossAx val="108583168"/>
        <c:crosses val="autoZero"/>
        <c:auto val="1"/>
        <c:lblAlgn val="ctr"/>
        <c:lblOffset val="100"/>
        <c:tickLblSkip val="1"/>
        <c:tickMarkSkip val="1"/>
      </c:catAx>
      <c:valAx>
        <c:axId val="108583168"/>
        <c:scaling>
          <c:orientation val="minMax"/>
        </c:scaling>
        <c:axPos val="l"/>
        <c:numFmt formatCode="General" sourceLinked="1"/>
        <c:majorTickMark val="none"/>
        <c:tickLblPos val="none"/>
        <c:spPr>
          <a:ln w="7685">
            <a:noFill/>
          </a:ln>
        </c:spPr>
        <c:crossAx val="108581632"/>
        <c:crosses val="autoZero"/>
        <c:crossBetween val="between"/>
      </c:valAx>
      <c:spPr>
        <a:noFill/>
        <a:ln w="20493">
          <a:noFill/>
        </a:ln>
      </c:spPr>
    </c:plotArea>
    <c:legend>
      <c:legendPos val="b"/>
      <c:layout>
        <c:manualLayout>
          <c:xMode val="edge"/>
          <c:yMode val="edge"/>
          <c:x val="0.21138211382113894"/>
          <c:y val="0.93525179856115104"/>
          <c:w val="0.54471544715447651"/>
          <c:h val="5.9952038369304572E-2"/>
        </c:manualLayout>
      </c:layout>
      <c:spPr>
        <a:noFill/>
        <a:ln w="10246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ko-K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47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2.9810298102981032E-2"/>
          <c:y val="2.6442307692307886E-2"/>
          <c:w val="0.94037940379403795"/>
          <c:h val="0.79086538461538469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건강함</c:v>
                </c:pt>
              </c:strCache>
            </c:strRef>
          </c:tx>
          <c:spPr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41">
              <a:noFill/>
            </a:ln>
          </c:spPr>
          <c:dLbls>
            <c:spPr>
              <a:noFill/>
              <a:ln w="2054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ko-KR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56.9</c:v>
                </c:pt>
                <c:pt idx="1">
                  <c:v>45.3</c:v>
                </c:pt>
                <c:pt idx="2">
                  <c:v>45.7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시간없음</c:v>
                </c:pt>
              </c:strCache>
            </c:strRef>
          </c:tx>
          <c:spPr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41">
              <a:noFill/>
            </a:ln>
          </c:spPr>
          <c:dLbls>
            <c:spPr>
              <a:noFill/>
              <a:ln w="2054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ko-KR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22.2</c:v>
                </c:pt>
                <c:pt idx="1">
                  <c:v>23.1</c:v>
                </c:pt>
                <c:pt idx="2">
                  <c:v>23.1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경제여유없음</c:v>
                </c:pt>
              </c:strCache>
            </c:strRef>
          </c:tx>
          <c:spPr>
            <a:gradFill rotWithShape="0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41">
              <a:noFill/>
            </a:ln>
          </c:spPr>
          <c:dLbls>
            <c:spPr>
              <a:noFill/>
              <a:ln w="20541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ko-KR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5.6</c:v>
                </c:pt>
                <c:pt idx="1">
                  <c:v>11.3</c:v>
                </c:pt>
                <c:pt idx="2">
                  <c:v>10.9</c:v>
                </c:pt>
              </c:numCache>
            </c:numRef>
          </c:val>
        </c:ser>
        <c:dLbls>
          <c:showVal val="1"/>
        </c:dLbls>
        <c:gapWidth val="120"/>
        <c:overlap val="100"/>
        <c:axId val="109097344"/>
        <c:axId val="109098880"/>
      </c:barChart>
      <c:catAx>
        <c:axId val="109097344"/>
        <c:scaling>
          <c:orientation val="minMax"/>
        </c:scaling>
        <c:axPos val="b"/>
        <c:numFmt formatCode="General" sourceLinked="1"/>
        <c:tickLblPos val="nextTo"/>
        <c:spPr>
          <a:ln w="10270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defRPr>
            </a:pPr>
            <a:endParaRPr lang="ko-KR"/>
          </a:p>
        </c:txPr>
        <c:crossAx val="109098880"/>
        <c:crosses val="autoZero"/>
        <c:auto val="1"/>
        <c:lblAlgn val="ctr"/>
        <c:lblOffset val="100"/>
        <c:tickLblSkip val="1"/>
        <c:tickMarkSkip val="1"/>
      </c:catAx>
      <c:valAx>
        <c:axId val="109098880"/>
        <c:scaling>
          <c:orientation val="minMax"/>
        </c:scaling>
        <c:axPos val="l"/>
        <c:numFmt formatCode="General" sourceLinked="1"/>
        <c:majorTickMark val="none"/>
        <c:tickLblPos val="none"/>
        <c:spPr>
          <a:ln w="7703">
            <a:noFill/>
          </a:ln>
        </c:spPr>
        <c:crossAx val="109097344"/>
        <c:crosses val="autoZero"/>
        <c:crossBetween val="between"/>
      </c:valAx>
      <c:spPr>
        <a:noFill/>
        <a:ln w="20541">
          <a:noFill/>
        </a:ln>
      </c:spPr>
    </c:plotArea>
    <c:legend>
      <c:legendPos val="b"/>
      <c:layout>
        <c:manualLayout>
          <c:xMode val="edge"/>
          <c:yMode val="edge"/>
          <c:x val="0"/>
          <c:y val="0.93509617802114553"/>
          <c:w val="1"/>
          <c:h val="6.0096153846154014E-2"/>
        </c:manualLayout>
      </c:layout>
      <c:spPr>
        <a:noFill/>
        <a:ln w="1027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ko-K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49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0"/>
          <c:y val="2.6506024096385538E-2"/>
          <c:w val="1"/>
          <c:h val="0.7975903614457831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매우만족</c:v>
                </c:pt>
              </c:strCache>
            </c:strRef>
          </c:tx>
          <c:spPr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54">
              <a:noFill/>
            </a:ln>
          </c:spPr>
          <c:dLbls>
            <c:spPr>
              <a:noFill/>
              <a:ln w="2055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ko-KR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25.58</c:v>
                </c:pt>
                <c:pt idx="1">
                  <c:v>36.92</c:v>
                </c:pt>
                <c:pt idx="2">
                  <c:v>35.370000000000005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만족</c:v>
                </c:pt>
              </c:strCache>
            </c:strRef>
          </c:tx>
          <c:spPr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5000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54">
              <a:noFill/>
            </a:ln>
          </c:spPr>
          <c:dLbls>
            <c:spPr>
              <a:noFill/>
              <a:ln w="2055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ko-KR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60.47</c:v>
                </c:pt>
                <c:pt idx="1">
                  <c:v>44.61</c:v>
                </c:pt>
                <c:pt idx="2">
                  <c:v>53.74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보통</c:v>
                </c:pt>
              </c:strCache>
            </c:strRef>
          </c:tx>
          <c:spPr>
            <a:gradFill rotWithShape="0">
              <a:gsLst>
                <a:gs pos="0">
                  <a:srgbClr val="33CCCC">
                    <a:gamma/>
                    <a:shade val="46275"/>
                    <a:invGamma/>
                  </a:srgbClr>
                </a:gs>
                <a:gs pos="5000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0554">
              <a:noFill/>
            </a:ln>
          </c:spPr>
          <c:dLbls>
            <c:spPr>
              <a:noFill/>
              <a:ln w="2055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ko-KR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12.79</c:v>
                </c:pt>
                <c:pt idx="1">
                  <c:v>13.85000000000001</c:v>
                </c:pt>
                <c:pt idx="2">
                  <c:v>10.88</c:v>
                </c:pt>
              </c:numCache>
            </c:numRef>
          </c:val>
        </c:ser>
        <c:dLbls>
          <c:showVal val="1"/>
        </c:dLbls>
        <c:gapWidth val="120"/>
        <c:overlap val="100"/>
        <c:axId val="117431296"/>
        <c:axId val="117318400"/>
      </c:barChart>
      <c:catAx>
        <c:axId val="117431296"/>
        <c:scaling>
          <c:orientation val="minMax"/>
        </c:scaling>
        <c:axPos val="b"/>
        <c:numFmt formatCode="General" sourceLinked="1"/>
        <c:tickLblPos val="nextTo"/>
        <c:spPr>
          <a:ln w="10277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FFFFFF"/>
                </a:solidFill>
                <a:latin typeface="Verdana"/>
                <a:ea typeface="Verdana"/>
                <a:cs typeface="Verdana"/>
              </a:defRPr>
            </a:pPr>
            <a:endParaRPr lang="ko-KR"/>
          </a:p>
        </c:txPr>
        <c:crossAx val="117318400"/>
        <c:crosses val="autoZero"/>
        <c:auto val="1"/>
        <c:lblAlgn val="ctr"/>
        <c:lblOffset val="100"/>
        <c:tickLblSkip val="1"/>
        <c:tickMarkSkip val="1"/>
      </c:catAx>
      <c:valAx>
        <c:axId val="117318400"/>
        <c:scaling>
          <c:orientation val="minMax"/>
        </c:scaling>
        <c:axPos val="l"/>
        <c:numFmt formatCode="General" sourceLinked="1"/>
        <c:majorTickMark val="none"/>
        <c:tickLblPos val="none"/>
        <c:spPr>
          <a:ln w="7708">
            <a:noFill/>
          </a:ln>
        </c:spPr>
        <c:crossAx val="117431296"/>
        <c:crosses val="autoZero"/>
        <c:crossBetween val="between"/>
      </c:valAx>
      <c:spPr>
        <a:noFill/>
        <a:ln w="20554">
          <a:noFill/>
        </a:ln>
      </c:spPr>
    </c:plotArea>
    <c:legend>
      <c:legendPos val="b"/>
      <c:layout>
        <c:manualLayout>
          <c:xMode val="edge"/>
          <c:yMode val="edge"/>
          <c:x val="4.6476949864837483E-2"/>
          <c:y val="0.93493975903614468"/>
          <c:w val="0.91602946518225459"/>
          <c:h val="6.0240963855421797E-2"/>
        </c:manualLayout>
      </c:layout>
      <c:spPr>
        <a:noFill/>
        <a:ln w="20554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FFFFFF"/>
              </a:solidFill>
              <a:latin typeface="Verdana"/>
              <a:ea typeface="Verdana"/>
              <a:cs typeface="Verdana"/>
            </a:defRPr>
          </a:pPr>
          <a:endParaRPr lang="ko-KR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5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ko-K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9.1850274211956254E-2"/>
          <c:w val="0.94121023589971486"/>
          <c:h val="0.81607241451286561"/>
        </c:manualLayout>
      </c:layout>
      <c:pie3DChart>
        <c:varyColors val="1"/>
      </c:pie3DChart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4244878062802411E-2"/>
          <c:w val="0.94121023589971486"/>
          <c:h val="0.816072414512865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11.18</c:v>
                </c:pt>
                <c:pt idx="1">
                  <c:v>88.82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40849867256129E-2"/>
          <c:y val="6.5231490242389292E-2"/>
          <c:w val="0.94121023589971486"/>
          <c:h val="0.816072414512865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25"/>
          <c:cat>
            <c:strRef>
              <c:f>Sheet1!$A$2:$A$4</c:f>
              <c:strCache>
                <c:ptCount val="3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34.690000000000012</c:v>
                </c:pt>
                <c:pt idx="1">
                  <c:v>60.52</c:v>
                </c:pt>
                <c:pt idx="2">
                  <c:v>4.4300000000000024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0975" tIns="45488" rIns="90975" bIns="454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0975" tIns="45488" rIns="90975" bIns="454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7A20428-A069-4E37-A6DB-5045894C165F}" type="datetimeFigureOut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659" cy="495935"/>
          </a:xfrm>
          <a:prstGeom prst="rect">
            <a:avLst/>
          </a:prstGeom>
        </p:spPr>
        <p:txBody>
          <a:bodyPr vert="horz" lIns="90975" tIns="45488" rIns="90975" bIns="454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9118"/>
            <a:ext cx="2945659" cy="495935"/>
          </a:xfrm>
          <a:prstGeom prst="rect">
            <a:avLst/>
          </a:prstGeom>
        </p:spPr>
        <p:txBody>
          <a:bodyPr vert="horz" lIns="90975" tIns="45488" rIns="90975" bIns="454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3B5A87D-BD57-4589-9267-40DB05ADD4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0975" tIns="45488" rIns="90975" bIns="454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0975" tIns="45488" rIns="90975" bIns="454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7A26F2E-753A-4DB7-B727-3B01449A70E0}" type="datetimeFigureOut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351"/>
            <a:ext cx="5438140" cy="4466591"/>
          </a:xfrm>
          <a:prstGeom prst="rect">
            <a:avLst/>
          </a:prstGeom>
        </p:spPr>
        <p:txBody>
          <a:bodyPr vert="horz" lIns="90975" tIns="45488" rIns="90975" bIns="45488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118"/>
            <a:ext cx="2945659" cy="495935"/>
          </a:xfrm>
          <a:prstGeom prst="rect">
            <a:avLst/>
          </a:prstGeom>
        </p:spPr>
        <p:txBody>
          <a:bodyPr vert="horz" lIns="90975" tIns="45488" rIns="90975" bIns="454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9118"/>
            <a:ext cx="2945659" cy="495935"/>
          </a:xfrm>
          <a:prstGeom prst="rect">
            <a:avLst/>
          </a:prstGeom>
        </p:spPr>
        <p:txBody>
          <a:bodyPr vert="horz" lIns="90975" tIns="45488" rIns="90975" bIns="454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E4D7432-A4B7-48B0-970B-B8D53903BF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B076A-163D-4C7D-9045-D5042E493357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D7432-A4B7-48B0-970B-B8D53903BFA7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D7432-A4B7-48B0-970B-B8D53903BFA7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D7432-A4B7-48B0-970B-B8D53903BFA7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F4C3F-5CBE-4526-AD9B-B74DB1D02C6B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1">
                <a:solidFill>
                  <a:srgbClr val="080808"/>
                </a:solidFill>
                <a:latin typeface="일산병원" pitchFamily="18" charset="-127"/>
                <a:ea typeface="일산병원" pitchFamily="18" charset="-127"/>
              </a:defRPr>
            </a:lvl1pPr>
          </a:lstStyle>
          <a:p>
            <a:pPr>
              <a:defRPr/>
            </a:pPr>
            <a:fld id="{C218685E-801F-4CBC-BC60-8F3B8652D05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6BAF-C3A2-49D1-92EB-130F07DFE24C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1EF9-63C5-459C-9869-317FBFC581D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18C7-3E5E-477F-BE48-153E74E6C880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7798-EB38-47D7-A1DD-97C76E6E10B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340C-AD5D-459B-9A04-90ACE5F548E6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F085C-6622-4651-9768-F7D6AAAAB73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1655-B39B-46F5-9916-9F96E78E3139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E274-C553-4B3B-84D8-F9E74F72288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67FA-56EB-4E42-A5B0-E6B01EF9EE35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9C02-5947-40F3-91D9-261EE200D60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27B5-DD14-49AE-A457-744EDAF82C79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55CA-7464-4389-B9E6-D3C2111E4FA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0D7B-1872-420F-B740-C0DE335DCF9A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5AF3-6DA1-49B6-9E40-7A01AF548E8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F9EC-CE4A-4400-9CD5-337F131E9DCC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3B41-A268-4D23-82AC-54CBA1EE069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9854-50D6-4AAE-8932-441796D28F28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09DB-AB6B-4FED-BE92-FF01F2779B5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99E6-C3C7-4E90-B58E-1B16F5AFF2C6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2A019-8E62-418B-B5CD-64FBE2A46E4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05ABAF-7D5E-4732-83E0-A223553D88D2}" type="datetime1">
              <a:rPr lang="ko-KR" altLang="en-US"/>
              <a:pPr>
                <a:defRPr/>
              </a:pPr>
              <a:t>2013-11-20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pic>
        <p:nvPicPr>
          <p:cNvPr id="3078" name="Picture 3" descr="D:\변창오\적정청구\5. 홍보자료\노인장기\02_BI signature system.jpg"/>
          <p:cNvPicPr>
            <a:picLocks noChangeAspect="1" noChangeArrowheads="1"/>
          </p:cNvPicPr>
          <p:nvPr/>
        </p:nvPicPr>
        <p:blipFill>
          <a:blip r:embed="rId13" cstate="print"/>
          <a:srcRect t="68256" r="56174" b="15010"/>
          <a:stretch>
            <a:fillRect/>
          </a:stretch>
        </p:blipFill>
        <p:spPr bwMode="auto">
          <a:xfrm>
            <a:off x="3714750" y="2357438"/>
            <a:ext cx="15716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구름 9"/>
          <p:cNvSpPr/>
          <p:nvPr/>
        </p:nvSpPr>
        <p:spPr>
          <a:xfrm>
            <a:off x="4357688" y="3643313"/>
            <a:ext cx="2428875" cy="92868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3080" name="Picture 3" descr="C:\Documents and Settings\Administrator\바탕 화면\1211-오픈타이드\image\1211-오픈타이드 master copy.jpg"/>
          <p:cNvPicPr>
            <a:picLocks noChangeAspect="1" noChangeArrowheads="1"/>
          </p:cNvPicPr>
          <p:nvPr/>
        </p:nvPicPr>
        <p:blipFill>
          <a:blip r:embed="rId14" cstate="print"/>
          <a:srcRect b="41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" descr="D:\바탕화면\홍보용\nhic\symbol\symbol 03.png"/>
          <p:cNvPicPr>
            <a:picLocks noChangeAspect="1" noChangeArrowheads="1"/>
          </p:cNvPicPr>
          <p:nvPr/>
        </p:nvPicPr>
        <p:blipFill>
          <a:blip r:embed="rId15" cstate="print">
            <a:lum bright="14000" contrast="-36000"/>
          </a:blip>
          <a:srcRect l="40001"/>
          <a:stretch>
            <a:fillRect/>
          </a:stretch>
        </p:blipFill>
        <p:spPr bwMode="auto">
          <a:xfrm>
            <a:off x="0" y="1389063"/>
            <a:ext cx="22860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867525" y="6535738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rgbClr val="080808"/>
                </a:solidFill>
                <a:latin typeface="일산병원" pitchFamily="18" charset="-127"/>
                <a:ea typeface="일산병원" pitchFamily="18" charset="-127"/>
              </a:defRPr>
            </a:lvl1pPr>
          </a:lstStyle>
          <a:p>
            <a:pPr>
              <a:defRPr/>
            </a:pPr>
            <a:fld id="{0DB3A496-78E2-4BB0-A165-251F7C51DE8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13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3.gif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10.xml"/><Relationship Id="rId1" Type="http://schemas.openxmlformats.org/officeDocument/2006/relationships/video" Target="file:///C:\Documents%20and%20Settings\Owner\&#48148;&#53461;%20&#54868;&#47732;\&#52488;&#47197;&#44277;&#47784;_1027\CAM00519.wmv" TargetMode="Externa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0.xml"/><Relationship Id="rId1" Type="http://schemas.openxmlformats.org/officeDocument/2006/relationships/video" Target="file:///C:\Documents%20and%20Settings\Owner\&#48148;&#53461;%20&#54868;&#47732;\&#52488;&#47197;&#44277;&#47784;_1027\CAM00550.wmv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9.png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4.png"/><Relationship Id="rId7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png"/><Relationship Id="rId5" Type="http://schemas.openxmlformats.org/officeDocument/2006/relationships/image" Target="../media/image37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5.wmf"/><Relationship Id="rId17" Type="http://schemas.openxmlformats.org/officeDocument/2006/relationships/image" Target="../media/image30.png"/><Relationship Id="rId2" Type="http://schemas.openxmlformats.org/officeDocument/2006/relationships/image" Target="../media/image13.gif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chart" Target="../charts/chart2.xml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jpeg"/><Relationship Id="rId4" Type="http://schemas.openxmlformats.org/officeDocument/2006/relationships/hyperlink" Target="mov_&#50836;&#50577;_imsi.swf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변창오\적정청구\2. 본사업\1. 기본계획\복지부 워크숍\목차_바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908" cy="708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ADP표지"/>
          <p:cNvPicPr>
            <a:picLocks noChangeAspect="1" noChangeArrowheads="1"/>
          </p:cNvPicPr>
          <p:nvPr/>
        </p:nvPicPr>
        <p:blipFill>
          <a:blip r:embed="rId4" cstate="print"/>
          <a:srcRect t="63403" r="56409" b="12639"/>
          <a:stretch>
            <a:fillRect/>
          </a:stretch>
        </p:blipFill>
        <p:spPr bwMode="auto">
          <a:xfrm>
            <a:off x="80963" y="3071813"/>
            <a:ext cx="37052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9"/>
          <p:cNvSpPr txBox="1">
            <a:spLocks noChangeArrowheads="1"/>
          </p:cNvSpPr>
          <p:nvPr/>
        </p:nvSpPr>
        <p:spPr bwMode="auto">
          <a:xfrm>
            <a:off x="642910" y="1785926"/>
            <a:ext cx="8286808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일산병원" pitchFamily="18" charset="-127"/>
                <a:ea typeface="일산병원" pitchFamily="18" charset="-127"/>
              </a:rPr>
              <a:t> </a:t>
            </a:r>
          </a:p>
          <a:p>
            <a:pPr marL="161925" indent="-161925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양재튼튼체B" pitchFamily="18" charset="-127"/>
                <a:ea typeface="양재튼튼체B" pitchFamily="18" charset="-127"/>
              </a:rPr>
              <a:t>지역주민을 위한 간암이야기</a:t>
            </a:r>
            <a:endParaRPr kumimoji="0" lang="en-US" altLang="ko-KR" sz="48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양재튼튼체B" pitchFamily="18" charset="-127"/>
              <a:ea typeface="양재튼튼체B" pitchFamily="18" charset="-127"/>
            </a:endParaRPr>
          </a:p>
        </p:txBody>
      </p:sp>
      <p:pic>
        <p:nvPicPr>
          <p:cNvPr id="17" name="Picture 3" descr="D:\변창오\적정청구\2. 본사업\1. 기본계획\복지부 워크숍\목차_바탕.png"/>
          <p:cNvPicPr>
            <a:picLocks noChangeAspect="1" noChangeArrowheads="1"/>
          </p:cNvPicPr>
          <p:nvPr/>
        </p:nvPicPr>
        <p:blipFill>
          <a:blip r:embed="rId3" cstate="print"/>
          <a:srcRect t="66628" r="77664" b="13612"/>
          <a:stretch>
            <a:fillRect/>
          </a:stretch>
        </p:blipFill>
        <p:spPr bwMode="auto">
          <a:xfrm>
            <a:off x="0" y="4643446"/>
            <a:ext cx="1719242" cy="135732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3" descr="D:\변창오\적정청구\2. 본사업\1. 기본계획\복지부 워크숍\목차_바탕.png"/>
          <p:cNvPicPr>
            <a:picLocks noChangeAspect="1" noChangeArrowheads="1"/>
          </p:cNvPicPr>
          <p:nvPr/>
        </p:nvPicPr>
        <p:blipFill>
          <a:blip r:embed="rId3" cstate="print"/>
          <a:srcRect l="9273" t="83268" r="84580" b="11532"/>
          <a:stretch>
            <a:fillRect/>
          </a:stretch>
        </p:blipFill>
        <p:spPr bwMode="auto">
          <a:xfrm>
            <a:off x="642910" y="5743591"/>
            <a:ext cx="571504" cy="5000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그림 10" descr="2-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2857496"/>
            <a:ext cx="9286908" cy="422108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white">
          <a:xfrm>
            <a:off x="3214678" y="3429000"/>
            <a:ext cx="2857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0"/>
            <a:r>
              <a:rPr kumimoji="0" lang="ko-KR" altLang="en-US" sz="2000" b="1" dirty="0">
                <a:solidFill>
                  <a:srgbClr val="10308A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0" lang="en-US" altLang="ko-KR" sz="2500" b="1" dirty="0" smtClean="0">
                <a:solidFill>
                  <a:srgbClr val="10308A"/>
                </a:solidFill>
                <a:latin typeface="맑은 고딕" pitchFamily="50" charset="-127"/>
                <a:ea typeface="맑은 고딕" pitchFamily="50" charset="-127"/>
              </a:rPr>
              <a:t>2013. 11. 21.</a:t>
            </a:r>
            <a:endParaRPr kumimoji="0" lang="en-US" altLang="ko-KR" sz="2500" b="1" dirty="0">
              <a:solidFill>
                <a:srgbClr val="10308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4572008"/>
            <a:ext cx="6572296" cy="570445"/>
          </a:xfrm>
          <a:prstGeom prst="rect">
            <a:avLst/>
          </a:prstGeom>
          <a:noFill/>
        </p:spPr>
        <p:txBody>
          <a:bodyPr anchor="b"/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spc="3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</a:rPr>
              <a:t>국민건강보험공단</a:t>
            </a:r>
            <a:r>
              <a:rPr kumimoji="0" lang="ko-KR" altLang="en-US" sz="3500" b="1" spc="3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b="1" spc="300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맑은 고딕" pitchFamily="50" charset="-127"/>
                <a:ea typeface="맑은 고딕" pitchFamily="50" charset="-127"/>
              </a:rPr>
              <a:t>대구지역본부 </a:t>
            </a:r>
            <a:endParaRPr kumimoji="0" lang="ko-KR" altLang="en-US" sz="1600" b="1" spc="300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2-1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358063" y="3154090"/>
            <a:ext cx="785812" cy="5572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그림 14" descr="2-1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027988" y="3011215"/>
            <a:ext cx="1116012" cy="12430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" name="그림 15" descr="2-1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786438" y="3296965"/>
            <a:ext cx="858837" cy="8683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" name="그림 18" descr="2-13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7929563" y="4011340"/>
            <a:ext cx="804862" cy="7858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" name="그림 19" descr="2-1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000500" y="3082652"/>
            <a:ext cx="676275" cy="6032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2.59259E-6 C -0.02917 -0.02662 -0.05799 -0.05278 -0.08768 -0.05694 C -0.11719 -0.06134 -0.15261 -0.02291 -0.17761 -0.02592 C -0.20278 -0.02916 -0.22049 -0.05231 -0.2382 -0.07523 " pathEditMode="relative" rAng="0" ptsTypes="aaaA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3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5E-6 -1.48148E-6 C -0.08316 -0.04514 -0.16563 -0.08981 -0.24983 -0.09722 C -0.33455 -0.1044 -0.43525 -0.03912 -0.50695 -0.04421 C -0.57882 -0.04954 -0.62934 -0.08889 -0.67969 -0.12801 " pathEditMode="relative" rAng="0" ptsTypes="aaaA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-6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38889E-6 7.40741E-7 C -0.02726 -0.01366 -0.05434 -0.02708 -0.08195 -0.02917 C -0.10972 -0.03125 -0.14271 -0.01181 -0.16632 -0.01343 C -0.18976 -0.01482 -0.20642 -0.02662 -0.22292 -0.03843 " pathEditMode="relative" rAng="0" ptsTypes="aaa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수행 내용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028700" y="1217613"/>
            <a:ext cx="7900988" cy="48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당해년도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간암검진대상자 집중홍보 및 수검독려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(2013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6" name="Picture 3" descr="011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84200" y="1096963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03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8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642910" y="1714488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utoShape 2"/>
          <p:cNvSpPr>
            <a:spLocks noChangeArrowheads="1"/>
          </p:cNvSpPr>
          <p:nvPr/>
        </p:nvSpPr>
        <p:spPr bwMode="gray">
          <a:xfrm>
            <a:off x="428596" y="2309831"/>
            <a:ext cx="3833813" cy="3833813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rgbClr val="33CCCC">
                  <a:gamma/>
                  <a:shade val="66667"/>
                  <a:invGamma/>
                  <a:alpha val="12000"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66667"/>
                  <a:invGamma/>
                  <a:alpha val="12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gray">
          <a:xfrm>
            <a:off x="733396" y="2614631"/>
            <a:ext cx="3200400" cy="3200400"/>
          </a:xfrm>
          <a:prstGeom prst="ellipse">
            <a:avLst/>
          </a:prstGeom>
          <a:gradFill rotWithShape="1">
            <a:gsLst>
              <a:gs pos="0">
                <a:srgbClr val="41D592"/>
              </a:gs>
              <a:gs pos="100000">
                <a:srgbClr val="41D592">
                  <a:gamma/>
                  <a:shade val="63529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3138459" y="2640031"/>
            <a:ext cx="5076879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sz="2000" b="1" dirty="0" err="1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건강검진표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우편발송 </a:t>
            </a:r>
            <a:r>
              <a:rPr lang="en-US" altLang="ko-KR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: 96,330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명</a:t>
            </a:r>
            <a:endParaRPr lang="en-US" altLang="ko-KR" sz="2000" b="1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gray">
          <a:xfrm>
            <a:off x="3468659" y="3302019"/>
            <a:ext cx="5175307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sz="2000" b="1" dirty="0" err="1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문자메세지</a:t>
            </a:r>
            <a:r>
              <a:rPr lang="en-US" altLang="ko-KR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개인</a:t>
            </a:r>
            <a:r>
              <a:rPr lang="en-US" altLang="ko-KR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), 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팩스</a:t>
            </a:r>
            <a:r>
              <a:rPr lang="en-US" altLang="ko-KR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사업장</a:t>
            </a:r>
            <a:r>
              <a:rPr lang="en-US" altLang="ko-KR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안내 </a:t>
            </a:r>
            <a:r>
              <a:rPr lang="en-US" altLang="ko-KR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수시</a:t>
            </a:r>
            <a:endParaRPr lang="en-US" altLang="ko-KR" sz="2000" b="1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gray">
          <a:xfrm>
            <a:off x="3468659" y="4622819"/>
            <a:ext cx="5389621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sz="20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강좌안내문</a:t>
            </a:r>
            <a:r>
              <a:rPr lang="en-US" altLang="ko-KR" sz="20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검진확인서 동봉</a:t>
            </a:r>
            <a:r>
              <a:rPr lang="en-US" altLang="ko-KR" sz="20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0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발송 </a:t>
            </a:r>
            <a:r>
              <a:rPr lang="en-US" altLang="ko-KR" sz="20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15,613</a:t>
            </a:r>
            <a:r>
              <a:rPr lang="ko-KR" altLang="en-US" sz="20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명</a:t>
            </a:r>
            <a:endParaRPr lang="en-US" altLang="ko-KR" sz="2000" b="1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gray">
          <a:xfrm>
            <a:off x="3138459" y="5284806"/>
            <a:ext cx="5291193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sz="20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건강강좌 안내 및 간암검진 상담 </a:t>
            </a:r>
            <a:r>
              <a:rPr lang="en-US" altLang="ko-KR" sz="20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b="1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수시</a:t>
            </a:r>
            <a:endParaRPr lang="en-US" altLang="ko-KR" sz="2000" b="1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gray">
          <a:xfrm>
            <a:off x="1214390" y="3286124"/>
            <a:ext cx="199926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간암검진</a:t>
            </a:r>
            <a:endParaRPr lang="en-US" altLang="ko-KR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  <a:p>
            <a:pPr algn="ctr"/>
            <a:r>
              <a:rPr lang="ko-KR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대상자</a:t>
            </a:r>
            <a:endParaRPr lang="en-US" altLang="ko-KR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gray">
          <a:xfrm>
            <a:off x="3735359" y="3962419"/>
            <a:ext cx="5194359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간암대상자 </a:t>
            </a:r>
            <a:r>
              <a:rPr lang="en-US" altLang="ko-KR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1:1 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유선독려 </a:t>
            </a:r>
            <a:r>
              <a:rPr lang="en-US" altLang="ko-KR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: 38,033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명</a:t>
            </a:r>
            <a:endParaRPr lang="en-US" altLang="ko-KR" sz="2000" b="1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1500142" y="4500570"/>
            <a:ext cx="1428760" cy="857250"/>
            <a:chOff x="6072198" y="2857496"/>
            <a:chExt cx="1204922" cy="857250"/>
          </a:xfrm>
        </p:grpSpPr>
        <p:pic>
          <p:nvPicPr>
            <p:cNvPr id="49" name="그림 48" descr="man_2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40000"/>
            </a:blip>
            <a:stretch>
              <a:fillRect/>
            </a:stretch>
          </p:blipFill>
          <p:spPr>
            <a:xfrm>
              <a:off x="6357950" y="2857496"/>
              <a:ext cx="871538" cy="785813"/>
            </a:xfrm>
            <a:prstGeom prst="rect">
              <a:avLst/>
            </a:prstGeom>
          </p:spPr>
        </p:pic>
        <p:pic>
          <p:nvPicPr>
            <p:cNvPr id="50" name="그림 49" descr="man_2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40000"/>
            </a:blip>
            <a:stretch>
              <a:fillRect/>
            </a:stretch>
          </p:blipFill>
          <p:spPr>
            <a:xfrm>
              <a:off x="6715140" y="3143248"/>
              <a:ext cx="561980" cy="506703"/>
            </a:xfrm>
            <a:prstGeom prst="rect">
              <a:avLst/>
            </a:prstGeom>
          </p:spPr>
        </p:pic>
        <p:pic>
          <p:nvPicPr>
            <p:cNvPr id="51" name="그림 50" descr="woman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40000"/>
            </a:blip>
            <a:stretch>
              <a:fillRect/>
            </a:stretch>
          </p:blipFill>
          <p:spPr>
            <a:xfrm>
              <a:off x="6072198" y="2928934"/>
              <a:ext cx="871537" cy="7858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751384" y="1844824"/>
            <a:ext cx="8141096" cy="576064"/>
          </a:xfrm>
          <a:prstGeom prst="roundRect">
            <a:avLst>
              <a:gd name="adj" fmla="val 12398"/>
            </a:avLst>
          </a:prstGeom>
          <a:solidFill>
            <a:srgbClr val="1F82D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ko-KR" sz="1800" b="0">
              <a:latin typeface="Arial" pitchFamily="34" charset="0"/>
              <a:ea typeface="HY견고딕" pitchFamily="18" charset="-127"/>
            </a:endParaRPr>
          </a:p>
        </p:txBody>
      </p:sp>
      <p:sp>
        <p:nvSpPr>
          <p:cNvPr id="30" name="AutoShape 20" descr="박스_bg1"/>
          <p:cNvSpPr>
            <a:spLocks noChangeArrowheads="1"/>
          </p:cNvSpPr>
          <p:nvPr/>
        </p:nvSpPr>
        <p:spPr bwMode="auto">
          <a:xfrm>
            <a:off x="827584" y="1844824"/>
            <a:ext cx="7992888" cy="576064"/>
          </a:xfrm>
          <a:prstGeom prst="roundRect">
            <a:avLst>
              <a:gd name="adj" fmla="val 10375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 algn="ctr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latinLnBrk="1" hangingPunct="1"/>
            <a:endParaRPr kumimoji="1" lang="ko-KR" altLang="en-US" sz="1800" b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수행 내용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028700" y="1217613"/>
            <a:ext cx="7900988" cy="48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간질환 관리와 간암예방</a:t>
            </a:r>
            <a:r>
              <a:rPr lang="en-US" altLang="ko-KR" sz="2400" smtClean="0">
                <a:latin typeface="HY헤드라인M" pitchFamily="18" charset="-127"/>
                <a:ea typeface="HY헤드라인M" pitchFamily="18" charset="-127"/>
              </a:rPr>
              <a:t>] 2011</a:t>
            </a:r>
            <a:r>
              <a:rPr lang="ko-KR" altLang="en-US" sz="2400" smtClean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건강강좌 실시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6" name="Picture 3" descr="011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84200" y="1096963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03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9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642910" y="1714488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131069" y="1844824"/>
            <a:ext cx="7545387" cy="49208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  강좌</a:t>
            </a: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안내 발송대상 </a:t>
            </a:r>
            <a:r>
              <a:rPr kumimoji="0" lang="en-US" altLang="ko-KR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대구</a:t>
            </a:r>
            <a:r>
              <a:rPr lang="en-US" altLang="ko-KR" sz="2000" dirty="0" smtClean="0"/>
              <a:t>•</a:t>
            </a: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경북지역 해당년도 간암검진 대상자</a:t>
            </a:r>
            <a:endParaRPr kumimoji="0" lang="en-US" altLang="ko-KR" sz="20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Picture 57" descr="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76870"/>
            <a:ext cx="2714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77821" y="2564904"/>
            <a:ext cx="8304213" cy="2016224"/>
            <a:chOff x="319" y="1753"/>
            <a:chExt cx="5231" cy="1889"/>
          </a:xfrm>
        </p:grpSpPr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319" y="2309"/>
              <a:ext cx="145" cy="259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44" y="47"/>
                </a:cxn>
                <a:cxn ang="0">
                  <a:pos x="36" y="203"/>
                </a:cxn>
                <a:cxn ang="0">
                  <a:pos x="76" y="87"/>
                </a:cxn>
                <a:cxn ang="0">
                  <a:pos x="164" y="7"/>
                </a:cxn>
              </a:cxnLst>
              <a:rect l="0" t="0" r="r" b="b"/>
              <a:pathLst>
                <a:path w="171" h="210">
                  <a:moveTo>
                    <a:pt x="164" y="7"/>
                  </a:moveTo>
                  <a:cubicBezTo>
                    <a:pt x="159" y="0"/>
                    <a:pt x="65" y="14"/>
                    <a:pt x="44" y="47"/>
                  </a:cubicBezTo>
                  <a:cubicBezTo>
                    <a:pt x="0" y="115"/>
                    <a:pt x="31" y="196"/>
                    <a:pt x="36" y="203"/>
                  </a:cubicBezTo>
                  <a:cubicBezTo>
                    <a:pt x="41" y="210"/>
                    <a:pt x="55" y="120"/>
                    <a:pt x="76" y="87"/>
                  </a:cubicBezTo>
                  <a:cubicBezTo>
                    <a:pt x="120" y="23"/>
                    <a:pt x="171" y="13"/>
                    <a:pt x="164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3175" cap="flat" cmpd="sng">
              <a:noFill/>
              <a:prstDash val="solid"/>
              <a:round/>
              <a:headEnd type="none" w="med" len="med"/>
              <a:tailEnd type="none" w="lg" len="sm"/>
            </a:ln>
            <a:effectLst/>
          </p:spPr>
          <p:txBody>
            <a:bodyPr wrap="none" lIns="162000" tIns="46800" rIns="90000" bIns="46800" anchor="ctr"/>
            <a:lstStyle/>
            <a:p>
              <a:pPr algn="l" eaLnBrk="1" latinLnBrk="1" hangingPunct="1">
                <a:defRPr/>
              </a:pPr>
              <a:endParaRPr kumimoji="1" lang="ko-KR" altLang="en-US" sz="1800" b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3" name="AutoShape 31"/>
            <p:cNvSpPr>
              <a:spLocks noChangeArrowheads="1"/>
            </p:cNvSpPr>
            <p:nvPr/>
          </p:nvSpPr>
          <p:spPr bwMode="auto">
            <a:xfrm>
              <a:off x="4929" y="1756"/>
              <a:ext cx="621" cy="1886"/>
            </a:xfrm>
            <a:prstGeom prst="roundRect">
              <a:avLst>
                <a:gd name="adj" fmla="val 21954"/>
              </a:avLst>
            </a:prstGeom>
            <a:solidFill>
              <a:srgbClr val="008A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kumimoji="1" lang="ko-KR" altLang="ko-KR" sz="1800" b="0"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44" name="AutoShape 32"/>
            <p:cNvSpPr>
              <a:spLocks noChangeArrowheads="1"/>
            </p:cNvSpPr>
            <p:nvPr/>
          </p:nvSpPr>
          <p:spPr bwMode="auto">
            <a:xfrm>
              <a:off x="405" y="1756"/>
              <a:ext cx="621" cy="1886"/>
            </a:xfrm>
            <a:prstGeom prst="roundRect">
              <a:avLst>
                <a:gd name="adj" fmla="val 21954"/>
              </a:avLst>
            </a:prstGeom>
            <a:solidFill>
              <a:srgbClr val="008A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kumimoji="1" lang="ko-KR" altLang="ko-KR" sz="1800" b="0"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45" name="AutoShape 33" descr="박스_bg1"/>
            <p:cNvSpPr>
              <a:spLocks noChangeArrowheads="1"/>
            </p:cNvSpPr>
            <p:nvPr/>
          </p:nvSpPr>
          <p:spPr bwMode="auto">
            <a:xfrm>
              <a:off x="459" y="1753"/>
              <a:ext cx="5045" cy="1889"/>
            </a:xfrm>
            <a:prstGeom prst="roundRect">
              <a:avLst>
                <a:gd name="adj" fmla="val 10375"/>
              </a:avLst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latinLnBrk="1" hangingPunct="1"/>
              <a:endParaRPr kumimoji="1" lang="ko-KR" altLang="en-US" sz="1800" b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482" y="2130"/>
              <a:ext cx="1777" cy="393"/>
            </a:xfrm>
            <a:prstGeom prst="roundRect">
              <a:avLst>
                <a:gd name="adj" fmla="val 7444"/>
              </a:avLst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1" latinLnBrk="1" hangingPunct="1"/>
              <a:endParaRPr kumimoji="1" lang="ko-KR" altLang="en-US" sz="1800" b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1170017" y="2571744"/>
            <a:ext cx="75453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ko-KR" altLang="en-US" sz="2000" b="0" dirty="0">
                <a:latin typeface="Arial" pitchFamily="34" charset="0"/>
                <a:ea typeface="HY견고딕" pitchFamily="18" charset="-127"/>
                <a:cs typeface="Arial" pitchFamily="34" charset="0"/>
              </a:rPr>
              <a:t>  </a:t>
            </a: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건강강좌 실시 현황 </a:t>
            </a:r>
            <a:r>
              <a:rPr kumimoji="0" lang="en-US" altLang="ko-KR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총 </a:t>
            </a:r>
            <a:r>
              <a:rPr kumimoji="0" lang="en-US" altLang="ko-KR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회</a:t>
            </a:r>
            <a:r>
              <a:rPr kumimoji="0" lang="en-US" altLang="ko-KR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, 482</a:t>
            </a: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명 참석</a:t>
            </a:r>
            <a:endParaRPr lang="ko-KR" altLang="en-US" sz="2000" dirty="0" smtClean="0"/>
          </a:p>
        </p:txBody>
      </p:sp>
      <p:pic>
        <p:nvPicPr>
          <p:cNvPr id="54" name="Picture 57" descr="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5586" y="2695627"/>
            <a:ext cx="27146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1357290" y="3000372"/>
          <a:ext cx="6786610" cy="1527467"/>
        </p:xfrm>
        <a:graphic>
          <a:graphicData uri="http://schemas.openxmlformats.org/drawingml/2006/table">
            <a:tbl>
              <a:tblPr/>
              <a:tblGrid>
                <a:gridCol w="928695"/>
                <a:gridCol w="1500198"/>
                <a:gridCol w="1505897"/>
                <a:gridCol w="1368152"/>
                <a:gridCol w="1483668"/>
              </a:tblGrid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2012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2013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일자</a:t>
                      </a: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6.25.(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9.1.(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9.4.(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10.29.(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장소</a:t>
                      </a: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경북대학교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병원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대구경북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지역암센터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경북대학교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병원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경상북도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학생문화회관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참석인원</a:t>
                      </a: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110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102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120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150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751384" y="4653136"/>
            <a:ext cx="8141096" cy="2016224"/>
          </a:xfrm>
          <a:prstGeom prst="roundRect">
            <a:avLst>
              <a:gd name="adj" fmla="val 12398"/>
            </a:avLst>
          </a:prstGeom>
          <a:solidFill>
            <a:srgbClr val="1F82D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ko-KR" sz="1800" b="0">
              <a:latin typeface="Arial" pitchFamily="34" charset="0"/>
              <a:ea typeface="HY견고딕" pitchFamily="18" charset="-127"/>
            </a:endParaRPr>
          </a:p>
        </p:txBody>
      </p:sp>
      <p:sp>
        <p:nvSpPr>
          <p:cNvPr id="24" name="AutoShape 20" descr="박스_bg1"/>
          <p:cNvSpPr>
            <a:spLocks noChangeArrowheads="1"/>
          </p:cNvSpPr>
          <p:nvPr/>
        </p:nvSpPr>
        <p:spPr bwMode="auto">
          <a:xfrm>
            <a:off x="827584" y="4653135"/>
            <a:ext cx="7992888" cy="2016224"/>
          </a:xfrm>
          <a:prstGeom prst="roundRect">
            <a:avLst>
              <a:gd name="adj" fmla="val 10375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 algn="ctr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latinLnBrk="1" hangingPunct="1"/>
            <a:endParaRPr kumimoji="1" lang="ko-KR" altLang="en-US" sz="1800" b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170017" y="4653136"/>
            <a:ext cx="7545387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40000"/>
              </a:lnSpc>
            </a:pPr>
            <a:r>
              <a:rPr kumimoji="1" lang="ko-KR" altLang="en-US" sz="2000" b="0" dirty="0">
                <a:latin typeface="Arial" pitchFamily="34" charset="0"/>
                <a:ea typeface="HY견고딕" pitchFamily="18" charset="-127"/>
                <a:cs typeface="Arial" pitchFamily="34" charset="0"/>
              </a:rPr>
              <a:t>  </a:t>
            </a: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교육 프로그램 구성 </a:t>
            </a:r>
            <a:r>
              <a:rPr kumimoji="0" lang="en-US" altLang="ko-KR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(2</a:t>
            </a: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시간 </a:t>
            </a:r>
            <a:r>
              <a:rPr kumimoji="0" lang="en-US" altLang="ko-KR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분 소요</a:t>
            </a:r>
            <a:r>
              <a:rPr kumimoji="0" lang="en-US" altLang="ko-KR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en-US" altLang="ko-KR" sz="2000" b="0" dirty="0"/>
          </a:p>
        </p:txBody>
      </p:sp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1357290" y="5085184"/>
          <a:ext cx="6815111" cy="1439447"/>
        </p:xfrm>
        <a:graphic>
          <a:graphicData uri="http://schemas.openxmlformats.org/drawingml/2006/table">
            <a:tbl>
              <a:tblPr/>
              <a:tblGrid>
                <a:gridCol w="1202756"/>
                <a:gridCol w="3287212"/>
                <a:gridCol w="2325143"/>
              </a:tblGrid>
              <a:tr h="346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</a:t>
                      </a: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강사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46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60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</a:t>
                      </a: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간질환의 영양상담 및 강의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영양사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60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</a:t>
                      </a: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간질환관리와 간암예방 강의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간암전문의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</a:t>
                      </a: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질의 응답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" name="Picture 57" descr="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24251"/>
            <a:ext cx="2714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수행 내용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03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10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682396" y="1785926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714348" y="4214818"/>
            <a:ext cx="1643062" cy="500062"/>
          </a:xfrm>
          <a:prstGeom prst="rect">
            <a:avLst/>
          </a:prstGeom>
          <a:gradFill>
            <a:gsLst>
              <a:gs pos="0">
                <a:srgbClr val="94AAF0"/>
              </a:gs>
              <a:gs pos="50000">
                <a:srgbClr val="6282E8"/>
              </a:gs>
              <a:gs pos="100000">
                <a:srgbClr val="1E4CE0"/>
              </a:gs>
            </a:gsLst>
            <a:lin ang="5400000" scaled="0"/>
          </a:gradFill>
          <a:ln w="12700">
            <a:solidFill>
              <a:schemeClr val="bg1"/>
            </a:solidFill>
          </a:ln>
          <a:effectLst>
            <a:outerShdw blurRad="1905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30" name="직사각형 29"/>
          <p:cNvSpPr/>
          <p:nvPr/>
        </p:nvSpPr>
        <p:spPr>
          <a:xfrm>
            <a:off x="2357422" y="4214818"/>
            <a:ext cx="1643063" cy="500062"/>
          </a:xfrm>
          <a:prstGeom prst="rect">
            <a:avLst/>
          </a:prstGeom>
          <a:gradFill>
            <a:gsLst>
              <a:gs pos="0">
                <a:srgbClr val="94AAF0"/>
              </a:gs>
              <a:gs pos="50000">
                <a:srgbClr val="6282E8"/>
              </a:gs>
              <a:gs pos="100000">
                <a:srgbClr val="1E4CE0"/>
              </a:gs>
            </a:gsLst>
            <a:lin ang="5400000" scaled="0"/>
          </a:gradFill>
          <a:ln w="12700">
            <a:solidFill>
              <a:schemeClr val="bg1"/>
            </a:solidFill>
          </a:ln>
          <a:effectLst>
            <a:outerShdw blurRad="1905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31" name="직사각형 30"/>
          <p:cNvSpPr/>
          <p:nvPr/>
        </p:nvSpPr>
        <p:spPr>
          <a:xfrm>
            <a:off x="4000496" y="4214818"/>
            <a:ext cx="1643062" cy="500062"/>
          </a:xfrm>
          <a:prstGeom prst="rect">
            <a:avLst/>
          </a:prstGeom>
          <a:gradFill>
            <a:gsLst>
              <a:gs pos="0">
                <a:srgbClr val="94AAF0"/>
              </a:gs>
              <a:gs pos="50000">
                <a:srgbClr val="6282E8"/>
              </a:gs>
              <a:gs pos="100000">
                <a:srgbClr val="1E4CE0"/>
              </a:gs>
            </a:gsLst>
            <a:lin ang="5400000" scaled="0"/>
          </a:gradFill>
          <a:ln w="12700">
            <a:solidFill>
              <a:schemeClr val="bg1"/>
            </a:solidFill>
          </a:ln>
          <a:effectLst>
            <a:outerShdw blurRad="1905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800" dirty="0"/>
          </a:p>
        </p:txBody>
      </p:sp>
      <p:sp>
        <p:nvSpPr>
          <p:cNvPr id="32" name="직사각형 31"/>
          <p:cNvSpPr/>
          <p:nvPr/>
        </p:nvSpPr>
        <p:spPr>
          <a:xfrm>
            <a:off x="7286644" y="4214818"/>
            <a:ext cx="1643063" cy="500062"/>
          </a:xfrm>
          <a:prstGeom prst="rect">
            <a:avLst/>
          </a:prstGeom>
          <a:gradFill>
            <a:gsLst>
              <a:gs pos="0">
                <a:srgbClr val="94AAF0"/>
              </a:gs>
              <a:gs pos="50000">
                <a:srgbClr val="6282E8"/>
              </a:gs>
              <a:gs pos="100000">
                <a:srgbClr val="1E4CE0"/>
              </a:gs>
            </a:gsLst>
            <a:lin ang="5400000" scaled="0"/>
          </a:gradFill>
          <a:ln w="12700">
            <a:solidFill>
              <a:schemeClr val="bg1"/>
            </a:solidFill>
          </a:ln>
          <a:effectLst>
            <a:outerShdw blurRad="1905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33" name="타원 32"/>
          <p:cNvSpPr/>
          <p:nvPr/>
        </p:nvSpPr>
        <p:spPr>
          <a:xfrm>
            <a:off x="785843" y="4132287"/>
            <a:ext cx="142875" cy="142875"/>
          </a:xfrm>
          <a:prstGeom prst="ellipse">
            <a:avLst/>
          </a:prstGeom>
          <a:gradFill>
            <a:gsLst>
              <a:gs pos="0">
                <a:srgbClr val="FFC000"/>
              </a:gs>
              <a:gs pos="50000">
                <a:srgbClr val="D2A000"/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34" name="타원 33"/>
          <p:cNvSpPr/>
          <p:nvPr/>
        </p:nvSpPr>
        <p:spPr>
          <a:xfrm>
            <a:off x="2500343" y="4632350"/>
            <a:ext cx="142875" cy="142875"/>
          </a:xfrm>
          <a:prstGeom prst="ellipse">
            <a:avLst/>
          </a:prstGeom>
          <a:gradFill>
            <a:gsLst>
              <a:gs pos="0">
                <a:srgbClr val="FFC000"/>
              </a:gs>
              <a:gs pos="50000">
                <a:srgbClr val="D2A000"/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35" name="타원 34"/>
          <p:cNvSpPr/>
          <p:nvPr/>
        </p:nvSpPr>
        <p:spPr>
          <a:xfrm>
            <a:off x="4071968" y="4132287"/>
            <a:ext cx="142875" cy="142875"/>
          </a:xfrm>
          <a:prstGeom prst="ellipse">
            <a:avLst/>
          </a:prstGeom>
          <a:gradFill>
            <a:gsLst>
              <a:gs pos="0">
                <a:srgbClr val="FFC000"/>
              </a:gs>
              <a:gs pos="50000">
                <a:srgbClr val="D2A000"/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800"/>
          </a:p>
        </p:txBody>
      </p:sp>
      <p:cxnSp>
        <p:nvCxnSpPr>
          <p:cNvPr id="36" name="직선 연결선 35"/>
          <p:cNvCxnSpPr/>
          <p:nvPr/>
        </p:nvCxnSpPr>
        <p:spPr>
          <a:xfrm rot="5400000" flipH="1" flipV="1">
            <a:off x="-215076" y="3059931"/>
            <a:ext cx="2143125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rot="5400000" flipH="1" flipV="1">
            <a:off x="7716074" y="3059931"/>
            <a:ext cx="2143125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785796" y="4214818"/>
            <a:ext cx="1500188" cy="5000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홍보책자</a:t>
            </a:r>
            <a:endPara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071945" y="4214822"/>
            <a:ext cx="1500187" cy="5000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강좌 안내문</a:t>
            </a:r>
            <a:endPara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285994" y="4214818"/>
            <a:ext cx="1500188" cy="5000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홍보물품</a:t>
            </a:r>
            <a:endPara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 rot="5400000" flipH="1" flipV="1">
            <a:off x="3072637" y="3059931"/>
            <a:ext cx="2143125" cy="158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/>
          <p:cNvSpPr/>
          <p:nvPr/>
        </p:nvSpPr>
        <p:spPr>
          <a:xfrm>
            <a:off x="8715406" y="4132287"/>
            <a:ext cx="142875" cy="142875"/>
          </a:xfrm>
          <a:prstGeom prst="ellipse">
            <a:avLst/>
          </a:prstGeom>
          <a:gradFill>
            <a:gsLst>
              <a:gs pos="0">
                <a:srgbClr val="FFC000"/>
              </a:gs>
              <a:gs pos="50000">
                <a:srgbClr val="D2A000"/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48" name="직사각형 47"/>
          <p:cNvSpPr/>
          <p:nvPr/>
        </p:nvSpPr>
        <p:spPr>
          <a:xfrm>
            <a:off x="7358082" y="4214818"/>
            <a:ext cx="1500188" cy="5000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현수막</a:t>
            </a:r>
            <a:endPara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643570" y="4214818"/>
            <a:ext cx="1643063" cy="500062"/>
          </a:xfrm>
          <a:prstGeom prst="rect">
            <a:avLst/>
          </a:prstGeom>
          <a:gradFill>
            <a:gsLst>
              <a:gs pos="0">
                <a:srgbClr val="94AAF0"/>
              </a:gs>
              <a:gs pos="50000">
                <a:srgbClr val="6282E8"/>
              </a:gs>
              <a:gs pos="100000">
                <a:srgbClr val="1E4CE0"/>
              </a:gs>
            </a:gsLst>
            <a:lin ang="5400000" scaled="0"/>
          </a:gradFill>
          <a:ln w="12700">
            <a:solidFill>
              <a:schemeClr val="bg1"/>
            </a:solidFill>
          </a:ln>
          <a:effectLst>
            <a:outerShdw blurRad="1905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50" name="타원 49"/>
          <p:cNvSpPr/>
          <p:nvPr/>
        </p:nvSpPr>
        <p:spPr>
          <a:xfrm>
            <a:off x="5715031" y="4632350"/>
            <a:ext cx="142875" cy="142875"/>
          </a:xfrm>
          <a:prstGeom prst="ellipse">
            <a:avLst/>
          </a:prstGeom>
          <a:gradFill>
            <a:gsLst>
              <a:gs pos="0">
                <a:srgbClr val="FFC000"/>
              </a:gs>
              <a:gs pos="50000">
                <a:srgbClr val="D2A000"/>
              </a:gs>
            </a:gsLst>
            <a:lin ang="27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51" name="직사각형 50"/>
          <p:cNvSpPr/>
          <p:nvPr/>
        </p:nvSpPr>
        <p:spPr>
          <a:xfrm>
            <a:off x="5715008" y="4214818"/>
            <a:ext cx="1500187" cy="5000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문자메세지</a:t>
            </a:r>
            <a:endParaRPr lang="ko-KR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2" name="_x128598360" descr="EMB000055204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71678"/>
            <a:ext cx="1571636" cy="1000132"/>
          </a:xfrm>
          <a:prstGeom prst="rect">
            <a:avLst/>
          </a:prstGeom>
          <a:noFill/>
        </p:spPr>
      </p:pic>
      <p:pic>
        <p:nvPicPr>
          <p:cNvPr id="56" name="_x23717440" descr="EMB0000552047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1143008" cy="2071702"/>
          </a:xfrm>
          <a:prstGeom prst="rect">
            <a:avLst/>
          </a:prstGeom>
          <a:noFill/>
        </p:spPr>
      </p:pic>
      <p:pic>
        <p:nvPicPr>
          <p:cNvPr id="57" name="Picture 2" descr="C:\Documents and Settings\Owner\바탕 화면\초록공모발표자료\output\CAM00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143248"/>
            <a:ext cx="1571636" cy="976298"/>
          </a:xfrm>
          <a:prstGeom prst="rect">
            <a:avLst/>
          </a:prstGeom>
          <a:noFill/>
        </p:spPr>
      </p:pic>
      <p:pic>
        <p:nvPicPr>
          <p:cNvPr id="58" name="_x129432032" descr="EMB0000552047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143512"/>
            <a:ext cx="1071570" cy="1339338"/>
          </a:xfrm>
          <a:prstGeom prst="rect">
            <a:avLst/>
          </a:prstGeom>
          <a:noFill/>
        </p:spPr>
      </p:pic>
      <p:pic>
        <p:nvPicPr>
          <p:cNvPr id="59" name="_x128660120" descr="EMB00005520472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143512"/>
            <a:ext cx="1500198" cy="1285884"/>
          </a:xfrm>
          <a:prstGeom prst="rect">
            <a:avLst/>
          </a:prstGeom>
          <a:noFill/>
        </p:spPr>
      </p:pic>
      <p:pic>
        <p:nvPicPr>
          <p:cNvPr id="60" name="_x130056128" descr="EMB00005520472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071678"/>
            <a:ext cx="1214446" cy="2000264"/>
          </a:xfrm>
          <a:prstGeom prst="rect">
            <a:avLst/>
          </a:prstGeom>
          <a:noFill/>
        </p:spPr>
      </p:pic>
      <p:pic>
        <p:nvPicPr>
          <p:cNvPr id="61" name="_x23756896" descr="EMB00005520472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2071678"/>
            <a:ext cx="1285884" cy="2000264"/>
          </a:xfrm>
          <a:prstGeom prst="rect">
            <a:avLst/>
          </a:prstGeom>
          <a:noFill/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5072074"/>
            <a:ext cx="107157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3643314"/>
            <a:ext cx="1928826" cy="4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15338" y="2143116"/>
            <a:ext cx="417044" cy="147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내용 개체 틀 2"/>
          <p:cNvSpPr txBox="1">
            <a:spLocks/>
          </p:cNvSpPr>
          <p:nvPr/>
        </p:nvSpPr>
        <p:spPr>
          <a:xfrm>
            <a:off x="642910" y="1214422"/>
            <a:ext cx="7900987" cy="500066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12"/>
              </a:buBlip>
              <a:defRPr/>
            </a:pP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건강강좌 홍보자료</a:t>
            </a:r>
            <a:endParaRPr lang="ko-KR" altLang="en-US" sz="2400" dirty="0" smtClean="0"/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12"/>
              </a:buBlip>
              <a:defRPr/>
            </a:pPr>
            <a:endParaRPr kumimoji="0" lang="ko-KR" altLang="en-US" sz="2400" dirty="0"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ko-KR" sz="24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400" spc="-300" dirty="0">
                <a:latin typeface="+mn-lt"/>
                <a:ea typeface="+mn-ea"/>
                <a:sym typeface="Wingdings" pitchFamily="2" charset="2"/>
              </a:rPr>
              <a:t>     </a:t>
            </a:r>
            <a:endParaRPr kumimoji="0" lang="ko-KR" altLang="en-US" sz="2000" dirty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6" name="직선 연결선 65"/>
          <p:cNvCxnSpPr/>
          <p:nvPr/>
        </p:nvCxnSpPr>
        <p:spPr>
          <a:xfrm rot="5400000" flipH="1" flipV="1">
            <a:off x="1501012" y="5845994"/>
            <a:ext cx="2143125" cy="158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 rot="5400000" flipH="1" flipV="1">
            <a:off x="4715699" y="5845994"/>
            <a:ext cx="2143125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수행 내용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03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xfrm>
            <a:off x="6902896" y="6535738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11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714348" y="1142984"/>
            <a:ext cx="5021271" cy="471479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영양상담 및 영양강의 장면</a:t>
            </a: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682396" y="1643050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AutoShape 3"/>
          <p:cNvSpPr>
            <a:spLocks noChangeArrowheads="1"/>
          </p:cNvSpPr>
          <p:nvPr/>
        </p:nvSpPr>
        <p:spPr bwMode="auto">
          <a:xfrm>
            <a:off x="1259632" y="2060848"/>
            <a:ext cx="2520280" cy="4032448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88CE5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1" name="CAM0051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2132856"/>
            <a:ext cx="2376264" cy="3816424"/>
          </a:xfrm>
          <a:prstGeom prst="rect">
            <a:avLst/>
          </a:prstGeom>
        </p:spPr>
      </p:pic>
      <p:pic>
        <p:nvPicPr>
          <p:cNvPr id="17" name="_x129432032" descr="EMB00005520472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3555" y="2132856"/>
            <a:ext cx="2071702" cy="1857388"/>
          </a:xfrm>
          <a:prstGeom prst="rect">
            <a:avLst/>
          </a:prstGeom>
          <a:noFill/>
        </p:spPr>
      </p:pic>
      <p:pic>
        <p:nvPicPr>
          <p:cNvPr id="18" name="_x128598360" descr="EMB00005520472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3555" y="4077072"/>
            <a:ext cx="2071702" cy="1928826"/>
          </a:xfrm>
          <a:prstGeom prst="rect">
            <a:avLst/>
          </a:prstGeom>
          <a:noFill/>
        </p:spPr>
      </p:pic>
      <p:pic>
        <p:nvPicPr>
          <p:cNvPr id="19" name="Picture 2" descr="C:\Documents and Settings\Owner\바탕 화면\초록공모발표자료\output\CAM0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4472" y="2143116"/>
            <a:ext cx="2096195" cy="1857388"/>
          </a:xfrm>
          <a:prstGeom prst="rect">
            <a:avLst/>
          </a:prstGeom>
          <a:noFill/>
        </p:spPr>
      </p:pic>
      <p:pic>
        <p:nvPicPr>
          <p:cNvPr id="20" name="Picture 4" descr="C:\Documents and Settings\Owner\바탕 화면\초록공모발표자료\output\CAM004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188156" y="3988257"/>
            <a:ext cx="1928826" cy="2096195"/>
          </a:xfrm>
          <a:prstGeom prst="rect">
            <a:avLst/>
          </a:prstGeom>
          <a:noFill/>
        </p:spPr>
      </p:pic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3995936" y="2060848"/>
            <a:ext cx="4464496" cy="4032448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88CE5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수행 내용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03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12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14348" y="1142984"/>
            <a:ext cx="3857652" cy="500066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간암강좌 </a:t>
            </a:r>
            <a:r>
              <a:rPr kumimoji="0" lang="ko-KR" altLang="en-US" sz="2200" b="1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및 질의응답 장면</a:t>
            </a: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682396" y="1643050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Documents and Settings\Owner\바탕 화면\초록공모발표자료\output\CAM00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32856"/>
            <a:ext cx="2232248" cy="1857388"/>
          </a:xfrm>
          <a:prstGeom prst="rect">
            <a:avLst/>
          </a:prstGeom>
          <a:noFill/>
        </p:spPr>
      </p:pic>
      <p:pic>
        <p:nvPicPr>
          <p:cNvPr id="20" name="Picture 4" descr="C:\Documents and Settings\Owner\바탕 화면\초록공모발표자료\output\CAM00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91861" y="3853354"/>
            <a:ext cx="1928827" cy="2232247"/>
          </a:xfrm>
          <a:prstGeom prst="rect">
            <a:avLst/>
          </a:prstGeom>
          <a:noFill/>
        </p:spPr>
      </p:pic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971600" y="2060848"/>
            <a:ext cx="4608512" cy="4032448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88CE5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796136" y="2060848"/>
            <a:ext cx="2520280" cy="4032448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88CE5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3" name="CAM0055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043608" y="2204864"/>
            <a:ext cx="446449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수행 내용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028700" y="1217613"/>
            <a:ext cx="7900988" cy="48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건강강좌 평가 결과 분석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6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84200" y="1096963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03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13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85786" y="1785926"/>
            <a:ext cx="7950229" cy="61435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건강강좌 설문지 분석 후 향후 추진방안 수립</a:t>
            </a: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682396" y="1714488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그룹 88"/>
          <p:cNvGrpSpPr/>
          <p:nvPr/>
        </p:nvGrpSpPr>
        <p:grpSpPr>
          <a:xfrm>
            <a:off x="-1332656" y="2132856"/>
            <a:ext cx="4338409" cy="4249352"/>
            <a:chOff x="-1431558" y="2163022"/>
            <a:chExt cx="4338409" cy="4249352"/>
          </a:xfrm>
        </p:grpSpPr>
        <p:sp>
          <p:nvSpPr>
            <p:cNvPr id="17" name="원형 16"/>
            <p:cNvSpPr/>
            <p:nvPr/>
          </p:nvSpPr>
          <p:spPr bwMode="auto">
            <a:xfrm rot="16200000">
              <a:off x="-1177797" y="2152665"/>
              <a:ext cx="3830888" cy="4338409"/>
            </a:xfrm>
            <a:prstGeom prst="pie">
              <a:avLst>
                <a:gd name="adj1" fmla="val 0"/>
                <a:gd name="adj2" fmla="val 3467277"/>
              </a:avLst>
            </a:prstGeom>
            <a:solidFill>
              <a:schemeClr val="accent1">
                <a:lumMod val="75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701786" y="2388842"/>
              <a:ext cx="1656184" cy="1385736"/>
            </a:xfrm>
            <a:prstGeom prst="roundRect">
              <a:avLst>
                <a:gd name="adj" fmla="val 8082"/>
              </a:avLst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800" b="1" i="1" u="none" strike="noStrike" cap="none" spc="-150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101600">
                      <a:srgbClr val="0D0D0D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교육 만족도</a:t>
              </a:r>
            </a:p>
          </p:txBody>
        </p:sp>
        <p:sp>
          <p:nvSpPr>
            <p:cNvPr id="20" name="원형 19"/>
            <p:cNvSpPr/>
            <p:nvPr/>
          </p:nvSpPr>
          <p:spPr bwMode="auto">
            <a:xfrm rot="19652007">
              <a:off x="-1168650" y="2204369"/>
              <a:ext cx="4014661" cy="4176464"/>
            </a:xfrm>
            <a:prstGeom prst="pie">
              <a:avLst>
                <a:gd name="adj1" fmla="val 0"/>
                <a:gd name="adj2" fmla="val 3654437"/>
              </a:avLst>
            </a:prstGeom>
            <a:solidFill>
              <a:schemeClr val="accent2">
                <a:lumMod val="75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1" name="원형 20"/>
            <p:cNvSpPr/>
            <p:nvPr/>
          </p:nvSpPr>
          <p:spPr bwMode="auto">
            <a:xfrm rot="2148611">
              <a:off x="-1339994" y="2163022"/>
              <a:ext cx="4188897" cy="4249352"/>
            </a:xfrm>
            <a:prstGeom prst="pie">
              <a:avLst>
                <a:gd name="adj1" fmla="val 21167459"/>
                <a:gd name="adj2" fmla="val 3315364"/>
              </a:avLst>
            </a:prstGeom>
            <a:solidFill>
              <a:schemeClr val="accent3">
                <a:lumMod val="75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2" name="그룹 86"/>
            <p:cNvGrpSpPr/>
            <p:nvPr/>
          </p:nvGrpSpPr>
          <p:grpSpPr>
            <a:xfrm>
              <a:off x="-324544" y="3414538"/>
              <a:ext cx="2112938" cy="1944216"/>
              <a:chOff x="-234953" y="3348200"/>
              <a:chExt cx="2112938" cy="1944216"/>
            </a:xfrm>
          </p:grpSpPr>
          <p:sp>
            <p:nvSpPr>
              <p:cNvPr id="25" name="현 24"/>
              <p:cNvSpPr/>
              <p:nvPr/>
            </p:nvSpPr>
            <p:spPr bwMode="auto">
              <a:xfrm rot="10800000">
                <a:off x="-234953" y="3348200"/>
                <a:ext cx="2112938" cy="1944216"/>
              </a:xfrm>
              <a:prstGeom prst="chord">
                <a:avLst>
                  <a:gd name="adj1" fmla="val 5359578"/>
                  <a:gd name="adj2" fmla="val 16200000"/>
                </a:avLst>
              </a:prstGeom>
              <a:solidFill>
                <a:schemeClr val="bg1">
                  <a:lumMod val="50000"/>
                  <a:alpha val="23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400" b="0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6" name="현 25"/>
              <p:cNvSpPr/>
              <p:nvPr/>
            </p:nvSpPr>
            <p:spPr bwMode="auto">
              <a:xfrm rot="10800000">
                <a:off x="-82145" y="3501008"/>
                <a:ext cx="1844161" cy="1656184"/>
              </a:xfrm>
              <a:prstGeom prst="chord">
                <a:avLst>
                  <a:gd name="adj1" fmla="val 5359578"/>
                  <a:gd name="adj2" fmla="val 16200000"/>
                </a:avLst>
              </a:prstGeom>
              <a:solidFill>
                <a:schemeClr val="bg1">
                  <a:lumMod val="75000"/>
                </a:schemeClr>
              </a:solidFill>
              <a:ln w="222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sx="1000" sy="1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400" b="0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674257" y="3697234"/>
                <a:ext cx="1064271" cy="1495794"/>
              </a:xfrm>
              <a:prstGeom prst="rect">
                <a:avLst/>
              </a:prstGeom>
              <a:noFill/>
              <a:effectLst>
                <a:outerShdw blurRad="50800" dist="12700" dir="5400000" algn="t" rotWithShape="0">
                  <a:prstClr val="black">
                    <a:alpha val="9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설문</a:t>
                </a:r>
                <a:endPara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조사</a:t>
                </a:r>
                <a:endPara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(9</a:t>
                </a:r>
                <a:r>
                  <a:rPr lang="ko-KR" altLang="en-US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문항</a:t>
                </a:r>
                <a:r>
                  <a:rPr lang="en-US" altLang="ko-KR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)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ko-KR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24" name="모서리가 둥근 직사각형 23"/>
            <p:cNvSpPr/>
            <p:nvPr/>
          </p:nvSpPr>
          <p:spPr bwMode="auto">
            <a:xfrm>
              <a:off x="656673" y="5196520"/>
              <a:ext cx="1656184" cy="864096"/>
            </a:xfrm>
            <a:prstGeom prst="roundRect">
              <a:avLst>
                <a:gd name="adj" fmla="val 8527"/>
              </a:avLst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800" b="1" i="1" u="none" strike="noStrike" cap="none" spc="-150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101600">
                      <a:srgbClr val="0D0D0D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우선 해야할 일</a:t>
              </a:r>
            </a:p>
          </p:txBody>
        </p:sp>
      </p:grpSp>
      <p:cxnSp>
        <p:nvCxnSpPr>
          <p:cNvPr id="28" name="직선 연결선 27"/>
          <p:cNvCxnSpPr/>
          <p:nvPr/>
        </p:nvCxnSpPr>
        <p:spPr>
          <a:xfrm flipH="1">
            <a:off x="2483768" y="2996952"/>
            <a:ext cx="1656336" cy="342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8"/>
          <p:cNvSpPr>
            <a:spLocks noChangeArrowheads="1"/>
          </p:cNvSpPr>
          <p:nvPr/>
        </p:nvSpPr>
        <p:spPr bwMode="blackWhite">
          <a:xfrm>
            <a:off x="4067944" y="2564904"/>
            <a:ext cx="4104456" cy="3822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003399">
                  <a:gamma/>
                  <a:shade val="46275"/>
                  <a:invGamma/>
                </a:srgbClr>
              </a:gs>
              <a:gs pos="100000">
                <a:srgbClr val="003399"/>
              </a:gs>
            </a:gsLst>
            <a:lin ang="5400000" scaled="1"/>
          </a:gradFill>
          <a:ln w="25400">
            <a:solidFill>
              <a:srgbClr val="2AA1D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4716016" y="2636912"/>
          <a:ext cx="2827337" cy="351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폭발 1 29"/>
          <p:cNvSpPr/>
          <p:nvPr/>
        </p:nvSpPr>
        <p:spPr>
          <a:xfrm flipH="1">
            <a:off x="2483768" y="2420888"/>
            <a:ext cx="1800200" cy="1296144"/>
          </a:xfrm>
          <a:prstGeom prst="irregularSeal1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 Box 174"/>
          <p:cNvSpPr txBox="1">
            <a:spLocks noChangeArrowheads="1"/>
          </p:cNvSpPr>
          <p:nvPr/>
        </p:nvSpPr>
        <p:spPr bwMode="auto">
          <a:xfrm>
            <a:off x="2915816" y="2852936"/>
            <a:ext cx="95410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85.56%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1691680" y="3789040"/>
            <a:ext cx="1440160" cy="927312"/>
          </a:xfrm>
          <a:prstGeom prst="roundRect">
            <a:avLst>
              <a:gd name="adj" fmla="val 7186"/>
            </a:avLst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b="1" i="1" dirty="0" smtClean="0">
                <a:solidFill>
                  <a:schemeClr val="bg1"/>
                </a:solidFill>
                <a:effectLst>
                  <a:glow rad="101600">
                    <a:srgbClr val="0D0D0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간질환</a:t>
            </a:r>
            <a:r>
              <a:rPr lang="en-US" altLang="ko-KR" b="1" i="1" dirty="0" smtClean="0">
                <a:solidFill>
                  <a:schemeClr val="bg1"/>
                </a:solidFill>
                <a:effectLst>
                  <a:glow rad="101600">
                    <a:srgbClr val="0D0D0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b="1" i="1" dirty="0" smtClean="0">
                <a:solidFill>
                  <a:schemeClr val="bg1"/>
                </a:solidFill>
                <a:effectLst>
                  <a:glow rad="101600">
                    <a:srgbClr val="0D0D0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등</a:t>
            </a:r>
            <a:endParaRPr lang="en-US" altLang="ko-KR" b="1" i="1" dirty="0" smtClean="0">
              <a:solidFill>
                <a:schemeClr val="bg1"/>
              </a:solidFill>
              <a:effectLst>
                <a:glow rad="101600">
                  <a:srgbClr val="0D0D0D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D0D0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인지여부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Graphic spid="35" grpId="0">
        <p:bldAsOne/>
      </p:bldGraphic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수행 내용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028700" y="1217613"/>
            <a:ext cx="7900988" cy="48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건강강좌 평가 결과 분석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6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84200" y="1096963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03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13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85786" y="1785926"/>
            <a:ext cx="7950229" cy="61435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건강강좌 설문지 분석 후 향후 추진방안 수립</a:t>
            </a: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682396" y="1714488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그룹 88"/>
          <p:cNvGrpSpPr/>
          <p:nvPr/>
        </p:nvGrpSpPr>
        <p:grpSpPr>
          <a:xfrm>
            <a:off x="-1332656" y="2132856"/>
            <a:ext cx="4464496" cy="4249352"/>
            <a:chOff x="-1431558" y="2163022"/>
            <a:chExt cx="4464496" cy="4249352"/>
          </a:xfrm>
        </p:grpSpPr>
        <p:sp>
          <p:nvSpPr>
            <p:cNvPr id="17" name="원형 16"/>
            <p:cNvSpPr/>
            <p:nvPr/>
          </p:nvSpPr>
          <p:spPr bwMode="auto">
            <a:xfrm rot="16200000">
              <a:off x="-1177797" y="2152665"/>
              <a:ext cx="3830888" cy="4338409"/>
            </a:xfrm>
            <a:prstGeom prst="pie">
              <a:avLst>
                <a:gd name="adj1" fmla="val 0"/>
                <a:gd name="adj2" fmla="val 3467277"/>
              </a:avLst>
            </a:prstGeom>
            <a:solidFill>
              <a:schemeClr val="accent1">
                <a:lumMod val="75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701786" y="2388842"/>
              <a:ext cx="1656184" cy="1385736"/>
            </a:xfrm>
            <a:prstGeom prst="roundRect">
              <a:avLst>
                <a:gd name="adj" fmla="val 8082"/>
              </a:avLst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800" b="1" i="1" u="none" strike="noStrike" cap="none" spc="-150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101600">
                      <a:srgbClr val="0D0D0D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교육 만족도</a:t>
              </a:r>
            </a:p>
          </p:txBody>
        </p:sp>
        <p:sp>
          <p:nvSpPr>
            <p:cNvPr id="20" name="원형 19"/>
            <p:cNvSpPr/>
            <p:nvPr/>
          </p:nvSpPr>
          <p:spPr bwMode="auto">
            <a:xfrm rot="19652007">
              <a:off x="-1168650" y="2204369"/>
              <a:ext cx="4014661" cy="4176464"/>
            </a:xfrm>
            <a:prstGeom prst="pie">
              <a:avLst>
                <a:gd name="adj1" fmla="val 0"/>
                <a:gd name="adj2" fmla="val 3654437"/>
              </a:avLst>
            </a:prstGeom>
            <a:solidFill>
              <a:schemeClr val="accent2">
                <a:lumMod val="75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1" name="원형 20"/>
            <p:cNvSpPr/>
            <p:nvPr/>
          </p:nvSpPr>
          <p:spPr bwMode="auto">
            <a:xfrm rot="2148611">
              <a:off x="-1339994" y="2163022"/>
              <a:ext cx="4188897" cy="4249352"/>
            </a:xfrm>
            <a:prstGeom prst="pie">
              <a:avLst>
                <a:gd name="adj1" fmla="val 21167459"/>
                <a:gd name="adj2" fmla="val 3315364"/>
              </a:avLst>
            </a:prstGeom>
            <a:solidFill>
              <a:schemeClr val="accent3">
                <a:lumMod val="75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4" name="그룹 86"/>
            <p:cNvGrpSpPr/>
            <p:nvPr/>
          </p:nvGrpSpPr>
          <p:grpSpPr>
            <a:xfrm>
              <a:off x="-324544" y="3414538"/>
              <a:ext cx="2112938" cy="1944216"/>
              <a:chOff x="-234953" y="3348200"/>
              <a:chExt cx="2112938" cy="1944216"/>
            </a:xfrm>
          </p:grpSpPr>
          <p:sp>
            <p:nvSpPr>
              <p:cNvPr id="25" name="현 24"/>
              <p:cNvSpPr/>
              <p:nvPr/>
            </p:nvSpPr>
            <p:spPr bwMode="auto">
              <a:xfrm rot="10800000">
                <a:off x="-234953" y="3348200"/>
                <a:ext cx="2112938" cy="1944216"/>
              </a:xfrm>
              <a:prstGeom prst="chord">
                <a:avLst>
                  <a:gd name="adj1" fmla="val 5359578"/>
                  <a:gd name="adj2" fmla="val 16200000"/>
                </a:avLst>
              </a:prstGeom>
              <a:solidFill>
                <a:schemeClr val="bg1">
                  <a:lumMod val="50000"/>
                  <a:alpha val="23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400" b="0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6" name="현 25"/>
              <p:cNvSpPr/>
              <p:nvPr/>
            </p:nvSpPr>
            <p:spPr bwMode="auto">
              <a:xfrm rot="10800000">
                <a:off x="-82145" y="3501008"/>
                <a:ext cx="1844161" cy="1656184"/>
              </a:xfrm>
              <a:prstGeom prst="chord">
                <a:avLst>
                  <a:gd name="adj1" fmla="val 5359578"/>
                  <a:gd name="adj2" fmla="val 16200000"/>
                </a:avLst>
              </a:prstGeom>
              <a:solidFill>
                <a:schemeClr val="bg1">
                  <a:lumMod val="75000"/>
                </a:schemeClr>
              </a:solidFill>
              <a:ln w="222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sx="1000" sy="1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400" b="0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674257" y="3697234"/>
                <a:ext cx="1064271" cy="1495794"/>
              </a:xfrm>
              <a:prstGeom prst="rect">
                <a:avLst/>
              </a:prstGeom>
              <a:noFill/>
              <a:effectLst>
                <a:outerShdw blurRad="50800" dist="12700" dir="5400000" algn="t" rotWithShape="0">
                  <a:prstClr val="black">
                    <a:alpha val="9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설문</a:t>
                </a:r>
                <a:endPara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조사</a:t>
                </a:r>
                <a:endPara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(9</a:t>
                </a:r>
                <a:r>
                  <a:rPr lang="ko-KR" altLang="en-US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문항</a:t>
                </a:r>
                <a:r>
                  <a:rPr lang="en-US" altLang="ko-KR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)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ko-KR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23" name="모서리가 둥근 직사각형 22"/>
            <p:cNvSpPr/>
            <p:nvPr/>
          </p:nvSpPr>
          <p:spPr bwMode="auto">
            <a:xfrm>
              <a:off x="1592778" y="3819206"/>
              <a:ext cx="1440160" cy="927312"/>
            </a:xfrm>
            <a:prstGeom prst="roundRect">
              <a:avLst>
                <a:gd name="adj" fmla="val 7186"/>
              </a:avLst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b="1" i="1" dirty="0" smtClean="0">
                  <a:solidFill>
                    <a:schemeClr val="bg1"/>
                  </a:solidFill>
                  <a:effectLst>
                    <a:glow rad="101600">
                      <a:srgbClr val="0D0D0D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간질환</a:t>
              </a:r>
              <a:r>
                <a:rPr lang="en-US" altLang="ko-KR" b="1" i="1" dirty="0" smtClean="0">
                  <a:solidFill>
                    <a:schemeClr val="bg1"/>
                  </a:solidFill>
                  <a:effectLst>
                    <a:glow rad="101600">
                      <a:srgbClr val="0D0D0D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</a:t>
              </a:r>
              <a:r>
                <a:rPr lang="ko-KR" altLang="en-US" b="1" i="1" dirty="0" smtClean="0">
                  <a:solidFill>
                    <a:schemeClr val="bg1"/>
                  </a:solidFill>
                  <a:effectLst>
                    <a:glow rad="101600">
                      <a:srgbClr val="0D0D0D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등</a:t>
              </a:r>
              <a:endParaRPr lang="en-US" altLang="ko-KR" b="1" i="1" dirty="0" smtClean="0">
                <a:solidFill>
                  <a:schemeClr val="bg1"/>
                </a:solidFill>
                <a:effectLst>
                  <a:glow rad="101600">
                    <a:srgbClr val="0D0D0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800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101600">
                      <a:srgbClr val="0D0D0D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인지여부</a:t>
              </a: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656673" y="5196520"/>
              <a:ext cx="1656184" cy="864096"/>
            </a:xfrm>
            <a:prstGeom prst="roundRect">
              <a:avLst>
                <a:gd name="adj" fmla="val 8527"/>
              </a:avLst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800" b="1" i="1" u="none" strike="noStrike" cap="none" spc="-150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101600">
                      <a:srgbClr val="0D0D0D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우선 해야할 일</a:t>
              </a:r>
            </a:p>
          </p:txBody>
        </p:sp>
      </p:grpSp>
      <p:cxnSp>
        <p:nvCxnSpPr>
          <p:cNvPr id="31" name="직선 연결선 30"/>
          <p:cNvCxnSpPr/>
          <p:nvPr/>
        </p:nvCxnSpPr>
        <p:spPr>
          <a:xfrm flipH="1">
            <a:off x="2987824" y="4221088"/>
            <a:ext cx="86409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차트 68"/>
          <p:cNvGraphicFramePr/>
          <p:nvPr/>
        </p:nvGraphicFramePr>
        <p:xfrm>
          <a:off x="4211960" y="2924944"/>
          <a:ext cx="2088232" cy="33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3871093" y="3513410"/>
            <a:ext cx="2295525" cy="3155950"/>
          </a:xfrm>
          <a:prstGeom prst="roundRect">
            <a:avLst>
              <a:gd name="adj" fmla="val 469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4086993" y="3284984"/>
            <a:ext cx="1863725" cy="37288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rgbClr val="2F611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gray">
          <a:xfrm flipH="1">
            <a:off x="5771331" y="3441973"/>
            <a:ext cx="71437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7BCF5D"/>
              </a:gs>
              <a:gs pos="100000">
                <a:srgbClr val="7BCF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gray">
          <a:xfrm flipH="1">
            <a:off x="4188593" y="3441973"/>
            <a:ext cx="73025" cy="144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7BCF5D"/>
              </a:gs>
              <a:gs pos="100000">
                <a:srgbClr val="7BCF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6380931" y="3083198"/>
            <a:ext cx="2295525" cy="3155950"/>
          </a:xfrm>
          <a:prstGeom prst="roundRect">
            <a:avLst>
              <a:gd name="adj" fmla="val 469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gray">
          <a:xfrm>
            <a:off x="6596831" y="2852937"/>
            <a:ext cx="1863725" cy="3747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D791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gray">
          <a:xfrm flipH="1">
            <a:off x="8281168" y="3011760"/>
            <a:ext cx="73025" cy="144463"/>
          </a:xfrm>
          <a:prstGeom prst="octagon">
            <a:avLst>
              <a:gd name="adj" fmla="val 29287"/>
            </a:avLst>
          </a:prstGeom>
          <a:solidFill>
            <a:srgbClr val="F1D0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2" name="AutoShape 10"/>
          <p:cNvSpPr>
            <a:spLocks noChangeArrowheads="1"/>
          </p:cNvSpPr>
          <p:nvPr/>
        </p:nvSpPr>
        <p:spPr bwMode="gray">
          <a:xfrm flipH="1">
            <a:off x="6700018" y="3011760"/>
            <a:ext cx="71438" cy="144463"/>
          </a:xfrm>
          <a:prstGeom prst="octagon">
            <a:avLst>
              <a:gd name="adj" fmla="val 29287"/>
            </a:avLst>
          </a:prstGeom>
          <a:solidFill>
            <a:srgbClr val="F1D08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" name="Freeform 15"/>
          <p:cNvSpPr>
            <a:spLocks/>
          </p:cNvSpPr>
          <p:nvPr/>
        </p:nvSpPr>
        <p:spPr bwMode="gray">
          <a:xfrm>
            <a:off x="5449068" y="2151335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88CE58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gray">
          <a:xfrm>
            <a:off x="4283968" y="3212976"/>
            <a:ext cx="13901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rgbClr val="FFFFFF"/>
                </a:solidFill>
                <a:ea typeface="굴림" charset="-127"/>
              </a:rPr>
              <a:t>평소 인지도</a:t>
            </a:r>
            <a:endParaRPr lang="en-US" altLang="ko-KR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gray">
          <a:xfrm>
            <a:off x="6732240" y="2780928"/>
            <a:ext cx="161614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ea typeface="굴림" charset="-127"/>
              </a:rPr>
              <a:t>교육후 인지도</a:t>
            </a:r>
            <a:endParaRPr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graphicFrame>
        <p:nvGraphicFramePr>
          <p:cNvPr id="47" name="차트 46"/>
          <p:cNvGraphicFramePr/>
          <p:nvPr/>
        </p:nvGraphicFramePr>
        <p:xfrm>
          <a:off x="3923928" y="3518248"/>
          <a:ext cx="2232248" cy="33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716016" y="3789040"/>
            <a:ext cx="122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50" dirty="0">
                <a:latin typeface="HY수평선B" pitchFamily="18" charset="-127"/>
                <a:ea typeface="HY수평선B" pitchFamily="18" charset="-127"/>
              </a:rPr>
              <a:t>  </a:t>
            </a:r>
            <a:r>
              <a:rPr kumimoji="0" lang="ko-KR" altLang="en-US" b="1" spc="-150" dirty="0" smtClean="0">
                <a:latin typeface="굴림체" pitchFamily="49" charset="-127"/>
                <a:ea typeface="굴림체" pitchFamily="49" charset="-127"/>
              </a:rPr>
              <a:t>잘 앎</a:t>
            </a:r>
            <a:endParaRPr kumimoji="0" lang="en-US" altLang="ko-KR" b="1" spc="-150" dirty="0" smtClean="0">
              <a:latin typeface="굴림체" pitchFamily="49" charset="-127"/>
              <a:ea typeface="굴림체" pitchFamily="49" charset="-127"/>
            </a:endParaRPr>
          </a:p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pc="-150" dirty="0" smtClean="0">
                <a:latin typeface="굴림체" pitchFamily="49" charset="-127"/>
                <a:ea typeface="굴림체" pitchFamily="49" charset="-127"/>
              </a:rPr>
              <a:t>(11.18%)</a:t>
            </a:r>
            <a:endParaRPr kumimoji="0" lang="ko-KR" altLang="en-US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51920" y="5805264"/>
            <a:ext cx="2232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50" dirty="0" smtClean="0">
                <a:latin typeface="굴림체" pitchFamily="49" charset="-127"/>
                <a:ea typeface="굴림체" pitchFamily="49" charset="-127"/>
              </a:rPr>
              <a:t>조금알거나 모름</a:t>
            </a:r>
            <a:endParaRPr kumimoji="0" lang="en-US" altLang="ko-KR" b="1" spc="-150" dirty="0" smtClean="0">
              <a:latin typeface="굴림체" pitchFamily="49" charset="-127"/>
              <a:ea typeface="굴림체" pitchFamily="49" charset="-127"/>
            </a:endParaRPr>
          </a:p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pc="-150" dirty="0" smtClean="0">
                <a:latin typeface="굴림체" pitchFamily="49" charset="-127"/>
                <a:ea typeface="굴림체" pitchFamily="49" charset="-127"/>
              </a:rPr>
              <a:t>(88.82%)</a:t>
            </a:r>
            <a:endParaRPr kumimoji="0" lang="ko-KR" altLang="en-US" b="1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51" name="차트 50"/>
          <p:cNvGraphicFramePr/>
          <p:nvPr/>
        </p:nvGraphicFramePr>
        <p:xfrm>
          <a:off x="6444208" y="3068960"/>
          <a:ext cx="2088232" cy="33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588224" y="5229200"/>
            <a:ext cx="122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50" dirty="0">
                <a:latin typeface="굴림체" pitchFamily="49" charset="-127"/>
                <a:ea typeface="굴림체" pitchFamily="49" charset="-127"/>
              </a:rPr>
              <a:t>  </a:t>
            </a:r>
            <a:r>
              <a:rPr kumimoji="0" lang="ko-KR" altLang="en-US" b="1" spc="-150" dirty="0" smtClean="0">
                <a:latin typeface="굴림체" pitchFamily="49" charset="-127"/>
                <a:ea typeface="굴림체" pitchFamily="49" charset="-127"/>
              </a:rPr>
              <a:t>도움</a:t>
            </a:r>
            <a:endParaRPr kumimoji="0" lang="en-US" altLang="ko-KR" b="1" spc="-150" dirty="0" smtClean="0">
              <a:latin typeface="굴림체" pitchFamily="49" charset="-127"/>
              <a:ea typeface="굴림체" pitchFamily="49" charset="-127"/>
            </a:endParaRPr>
          </a:p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pc="-150" dirty="0" smtClean="0">
                <a:latin typeface="굴림체" pitchFamily="49" charset="-127"/>
                <a:ea typeface="굴림체" pitchFamily="49" charset="-127"/>
              </a:rPr>
              <a:t>(60.52%)</a:t>
            </a:r>
            <a:endParaRPr kumimoji="0" lang="ko-KR" altLang="en-US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68344" y="3429000"/>
            <a:ext cx="1080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50" dirty="0" smtClean="0">
                <a:latin typeface="굴림체" pitchFamily="49" charset="-127"/>
                <a:ea typeface="굴림체" pitchFamily="49" charset="-127"/>
              </a:rPr>
              <a:t>매우도움</a:t>
            </a:r>
            <a:endParaRPr kumimoji="0" lang="en-US" altLang="ko-KR" b="1" spc="-150" dirty="0" smtClean="0">
              <a:latin typeface="굴림체" pitchFamily="49" charset="-127"/>
              <a:ea typeface="굴림체" pitchFamily="49" charset="-127"/>
            </a:endParaRPr>
          </a:p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pc="-150" dirty="0" smtClean="0">
                <a:latin typeface="굴림체" pitchFamily="49" charset="-127"/>
                <a:ea typeface="굴림체" pitchFamily="49" charset="-127"/>
              </a:rPr>
              <a:t>(34.69%)</a:t>
            </a:r>
            <a:endParaRPr kumimoji="0" lang="ko-KR" altLang="en-US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8224" y="3429000"/>
            <a:ext cx="1080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-150" dirty="0" smtClean="0">
                <a:latin typeface="굴림체" pitchFamily="49" charset="-127"/>
                <a:ea typeface="굴림체" pitchFamily="49" charset="-127"/>
              </a:rPr>
              <a:t>보통</a:t>
            </a:r>
            <a:endParaRPr kumimoji="0" lang="en-US" altLang="ko-KR" b="1" spc="-150" dirty="0" smtClean="0">
              <a:latin typeface="굴림체" pitchFamily="49" charset="-127"/>
              <a:ea typeface="굴림체" pitchFamily="49" charset="-127"/>
            </a:endParaRPr>
          </a:p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pc="-150" dirty="0" smtClean="0">
                <a:latin typeface="굴림체" pitchFamily="49" charset="-127"/>
                <a:ea typeface="굴림체" pitchFamily="49" charset="-127"/>
              </a:rPr>
              <a:t>(4.43%)</a:t>
            </a:r>
            <a:endParaRPr kumimoji="0" lang="ko-KR" altLang="en-US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46" name="폭발 1 45"/>
          <p:cNvSpPr/>
          <p:nvPr/>
        </p:nvSpPr>
        <p:spPr>
          <a:xfrm flipH="1">
            <a:off x="7343800" y="5013176"/>
            <a:ext cx="1800200" cy="1296144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 Box 174"/>
          <p:cNvSpPr txBox="1">
            <a:spLocks noChangeArrowheads="1"/>
          </p:cNvSpPr>
          <p:nvPr/>
        </p:nvSpPr>
        <p:spPr bwMode="auto">
          <a:xfrm>
            <a:off x="7740352" y="5435932"/>
            <a:ext cx="95410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95.21%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5" name="자유형 54"/>
          <p:cNvSpPr/>
          <p:nvPr/>
        </p:nvSpPr>
        <p:spPr>
          <a:xfrm rot="21067118">
            <a:off x="4081340" y="5519369"/>
            <a:ext cx="1927759" cy="1196994"/>
          </a:xfrm>
          <a:custGeom>
            <a:avLst/>
            <a:gdLst>
              <a:gd name="connsiteX0" fmla="*/ 619328 w 1577503"/>
              <a:gd name="connsiteY0" fmla="*/ 614464 h 721468"/>
              <a:gd name="connsiteX1" fmla="*/ 16213 w 1577503"/>
              <a:gd name="connsiteY1" fmla="*/ 332361 h 721468"/>
              <a:gd name="connsiteX2" fmla="*/ 716605 w 1577503"/>
              <a:gd name="connsiteY2" fmla="*/ 21076 h 721468"/>
              <a:gd name="connsiteX3" fmla="*/ 1543456 w 1577503"/>
              <a:gd name="connsiteY3" fmla="*/ 205902 h 721468"/>
              <a:gd name="connsiteX4" fmla="*/ 920885 w 1577503"/>
              <a:gd name="connsiteY4" fmla="*/ 721468 h 721468"/>
              <a:gd name="connsiteX5" fmla="*/ 920885 w 1577503"/>
              <a:gd name="connsiteY5" fmla="*/ 721468 h 721468"/>
              <a:gd name="connsiteX0" fmla="*/ 967519 w 1599451"/>
              <a:gd name="connsiteY0" fmla="*/ 586813 h 721468"/>
              <a:gd name="connsiteX1" fmla="*/ 38161 w 1599451"/>
              <a:gd name="connsiteY1" fmla="*/ 332361 h 721468"/>
              <a:gd name="connsiteX2" fmla="*/ 738553 w 1599451"/>
              <a:gd name="connsiteY2" fmla="*/ 21076 h 721468"/>
              <a:gd name="connsiteX3" fmla="*/ 1565404 w 1599451"/>
              <a:gd name="connsiteY3" fmla="*/ 205902 h 721468"/>
              <a:gd name="connsiteX4" fmla="*/ 942833 w 1599451"/>
              <a:gd name="connsiteY4" fmla="*/ 721468 h 721468"/>
              <a:gd name="connsiteX5" fmla="*/ 942833 w 1599451"/>
              <a:gd name="connsiteY5" fmla="*/ 721468 h 721468"/>
              <a:gd name="connsiteX0" fmla="*/ 967519 w 1599451"/>
              <a:gd name="connsiteY0" fmla="*/ 586813 h 721468"/>
              <a:gd name="connsiteX1" fmla="*/ 38161 w 1599451"/>
              <a:gd name="connsiteY1" fmla="*/ 332361 h 721468"/>
              <a:gd name="connsiteX2" fmla="*/ 738553 w 1599451"/>
              <a:gd name="connsiteY2" fmla="*/ 21076 h 721468"/>
              <a:gd name="connsiteX3" fmla="*/ 1565404 w 1599451"/>
              <a:gd name="connsiteY3" fmla="*/ 205902 h 721468"/>
              <a:gd name="connsiteX4" fmla="*/ 942833 w 1599451"/>
              <a:gd name="connsiteY4" fmla="*/ 721468 h 721468"/>
              <a:gd name="connsiteX5" fmla="*/ 942833 w 1599451"/>
              <a:gd name="connsiteY5" fmla="*/ 721468 h 721468"/>
              <a:gd name="connsiteX0" fmla="*/ 931040 w 1562972"/>
              <a:gd name="connsiteY0" fmla="*/ 586813 h 721468"/>
              <a:gd name="connsiteX1" fmla="*/ 1682 w 1562972"/>
              <a:gd name="connsiteY1" fmla="*/ 332361 h 721468"/>
              <a:gd name="connsiteX2" fmla="*/ 702074 w 1562972"/>
              <a:gd name="connsiteY2" fmla="*/ 21076 h 721468"/>
              <a:gd name="connsiteX3" fmla="*/ 1528925 w 1562972"/>
              <a:gd name="connsiteY3" fmla="*/ 205902 h 721468"/>
              <a:gd name="connsiteX4" fmla="*/ 906354 w 1562972"/>
              <a:gd name="connsiteY4" fmla="*/ 721468 h 721468"/>
              <a:gd name="connsiteX5" fmla="*/ 906354 w 1562972"/>
              <a:gd name="connsiteY5" fmla="*/ 721468 h 721468"/>
              <a:gd name="connsiteX0" fmla="*/ 931040 w 1562972"/>
              <a:gd name="connsiteY0" fmla="*/ 615396 h 750051"/>
              <a:gd name="connsiteX1" fmla="*/ 1682 w 1562972"/>
              <a:gd name="connsiteY1" fmla="*/ 360944 h 750051"/>
              <a:gd name="connsiteX2" fmla="*/ 702074 w 1562972"/>
              <a:gd name="connsiteY2" fmla="*/ 49659 h 750051"/>
              <a:gd name="connsiteX3" fmla="*/ 1528925 w 1562972"/>
              <a:gd name="connsiteY3" fmla="*/ 234485 h 750051"/>
              <a:gd name="connsiteX4" fmla="*/ 906354 w 1562972"/>
              <a:gd name="connsiteY4" fmla="*/ 750051 h 750051"/>
              <a:gd name="connsiteX5" fmla="*/ 906354 w 1562972"/>
              <a:gd name="connsiteY5" fmla="*/ 750051 h 750051"/>
              <a:gd name="connsiteX0" fmla="*/ 931040 w 1570334"/>
              <a:gd name="connsiteY0" fmla="*/ 627417 h 762072"/>
              <a:gd name="connsiteX1" fmla="*/ 1682 w 1570334"/>
              <a:gd name="connsiteY1" fmla="*/ 372965 h 762072"/>
              <a:gd name="connsiteX2" fmla="*/ 702074 w 1570334"/>
              <a:gd name="connsiteY2" fmla="*/ 61680 h 762072"/>
              <a:gd name="connsiteX3" fmla="*/ 1528925 w 1570334"/>
              <a:gd name="connsiteY3" fmla="*/ 246506 h 762072"/>
              <a:gd name="connsiteX4" fmla="*/ 906354 w 1570334"/>
              <a:gd name="connsiteY4" fmla="*/ 762072 h 762072"/>
              <a:gd name="connsiteX5" fmla="*/ 906354 w 1570334"/>
              <a:gd name="connsiteY5" fmla="*/ 762072 h 762072"/>
              <a:gd name="connsiteX0" fmla="*/ 931040 w 1620520"/>
              <a:gd name="connsiteY0" fmla="*/ 571333 h 705988"/>
              <a:gd name="connsiteX1" fmla="*/ 1682 w 1620520"/>
              <a:gd name="connsiteY1" fmla="*/ 316881 h 705988"/>
              <a:gd name="connsiteX2" fmla="*/ 702074 w 1620520"/>
              <a:gd name="connsiteY2" fmla="*/ 5596 h 705988"/>
              <a:gd name="connsiteX3" fmla="*/ 1579111 w 1620520"/>
              <a:gd name="connsiteY3" fmla="*/ 283302 h 705988"/>
              <a:gd name="connsiteX4" fmla="*/ 906354 w 1620520"/>
              <a:gd name="connsiteY4" fmla="*/ 705988 h 705988"/>
              <a:gd name="connsiteX5" fmla="*/ 906354 w 1620520"/>
              <a:gd name="connsiteY5" fmla="*/ 705988 h 705988"/>
              <a:gd name="connsiteX0" fmla="*/ 931040 w 1588706"/>
              <a:gd name="connsiteY0" fmla="*/ 571333 h 705988"/>
              <a:gd name="connsiteX1" fmla="*/ 1682 w 1588706"/>
              <a:gd name="connsiteY1" fmla="*/ 316881 h 705988"/>
              <a:gd name="connsiteX2" fmla="*/ 702074 w 1588706"/>
              <a:gd name="connsiteY2" fmla="*/ 5596 h 705988"/>
              <a:gd name="connsiteX3" fmla="*/ 1579111 w 1588706"/>
              <a:gd name="connsiteY3" fmla="*/ 283302 h 705988"/>
              <a:gd name="connsiteX4" fmla="*/ 906354 w 1588706"/>
              <a:gd name="connsiteY4" fmla="*/ 705988 h 705988"/>
              <a:gd name="connsiteX5" fmla="*/ 906354 w 1588706"/>
              <a:gd name="connsiteY5" fmla="*/ 705988 h 705988"/>
              <a:gd name="connsiteX0" fmla="*/ 953361 w 1621320"/>
              <a:gd name="connsiteY0" fmla="*/ 581659 h 716314"/>
              <a:gd name="connsiteX1" fmla="*/ 24003 w 1621320"/>
              <a:gd name="connsiteY1" fmla="*/ 327207 h 716314"/>
              <a:gd name="connsiteX2" fmla="*/ 809344 w 1621320"/>
              <a:gd name="connsiteY2" fmla="*/ 5596 h 716314"/>
              <a:gd name="connsiteX3" fmla="*/ 1601432 w 1621320"/>
              <a:gd name="connsiteY3" fmla="*/ 293628 h 716314"/>
              <a:gd name="connsiteX4" fmla="*/ 928675 w 1621320"/>
              <a:gd name="connsiteY4" fmla="*/ 716314 h 716314"/>
              <a:gd name="connsiteX5" fmla="*/ 928675 w 1621320"/>
              <a:gd name="connsiteY5" fmla="*/ 716314 h 716314"/>
              <a:gd name="connsiteX0" fmla="*/ 953361 w 1621320"/>
              <a:gd name="connsiteY0" fmla="*/ 590787 h 725442"/>
              <a:gd name="connsiteX1" fmla="*/ 24003 w 1621320"/>
              <a:gd name="connsiteY1" fmla="*/ 336335 h 725442"/>
              <a:gd name="connsiteX2" fmla="*/ 809344 w 1621320"/>
              <a:gd name="connsiteY2" fmla="*/ 14724 h 725442"/>
              <a:gd name="connsiteX3" fmla="*/ 1601432 w 1621320"/>
              <a:gd name="connsiteY3" fmla="*/ 302756 h 725442"/>
              <a:gd name="connsiteX4" fmla="*/ 928675 w 1621320"/>
              <a:gd name="connsiteY4" fmla="*/ 725442 h 725442"/>
              <a:gd name="connsiteX5" fmla="*/ 928675 w 1621320"/>
              <a:gd name="connsiteY5" fmla="*/ 725442 h 725442"/>
              <a:gd name="connsiteX0" fmla="*/ 946615 w 1614574"/>
              <a:gd name="connsiteY0" fmla="*/ 590787 h 725442"/>
              <a:gd name="connsiteX1" fmla="*/ 17257 w 1614574"/>
              <a:gd name="connsiteY1" fmla="*/ 336335 h 725442"/>
              <a:gd name="connsiteX2" fmla="*/ 802598 w 1614574"/>
              <a:gd name="connsiteY2" fmla="*/ 14724 h 725442"/>
              <a:gd name="connsiteX3" fmla="*/ 1594686 w 1614574"/>
              <a:gd name="connsiteY3" fmla="*/ 302756 h 725442"/>
              <a:gd name="connsiteX4" fmla="*/ 921929 w 1614574"/>
              <a:gd name="connsiteY4" fmla="*/ 725442 h 725442"/>
              <a:gd name="connsiteX5" fmla="*/ 921929 w 1614574"/>
              <a:gd name="connsiteY5" fmla="*/ 725442 h 725442"/>
              <a:gd name="connsiteX0" fmla="*/ 946615 w 1606395"/>
              <a:gd name="connsiteY0" fmla="*/ 590787 h 725442"/>
              <a:gd name="connsiteX1" fmla="*/ 17257 w 1606395"/>
              <a:gd name="connsiteY1" fmla="*/ 336335 h 725442"/>
              <a:gd name="connsiteX2" fmla="*/ 802598 w 1606395"/>
              <a:gd name="connsiteY2" fmla="*/ 14724 h 725442"/>
              <a:gd name="connsiteX3" fmla="*/ 1594686 w 1606395"/>
              <a:gd name="connsiteY3" fmla="*/ 302756 h 725442"/>
              <a:gd name="connsiteX4" fmla="*/ 921929 w 1606395"/>
              <a:gd name="connsiteY4" fmla="*/ 725442 h 725442"/>
              <a:gd name="connsiteX5" fmla="*/ 921929 w 1606395"/>
              <a:gd name="connsiteY5" fmla="*/ 725442 h 725442"/>
              <a:gd name="connsiteX0" fmla="*/ 946615 w 1598216"/>
              <a:gd name="connsiteY0" fmla="*/ 590787 h 725442"/>
              <a:gd name="connsiteX1" fmla="*/ 17257 w 1598216"/>
              <a:gd name="connsiteY1" fmla="*/ 336335 h 725442"/>
              <a:gd name="connsiteX2" fmla="*/ 802598 w 1598216"/>
              <a:gd name="connsiteY2" fmla="*/ 14724 h 725442"/>
              <a:gd name="connsiteX3" fmla="*/ 1594686 w 1598216"/>
              <a:gd name="connsiteY3" fmla="*/ 302756 h 725442"/>
              <a:gd name="connsiteX4" fmla="*/ 921929 w 1598216"/>
              <a:gd name="connsiteY4" fmla="*/ 725442 h 725442"/>
              <a:gd name="connsiteX5" fmla="*/ 921929 w 1598216"/>
              <a:gd name="connsiteY5" fmla="*/ 725442 h 725442"/>
              <a:gd name="connsiteX0" fmla="*/ 946615 w 1598216"/>
              <a:gd name="connsiteY0" fmla="*/ 590787 h 725442"/>
              <a:gd name="connsiteX1" fmla="*/ 17257 w 1598216"/>
              <a:gd name="connsiteY1" fmla="*/ 336335 h 725442"/>
              <a:gd name="connsiteX2" fmla="*/ 802598 w 1598216"/>
              <a:gd name="connsiteY2" fmla="*/ 14724 h 725442"/>
              <a:gd name="connsiteX3" fmla="*/ 1594686 w 1598216"/>
              <a:gd name="connsiteY3" fmla="*/ 302756 h 725442"/>
              <a:gd name="connsiteX4" fmla="*/ 921929 w 1598216"/>
              <a:gd name="connsiteY4" fmla="*/ 725442 h 725442"/>
              <a:gd name="connsiteX5" fmla="*/ 921929 w 1598216"/>
              <a:gd name="connsiteY5" fmla="*/ 725442 h 725442"/>
              <a:gd name="connsiteX0" fmla="*/ 946615 w 1598216"/>
              <a:gd name="connsiteY0" fmla="*/ 590787 h 878820"/>
              <a:gd name="connsiteX1" fmla="*/ 17257 w 1598216"/>
              <a:gd name="connsiteY1" fmla="*/ 336335 h 878820"/>
              <a:gd name="connsiteX2" fmla="*/ 802598 w 1598216"/>
              <a:gd name="connsiteY2" fmla="*/ 14724 h 878820"/>
              <a:gd name="connsiteX3" fmla="*/ 1594686 w 1598216"/>
              <a:gd name="connsiteY3" fmla="*/ 302756 h 878820"/>
              <a:gd name="connsiteX4" fmla="*/ 921929 w 1598216"/>
              <a:gd name="connsiteY4" fmla="*/ 725442 h 878820"/>
              <a:gd name="connsiteX5" fmla="*/ 874607 w 1598216"/>
              <a:gd name="connsiteY5" fmla="*/ 878820 h 878820"/>
              <a:gd name="connsiteX0" fmla="*/ 946615 w 1598216"/>
              <a:gd name="connsiteY0" fmla="*/ 590787 h 725442"/>
              <a:gd name="connsiteX1" fmla="*/ 17257 w 1598216"/>
              <a:gd name="connsiteY1" fmla="*/ 336335 h 725442"/>
              <a:gd name="connsiteX2" fmla="*/ 802598 w 1598216"/>
              <a:gd name="connsiteY2" fmla="*/ 14724 h 725442"/>
              <a:gd name="connsiteX3" fmla="*/ 1594686 w 1598216"/>
              <a:gd name="connsiteY3" fmla="*/ 302756 h 725442"/>
              <a:gd name="connsiteX4" fmla="*/ 921929 w 1598216"/>
              <a:gd name="connsiteY4" fmla="*/ 725442 h 725442"/>
              <a:gd name="connsiteX0" fmla="*/ 946615 w 1606687"/>
              <a:gd name="connsiteY0" fmla="*/ 590787 h 734804"/>
              <a:gd name="connsiteX1" fmla="*/ 17257 w 1606687"/>
              <a:gd name="connsiteY1" fmla="*/ 336335 h 734804"/>
              <a:gd name="connsiteX2" fmla="*/ 802598 w 1606687"/>
              <a:gd name="connsiteY2" fmla="*/ 14724 h 734804"/>
              <a:gd name="connsiteX3" fmla="*/ 1594686 w 1606687"/>
              <a:gd name="connsiteY3" fmla="*/ 302756 h 734804"/>
              <a:gd name="connsiteX4" fmla="*/ 730591 w 1606687"/>
              <a:gd name="connsiteY4" fmla="*/ 734804 h 734804"/>
              <a:gd name="connsiteX0" fmla="*/ 946615 w 1605138"/>
              <a:gd name="connsiteY0" fmla="*/ 590787 h 734804"/>
              <a:gd name="connsiteX1" fmla="*/ 17257 w 1605138"/>
              <a:gd name="connsiteY1" fmla="*/ 336335 h 734804"/>
              <a:gd name="connsiteX2" fmla="*/ 802598 w 1605138"/>
              <a:gd name="connsiteY2" fmla="*/ 14724 h 734804"/>
              <a:gd name="connsiteX3" fmla="*/ 1594686 w 1605138"/>
              <a:gd name="connsiteY3" fmla="*/ 302756 h 734804"/>
              <a:gd name="connsiteX4" fmla="*/ 730591 w 1605138"/>
              <a:gd name="connsiteY4" fmla="*/ 734804 h 734804"/>
              <a:gd name="connsiteX0" fmla="*/ 946615 w 1605138"/>
              <a:gd name="connsiteY0" fmla="*/ 590787 h 734804"/>
              <a:gd name="connsiteX1" fmla="*/ 17257 w 1605138"/>
              <a:gd name="connsiteY1" fmla="*/ 336335 h 734804"/>
              <a:gd name="connsiteX2" fmla="*/ 802598 w 1605138"/>
              <a:gd name="connsiteY2" fmla="*/ 14724 h 734804"/>
              <a:gd name="connsiteX3" fmla="*/ 1594686 w 1605138"/>
              <a:gd name="connsiteY3" fmla="*/ 302756 h 734804"/>
              <a:gd name="connsiteX4" fmla="*/ 730591 w 1605138"/>
              <a:gd name="connsiteY4" fmla="*/ 734804 h 73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138" h="734804">
                <a:moveTo>
                  <a:pt x="946615" y="590787"/>
                </a:moveTo>
                <a:cubicBezTo>
                  <a:pt x="413914" y="641668"/>
                  <a:pt x="34514" y="531037"/>
                  <a:pt x="17257" y="336335"/>
                </a:cubicBezTo>
                <a:cubicBezTo>
                  <a:pt x="0" y="141633"/>
                  <a:pt x="455475" y="29448"/>
                  <a:pt x="802598" y="14724"/>
                </a:cubicBezTo>
                <a:cubicBezTo>
                  <a:pt x="1149721" y="0"/>
                  <a:pt x="1605138" y="87965"/>
                  <a:pt x="1594686" y="302756"/>
                </a:cubicBezTo>
                <a:cubicBezTo>
                  <a:pt x="1584234" y="517547"/>
                  <a:pt x="1277713" y="643735"/>
                  <a:pt x="730591" y="734804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3851920" y="2564904"/>
            <a:ext cx="2448272" cy="4176464"/>
          </a:xfrm>
          <a:prstGeom prst="roundRect">
            <a:avLst>
              <a:gd name="adj" fmla="val 469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ko-KR" altLang="en-US"/>
          </a:p>
        </p:txBody>
      </p:sp>
      <p:sp>
        <p:nvSpPr>
          <p:cNvPr id="64" name="모서리가 둥근 사각형 설명선 63"/>
          <p:cNvSpPr/>
          <p:nvPr/>
        </p:nvSpPr>
        <p:spPr bwMode="auto">
          <a:xfrm>
            <a:off x="3995936" y="2852936"/>
            <a:ext cx="2160240" cy="1584176"/>
          </a:xfrm>
          <a:prstGeom prst="wedgeRoundRectCallout">
            <a:avLst>
              <a:gd name="adj1" fmla="val 66470"/>
              <a:gd name="adj2" fmla="val 76930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22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휴먼옛체"/>
              <a:ea typeface="휴먼옛체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67944" y="3068960"/>
            <a:ext cx="1872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pc="-150" dirty="0" smtClean="0">
                <a:latin typeface="굴림체" pitchFamily="49" charset="-127"/>
                <a:ea typeface="굴림체" pitchFamily="49" charset="-127"/>
              </a:rPr>
              <a:t>“</a:t>
            </a:r>
            <a:r>
              <a:rPr kumimoji="0" lang="ko-KR" altLang="en-US" b="1" spc="-150" dirty="0" smtClean="0">
                <a:latin typeface="굴림체" pitchFamily="49" charset="-127"/>
                <a:ea typeface="굴림체" pitchFamily="49" charset="-127"/>
              </a:rPr>
              <a:t>남편의 간질환관리에 많은 도움이 되었다</a:t>
            </a:r>
            <a:r>
              <a:rPr kumimoji="0" lang="en-US" altLang="ko-KR" b="1" spc="-150" dirty="0" smtClean="0">
                <a:latin typeface="굴림체" pitchFamily="49" charset="-127"/>
                <a:ea typeface="굴림체" pitchFamily="49" charset="-127"/>
              </a:rPr>
              <a:t>”</a:t>
            </a:r>
            <a:endParaRPr kumimoji="0" lang="ko-KR" altLang="en-US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68" name="모서리가 둥근 사각형 설명선 67"/>
          <p:cNvSpPr/>
          <p:nvPr/>
        </p:nvSpPr>
        <p:spPr bwMode="auto">
          <a:xfrm>
            <a:off x="3995936" y="4869160"/>
            <a:ext cx="2160240" cy="1584176"/>
          </a:xfrm>
          <a:prstGeom prst="wedgeRoundRectCallout">
            <a:avLst>
              <a:gd name="adj1" fmla="val 64706"/>
              <a:gd name="adj2" fmla="val -39714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22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휴먼옛체"/>
              <a:ea typeface="휴먼옛체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11960" y="5157192"/>
            <a:ext cx="1872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spc="-150" dirty="0" smtClean="0">
                <a:latin typeface="굴림체" pitchFamily="49" charset="-127"/>
                <a:ea typeface="굴림체" pitchFamily="49" charset="-127"/>
              </a:rPr>
              <a:t>“</a:t>
            </a:r>
            <a:r>
              <a:rPr kumimoji="0" lang="ko-KR" altLang="en-US" b="1" spc="-150" dirty="0" smtClean="0">
                <a:latin typeface="굴림체" pitchFamily="49" charset="-127"/>
                <a:ea typeface="굴림체" pitchFamily="49" charset="-127"/>
              </a:rPr>
              <a:t>간암에 대한 막연한 두려움을 극복했다</a:t>
            </a:r>
            <a:r>
              <a:rPr kumimoji="0" lang="en-US" altLang="ko-KR" b="1" spc="-150" dirty="0" smtClean="0">
                <a:latin typeface="굴림체" pitchFamily="49" charset="-127"/>
                <a:ea typeface="굴림체" pitchFamily="49" charset="-127"/>
              </a:rPr>
              <a:t>”</a:t>
            </a:r>
            <a:endParaRPr kumimoji="0" lang="ko-KR" altLang="en-US" b="1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5" grpId="1" animBg="1"/>
      <p:bldP spid="58" grpId="0" animBg="1"/>
      <p:bldP spid="64" grpId="0" animBg="1"/>
      <p:bldP spid="66" grpId="0"/>
      <p:bldP spid="68" grpId="0" animBg="1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수행 내용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028700" y="1217613"/>
            <a:ext cx="7900988" cy="48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건강강좌 평가 결과 분석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6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84200" y="1096963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03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13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85786" y="1785926"/>
            <a:ext cx="7950229" cy="614355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건강강좌 설문지 분석 후 향후 추진방안 수립</a:t>
            </a: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682396" y="1714488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그룹 88"/>
          <p:cNvGrpSpPr/>
          <p:nvPr/>
        </p:nvGrpSpPr>
        <p:grpSpPr>
          <a:xfrm>
            <a:off x="-1332656" y="2132856"/>
            <a:ext cx="4338409" cy="4249352"/>
            <a:chOff x="-1431558" y="2163022"/>
            <a:chExt cx="4338409" cy="4249352"/>
          </a:xfrm>
        </p:grpSpPr>
        <p:sp>
          <p:nvSpPr>
            <p:cNvPr id="17" name="원형 16"/>
            <p:cNvSpPr/>
            <p:nvPr/>
          </p:nvSpPr>
          <p:spPr bwMode="auto">
            <a:xfrm rot="16200000">
              <a:off x="-1177797" y="2152665"/>
              <a:ext cx="3830888" cy="4338409"/>
            </a:xfrm>
            <a:prstGeom prst="pie">
              <a:avLst>
                <a:gd name="adj1" fmla="val 0"/>
                <a:gd name="adj2" fmla="val 3467277"/>
              </a:avLst>
            </a:prstGeom>
            <a:solidFill>
              <a:schemeClr val="accent1">
                <a:lumMod val="75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701786" y="2388842"/>
              <a:ext cx="1656184" cy="1385736"/>
            </a:xfrm>
            <a:prstGeom prst="roundRect">
              <a:avLst>
                <a:gd name="adj" fmla="val 8082"/>
              </a:avLst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800" b="1" i="1" u="none" strike="noStrike" cap="none" spc="-150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101600">
                      <a:srgbClr val="0D0D0D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교육 만족도</a:t>
              </a:r>
            </a:p>
          </p:txBody>
        </p:sp>
        <p:sp>
          <p:nvSpPr>
            <p:cNvPr id="20" name="원형 19"/>
            <p:cNvSpPr/>
            <p:nvPr/>
          </p:nvSpPr>
          <p:spPr bwMode="auto">
            <a:xfrm rot="19652007">
              <a:off x="-1168650" y="2204369"/>
              <a:ext cx="4014661" cy="4176464"/>
            </a:xfrm>
            <a:prstGeom prst="pie">
              <a:avLst>
                <a:gd name="adj1" fmla="val 0"/>
                <a:gd name="adj2" fmla="val 3654437"/>
              </a:avLst>
            </a:prstGeom>
            <a:solidFill>
              <a:schemeClr val="accent2">
                <a:lumMod val="75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1" name="원형 20"/>
            <p:cNvSpPr/>
            <p:nvPr/>
          </p:nvSpPr>
          <p:spPr bwMode="auto">
            <a:xfrm rot="2148611">
              <a:off x="-1339994" y="2163022"/>
              <a:ext cx="4188897" cy="4249352"/>
            </a:xfrm>
            <a:prstGeom prst="pie">
              <a:avLst>
                <a:gd name="adj1" fmla="val 21167459"/>
                <a:gd name="adj2" fmla="val 3315364"/>
              </a:avLst>
            </a:prstGeom>
            <a:solidFill>
              <a:schemeClr val="accent3">
                <a:lumMod val="75000"/>
              </a:schemeClr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400" b="0" i="0" u="none" strike="noStrike" cap="none" normalizeH="0" baseline="0" smtClean="0">
                <a:ln>
                  <a:noFill/>
                </a:ln>
                <a:solidFill>
                  <a:srgbClr val="009900"/>
                </a:solidFill>
                <a:effectLst/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4" name="그룹 86"/>
            <p:cNvGrpSpPr/>
            <p:nvPr/>
          </p:nvGrpSpPr>
          <p:grpSpPr>
            <a:xfrm>
              <a:off x="-324544" y="3414538"/>
              <a:ext cx="2112938" cy="1944216"/>
              <a:chOff x="-234953" y="3348200"/>
              <a:chExt cx="2112938" cy="1944216"/>
            </a:xfrm>
          </p:grpSpPr>
          <p:sp>
            <p:nvSpPr>
              <p:cNvPr id="25" name="현 24"/>
              <p:cNvSpPr/>
              <p:nvPr/>
            </p:nvSpPr>
            <p:spPr bwMode="auto">
              <a:xfrm rot="10800000">
                <a:off x="-234953" y="3348200"/>
                <a:ext cx="2112938" cy="1944216"/>
              </a:xfrm>
              <a:prstGeom prst="chord">
                <a:avLst>
                  <a:gd name="adj1" fmla="val 5359578"/>
                  <a:gd name="adj2" fmla="val 16200000"/>
                </a:avLst>
              </a:prstGeom>
              <a:solidFill>
                <a:schemeClr val="bg1">
                  <a:lumMod val="50000"/>
                  <a:alpha val="23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400" b="0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6" name="현 25"/>
              <p:cNvSpPr/>
              <p:nvPr/>
            </p:nvSpPr>
            <p:spPr bwMode="auto">
              <a:xfrm rot="10800000">
                <a:off x="-82145" y="3501008"/>
                <a:ext cx="1844161" cy="1656184"/>
              </a:xfrm>
              <a:prstGeom prst="chord">
                <a:avLst>
                  <a:gd name="adj1" fmla="val 5359578"/>
                  <a:gd name="adj2" fmla="val 16200000"/>
                </a:avLst>
              </a:prstGeom>
              <a:solidFill>
                <a:schemeClr val="bg1">
                  <a:lumMod val="75000"/>
                </a:schemeClr>
              </a:solidFill>
              <a:ln w="222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sx="1000" sy="1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400" b="0" i="0" u="none" strike="noStrike" cap="none" normalizeH="0" baseline="0" smtClean="0">
                  <a:ln>
                    <a:noFill/>
                  </a:ln>
                  <a:solidFill>
                    <a:srgbClr val="009900"/>
                  </a:solidFill>
                  <a:effectLst/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674257" y="3697234"/>
                <a:ext cx="1064271" cy="1495794"/>
              </a:xfrm>
              <a:prstGeom prst="rect">
                <a:avLst/>
              </a:prstGeom>
              <a:noFill/>
              <a:effectLst>
                <a:outerShdw blurRad="50800" dist="12700" dir="5400000" algn="t" rotWithShape="0">
                  <a:prstClr val="black">
                    <a:alpha val="90000"/>
                  </a:prstClr>
                </a:outerShdw>
              </a:effectLst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설문</a:t>
                </a:r>
                <a:endPara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조사</a:t>
                </a:r>
                <a:endPara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(9</a:t>
                </a:r>
                <a:r>
                  <a:rPr lang="ko-KR" altLang="en-US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문항</a:t>
                </a:r>
                <a:r>
                  <a:rPr lang="en-US" altLang="ko-KR" sz="16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glow rad="101600">
                        <a:srgbClr val="000000">
                          <a:alpha val="60000"/>
                        </a:srgbClr>
                      </a:glow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ea"/>
                  </a:rPr>
                  <a:t>)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ko-KR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0000">
                        <a:alpha val="60000"/>
                      </a:srgb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ea"/>
                </a:endParaRPr>
              </a:p>
            </p:txBody>
          </p:sp>
        </p:grpSp>
        <p:sp>
          <p:nvSpPr>
            <p:cNvPr id="24" name="모서리가 둥근 직사각형 23"/>
            <p:cNvSpPr/>
            <p:nvPr/>
          </p:nvSpPr>
          <p:spPr bwMode="auto">
            <a:xfrm>
              <a:off x="656673" y="5196520"/>
              <a:ext cx="1656184" cy="864096"/>
            </a:xfrm>
            <a:prstGeom prst="roundRect">
              <a:avLst>
                <a:gd name="adj" fmla="val 8527"/>
              </a:avLst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800" b="1" i="1" u="none" strike="noStrike" cap="none" spc="-150" normalizeH="0" baseline="0" dirty="0" smtClean="0">
                  <a:ln>
                    <a:noFill/>
                  </a:ln>
                  <a:solidFill>
                    <a:schemeClr val="bg1"/>
                  </a:solidFill>
                  <a:effectLst>
                    <a:glow rad="101600">
                      <a:srgbClr val="0D0D0D">
                        <a:alpha val="6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우선 해야할 일</a:t>
              </a:r>
            </a:p>
          </p:txBody>
        </p:sp>
      </p:grpSp>
      <p:cxnSp>
        <p:nvCxnSpPr>
          <p:cNvPr id="30" name="직선 연결선 29"/>
          <p:cNvCxnSpPr/>
          <p:nvPr/>
        </p:nvCxnSpPr>
        <p:spPr>
          <a:xfrm flipH="1">
            <a:off x="2411760" y="5733256"/>
            <a:ext cx="1800200" cy="5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utoShape 8"/>
          <p:cNvSpPr>
            <a:spLocks noChangeArrowheads="1"/>
          </p:cNvSpPr>
          <p:nvPr/>
        </p:nvSpPr>
        <p:spPr bwMode="blackWhite">
          <a:xfrm>
            <a:off x="4139952" y="2492896"/>
            <a:ext cx="4248472" cy="3822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25400">
            <a:solidFill>
              <a:srgbClr val="2AA1D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4139951" y="2999234"/>
            <a:ext cx="4211464" cy="8747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AutoNum type="arabicPeriod"/>
            </a:pPr>
            <a:r>
              <a:rPr lang="ko-KR" altLang="en-US" b="1" dirty="0" smtClean="0">
                <a:solidFill>
                  <a:srgbClr val="000000"/>
                </a:solidFill>
                <a:ea typeface="굴림" charset="-127"/>
              </a:rPr>
              <a:t>정기적인 검진과 치료에 대한</a:t>
            </a:r>
            <a:endParaRPr lang="en-US" altLang="ko-KR" b="1" dirty="0" smtClean="0">
              <a:solidFill>
                <a:srgbClr val="000000"/>
              </a:solidFill>
              <a:ea typeface="굴림" charset="-127"/>
            </a:endParaRPr>
          </a:p>
          <a:p>
            <a:pPr marL="342900" indent="-342900"/>
            <a:r>
              <a:rPr lang="en-US" altLang="ko-KR" b="1" dirty="0" smtClean="0">
                <a:solidFill>
                  <a:srgbClr val="000000"/>
                </a:solidFill>
                <a:ea typeface="굴림" charset="-127"/>
              </a:rPr>
              <a:t>     </a:t>
            </a:r>
            <a:r>
              <a:rPr lang="ko-KR" altLang="en-US" b="1" dirty="0" smtClean="0">
                <a:solidFill>
                  <a:srgbClr val="000000"/>
                </a:solidFill>
                <a:ea typeface="굴림" charset="-127"/>
              </a:rPr>
              <a:t>경제적 지원 </a:t>
            </a:r>
            <a:r>
              <a:rPr lang="en-US" altLang="ko-KR" sz="1400" b="1" dirty="0" smtClean="0">
                <a:solidFill>
                  <a:srgbClr val="000000"/>
                </a:solidFill>
                <a:ea typeface="굴림" charset="-127"/>
              </a:rPr>
              <a:t>(34%)</a:t>
            </a:r>
            <a:endParaRPr lang="en-US" altLang="ko-KR" sz="1400" b="1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gray">
          <a:xfrm>
            <a:off x="4176960" y="3984402"/>
            <a:ext cx="4211464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b="1" dirty="0" smtClean="0">
                <a:solidFill>
                  <a:srgbClr val="000000"/>
                </a:solidFill>
                <a:ea typeface="굴림" charset="-127"/>
              </a:rPr>
              <a:t>2. </a:t>
            </a:r>
            <a:r>
              <a:rPr lang="ko-KR" altLang="en-US" b="1" dirty="0" smtClean="0">
                <a:solidFill>
                  <a:srgbClr val="000000"/>
                </a:solidFill>
                <a:ea typeface="굴림" charset="-127"/>
              </a:rPr>
              <a:t> 간질환이 있는 사람 교육</a:t>
            </a:r>
            <a:r>
              <a:rPr lang="en-US" altLang="ko-KR" b="1" dirty="0" smtClean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  <a:ea typeface="굴림" charset="-127"/>
              </a:rPr>
              <a:t>(20%)</a:t>
            </a:r>
            <a:endParaRPr lang="en-US" altLang="ko-KR" sz="1400" b="1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gray">
          <a:xfrm>
            <a:off x="4141540" y="4644802"/>
            <a:ext cx="4209696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b="1" dirty="0" smtClean="0">
                <a:solidFill>
                  <a:srgbClr val="000000"/>
                </a:solidFill>
                <a:ea typeface="굴림" charset="-127"/>
              </a:rPr>
              <a:t>3.  </a:t>
            </a:r>
            <a:r>
              <a:rPr lang="ko-KR" altLang="en-US" b="1" dirty="0" smtClean="0">
                <a:solidFill>
                  <a:srgbClr val="000000"/>
                </a:solidFill>
                <a:ea typeface="굴림" charset="-127"/>
              </a:rPr>
              <a:t>적극적인 홍보를 통한 검진독려</a:t>
            </a:r>
            <a:r>
              <a:rPr lang="en-US" altLang="ko-KR" sz="1400" b="1" dirty="0" smtClean="0">
                <a:solidFill>
                  <a:srgbClr val="000000"/>
                </a:solidFill>
                <a:ea typeface="굴림" charset="-127"/>
              </a:rPr>
              <a:t>(14%)</a:t>
            </a:r>
            <a:endParaRPr lang="en-US" altLang="ko-KR" sz="1400" b="1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gray">
          <a:xfrm>
            <a:off x="4176960" y="5305202"/>
            <a:ext cx="4211464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b="1" dirty="0" smtClean="0">
                <a:solidFill>
                  <a:srgbClr val="000000"/>
                </a:solidFill>
                <a:ea typeface="굴림" charset="-127"/>
              </a:rPr>
              <a:t>4. B</a:t>
            </a:r>
            <a:r>
              <a:rPr lang="ko-KR" altLang="en-US" b="1" dirty="0" smtClean="0">
                <a:solidFill>
                  <a:srgbClr val="000000"/>
                </a:solidFill>
                <a:ea typeface="굴림" charset="-127"/>
              </a:rPr>
              <a:t>형 간염 예방접종  및</a:t>
            </a:r>
            <a:r>
              <a:rPr lang="en-US" altLang="ko-KR" b="1" dirty="0" smtClean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ko-KR" altLang="en-US" b="1" dirty="0" smtClean="0">
                <a:solidFill>
                  <a:srgbClr val="000000"/>
                </a:solidFill>
                <a:ea typeface="굴림" charset="-127"/>
              </a:rPr>
              <a:t>교육</a:t>
            </a:r>
            <a:r>
              <a:rPr lang="en-US" altLang="ko-KR" sz="1400" b="1" dirty="0" smtClean="0">
                <a:solidFill>
                  <a:srgbClr val="000000"/>
                </a:solidFill>
                <a:ea typeface="굴림" charset="-127"/>
              </a:rPr>
              <a:t>(13%)</a:t>
            </a:r>
            <a:endParaRPr lang="en-US" altLang="ko-KR" sz="1400" b="1" dirty="0">
              <a:solidFill>
                <a:srgbClr val="000000"/>
              </a:solidFill>
              <a:ea typeface="굴림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1691680" y="3789040"/>
            <a:ext cx="1440160" cy="927312"/>
          </a:xfrm>
          <a:prstGeom prst="roundRect">
            <a:avLst>
              <a:gd name="adj" fmla="val 7186"/>
            </a:avLst>
          </a:prstGeom>
          <a:noFill/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b="1" i="1" dirty="0" smtClean="0">
                <a:solidFill>
                  <a:schemeClr val="bg1"/>
                </a:solidFill>
                <a:effectLst>
                  <a:glow rad="101600">
                    <a:srgbClr val="0D0D0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간질환</a:t>
            </a:r>
            <a:r>
              <a:rPr lang="en-US" altLang="ko-KR" b="1" i="1" dirty="0" smtClean="0">
                <a:solidFill>
                  <a:schemeClr val="bg1"/>
                </a:solidFill>
                <a:effectLst>
                  <a:glow rad="101600">
                    <a:srgbClr val="0D0D0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b="1" i="1" dirty="0" smtClean="0">
                <a:solidFill>
                  <a:schemeClr val="bg1"/>
                </a:solidFill>
                <a:effectLst>
                  <a:glow rad="101600">
                    <a:srgbClr val="0D0D0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등</a:t>
            </a:r>
            <a:endParaRPr lang="en-US" altLang="ko-KR" b="1" i="1" dirty="0" smtClean="0">
              <a:solidFill>
                <a:schemeClr val="bg1"/>
              </a:solidFill>
              <a:effectLst>
                <a:glow rad="101600">
                  <a:srgbClr val="0D0D0D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D0D0D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인지여부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추진 성과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04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16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pic>
        <p:nvPicPr>
          <p:cNvPr id="13" name="Picture 3" descr="011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84200" y="1096963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내용 개체 틀 2"/>
          <p:cNvSpPr txBox="1">
            <a:spLocks/>
          </p:cNvSpPr>
          <p:nvPr/>
        </p:nvSpPr>
        <p:spPr>
          <a:xfrm>
            <a:off x="785787" y="1785926"/>
            <a:ext cx="7572428" cy="571504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2010~2011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년 대구</a:t>
            </a:r>
            <a:r>
              <a:rPr lang="en-US" altLang="ko-KR" sz="2400" dirty="0" smtClean="0"/>
              <a:t>•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경북지역 간암 사망자 현황</a:t>
            </a:r>
            <a:endParaRPr lang="ko-KR" altLang="en-US" sz="2400" dirty="0" smtClean="0"/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4"/>
              </a:buBlip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000100" y="2285992"/>
          <a:ext cx="7358114" cy="1656118"/>
        </p:xfrm>
        <a:graphic>
          <a:graphicData uri="http://schemas.openxmlformats.org/drawingml/2006/table">
            <a:tbl>
              <a:tblPr/>
              <a:tblGrid>
                <a:gridCol w="1285884"/>
                <a:gridCol w="1904192"/>
                <a:gridCol w="1810584"/>
                <a:gridCol w="2357454"/>
              </a:tblGrid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사망원인별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연령표준화사망률</a:t>
                      </a:r>
                      <a:endParaRPr kumimoji="0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십만명당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2010</a:t>
                      </a:r>
                      <a:r>
                        <a:rPr kumimoji="0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2011</a:t>
                      </a:r>
                      <a:r>
                        <a:rPr kumimoji="0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1386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간 및 </a:t>
                      </a: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간내쓸개관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담관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의 악성신생물 </a:t>
                      </a: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(C2)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전국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18.8</a:t>
                      </a:r>
                      <a:endParaRPr kumimoji="0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17.6 (1.2     )</a:t>
                      </a:r>
                      <a:endParaRPr kumimoji="0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0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대구광역시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19.1</a:t>
                      </a:r>
                      <a:endParaRPr kumimoji="0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15.9 (3.2     )</a:t>
                      </a:r>
                      <a:endParaRPr kumimoji="0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035" marR="17035" marT="17035" marB="17035" anchor="ctr" horzOverflow="overflow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경상북도</a:t>
                      </a: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19.2</a:t>
                      </a:r>
                      <a:endParaRPr kumimoji="0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17.7 (1.5     )</a:t>
                      </a:r>
                      <a:endParaRPr kumimoji="0" lang="ko-KR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216000" marT="18000" marB="18000" anchor="ctr" horzOverflow="overflow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7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아래쪽 화살표 16"/>
          <p:cNvSpPr/>
          <p:nvPr/>
        </p:nvSpPr>
        <p:spPr>
          <a:xfrm>
            <a:off x="7429520" y="2928934"/>
            <a:ext cx="285752" cy="10001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1000100" y="3786190"/>
            <a:ext cx="7000924" cy="35719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ko-KR" altLang="en-US" sz="1400" dirty="0" smtClean="0"/>
              <a:t>☞</a:t>
            </a:r>
            <a:r>
              <a:rPr kumimoji="0" lang="ko-KR" altLang="en-US" sz="14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간암은 해마다 감소추이지만 </a:t>
            </a:r>
            <a:r>
              <a:rPr kumimoji="0" lang="en-US" altLang="ko-KR" sz="14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2011</a:t>
            </a:r>
            <a:r>
              <a:rPr kumimoji="0" lang="ko-KR" altLang="en-US" sz="14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년 사망자수 </a:t>
            </a:r>
            <a:r>
              <a:rPr kumimoji="0" lang="en-US" altLang="ko-KR" sz="14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ko-KR" altLang="en-US" sz="14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위</a:t>
            </a:r>
            <a:r>
              <a:rPr kumimoji="0" lang="en-US" altLang="ko-KR" sz="14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, 2010</a:t>
            </a:r>
            <a:r>
              <a:rPr kumimoji="0" lang="ko-KR" altLang="en-US" sz="14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년 주요 </a:t>
            </a:r>
            <a:r>
              <a:rPr kumimoji="0" lang="ko-KR" altLang="en-US" sz="1400" b="1" dirty="0" err="1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암발생이</a:t>
            </a:r>
            <a:r>
              <a:rPr kumimoji="0" lang="ko-KR" altLang="en-US" sz="14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ko-KR" altLang="en-US" sz="14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위 임</a:t>
            </a: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4"/>
              </a:buBlip>
              <a:defRPr/>
            </a:pPr>
            <a:endParaRPr lang="ko-KR" altLang="en-US" sz="2000" dirty="0" smtClean="0"/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4"/>
              </a:buBlip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928662" y="4000504"/>
            <a:ext cx="7572428" cy="571504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2400" dirty="0" smtClean="0"/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1028700" y="1217613"/>
            <a:ext cx="7900988" cy="482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대구</a:t>
            </a:r>
            <a:r>
              <a:rPr lang="en-US" altLang="ko-KR" sz="2400" dirty="0" smtClean="0"/>
              <a:t>•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경북지역 간암검진 연령표준화 사망률 추이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(2010~2011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682396" y="1643050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_x128557432" descr="EMB0000552047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357694"/>
            <a:ext cx="4500594" cy="2285992"/>
          </a:xfrm>
          <a:prstGeom prst="rect">
            <a:avLst/>
          </a:prstGeom>
          <a:noFill/>
          <a:ln>
            <a:solidFill>
              <a:srgbClr val="080808">
                <a:alpha val="80000"/>
              </a:srgbClr>
            </a:solidFill>
          </a:ln>
        </p:spPr>
      </p:pic>
      <p:sp>
        <p:nvSpPr>
          <p:cNvPr id="24" name="내용 개체 틀 2"/>
          <p:cNvSpPr txBox="1">
            <a:spLocks/>
          </p:cNvSpPr>
          <p:nvPr/>
        </p:nvSpPr>
        <p:spPr>
          <a:xfrm>
            <a:off x="714348" y="4357694"/>
            <a:ext cx="3286148" cy="1214446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암 발생률 현황</a:t>
            </a: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  (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전국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, 2010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000" b="1" spc="-150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4"/>
              </a:buBlip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추진 성과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04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17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1028700" y="1217613"/>
            <a:ext cx="7900988" cy="48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대구</a:t>
            </a:r>
            <a:r>
              <a:rPr lang="en-US" altLang="ko-KR" sz="2400" dirty="0" smtClean="0"/>
              <a:t>•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경북지역 간암검진 수검자 추이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(2010~2012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1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84200" y="1096963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내용 개체 틀 2"/>
          <p:cNvSpPr txBox="1">
            <a:spLocks/>
          </p:cNvSpPr>
          <p:nvPr/>
        </p:nvSpPr>
        <p:spPr>
          <a:xfrm>
            <a:off x="785786" y="1785926"/>
            <a:ext cx="7950229" cy="1214446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2010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25,626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, 2011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32,140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, 2012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40,151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24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400" b="1" dirty="0" smtClean="0"/>
              <a:t>☞ 간암검진 수검자 </a:t>
            </a:r>
            <a:r>
              <a:rPr lang="en-US" altLang="ko-KR" sz="2400" b="1" dirty="0" smtClean="0">
                <a:solidFill>
                  <a:srgbClr val="C00000"/>
                </a:solidFill>
              </a:rPr>
              <a:t>14,525</a:t>
            </a:r>
            <a:r>
              <a:rPr lang="ko-KR" altLang="en-US" sz="2400" b="1" dirty="0" smtClean="0">
                <a:solidFill>
                  <a:srgbClr val="C00000"/>
                </a:solidFill>
              </a:rPr>
              <a:t>명</a:t>
            </a:r>
            <a:endParaRPr lang="ko-KR" altLang="en-US" sz="2400" dirty="0" smtClean="0">
              <a:solidFill>
                <a:srgbClr val="C00000"/>
              </a:solidFill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" name="Picture 14" descr="044"/>
          <p:cNvPicPr>
            <a:picLocks noChangeAspect="1" noChangeArrowheads="1"/>
          </p:cNvPicPr>
          <p:nvPr/>
        </p:nvPicPr>
        <p:blipFill>
          <a:blip r:embed="rId4" cstate="print">
            <a:lum bright="24000" contrast="24000"/>
          </a:blip>
          <a:srcRect/>
          <a:stretch>
            <a:fillRect/>
          </a:stretch>
        </p:blipFill>
        <p:spPr bwMode="auto">
          <a:xfrm>
            <a:off x="1785918" y="5357827"/>
            <a:ext cx="5572164" cy="29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222"/>
          <p:cNvSpPr>
            <a:spLocks noChangeArrowheads="1"/>
          </p:cNvSpPr>
          <p:nvPr/>
        </p:nvSpPr>
        <p:spPr bwMode="auto">
          <a:xfrm>
            <a:off x="5214942" y="3357563"/>
            <a:ext cx="714379" cy="2113754"/>
          </a:xfrm>
          <a:prstGeom prst="can">
            <a:avLst>
              <a:gd name="adj" fmla="val 61880"/>
            </a:avLst>
          </a:prstGeom>
          <a:gradFill rotWithShape="0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AutoShape 223"/>
          <p:cNvSpPr>
            <a:spLocks noChangeArrowheads="1"/>
          </p:cNvSpPr>
          <p:nvPr/>
        </p:nvSpPr>
        <p:spPr bwMode="auto">
          <a:xfrm>
            <a:off x="4195731" y="4000504"/>
            <a:ext cx="733460" cy="1500198"/>
          </a:xfrm>
          <a:prstGeom prst="can">
            <a:avLst>
              <a:gd name="adj" fmla="val 49786"/>
            </a:avLst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AutoShape 225"/>
          <p:cNvSpPr>
            <a:spLocks noChangeArrowheads="1"/>
          </p:cNvSpPr>
          <p:nvPr/>
        </p:nvSpPr>
        <p:spPr bwMode="auto">
          <a:xfrm>
            <a:off x="3171821" y="4357694"/>
            <a:ext cx="714381" cy="1143008"/>
          </a:xfrm>
          <a:prstGeom prst="can">
            <a:avLst>
              <a:gd name="adj" fmla="val 43637"/>
            </a:avLst>
          </a:prstGeom>
          <a:gradFill rotWithShape="0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" name="Text Box 120"/>
          <p:cNvSpPr txBox="1">
            <a:spLocks noChangeArrowheads="1"/>
          </p:cNvSpPr>
          <p:nvPr/>
        </p:nvSpPr>
        <p:spPr bwMode="auto">
          <a:xfrm>
            <a:off x="4286248" y="5124876"/>
            <a:ext cx="6429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600" b="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2011</a:t>
            </a:r>
            <a:endParaRPr lang="ko-KR" altLang="en-US" sz="1600" b="0" dirty="0">
              <a:solidFill>
                <a:schemeClr val="tx1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32" name="Text Box 120"/>
          <p:cNvSpPr txBox="1">
            <a:spLocks noChangeArrowheads="1"/>
          </p:cNvSpPr>
          <p:nvPr/>
        </p:nvSpPr>
        <p:spPr bwMode="auto">
          <a:xfrm>
            <a:off x="5286380" y="5072075"/>
            <a:ext cx="6429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600" b="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2012</a:t>
            </a:r>
            <a:endParaRPr lang="ko-KR" altLang="en-US" sz="1600" b="0" dirty="0">
              <a:solidFill>
                <a:schemeClr val="tx1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2066" y="2857496"/>
            <a:ext cx="1000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spc="-150" dirty="0">
                <a:latin typeface="HY수평선B" pitchFamily="18" charset="-127"/>
                <a:ea typeface="HY수평선B" pitchFamily="18" charset="-127"/>
              </a:rPr>
              <a:t>   </a:t>
            </a:r>
            <a:r>
              <a:rPr kumimoji="0" lang="en-US" altLang="ko-KR" sz="1600" b="1" spc="-150" dirty="0" smtClean="0">
                <a:latin typeface="HY수평선B" pitchFamily="18" charset="-127"/>
                <a:ea typeface="HY수평선B" pitchFamily="18" charset="-127"/>
              </a:rPr>
              <a:t>40,151</a:t>
            </a:r>
            <a:r>
              <a:rPr kumimoji="0" lang="ko-KR" altLang="en-US" sz="1600" b="1" spc="-150" dirty="0" smtClean="0">
                <a:latin typeface="HY수평선B" pitchFamily="18" charset="-127"/>
                <a:ea typeface="HY수평선B" pitchFamily="18" charset="-127"/>
              </a:rPr>
              <a:t>명</a:t>
            </a:r>
            <a:endParaRPr kumimoji="0" lang="ko-KR" altLang="en-US" sz="1600" b="1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34" name="Text Box 120"/>
          <p:cNvSpPr txBox="1">
            <a:spLocks noChangeArrowheads="1"/>
          </p:cNvSpPr>
          <p:nvPr/>
        </p:nvSpPr>
        <p:spPr bwMode="auto">
          <a:xfrm>
            <a:off x="3243259" y="5137764"/>
            <a:ext cx="6429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600" b="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</a:rPr>
              <a:t>2010</a:t>
            </a:r>
            <a:endParaRPr lang="ko-KR" altLang="en-US" sz="1600" b="0" dirty="0">
              <a:solidFill>
                <a:schemeClr val="tx1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71934" y="3714752"/>
            <a:ext cx="10001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spc="-150" dirty="0">
                <a:latin typeface="HY수평선B" pitchFamily="18" charset="-127"/>
                <a:ea typeface="HY수평선B" pitchFamily="18" charset="-127"/>
              </a:rPr>
              <a:t>  </a:t>
            </a:r>
            <a:r>
              <a:rPr kumimoji="0" lang="en-US" altLang="ko-KR" sz="1600" b="1" spc="-150" dirty="0" smtClean="0">
                <a:latin typeface="HY수평선B" pitchFamily="18" charset="-127"/>
                <a:ea typeface="HY수평선B" pitchFamily="18" charset="-127"/>
              </a:rPr>
              <a:t>32,140</a:t>
            </a:r>
            <a:r>
              <a:rPr kumimoji="0" lang="ko-KR" altLang="en-US" sz="1600" b="1" spc="-150" dirty="0" smtClean="0">
                <a:latin typeface="HY수평선B" pitchFamily="18" charset="-127"/>
                <a:ea typeface="HY수평선B" pitchFamily="18" charset="-127"/>
              </a:rPr>
              <a:t>명</a:t>
            </a:r>
            <a:endParaRPr kumimoji="0" lang="ko-KR" altLang="en-US" sz="1600" b="1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36" name="TextBox 114"/>
          <p:cNvSpPr txBox="1">
            <a:spLocks noChangeArrowheads="1"/>
          </p:cNvSpPr>
          <p:nvPr/>
        </p:nvSpPr>
        <p:spPr bwMode="auto">
          <a:xfrm>
            <a:off x="2971783" y="3661950"/>
            <a:ext cx="95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1600" b="1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6,514</a:t>
            </a:r>
            <a:r>
              <a:rPr kumimoji="0" lang="ko-KR" altLang="en-US" sz="1600" b="1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명</a:t>
            </a:r>
            <a:endParaRPr kumimoji="0" lang="ko-KR" altLang="en-US" sz="1600" b="1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37" name="TextBox 114"/>
          <p:cNvSpPr txBox="1">
            <a:spLocks noChangeArrowheads="1"/>
          </p:cNvSpPr>
          <p:nvPr/>
        </p:nvSpPr>
        <p:spPr bwMode="auto">
          <a:xfrm>
            <a:off x="4071934" y="3080563"/>
            <a:ext cx="1071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1600" b="1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8,011</a:t>
            </a:r>
            <a:r>
              <a:rPr kumimoji="0" lang="ko-KR" altLang="en-US" sz="1600" b="1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명</a:t>
            </a:r>
            <a:endParaRPr kumimoji="0" lang="ko-KR" altLang="en-US" sz="1600" b="1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38" name=" 3"/>
          <p:cNvSpPr/>
          <p:nvPr/>
        </p:nvSpPr>
        <p:spPr>
          <a:xfrm rot="781311">
            <a:off x="4569982" y="3220669"/>
            <a:ext cx="504103" cy="673714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00CC"/>
          </a:solidFill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 3"/>
          <p:cNvSpPr/>
          <p:nvPr/>
        </p:nvSpPr>
        <p:spPr>
          <a:xfrm rot="1550301">
            <a:off x="3705938" y="3629434"/>
            <a:ext cx="427761" cy="71335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00CC"/>
          </a:solidFill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TextBox 40"/>
          <p:cNvSpPr txBox="1"/>
          <p:nvPr/>
        </p:nvSpPr>
        <p:spPr>
          <a:xfrm>
            <a:off x="3000364" y="4071942"/>
            <a:ext cx="10001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auto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b="1" spc="-150" dirty="0">
                <a:latin typeface="HY수평선B" pitchFamily="18" charset="-127"/>
                <a:ea typeface="HY수평선B" pitchFamily="18" charset="-127"/>
              </a:rPr>
              <a:t>  </a:t>
            </a:r>
            <a:r>
              <a:rPr kumimoji="0" lang="en-US" altLang="ko-KR" sz="1600" b="1" spc="-150" dirty="0" smtClean="0">
                <a:latin typeface="HY수평선B" pitchFamily="18" charset="-127"/>
                <a:ea typeface="HY수평선B" pitchFamily="18" charset="-127"/>
              </a:rPr>
              <a:t>25,626</a:t>
            </a:r>
            <a:r>
              <a:rPr kumimoji="0" lang="ko-KR" altLang="en-US" sz="1600" b="1" spc="-150" dirty="0" smtClean="0">
                <a:latin typeface="HY수평선B" pitchFamily="18" charset="-127"/>
                <a:ea typeface="HY수평선B" pitchFamily="18" charset="-127"/>
              </a:rPr>
              <a:t>명</a:t>
            </a:r>
            <a:endParaRPr kumimoji="0" lang="ko-KR" altLang="en-US" sz="1600" b="1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42" name="줄무늬가 있는 오른쪽 화살표 41"/>
          <p:cNvSpPr/>
          <p:nvPr/>
        </p:nvSpPr>
        <p:spPr>
          <a:xfrm rot="16200000">
            <a:off x="5170653" y="2401719"/>
            <a:ext cx="517206" cy="285752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682396" y="1785926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129"/>
          <p:cNvSpPr>
            <a:spLocks/>
          </p:cNvSpPr>
          <p:nvPr/>
        </p:nvSpPr>
        <p:spPr bwMode="auto">
          <a:xfrm>
            <a:off x="1857356" y="5572141"/>
            <a:ext cx="5500726" cy="642941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430" y="49"/>
              </a:cxn>
              <a:cxn ang="0">
                <a:pos x="2432" y="0"/>
              </a:cxn>
              <a:cxn ang="0">
                <a:pos x="0" y="0"/>
              </a:cxn>
              <a:cxn ang="0">
                <a:pos x="0" y="49"/>
              </a:cxn>
            </a:cxnLst>
            <a:rect l="0" t="0" r="r" b="b"/>
            <a:pathLst>
              <a:path w="2432" h="49">
                <a:moveTo>
                  <a:pt x="0" y="49"/>
                </a:moveTo>
                <a:lnTo>
                  <a:pt x="2430" y="49"/>
                </a:lnTo>
                <a:lnTo>
                  <a:pt x="2432" y="0"/>
                </a:lnTo>
                <a:lnTo>
                  <a:pt x="0" y="0"/>
                </a:lnTo>
                <a:lnTo>
                  <a:pt x="0" y="49"/>
                </a:lnTo>
                <a:close/>
              </a:path>
            </a:pathLst>
          </a:custGeom>
          <a:solidFill>
            <a:srgbClr val="595959">
              <a:alpha val="67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2500298" y="5727824"/>
            <a:ext cx="3500462" cy="2729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wrap="none" lIns="0" tIns="0" rIns="0" bIns="0" anchor="ctr"/>
          <a:lstStyle/>
          <a:p>
            <a:pPr latinLnBrk="0">
              <a:lnSpc>
                <a:spcPct val="130000"/>
              </a:lnSpc>
              <a:buSzPct val="80000"/>
              <a:defRPr/>
            </a:pPr>
            <a:r>
              <a:rPr kumimoji="0" lang="ko-KR" altLang="en-US" sz="2400" dirty="0" smtClean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간암검진 수검자 현황 </a:t>
            </a:r>
            <a:r>
              <a:rPr kumimoji="0" lang="en-US" altLang="ko-KR" sz="2400" dirty="0" smtClean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(</a:t>
            </a:r>
            <a:r>
              <a:rPr kumimoji="0" lang="ko-KR" altLang="en-US" sz="2400" dirty="0" smtClean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대구</a:t>
            </a:r>
            <a:r>
              <a:rPr kumimoji="0" lang="en-US" altLang="ko-KR" sz="2400" dirty="0" smtClean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/</a:t>
            </a:r>
            <a:r>
              <a:rPr kumimoji="0" lang="ko-KR" altLang="en-US" sz="2400" dirty="0" smtClean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경북</a:t>
            </a:r>
            <a:r>
              <a:rPr kumimoji="0" lang="en-US" altLang="ko-KR" sz="2400" dirty="0" smtClean="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)</a:t>
            </a:r>
            <a:endParaRPr kumimoji="0" lang="ko-KR" altLang="en-US" sz="2400" dirty="0">
              <a:solidFill>
                <a:srgbClr val="0000CC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/>
      <p:bldP spid="37" grpId="1"/>
      <p:bldP spid="4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그룹 45"/>
          <p:cNvGrpSpPr>
            <a:grpSpLocks/>
          </p:cNvGrpSpPr>
          <p:nvPr/>
        </p:nvGrpSpPr>
        <p:grpSpPr bwMode="auto">
          <a:xfrm>
            <a:off x="0" y="-11113"/>
            <a:ext cx="9286875" cy="6869113"/>
            <a:chOff x="-500098" y="1000108"/>
            <a:chExt cx="9296400" cy="5869005"/>
          </a:xfrm>
        </p:grpSpPr>
        <p:pic>
          <p:nvPicPr>
            <p:cNvPr id="6220" name="Picture 3" descr="D:\변창오\적정청구\2. 본사업\1. 기본계획\복지부 워크숍\목차_바탕.png"/>
            <p:cNvPicPr>
              <a:picLocks noChangeAspect="1" noChangeArrowheads="1"/>
            </p:cNvPicPr>
            <p:nvPr/>
          </p:nvPicPr>
          <p:blipFill>
            <a:blip r:embed="rId2" cstate="print"/>
            <a:srcRect t="14558"/>
            <a:stretch>
              <a:fillRect/>
            </a:stretch>
          </p:blipFill>
          <p:spPr bwMode="auto">
            <a:xfrm>
              <a:off x="-500098" y="1000108"/>
              <a:ext cx="9296400" cy="5869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21" name="Picture 3" descr="D:\변창오\적정청구\2. 본사업\1. 기본계획\복지부 워크숍\목차_바탕.png"/>
            <p:cNvPicPr>
              <a:picLocks noChangeAspect="1" noChangeArrowheads="1"/>
            </p:cNvPicPr>
            <p:nvPr/>
          </p:nvPicPr>
          <p:blipFill>
            <a:blip r:embed="rId2" cstate="print"/>
            <a:srcRect l="31506" t="67761" r="36218"/>
            <a:stretch>
              <a:fillRect/>
            </a:stretch>
          </p:blipFill>
          <p:spPr bwMode="auto">
            <a:xfrm>
              <a:off x="-500098" y="4643446"/>
              <a:ext cx="3000396" cy="221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47" name="그룹 48"/>
          <p:cNvGrpSpPr>
            <a:grpSpLocks/>
          </p:cNvGrpSpPr>
          <p:nvPr/>
        </p:nvGrpSpPr>
        <p:grpSpPr bwMode="auto">
          <a:xfrm>
            <a:off x="2195513" y="2473342"/>
            <a:ext cx="5408612" cy="533400"/>
            <a:chOff x="2714614" y="1500174"/>
            <a:chExt cx="5408613" cy="532680"/>
          </a:xfrm>
        </p:grpSpPr>
        <p:grpSp>
          <p:nvGrpSpPr>
            <p:cNvPr id="6211" name="Group 62"/>
            <p:cNvGrpSpPr>
              <a:grpSpLocks/>
            </p:cNvGrpSpPr>
            <p:nvPr/>
          </p:nvGrpSpPr>
          <p:grpSpPr bwMode="auto">
            <a:xfrm>
              <a:off x="2714614" y="1500174"/>
              <a:ext cx="5408613" cy="508000"/>
              <a:chOff x="1258" y="1081"/>
              <a:chExt cx="3407" cy="320"/>
            </a:xfrm>
          </p:grpSpPr>
          <p:sp>
            <p:nvSpPr>
              <p:cNvPr id="65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3174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66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6212" name="Text Box 15"/>
            <p:cNvSpPr txBox="1">
              <a:spLocks noChangeArrowheads="1"/>
            </p:cNvSpPr>
            <p:nvPr/>
          </p:nvSpPr>
          <p:spPr bwMode="auto">
            <a:xfrm>
              <a:off x="2783184" y="1533285"/>
              <a:ext cx="33374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ko-KR" sz="2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</a:p>
          </p:txBody>
        </p:sp>
        <p:sp>
          <p:nvSpPr>
            <p:cNvPr id="64" name="대각선 방향의 모서리가 둥근 사각형 63"/>
            <p:cNvSpPr/>
            <p:nvPr/>
          </p:nvSpPr>
          <p:spPr bwMode="gray">
            <a:xfrm flipH="1">
              <a:off x="3370170" y="1520626"/>
              <a:ext cx="2428891" cy="512228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38100">
                <a:bevelT w="0"/>
                <a:contourClr>
                  <a:schemeClr val="bg1"/>
                </a:contourClr>
              </a:sp3d>
            </a:bodyPr>
            <a:lstStyle/>
            <a:p>
              <a:pPr defTabSz="1330325" eaLnBrk="0" fontAlgn="auto" hangingPunct="0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dirty="0">
                  <a:latin typeface="맑은 고딕" pitchFamily="50" charset="-127"/>
                  <a:ea typeface="맑은 고딕" pitchFamily="50" charset="-127"/>
                </a:rPr>
                <a:t>추진 배경</a:t>
              </a:r>
              <a:endParaRPr kumimoji="0" lang="en-US" altLang="ko-KR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148" name="그룹 66"/>
          <p:cNvGrpSpPr>
            <a:grpSpLocks/>
          </p:cNvGrpSpPr>
          <p:nvPr/>
        </p:nvGrpSpPr>
        <p:grpSpPr bwMode="auto">
          <a:xfrm>
            <a:off x="2195513" y="3194067"/>
            <a:ext cx="5408612" cy="515937"/>
            <a:chOff x="2714614" y="1501576"/>
            <a:chExt cx="5408613" cy="516123"/>
          </a:xfrm>
        </p:grpSpPr>
        <p:grpSp>
          <p:nvGrpSpPr>
            <p:cNvPr id="6202" name="Group 62"/>
            <p:cNvGrpSpPr>
              <a:grpSpLocks/>
            </p:cNvGrpSpPr>
            <p:nvPr/>
          </p:nvGrpSpPr>
          <p:grpSpPr bwMode="auto">
            <a:xfrm>
              <a:off x="2714614" y="1509699"/>
              <a:ext cx="5408613" cy="508000"/>
              <a:chOff x="1258" y="1087"/>
              <a:chExt cx="3407" cy="320"/>
            </a:xfrm>
          </p:grpSpPr>
          <p:sp>
            <p:nvSpPr>
              <p:cNvPr id="71" name="AutoShape 64"/>
              <p:cNvSpPr>
                <a:spLocks noChangeArrowheads="1"/>
              </p:cNvSpPr>
              <p:nvPr/>
            </p:nvSpPr>
            <p:spPr bwMode="gray">
              <a:xfrm>
                <a:off x="1491" y="1087"/>
                <a:ext cx="3174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6203" name="Text Box 15"/>
            <p:cNvSpPr txBox="1">
              <a:spLocks noChangeArrowheads="1"/>
            </p:cNvSpPr>
            <p:nvPr/>
          </p:nvSpPr>
          <p:spPr bwMode="auto">
            <a:xfrm>
              <a:off x="2782193" y="1547799"/>
              <a:ext cx="33374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ko-KR" sz="20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</a:p>
          </p:txBody>
        </p:sp>
        <p:sp>
          <p:nvSpPr>
            <p:cNvPr id="70" name="대각선 방향의 모서리가 둥근 사각형 69"/>
            <p:cNvSpPr/>
            <p:nvPr/>
          </p:nvSpPr>
          <p:spPr bwMode="gray">
            <a:xfrm flipH="1">
              <a:off x="3370172" y="1501576"/>
              <a:ext cx="2428891" cy="512228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38100">
                <a:bevelT w="0"/>
                <a:contourClr>
                  <a:schemeClr val="bg1"/>
                </a:contourClr>
              </a:sp3d>
            </a:bodyPr>
            <a:lstStyle/>
            <a:p>
              <a:pPr defTabSz="1330325" eaLnBrk="0" fontAlgn="auto" hangingPunct="0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dirty="0">
                  <a:latin typeface="맑은 고딕" pitchFamily="50" charset="-127"/>
                  <a:ea typeface="맑은 고딕" pitchFamily="50" charset="-127"/>
                </a:rPr>
                <a:t>사업 개요</a:t>
              </a:r>
              <a:endParaRPr kumimoji="0" lang="en-US" altLang="ko-KR" sz="2400" b="1" spc="-3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149" name="그룹 75"/>
          <p:cNvGrpSpPr>
            <a:grpSpLocks/>
          </p:cNvGrpSpPr>
          <p:nvPr/>
        </p:nvGrpSpPr>
        <p:grpSpPr bwMode="auto">
          <a:xfrm>
            <a:off x="2195513" y="3913204"/>
            <a:ext cx="5408612" cy="517525"/>
            <a:chOff x="2714614" y="1492051"/>
            <a:chExt cx="5408613" cy="516123"/>
          </a:xfrm>
        </p:grpSpPr>
        <p:grpSp>
          <p:nvGrpSpPr>
            <p:cNvPr id="6193" name="Group 62"/>
            <p:cNvGrpSpPr>
              <a:grpSpLocks/>
            </p:cNvGrpSpPr>
            <p:nvPr/>
          </p:nvGrpSpPr>
          <p:grpSpPr bwMode="auto">
            <a:xfrm>
              <a:off x="2714614" y="1500174"/>
              <a:ext cx="5408613" cy="508000"/>
              <a:chOff x="1258" y="1081"/>
              <a:chExt cx="3407" cy="320"/>
            </a:xfrm>
          </p:grpSpPr>
          <p:sp>
            <p:nvSpPr>
              <p:cNvPr id="82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3174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89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6194" name="Text Box 15"/>
            <p:cNvSpPr txBox="1">
              <a:spLocks noChangeArrowheads="1"/>
            </p:cNvSpPr>
            <p:nvPr/>
          </p:nvSpPr>
          <p:spPr bwMode="auto">
            <a:xfrm>
              <a:off x="2782193" y="1547799"/>
              <a:ext cx="33374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ko-KR" sz="20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</a:p>
          </p:txBody>
        </p:sp>
        <p:sp>
          <p:nvSpPr>
            <p:cNvPr id="81" name="대각선 방향의 모서리가 둥근 사각형 80"/>
            <p:cNvSpPr/>
            <p:nvPr/>
          </p:nvSpPr>
          <p:spPr bwMode="gray">
            <a:xfrm flipH="1">
              <a:off x="3370172" y="1492051"/>
              <a:ext cx="2428891" cy="512228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38100">
                <a:bevelT w="0"/>
                <a:contourClr>
                  <a:schemeClr val="bg1"/>
                </a:contourClr>
              </a:sp3d>
            </a:bodyPr>
            <a:lstStyle/>
            <a:p>
              <a:pPr defTabSz="1330325" eaLnBrk="0" fontAlgn="auto" hangingPunct="0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수행 내용</a:t>
              </a:r>
              <a:endParaRPr kumimoji="0" lang="en-US" altLang="ko-KR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150" name="그룹 95"/>
          <p:cNvGrpSpPr>
            <a:grpSpLocks/>
          </p:cNvGrpSpPr>
          <p:nvPr/>
        </p:nvGrpSpPr>
        <p:grpSpPr bwMode="auto">
          <a:xfrm>
            <a:off x="2195513" y="4621229"/>
            <a:ext cx="5408612" cy="517525"/>
            <a:chOff x="2714614" y="1492051"/>
            <a:chExt cx="5408613" cy="516123"/>
          </a:xfrm>
        </p:grpSpPr>
        <p:grpSp>
          <p:nvGrpSpPr>
            <p:cNvPr id="6184" name="Group 62"/>
            <p:cNvGrpSpPr>
              <a:grpSpLocks/>
            </p:cNvGrpSpPr>
            <p:nvPr/>
          </p:nvGrpSpPr>
          <p:grpSpPr bwMode="auto">
            <a:xfrm>
              <a:off x="2714614" y="1500174"/>
              <a:ext cx="5408613" cy="508000"/>
              <a:chOff x="1258" y="1081"/>
              <a:chExt cx="3407" cy="320"/>
            </a:xfrm>
          </p:grpSpPr>
          <p:sp>
            <p:nvSpPr>
              <p:cNvPr id="100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3174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101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6185" name="Text Box 15"/>
            <p:cNvSpPr txBox="1">
              <a:spLocks noChangeArrowheads="1"/>
            </p:cNvSpPr>
            <p:nvPr/>
          </p:nvSpPr>
          <p:spPr bwMode="auto">
            <a:xfrm>
              <a:off x="2767679" y="1547799"/>
              <a:ext cx="33374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ko-KR" sz="20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</a:p>
          </p:txBody>
        </p:sp>
        <p:sp>
          <p:nvSpPr>
            <p:cNvPr id="99" name="대각선 방향의 모서리가 둥근 사각형 98"/>
            <p:cNvSpPr/>
            <p:nvPr/>
          </p:nvSpPr>
          <p:spPr bwMode="gray">
            <a:xfrm flipH="1">
              <a:off x="3370172" y="1492051"/>
              <a:ext cx="2428891" cy="512228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38100">
                <a:bevelT w="0"/>
                <a:contourClr>
                  <a:schemeClr val="bg1"/>
                </a:contourClr>
              </a:sp3d>
            </a:bodyPr>
            <a:lstStyle/>
            <a:p>
              <a:pPr defTabSz="1330325" eaLnBrk="0" fontAlgn="auto" hangingPunct="0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추진 성과</a:t>
              </a:r>
              <a:endParaRPr kumimoji="0" lang="en-US" altLang="ko-KR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151" name="그룹 101"/>
          <p:cNvGrpSpPr>
            <a:grpSpLocks/>
          </p:cNvGrpSpPr>
          <p:nvPr/>
        </p:nvGrpSpPr>
        <p:grpSpPr bwMode="auto">
          <a:xfrm>
            <a:off x="2195513" y="5341954"/>
            <a:ext cx="5408612" cy="515938"/>
            <a:chOff x="2714614" y="1492051"/>
            <a:chExt cx="5408613" cy="516123"/>
          </a:xfrm>
        </p:grpSpPr>
        <p:grpSp>
          <p:nvGrpSpPr>
            <p:cNvPr id="6175" name="Group 62"/>
            <p:cNvGrpSpPr>
              <a:grpSpLocks/>
            </p:cNvGrpSpPr>
            <p:nvPr/>
          </p:nvGrpSpPr>
          <p:grpSpPr bwMode="auto">
            <a:xfrm>
              <a:off x="2714614" y="1500174"/>
              <a:ext cx="5408613" cy="508000"/>
              <a:chOff x="1258" y="1081"/>
              <a:chExt cx="3407" cy="320"/>
            </a:xfrm>
          </p:grpSpPr>
          <p:sp>
            <p:nvSpPr>
              <p:cNvPr id="106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3174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107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6176" name="Text Box 15"/>
            <p:cNvSpPr txBox="1">
              <a:spLocks noChangeArrowheads="1"/>
            </p:cNvSpPr>
            <p:nvPr/>
          </p:nvSpPr>
          <p:spPr bwMode="auto">
            <a:xfrm>
              <a:off x="2767679" y="1547799"/>
              <a:ext cx="33374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ko-KR" sz="200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5</a:t>
              </a:r>
            </a:p>
          </p:txBody>
        </p:sp>
        <p:sp>
          <p:nvSpPr>
            <p:cNvPr id="105" name="대각선 방향의 모서리가 둥근 사각형 104"/>
            <p:cNvSpPr/>
            <p:nvPr/>
          </p:nvSpPr>
          <p:spPr bwMode="gray">
            <a:xfrm flipH="1">
              <a:off x="3370172" y="1492051"/>
              <a:ext cx="2428891" cy="512228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contourW="38100">
                <a:bevelT w="0"/>
                <a:contourClr>
                  <a:schemeClr val="bg1"/>
                </a:contourClr>
              </a:sp3d>
            </a:bodyPr>
            <a:lstStyle/>
            <a:p>
              <a:pPr defTabSz="1330325" eaLnBrk="0" fontAlgn="auto" hangingPunct="0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향후 추진 계획</a:t>
              </a:r>
              <a:endParaRPr kumimoji="0" lang="en-US" altLang="ko-KR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4" name="직사각형 113"/>
          <p:cNvSpPr/>
          <p:nvPr/>
        </p:nvSpPr>
        <p:spPr>
          <a:xfrm>
            <a:off x="2971789" y="1190443"/>
            <a:ext cx="31824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Contents</a:t>
            </a:r>
          </a:p>
        </p:txBody>
      </p:sp>
      <p:pic>
        <p:nvPicPr>
          <p:cNvPr id="115" name="Picture 3" descr="D:\변창오\적정청구\2. 본사업\1. 기본계획\복지부 워크숍\목차_바탕.png"/>
          <p:cNvPicPr>
            <a:picLocks noChangeAspect="1" noChangeArrowheads="1"/>
          </p:cNvPicPr>
          <p:nvPr/>
        </p:nvPicPr>
        <p:blipFill>
          <a:blip r:embed="rId2" cstate="print"/>
          <a:srcRect t="66628" r="77664" b="13612"/>
          <a:stretch>
            <a:fillRect/>
          </a:stretch>
        </p:blipFill>
        <p:spPr bwMode="auto">
          <a:xfrm>
            <a:off x="0" y="4643446"/>
            <a:ext cx="1719242" cy="135732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6" name="Picture 3" descr="D:\변창오\적정청구\2. 본사업\1. 기본계획\복지부 워크숍\목차_바탕.png"/>
          <p:cNvPicPr>
            <a:picLocks noChangeAspect="1" noChangeArrowheads="1"/>
          </p:cNvPicPr>
          <p:nvPr/>
        </p:nvPicPr>
        <p:blipFill>
          <a:blip r:embed="rId2" cstate="print"/>
          <a:srcRect l="9273" t="83268" r="84580" b="11532"/>
          <a:stretch>
            <a:fillRect/>
          </a:stretch>
        </p:blipFill>
        <p:spPr bwMode="auto">
          <a:xfrm>
            <a:off x="642910" y="5743591"/>
            <a:ext cx="571504" cy="5000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추진 성과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04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18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1028700" y="1217613"/>
            <a:ext cx="7900988" cy="48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제고사항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84200" y="1096963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직선 연결선 28"/>
          <p:cNvCxnSpPr/>
          <p:nvPr/>
        </p:nvCxnSpPr>
        <p:spPr>
          <a:xfrm>
            <a:off x="682396" y="1714488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714349" y="2418089"/>
            <a:ext cx="3429024" cy="411804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765140" y="2418089"/>
            <a:ext cx="3950263" cy="4118045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7" name="Picture 3" descr="화살표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64815" y="4270756"/>
            <a:ext cx="1259769" cy="44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모서리가 둥근 직사각형 55"/>
          <p:cNvSpPr/>
          <p:nvPr/>
        </p:nvSpPr>
        <p:spPr>
          <a:xfrm>
            <a:off x="804701" y="3068960"/>
            <a:ext cx="3240360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3032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solidFill>
                  <a:schemeClr val="tx1"/>
                </a:solidFill>
              </a:rPr>
              <a:t>   </a:t>
            </a:r>
            <a:r>
              <a:rPr kumimoji="0" lang="en-US" altLang="ko-KR" b="1" kern="0" spc="-3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b="1" kern="0" spc="-3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건강강좌 개최횟수 한계</a:t>
            </a:r>
            <a:endParaRPr kumimoji="0" lang="ko-KR" altLang="en-US" b="1" kern="0" spc="-15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04701" y="4797152"/>
            <a:ext cx="3240360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3032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spc="-3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kumimoji="0" lang="ko-KR" altLang="en-US" b="1" kern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맞춤형 건강강좌 사업수립을 </a:t>
            </a:r>
            <a:endParaRPr kumimoji="0" lang="en-US" altLang="ko-KR" b="1" kern="0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133032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b="1" kern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위한 세부 분석자료 필요</a:t>
            </a:r>
            <a:endParaRPr kumimoji="0" lang="ko-KR" altLang="en-US" b="1" kern="0" spc="-15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8" name="Picture 57" descr="9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3278" y="3501008"/>
            <a:ext cx="271463" cy="26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7" descr="9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6709" y="5032981"/>
            <a:ext cx="271463" cy="26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모서리가 둥근 직사각형 59"/>
          <p:cNvSpPr/>
          <p:nvPr/>
        </p:nvSpPr>
        <p:spPr>
          <a:xfrm>
            <a:off x="1452773" y="2132856"/>
            <a:ext cx="1968362" cy="576064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애로사항</a:t>
            </a:r>
            <a:endParaRPr lang="ko-KR" altLang="en-US" sz="20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5701245" y="2060848"/>
            <a:ext cx="1968362" cy="57606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해결방안</a:t>
            </a:r>
            <a:endParaRPr lang="ko-KR" altLang="en-US" sz="20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4837148" y="3140968"/>
            <a:ext cx="3806817" cy="1080120"/>
          </a:xfrm>
          <a:prstGeom prst="roundRect">
            <a:avLst/>
          </a:prstGeom>
          <a:solidFill>
            <a:srgbClr val="6600CC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3032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>
                <a:solidFill>
                  <a:schemeClr val="tx1"/>
                </a:solidFill>
              </a:rPr>
              <a:t>    </a:t>
            </a:r>
            <a:r>
              <a:rPr kumimoji="0" lang="ko-KR" altLang="en-US" b="1" kern="0" spc="-15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권역별</a:t>
            </a:r>
            <a:r>
              <a:rPr kumimoji="0" lang="ko-KR" altLang="en-US" b="1" kern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상설 교육장</a:t>
            </a:r>
            <a:r>
              <a:rPr kumimoji="0" lang="en-US" altLang="ko-KR" b="1" kern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b="1" kern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전문강사 필요</a:t>
            </a:r>
            <a:endParaRPr kumimoji="0" lang="ko-KR" altLang="en-US" b="1" kern="0" spc="-15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4837148" y="4797152"/>
            <a:ext cx="3806817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3032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spc="-1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다양한 암종별 통계자료 제공</a:t>
            </a:r>
            <a:endParaRPr kumimoji="0" lang="en-US" altLang="ko-KR" b="1" kern="0" spc="-15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1330325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0" lang="ko-KR" altLang="en-US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동</a:t>
            </a:r>
            <a:r>
              <a:rPr kumimoji="0" lang="en-US" altLang="ko-KR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리</a:t>
            </a:r>
            <a:r>
              <a:rPr kumimoji="0" lang="en-US" altLang="ko-KR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0" lang="ko-KR" altLang="en-US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면</a:t>
            </a:r>
            <a:r>
              <a:rPr kumimoji="0" lang="en-US" altLang="ko-KR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0" lang="ko-KR" altLang="en-US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별</a:t>
            </a:r>
            <a:r>
              <a:rPr kumimoji="0" lang="en-US" altLang="ko-KR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경제활동</a:t>
            </a:r>
            <a:r>
              <a:rPr kumimoji="0" lang="en-US" altLang="ko-KR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연령</a:t>
            </a:r>
            <a:r>
              <a:rPr kumimoji="0" lang="en-US" altLang="ko-KR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600" b="1" kern="0" spc="-15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학령 등</a:t>
            </a:r>
            <a:endParaRPr kumimoji="0" lang="ko-KR" altLang="en-US" sz="1600" b="1" kern="0" spc="-15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4" name="Picture 57" descr="9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29190" y="3571876"/>
            <a:ext cx="271463" cy="26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7" descr="9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43479" y="5104989"/>
            <a:ext cx="271463" cy="26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9"/>
          <p:cNvSpPr>
            <a:spLocks noChangeArrowheads="1"/>
          </p:cNvSpPr>
          <p:nvPr/>
        </p:nvSpPr>
        <p:spPr bwMode="auto">
          <a:xfrm>
            <a:off x="712064" y="2020193"/>
            <a:ext cx="8180416" cy="1912863"/>
          </a:xfrm>
          <a:prstGeom prst="roundRect">
            <a:avLst>
              <a:gd name="adj" fmla="val 12398"/>
            </a:avLst>
          </a:prstGeom>
          <a:solidFill>
            <a:srgbClr val="1F82D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1" latinLnBrk="1" hangingPunct="1"/>
            <a:endParaRPr kumimoji="1" lang="ko-KR" altLang="ko-KR" sz="1800" b="0">
              <a:latin typeface="Arial" pitchFamily="34" charset="0"/>
              <a:ea typeface="HY견고딕" pitchFamily="18" charset="-127"/>
            </a:endParaRPr>
          </a:p>
        </p:txBody>
      </p:sp>
      <p:sp>
        <p:nvSpPr>
          <p:cNvPr id="36" name="AutoShape 20" descr="박스_bg1"/>
          <p:cNvSpPr>
            <a:spLocks noChangeArrowheads="1"/>
          </p:cNvSpPr>
          <p:nvPr/>
        </p:nvSpPr>
        <p:spPr bwMode="auto">
          <a:xfrm>
            <a:off x="795660" y="1988840"/>
            <a:ext cx="8024812" cy="1944216"/>
          </a:xfrm>
          <a:prstGeom prst="roundRect">
            <a:avLst>
              <a:gd name="adj" fmla="val 1037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 algn="ctr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 algn="l" eaLnBrk="1" latinLnBrk="1" hangingPunct="1"/>
            <a:endParaRPr kumimoji="1" lang="ko-KR" altLang="en-US" sz="1800" b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추진 성과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04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19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682396" y="1785926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00034" y="1142984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내용 개체 틀 2"/>
          <p:cNvSpPr txBox="1">
            <a:spLocks/>
          </p:cNvSpPr>
          <p:nvPr/>
        </p:nvSpPr>
        <p:spPr>
          <a:xfrm>
            <a:off x="1028700" y="1217613"/>
            <a:ext cx="7900988" cy="48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기대효과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000100" y="2285993"/>
            <a:ext cx="7676356" cy="150019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   대구</a:t>
            </a:r>
            <a:r>
              <a:rPr lang="en-US" altLang="ko-KR" sz="2000" dirty="0" smtClean="0"/>
              <a:t>•</a:t>
            </a: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경북지역 </a:t>
            </a:r>
            <a:r>
              <a:rPr lang="ko-KR" altLang="en-US" sz="2000" dirty="0" err="1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당해년도</a:t>
            </a: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 간암검진 대상자 약 </a:t>
            </a:r>
            <a:r>
              <a:rPr lang="en-US" altLang="ko-KR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000" dirty="0" err="1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만명에게</a:t>
            </a: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지역사</a:t>
            </a:r>
            <a:endParaRPr lang="en-US" altLang="ko-KR" sz="2000" dirty="0" smtClean="0">
              <a:solidFill>
                <a:srgbClr val="080808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회와 연계하여 간암검진을 적극 안내하고 관심 </a:t>
            </a:r>
            <a:r>
              <a:rPr lang="ko-KR" altLang="en-US" sz="2000" dirty="0" err="1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암분야에</a:t>
            </a: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예방교</a:t>
            </a:r>
            <a:endParaRPr lang="en-US" altLang="ko-KR" sz="2000" dirty="0" smtClean="0">
              <a:solidFill>
                <a:srgbClr val="080808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육</a:t>
            </a:r>
            <a:r>
              <a:rPr lang="en-US" altLang="ko-KR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 참석을 유도하여 </a:t>
            </a:r>
            <a:r>
              <a:rPr lang="ko-KR" altLang="en-US" sz="2000" dirty="0" err="1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암예방</a:t>
            </a: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 효과 기대</a:t>
            </a:r>
            <a:endParaRPr lang="ko-KR" altLang="en-US" sz="2000" dirty="0" smtClean="0"/>
          </a:p>
        </p:txBody>
      </p:sp>
      <p:pic>
        <p:nvPicPr>
          <p:cNvPr id="25" name="Picture 57" descr="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165" y="2420888"/>
            <a:ext cx="2714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611560" y="4077072"/>
            <a:ext cx="8404225" cy="1932997"/>
            <a:chOff x="225" y="1771"/>
            <a:chExt cx="5294" cy="1796"/>
          </a:xfrm>
        </p:grpSpPr>
        <p:pic>
          <p:nvPicPr>
            <p:cNvPr id="17" name="Picture 29" descr="1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5" y="1771"/>
              <a:ext cx="5294" cy="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319" y="2309"/>
              <a:ext cx="145" cy="259"/>
            </a:xfrm>
            <a:custGeom>
              <a:avLst/>
              <a:gdLst/>
              <a:ahLst/>
              <a:cxnLst>
                <a:cxn ang="0">
                  <a:pos x="164" y="7"/>
                </a:cxn>
                <a:cxn ang="0">
                  <a:pos x="44" y="47"/>
                </a:cxn>
                <a:cxn ang="0">
                  <a:pos x="36" y="203"/>
                </a:cxn>
                <a:cxn ang="0">
                  <a:pos x="76" y="87"/>
                </a:cxn>
                <a:cxn ang="0">
                  <a:pos x="164" y="7"/>
                </a:cxn>
              </a:cxnLst>
              <a:rect l="0" t="0" r="r" b="b"/>
              <a:pathLst>
                <a:path w="171" h="210">
                  <a:moveTo>
                    <a:pt x="164" y="7"/>
                  </a:moveTo>
                  <a:cubicBezTo>
                    <a:pt x="159" y="0"/>
                    <a:pt x="65" y="14"/>
                    <a:pt x="44" y="47"/>
                  </a:cubicBezTo>
                  <a:cubicBezTo>
                    <a:pt x="0" y="115"/>
                    <a:pt x="31" y="196"/>
                    <a:pt x="36" y="203"/>
                  </a:cubicBezTo>
                  <a:cubicBezTo>
                    <a:pt x="41" y="210"/>
                    <a:pt x="55" y="120"/>
                    <a:pt x="76" y="87"/>
                  </a:cubicBezTo>
                  <a:cubicBezTo>
                    <a:pt x="120" y="23"/>
                    <a:pt x="171" y="13"/>
                    <a:pt x="164" y="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3175" cap="flat" cmpd="sng">
              <a:noFill/>
              <a:prstDash val="solid"/>
              <a:round/>
              <a:headEnd type="none" w="med" len="med"/>
              <a:tailEnd type="none" w="lg" len="sm"/>
            </a:ln>
            <a:effectLst/>
          </p:spPr>
          <p:txBody>
            <a:bodyPr wrap="none" lIns="162000" tIns="46800" rIns="90000" bIns="46800" anchor="ctr"/>
            <a:lstStyle/>
            <a:p>
              <a:pPr algn="l" eaLnBrk="1" latinLnBrk="1" hangingPunct="1">
                <a:defRPr/>
              </a:pPr>
              <a:endParaRPr kumimoji="1" lang="ko-KR" altLang="en-US" sz="1800" b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AutoShape 31"/>
            <p:cNvSpPr>
              <a:spLocks noChangeArrowheads="1"/>
            </p:cNvSpPr>
            <p:nvPr/>
          </p:nvSpPr>
          <p:spPr bwMode="auto">
            <a:xfrm>
              <a:off x="4837" y="1873"/>
              <a:ext cx="621" cy="1557"/>
            </a:xfrm>
            <a:prstGeom prst="roundRect">
              <a:avLst>
                <a:gd name="adj" fmla="val 21954"/>
              </a:avLst>
            </a:prstGeom>
            <a:solidFill>
              <a:srgbClr val="008A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kumimoji="1" lang="ko-KR" altLang="ko-KR" sz="1800" b="0"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28" name="AutoShape 32"/>
            <p:cNvSpPr>
              <a:spLocks noChangeArrowheads="1"/>
            </p:cNvSpPr>
            <p:nvPr/>
          </p:nvSpPr>
          <p:spPr bwMode="auto">
            <a:xfrm>
              <a:off x="313" y="1873"/>
              <a:ext cx="621" cy="1557"/>
            </a:xfrm>
            <a:prstGeom prst="roundRect">
              <a:avLst>
                <a:gd name="adj" fmla="val 21954"/>
              </a:avLst>
            </a:prstGeom>
            <a:solidFill>
              <a:srgbClr val="008A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latinLnBrk="1" hangingPunct="1"/>
              <a:endParaRPr kumimoji="1" lang="ko-KR" altLang="ko-KR" sz="1800" b="0">
                <a:latin typeface="Arial" pitchFamily="34" charset="0"/>
                <a:ea typeface="HY견고딕" pitchFamily="18" charset="-127"/>
              </a:endParaRPr>
            </a:p>
          </p:txBody>
        </p:sp>
        <p:sp>
          <p:nvSpPr>
            <p:cNvPr id="29" name="AutoShape 33" descr="박스_bg1"/>
            <p:cNvSpPr>
              <a:spLocks noChangeArrowheads="1"/>
            </p:cNvSpPr>
            <p:nvPr/>
          </p:nvSpPr>
          <p:spPr bwMode="auto">
            <a:xfrm>
              <a:off x="367" y="1870"/>
              <a:ext cx="5045" cy="1560"/>
            </a:xfrm>
            <a:prstGeom prst="roundRect">
              <a:avLst>
                <a:gd name="adj" fmla="val 10375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0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1" latinLnBrk="1" hangingPunct="1"/>
              <a:endParaRPr kumimoji="1" lang="ko-KR" altLang="en-US" sz="1800" b="0"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30" name="Picture 34" descr="2"/>
            <p:cNvPicPr>
              <a:picLocks noChangeAspect="1" noChangeArrowheads="1"/>
            </p:cNvPicPr>
            <p:nvPr/>
          </p:nvPicPr>
          <p:blipFill>
            <a:blip r:embed="rId7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3917" y="1841"/>
              <a:ext cx="1574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AutoShape 35"/>
            <p:cNvSpPr>
              <a:spLocks noChangeArrowheads="1"/>
            </p:cNvSpPr>
            <p:nvPr/>
          </p:nvSpPr>
          <p:spPr bwMode="auto">
            <a:xfrm>
              <a:off x="482" y="2130"/>
              <a:ext cx="1777" cy="393"/>
            </a:xfrm>
            <a:prstGeom prst="roundRect">
              <a:avLst>
                <a:gd name="adj" fmla="val 7444"/>
              </a:avLst>
            </a:prstGeom>
            <a:noFill/>
            <a:ln w="190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1" latinLnBrk="1" hangingPunct="1"/>
              <a:endParaRPr kumimoji="1" lang="ko-KR" altLang="en-US" sz="1800" b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125910" y="4581128"/>
            <a:ext cx="7545387" cy="105273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ko-KR" altLang="en-US" sz="2000" b="0" dirty="0"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지역 유관기관과의 실질적 협력체계 구축으로 암관리사업 윈윈</a:t>
            </a:r>
            <a:endParaRPr lang="en-US" altLang="ko-KR" sz="2000" dirty="0" smtClean="0">
              <a:solidFill>
                <a:srgbClr val="080808"/>
              </a:solidFill>
              <a:latin typeface="HY견고딕" pitchFamily="18" charset="-127"/>
              <a:ea typeface="HY견고딕" pitchFamily="18" charset="-127"/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효과 기대</a:t>
            </a:r>
            <a:r>
              <a:rPr lang="en-US" altLang="ko-KR" sz="2000" dirty="0" smtClean="0">
                <a:solidFill>
                  <a:srgbClr val="080808"/>
                </a:solidFill>
                <a:latin typeface="HY견고딕" pitchFamily="18" charset="-127"/>
                <a:ea typeface="HY견고딕" pitchFamily="18" charset="-127"/>
              </a:rPr>
              <a:t>`</a:t>
            </a:r>
            <a:endParaRPr lang="ko-KR" altLang="en-US" sz="2000" dirty="0" smtClean="0"/>
          </a:p>
        </p:txBody>
      </p:sp>
      <p:pic>
        <p:nvPicPr>
          <p:cNvPr id="34" name="Picture 57" descr="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4434" y="4708960"/>
            <a:ext cx="271463" cy="26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1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3429000"/>
            <a:ext cx="406400" cy="122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1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3501008"/>
            <a:ext cx="406400" cy="122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4" descr="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72200" y="1988840"/>
            <a:ext cx="2498725" cy="89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모서리가 둥근 직사각형 153"/>
          <p:cNvSpPr/>
          <p:nvPr/>
        </p:nvSpPr>
        <p:spPr>
          <a:xfrm>
            <a:off x="5004048" y="2924944"/>
            <a:ext cx="3672408" cy="1944216"/>
          </a:xfrm>
          <a:prstGeom prst="round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solidFill>
                  <a:schemeClr val="tx1"/>
                </a:solidFill>
              </a:rPr>
              <a:t>    </a:t>
            </a:r>
            <a:r>
              <a:rPr lang="ko-KR" altLang="en-US" b="1" dirty="0" smtClean="0">
                <a:solidFill>
                  <a:schemeClr val="tx1"/>
                </a:solidFill>
              </a:rPr>
              <a:t> 여성대상 건강강좌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ko-KR" altLang="en-US" b="1" dirty="0" smtClean="0">
                <a:solidFill>
                  <a:schemeClr val="tx1"/>
                </a:solidFill>
              </a:rPr>
              <a:t>         대구지역</a:t>
            </a: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유방암강좌 및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en-US" altLang="ko-KR" b="1" dirty="0" smtClean="0">
                <a:solidFill>
                  <a:schemeClr val="tx1"/>
                </a:solidFill>
              </a:rPr>
              <a:t>         </a:t>
            </a:r>
            <a:r>
              <a:rPr lang="ko-KR" altLang="en-US" b="1" dirty="0" smtClean="0">
                <a:solidFill>
                  <a:schemeClr val="tx1"/>
                </a:solidFill>
              </a:rPr>
              <a:t>캠페인 실시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ko-KR" altLang="en-US" b="1" dirty="0" smtClean="0">
                <a:solidFill>
                  <a:schemeClr val="tx1"/>
                </a:solidFill>
              </a:rPr>
              <a:t>    간암고위험군 </a:t>
            </a:r>
            <a:r>
              <a:rPr lang="en-US" altLang="ko-KR" b="1" dirty="0" smtClean="0">
                <a:solidFill>
                  <a:schemeClr val="tx1"/>
                </a:solidFill>
              </a:rPr>
              <a:t>: </a:t>
            </a:r>
            <a:r>
              <a:rPr lang="ko-KR" altLang="en-US" b="1" dirty="0" smtClean="0">
                <a:solidFill>
                  <a:schemeClr val="tx1"/>
                </a:solidFill>
              </a:rPr>
              <a:t>간암강좌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r>
              <a:rPr lang="ko-KR" altLang="en-US" b="1" dirty="0" smtClean="0">
                <a:solidFill>
                  <a:schemeClr val="tx1"/>
                </a:solidFill>
              </a:rPr>
              <a:t>    대형사업장 </a:t>
            </a:r>
            <a:r>
              <a:rPr lang="en-US" altLang="ko-KR" b="1" dirty="0" smtClean="0">
                <a:solidFill>
                  <a:schemeClr val="tx1"/>
                </a:solidFill>
              </a:rPr>
              <a:t>: 5</a:t>
            </a:r>
            <a:r>
              <a:rPr lang="ko-KR" altLang="en-US" b="1" dirty="0" smtClean="0">
                <a:solidFill>
                  <a:schemeClr val="tx1"/>
                </a:solidFill>
              </a:rPr>
              <a:t>대암 건강강좌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135" name="AutoShape 7"/>
          <p:cNvSpPr>
            <a:spLocks noChangeArrowheads="1"/>
          </p:cNvSpPr>
          <p:nvPr/>
        </p:nvSpPr>
        <p:spPr bwMode="auto">
          <a:xfrm>
            <a:off x="827584" y="2348880"/>
            <a:ext cx="3960440" cy="4248472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D791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향후 추진계획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05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20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1028700" y="1217613"/>
            <a:ext cx="7900988" cy="48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건강강좌를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대암으로 확대하여 맞춤형 건강강좌 실시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8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84200" y="1096963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직선 연결선 28"/>
          <p:cNvCxnSpPr/>
          <p:nvPr/>
        </p:nvCxnSpPr>
        <p:spPr>
          <a:xfrm>
            <a:off x="682396" y="1714488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7" descr="D:\KH project\파워포인트_경북지도\칠곡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17032"/>
            <a:ext cx="720080" cy="576064"/>
          </a:xfrm>
          <a:prstGeom prst="rect">
            <a:avLst/>
          </a:prstGeom>
          <a:noFill/>
        </p:spPr>
      </p:pic>
      <p:pic>
        <p:nvPicPr>
          <p:cNvPr id="32" name="그림 31" descr="경북지도_0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553532"/>
            <a:ext cx="3384376" cy="2747676"/>
          </a:xfrm>
          <a:prstGeom prst="rect">
            <a:avLst/>
          </a:prstGeom>
        </p:spPr>
      </p:pic>
      <p:pic>
        <p:nvPicPr>
          <p:cNvPr id="33" name="Picture 7" descr="D:\KH project\파워포인트_경북지도\칠곡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576064" cy="504056"/>
          </a:xfrm>
          <a:prstGeom prst="rect">
            <a:avLst/>
          </a:prstGeom>
          <a:noFill/>
        </p:spPr>
      </p:pic>
      <p:sp>
        <p:nvSpPr>
          <p:cNvPr id="46" name="도넛 45"/>
          <p:cNvSpPr/>
          <p:nvPr/>
        </p:nvSpPr>
        <p:spPr>
          <a:xfrm>
            <a:off x="2123728" y="4293096"/>
            <a:ext cx="577374" cy="576064"/>
          </a:xfrm>
          <a:prstGeom prst="donut">
            <a:avLst>
              <a:gd name="adj" fmla="val 1313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3" name="그림 72" descr="woman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592" y="4725144"/>
            <a:ext cx="648072" cy="698684"/>
          </a:xfrm>
          <a:prstGeom prst="rect">
            <a:avLst/>
          </a:prstGeom>
        </p:spPr>
      </p:pic>
      <p:pic>
        <p:nvPicPr>
          <p:cNvPr id="74" name="그림 73" descr="woman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4581128"/>
            <a:ext cx="648072" cy="698684"/>
          </a:xfrm>
          <a:prstGeom prst="rect">
            <a:avLst/>
          </a:prstGeom>
        </p:spPr>
      </p:pic>
      <p:cxnSp>
        <p:nvCxnSpPr>
          <p:cNvPr id="77" name="꺾인 연결선 7"/>
          <p:cNvCxnSpPr/>
          <p:nvPr/>
        </p:nvCxnSpPr>
        <p:spPr>
          <a:xfrm rot="10800000">
            <a:off x="3707904" y="4725144"/>
            <a:ext cx="432048" cy="288032"/>
          </a:xfrm>
          <a:prstGeom prst="bentConnector3">
            <a:avLst>
              <a:gd name="adj1" fmla="val 50000"/>
            </a:avLst>
          </a:prstGeom>
          <a:ln w="38100">
            <a:solidFill>
              <a:srgbClr val="33993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모서리가 둥근 직사각형 89"/>
          <p:cNvSpPr/>
          <p:nvPr/>
        </p:nvSpPr>
        <p:spPr>
          <a:xfrm>
            <a:off x="1571604" y="2039452"/>
            <a:ext cx="2071702" cy="500066"/>
          </a:xfrm>
          <a:prstGeom prst="roundRect">
            <a:avLst>
              <a:gd name="adj" fmla="val 5000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</a:rPr>
              <a:t>여성암발생률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91" name="그룹 90"/>
          <p:cNvGrpSpPr/>
          <p:nvPr/>
        </p:nvGrpSpPr>
        <p:grpSpPr>
          <a:xfrm>
            <a:off x="1259632" y="5423828"/>
            <a:ext cx="864096" cy="936104"/>
            <a:chOff x="2203707" y="588066"/>
            <a:chExt cx="5130278" cy="5145670"/>
          </a:xfrm>
          <a:effectLst>
            <a:outerShdw blurRad="228600" dir="12840000" sx="92000" sy="92000" kx="-1200000" algn="bl" rotWithShape="0">
              <a:schemeClr val="bg1">
                <a:alpha val="34000"/>
              </a:schemeClr>
            </a:outerShdw>
          </a:effectLst>
          <a:scene3d>
            <a:camera prst="perspectiveContrastingLeftFacing" fov="900000">
              <a:rot lat="21548674" lon="1627677" rev="18778345"/>
            </a:camera>
            <a:lightRig rig="twoPt" dir="t"/>
          </a:scene3d>
        </p:grpSpPr>
        <p:sp>
          <p:nvSpPr>
            <p:cNvPr id="92" name="막힌 원호 91"/>
            <p:cNvSpPr/>
            <p:nvPr/>
          </p:nvSpPr>
          <p:spPr>
            <a:xfrm>
              <a:off x="2261887" y="588066"/>
              <a:ext cx="5072098" cy="5072098"/>
            </a:xfrm>
            <a:prstGeom prst="blockArc">
              <a:avLst>
                <a:gd name="adj1" fmla="val 17959369"/>
                <a:gd name="adj2" fmla="val 20896541"/>
                <a:gd name="adj3" fmla="val 42055"/>
              </a:avLst>
            </a:prstGeom>
            <a:solidFill>
              <a:schemeClr val="bg1"/>
            </a:solidFill>
            <a:ln>
              <a:noFill/>
            </a:ln>
            <a:effectLst/>
            <a:sp3d extrusionH="127000">
              <a:bevelT h="63500" prst="relaxedInset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막힌 원호 92"/>
            <p:cNvSpPr/>
            <p:nvPr/>
          </p:nvSpPr>
          <p:spPr>
            <a:xfrm>
              <a:off x="2244910" y="661638"/>
              <a:ext cx="5072098" cy="5072098"/>
            </a:xfrm>
            <a:prstGeom prst="blockArc">
              <a:avLst>
                <a:gd name="adj1" fmla="val 13249777"/>
                <a:gd name="adj2" fmla="val 17934570"/>
                <a:gd name="adj3" fmla="val 41701"/>
              </a:avLst>
            </a:prstGeom>
            <a:solidFill>
              <a:srgbClr val="339933"/>
            </a:solidFill>
            <a:ln>
              <a:solidFill>
                <a:srgbClr val="FFC000"/>
              </a:solidFill>
            </a:ln>
            <a:effectLst/>
            <a:sp3d extrusionH="127000">
              <a:bevelT h="63500" prst="relaxedInset"/>
              <a:extrusionClr>
                <a:srgbClr val="FFC000"/>
              </a:extrusionClr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막힌 원호 93"/>
            <p:cNvSpPr/>
            <p:nvPr/>
          </p:nvSpPr>
          <p:spPr>
            <a:xfrm>
              <a:off x="2203707" y="615492"/>
              <a:ext cx="5072098" cy="5072098"/>
            </a:xfrm>
            <a:prstGeom prst="blockArc">
              <a:avLst>
                <a:gd name="adj1" fmla="val 8400282"/>
                <a:gd name="adj2" fmla="val 13241946"/>
                <a:gd name="adj3" fmla="val 42161"/>
              </a:avLst>
            </a:prstGeom>
            <a:solidFill>
              <a:srgbClr val="FF0000"/>
            </a:solidFill>
            <a:ln>
              <a:noFill/>
            </a:ln>
            <a:effectLst/>
            <a:sp3d extrusionH="127000">
              <a:bevelT h="63500" prst="relaxedInse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막힌 원호 94"/>
            <p:cNvSpPr/>
            <p:nvPr/>
          </p:nvSpPr>
          <p:spPr>
            <a:xfrm>
              <a:off x="2244910" y="642918"/>
              <a:ext cx="5072097" cy="5072098"/>
            </a:xfrm>
            <a:prstGeom prst="blockArc">
              <a:avLst>
                <a:gd name="adj1" fmla="val 20902226"/>
                <a:gd name="adj2" fmla="val 8432844"/>
                <a:gd name="adj3" fmla="val 41954"/>
              </a:avLst>
            </a:prstGeom>
            <a:solidFill>
              <a:srgbClr val="FFFF00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  <a:sp3d extrusionH="127000" prstMaterial="plastic">
              <a:bevelT h="63500" prst="relaxedInset"/>
              <a:extrusionClr>
                <a:schemeClr val="bg1">
                  <a:lumMod val="75000"/>
                  <a:lumOff val="25000"/>
                </a:schemeClr>
              </a:extrusion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6" name="그림 95" descr="woman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4631740"/>
            <a:ext cx="648072" cy="698684"/>
          </a:xfrm>
          <a:prstGeom prst="rect">
            <a:avLst/>
          </a:prstGeom>
        </p:spPr>
      </p:pic>
      <p:pic>
        <p:nvPicPr>
          <p:cNvPr id="97" name="그림 96" descr="woman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1960" y="4653136"/>
            <a:ext cx="576064" cy="621052"/>
          </a:xfrm>
          <a:prstGeom prst="rect">
            <a:avLst/>
          </a:prstGeom>
        </p:spPr>
      </p:pic>
      <p:sp>
        <p:nvSpPr>
          <p:cNvPr id="98" name="TextBox 114"/>
          <p:cNvSpPr txBox="1">
            <a:spLocks noChangeArrowheads="1"/>
          </p:cNvSpPr>
          <p:nvPr/>
        </p:nvSpPr>
        <p:spPr bwMode="auto">
          <a:xfrm>
            <a:off x="827584" y="5949280"/>
            <a:ext cx="1317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1600" b="1" dirty="0" smtClean="0">
                <a:solidFill>
                  <a:sysClr val="windowText" lastClr="000000"/>
                </a:solidFill>
                <a:latin typeface="HY수평선B" pitchFamily="18" charset="-127"/>
                <a:ea typeface="HY수평선B" pitchFamily="18" charset="-127"/>
              </a:rPr>
              <a:t>1.</a:t>
            </a:r>
            <a:r>
              <a:rPr kumimoji="0" lang="ko-KR" altLang="en-US" sz="1600" b="1" dirty="0" smtClean="0">
                <a:solidFill>
                  <a:sysClr val="windowText" lastClr="000000"/>
                </a:solidFill>
                <a:latin typeface="HY수평선B" pitchFamily="18" charset="-127"/>
                <a:ea typeface="HY수평선B" pitchFamily="18" charset="-127"/>
              </a:rPr>
              <a:t>갑상샘</a:t>
            </a:r>
            <a:endParaRPr kumimoji="0" lang="ko-KR" altLang="en-US" sz="1600" b="1" dirty="0">
              <a:solidFill>
                <a:sysClr val="windowText" lastClr="00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99" name="TextBox 114"/>
          <p:cNvSpPr txBox="1">
            <a:spLocks noChangeArrowheads="1"/>
          </p:cNvSpPr>
          <p:nvPr/>
        </p:nvSpPr>
        <p:spPr bwMode="auto">
          <a:xfrm>
            <a:off x="899592" y="5373216"/>
            <a:ext cx="1151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1600" b="1" dirty="0" smtClean="0">
                <a:latin typeface="HY수평선B" pitchFamily="18" charset="-127"/>
                <a:ea typeface="HY수평선B" pitchFamily="18" charset="-127"/>
              </a:rPr>
              <a:t>2.</a:t>
            </a:r>
            <a:r>
              <a:rPr kumimoji="0" lang="ko-KR" altLang="en-US" sz="1600" b="1" dirty="0" smtClean="0">
                <a:latin typeface="HY수평선B" pitchFamily="18" charset="-127"/>
                <a:ea typeface="HY수평선B" pitchFamily="18" charset="-127"/>
              </a:rPr>
              <a:t>유방</a:t>
            </a:r>
            <a:endParaRPr kumimoji="0" lang="ko-KR" altLang="en-US" sz="1600" b="1" dirty="0">
              <a:latin typeface="HY수평선B" pitchFamily="18" charset="-127"/>
              <a:ea typeface="HY수평선B" pitchFamily="18" charset="-127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3538364" y="5472594"/>
            <a:ext cx="864096" cy="936104"/>
            <a:chOff x="2203707" y="588066"/>
            <a:chExt cx="5130278" cy="5145670"/>
          </a:xfrm>
          <a:effectLst>
            <a:outerShdw blurRad="228600" dir="12840000" sx="92000" sy="92000" kx="-1200000" algn="bl" rotWithShape="0">
              <a:schemeClr val="bg1">
                <a:alpha val="34000"/>
              </a:schemeClr>
            </a:outerShdw>
          </a:effectLst>
          <a:scene3d>
            <a:camera prst="perspectiveContrastingLeftFacing" fov="900000">
              <a:rot lat="21548674" lon="1627677" rev="18778345"/>
            </a:camera>
            <a:lightRig rig="twoPt" dir="t"/>
          </a:scene3d>
        </p:grpSpPr>
        <p:sp>
          <p:nvSpPr>
            <p:cNvPr id="101" name="막힌 원호 100"/>
            <p:cNvSpPr/>
            <p:nvPr/>
          </p:nvSpPr>
          <p:spPr>
            <a:xfrm>
              <a:off x="2261887" y="588066"/>
              <a:ext cx="5072098" cy="5072098"/>
            </a:xfrm>
            <a:prstGeom prst="blockArc">
              <a:avLst>
                <a:gd name="adj1" fmla="val 17959369"/>
                <a:gd name="adj2" fmla="val 20896541"/>
                <a:gd name="adj3" fmla="val 42055"/>
              </a:avLst>
            </a:prstGeom>
            <a:solidFill>
              <a:schemeClr val="bg1"/>
            </a:solidFill>
            <a:ln>
              <a:noFill/>
            </a:ln>
            <a:effectLst/>
            <a:sp3d extrusionH="127000">
              <a:bevelT h="63500" prst="relaxedInset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막힌 원호 101"/>
            <p:cNvSpPr/>
            <p:nvPr/>
          </p:nvSpPr>
          <p:spPr>
            <a:xfrm>
              <a:off x="2244910" y="661638"/>
              <a:ext cx="5072098" cy="5072098"/>
            </a:xfrm>
            <a:prstGeom prst="blockArc">
              <a:avLst>
                <a:gd name="adj1" fmla="val 13249777"/>
                <a:gd name="adj2" fmla="val 17934570"/>
                <a:gd name="adj3" fmla="val 41701"/>
              </a:avLst>
            </a:prstGeom>
            <a:solidFill>
              <a:srgbClr val="99CCFF"/>
            </a:solidFill>
            <a:ln>
              <a:solidFill>
                <a:srgbClr val="FFC000"/>
              </a:solidFill>
            </a:ln>
            <a:effectLst/>
            <a:sp3d extrusionH="127000">
              <a:bevelT h="63500" prst="relaxedInset"/>
              <a:extrusionClr>
                <a:srgbClr val="FFC000"/>
              </a:extrusionClr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막힌 원호 102"/>
            <p:cNvSpPr/>
            <p:nvPr/>
          </p:nvSpPr>
          <p:spPr>
            <a:xfrm>
              <a:off x="2203707" y="615492"/>
              <a:ext cx="5072098" cy="5072098"/>
            </a:xfrm>
            <a:prstGeom prst="blockArc">
              <a:avLst>
                <a:gd name="adj1" fmla="val 8400282"/>
                <a:gd name="adj2" fmla="val 13241946"/>
                <a:gd name="adj3" fmla="val 42161"/>
              </a:avLst>
            </a:prstGeom>
            <a:solidFill>
              <a:srgbClr val="339933"/>
            </a:solidFill>
            <a:ln>
              <a:noFill/>
            </a:ln>
            <a:effectLst/>
            <a:sp3d extrusionH="127000">
              <a:bevelT h="63500" prst="relaxedInse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막힌 원호 103"/>
            <p:cNvSpPr/>
            <p:nvPr/>
          </p:nvSpPr>
          <p:spPr>
            <a:xfrm>
              <a:off x="2244910" y="642918"/>
              <a:ext cx="5072097" cy="5072098"/>
            </a:xfrm>
            <a:prstGeom prst="blockArc">
              <a:avLst>
                <a:gd name="adj1" fmla="val 20902226"/>
                <a:gd name="adj2" fmla="val 8432844"/>
                <a:gd name="adj3" fmla="val 41954"/>
              </a:avLst>
            </a:prstGeom>
            <a:solidFill>
              <a:srgbClr val="FFFF00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  <a:effectLst/>
            <a:sp3d extrusionH="127000" prstMaterial="plastic">
              <a:bevelT h="63500" prst="relaxedInset"/>
              <a:extrusionClr>
                <a:schemeClr val="bg1">
                  <a:lumMod val="75000"/>
                  <a:lumOff val="25000"/>
                </a:schemeClr>
              </a:extrusionClr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9" name="TextBox 114"/>
          <p:cNvSpPr txBox="1">
            <a:spLocks noChangeArrowheads="1"/>
          </p:cNvSpPr>
          <p:nvPr/>
        </p:nvSpPr>
        <p:spPr bwMode="auto">
          <a:xfrm>
            <a:off x="1907704" y="5517232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1600" b="1" dirty="0" smtClean="0">
                <a:solidFill>
                  <a:sysClr val="windowText" lastClr="000000"/>
                </a:solidFill>
                <a:latin typeface="HY수평선B" pitchFamily="18" charset="-127"/>
                <a:ea typeface="HY수평선B" pitchFamily="18" charset="-127"/>
              </a:rPr>
              <a:t>3.</a:t>
            </a:r>
            <a:r>
              <a:rPr kumimoji="0" lang="ko-KR" altLang="en-US" sz="1600" b="1" dirty="0" smtClean="0">
                <a:solidFill>
                  <a:sysClr val="windowText" lastClr="000000"/>
                </a:solidFill>
                <a:latin typeface="HY수평선B" pitchFamily="18" charset="-127"/>
                <a:ea typeface="HY수평선B" pitchFamily="18" charset="-127"/>
              </a:rPr>
              <a:t>위</a:t>
            </a:r>
            <a:endParaRPr kumimoji="0" lang="ko-KR" altLang="en-US" sz="1600" b="1" dirty="0">
              <a:solidFill>
                <a:sysClr val="windowText" lastClr="00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10" name="TextBox 114"/>
          <p:cNvSpPr txBox="1">
            <a:spLocks noChangeArrowheads="1"/>
          </p:cNvSpPr>
          <p:nvPr/>
        </p:nvSpPr>
        <p:spPr bwMode="auto">
          <a:xfrm>
            <a:off x="3034308" y="599804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1600" b="1" dirty="0" smtClean="0">
                <a:solidFill>
                  <a:sysClr val="windowText" lastClr="000000"/>
                </a:solidFill>
                <a:latin typeface="HY수평선B" pitchFamily="18" charset="-127"/>
                <a:ea typeface="HY수평선B" pitchFamily="18" charset="-127"/>
              </a:rPr>
              <a:t>1.</a:t>
            </a:r>
            <a:r>
              <a:rPr kumimoji="0" lang="ko-KR" altLang="en-US" sz="1600" b="1" dirty="0" smtClean="0">
                <a:solidFill>
                  <a:sysClr val="windowText" lastClr="000000"/>
                </a:solidFill>
                <a:latin typeface="HY수평선B" pitchFamily="18" charset="-127"/>
                <a:ea typeface="HY수평선B" pitchFamily="18" charset="-127"/>
              </a:rPr>
              <a:t>갑상샘</a:t>
            </a:r>
            <a:endParaRPr kumimoji="0" lang="ko-KR" altLang="en-US" sz="1600" b="1" dirty="0">
              <a:solidFill>
                <a:sysClr val="windowText" lastClr="00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11" name="TextBox 114"/>
          <p:cNvSpPr txBox="1">
            <a:spLocks noChangeArrowheads="1"/>
          </p:cNvSpPr>
          <p:nvPr/>
        </p:nvSpPr>
        <p:spPr bwMode="auto">
          <a:xfrm>
            <a:off x="3250332" y="5544602"/>
            <a:ext cx="576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1600" b="1" dirty="0" smtClean="0">
                <a:solidFill>
                  <a:sysClr val="windowText" lastClr="000000"/>
                </a:solidFill>
                <a:latin typeface="HY수평선B" pitchFamily="18" charset="-127"/>
                <a:ea typeface="HY수평선B" pitchFamily="18" charset="-127"/>
              </a:rPr>
              <a:t>2.</a:t>
            </a:r>
            <a:r>
              <a:rPr kumimoji="0" lang="ko-KR" altLang="en-US" sz="1600" b="1" dirty="0" smtClean="0">
                <a:solidFill>
                  <a:sysClr val="windowText" lastClr="000000"/>
                </a:solidFill>
                <a:latin typeface="HY수평선B" pitchFamily="18" charset="-127"/>
                <a:ea typeface="HY수평선B" pitchFamily="18" charset="-127"/>
              </a:rPr>
              <a:t>위</a:t>
            </a:r>
            <a:endParaRPr kumimoji="0" lang="ko-KR" altLang="en-US" sz="1600" b="1" dirty="0">
              <a:solidFill>
                <a:sysClr val="windowText" lastClr="00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12" name="TextBox 114"/>
          <p:cNvSpPr txBox="1">
            <a:spLocks noChangeArrowheads="1"/>
          </p:cNvSpPr>
          <p:nvPr/>
        </p:nvSpPr>
        <p:spPr bwMode="auto">
          <a:xfrm>
            <a:off x="4042420" y="5421982"/>
            <a:ext cx="792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1600" b="1" dirty="0" smtClean="0">
                <a:solidFill>
                  <a:sysClr val="windowText" lastClr="000000"/>
                </a:solidFill>
                <a:latin typeface="HY수평선B" pitchFamily="18" charset="-127"/>
                <a:ea typeface="HY수평선B" pitchFamily="18" charset="-127"/>
              </a:rPr>
              <a:t>3.</a:t>
            </a:r>
            <a:r>
              <a:rPr kumimoji="0" lang="ko-KR" altLang="en-US" sz="1600" b="1" dirty="0" smtClean="0">
                <a:solidFill>
                  <a:sysClr val="windowText" lastClr="000000"/>
                </a:solidFill>
                <a:latin typeface="HY수평선B" pitchFamily="18" charset="-127"/>
                <a:ea typeface="HY수평선B" pitchFamily="18" charset="-127"/>
              </a:rPr>
              <a:t>대장</a:t>
            </a:r>
            <a:endParaRPr kumimoji="0" lang="ko-KR" altLang="en-US" sz="1600" b="1" dirty="0">
              <a:solidFill>
                <a:sysClr val="windowText" lastClr="00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51" name="AutoShape 8"/>
          <p:cNvSpPr>
            <a:spLocks noChangeArrowheads="1"/>
          </p:cNvSpPr>
          <p:nvPr/>
        </p:nvSpPr>
        <p:spPr bwMode="gray">
          <a:xfrm>
            <a:off x="4932040" y="5013176"/>
            <a:ext cx="3891852" cy="792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  권역별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대암 건강강좌 실시</a:t>
            </a:r>
            <a:endParaRPr lang="en-US" altLang="ko-KR" b="1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1600" b="1" dirty="0" smtClean="0">
                <a:latin typeface="HY견고딕" pitchFamily="18" charset="-127"/>
                <a:ea typeface="HY견고딕" pitchFamily="18" charset="-127"/>
              </a:rPr>
              <a:t>대구</a:t>
            </a:r>
            <a:r>
              <a:rPr lang="en-US" altLang="ko-KR" sz="16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b="1" dirty="0" smtClean="0">
                <a:latin typeface="HY견고딕" pitchFamily="18" charset="-127"/>
                <a:ea typeface="HY견고딕" pitchFamily="18" charset="-127"/>
              </a:rPr>
              <a:t>포항</a:t>
            </a:r>
            <a:r>
              <a:rPr lang="en-US" altLang="ko-KR" sz="16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b="1" dirty="0" smtClean="0">
                <a:latin typeface="HY견고딕" pitchFamily="18" charset="-127"/>
                <a:ea typeface="HY견고딕" pitchFamily="18" charset="-127"/>
              </a:rPr>
              <a:t>안동</a:t>
            </a:r>
            <a:r>
              <a:rPr lang="en-US" altLang="ko-KR" sz="1600" b="1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b="1" dirty="0" smtClean="0">
                <a:latin typeface="HY견고딕" pitchFamily="18" charset="-127"/>
                <a:ea typeface="HY견고딕" pitchFamily="18" charset="-127"/>
              </a:rPr>
              <a:t>구미지역</a:t>
            </a:r>
            <a:endParaRPr lang="en-US" altLang="ko-KR" sz="1600" b="1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2" name="AutoShape 5"/>
          <p:cNvSpPr>
            <a:spLocks noChangeArrowheads="1"/>
          </p:cNvSpPr>
          <p:nvPr/>
        </p:nvSpPr>
        <p:spPr bwMode="gray">
          <a:xfrm>
            <a:off x="4929190" y="2293972"/>
            <a:ext cx="3891282" cy="85725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지역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성</a:t>
            </a:r>
            <a:r>
              <a:rPr lang="en-US" altLang="ko-KR" dirty="0" smtClean="0"/>
              <a:t>•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연령별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사업장 특성을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고려한 맞춤형 건강강좌 실시</a:t>
            </a:r>
            <a:endParaRPr lang="en-US" altLang="ko-KR" b="1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153" name="AutoShape 5"/>
          <p:cNvSpPr>
            <a:spLocks noChangeArrowheads="1"/>
          </p:cNvSpPr>
          <p:nvPr/>
        </p:nvSpPr>
        <p:spPr bwMode="gray">
          <a:xfrm>
            <a:off x="4932040" y="5949280"/>
            <a:ext cx="3816424" cy="5040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4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Arial" pitchFamily="34" charset="0"/>
                <a:ea typeface="HY견고딕" pitchFamily="18" charset="-127"/>
                <a:cs typeface="Arial" pitchFamily="34" charset="0"/>
              </a:rPr>
              <a:t>  지역주민의 암예방 지도자 양성  </a:t>
            </a:r>
            <a:endParaRPr lang="en-US" altLang="ko-KR" dirty="0"/>
          </a:p>
        </p:txBody>
      </p:sp>
      <p:pic>
        <p:nvPicPr>
          <p:cNvPr id="155" name="Picture 2" descr="D:\KH project\파워포인트_클립아트\button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212976"/>
            <a:ext cx="216024" cy="216024"/>
          </a:xfrm>
          <a:prstGeom prst="rect">
            <a:avLst/>
          </a:prstGeom>
          <a:noFill/>
        </p:spPr>
      </p:pic>
      <p:pic>
        <p:nvPicPr>
          <p:cNvPr id="160" name="Picture 57" descr="9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0617" y="5157192"/>
            <a:ext cx="271463" cy="26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7" descr="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89838" y="6092403"/>
            <a:ext cx="26856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7" descr="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0618" y="2492003"/>
            <a:ext cx="2714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오른쪽 화살표 163"/>
          <p:cNvSpPr/>
          <p:nvPr/>
        </p:nvSpPr>
        <p:spPr bwMode="auto">
          <a:xfrm>
            <a:off x="5580112" y="3573016"/>
            <a:ext cx="216024" cy="72008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22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휴먼옛체"/>
              <a:ea typeface="휴먼옛체"/>
            </a:endParaRPr>
          </a:p>
        </p:txBody>
      </p:sp>
      <p:pic>
        <p:nvPicPr>
          <p:cNvPr id="165" name="Picture 2" descr="D:\KH project\파워포인트_클립아트\button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77072"/>
            <a:ext cx="216024" cy="216024"/>
          </a:xfrm>
          <a:prstGeom prst="rect">
            <a:avLst/>
          </a:prstGeom>
          <a:noFill/>
        </p:spPr>
      </p:pic>
      <p:pic>
        <p:nvPicPr>
          <p:cNvPr id="166" name="Picture 2" descr="D:\KH project\파워포인트_클립아트\button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93096"/>
            <a:ext cx="216024" cy="216024"/>
          </a:xfrm>
          <a:prstGeom prst="rect">
            <a:avLst/>
          </a:prstGeom>
          <a:noFill/>
        </p:spPr>
      </p:pic>
      <p:sp>
        <p:nvSpPr>
          <p:cNvPr id="52" name="TextBox 114"/>
          <p:cNvSpPr txBox="1">
            <a:spLocks noChangeArrowheads="1"/>
          </p:cNvSpPr>
          <p:nvPr/>
        </p:nvSpPr>
        <p:spPr bwMode="auto">
          <a:xfrm>
            <a:off x="1357290" y="5143512"/>
            <a:ext cx="785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ko-KR" altLang="en-US" sz="1600" b="1" dirty="0" smtClean="0">
                <a:solidFill>
                  <a:srgbClr val="6600CC"/>
                </a:solidFill>
                <a:latin typeface="HY수평선B" pitchFamily="18" charset="-127"/>
                <a:ea typeface="HY수평선B" pitchFamily="18" charset="-127"/>
              </a:rPr>
              <a:t>대구</a:t>
            </a:r>
            <a:endParaRPr kumimoji="0" lang="ko-KR" altLang="en-US" sz="1600" b="1" dirty="0">
              <a:solidFill>
                <a:srgbClr val="6600CC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53" name="TextBox 114"/>
          <p:cNvSpPr txBox="1">
            <a:spLocks noChangeArrowheads="1"/>
          </p:cNvSpPr>
          <p:nvPr/>
        </p:nvSpPr>
        <p:spPr bwMode="auto">
          <a:xfrm>
            <a:off x="3643306" y="5143512"/>
            <a:ext cx="785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ko-KR" altLang="en-US" sz="1600" b="1" dirty="0" smtClean="0">
                <a:solidFill>
                  <a:srgbClr val="6600CC"/>
                </a:solidFill>
                <a:latin typeface="HY수평선B" pitchFamily="18" charset="-127"/>
                <a:ea typeface="HY수평선B" pitchFamily="18" charset="-127"/>
              </a:rPr>
              <a:t>경북</a:t>
            </a:r>
            <a:endParaRPr kumimoji="0" lang="ko-KR" altLang="en-US" sz="1600" b="1" dirty="0">
              <a:solidFill>
                <a:srgbClr val="6600CC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cxnSp>
        <p:nvCxnSpPr>
          <p:cNvPr id="47" name="꺾인 연결선 7"/>
          <p:cNvCxnSpPr>
            <a:stCxn id="73" idx="3"/>
          </p:cNvCxnSpPr>
          <p:nvPr/>
        </p:nvCxnSpPr>
        <p:spPr>
          <a:xfrm flipV="1">
            <a:off x="1547664" y="4559732"/>
            <a:ext cx="576064" cy="51475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418912" y="484866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기대효과</a:t>
            </a:r>
          </a:p>
        </p:txBody>
      </p:sp>
      <p:pic>
        <p:nvPicPr>
          <p:cNvPr id="22531" name="Picture 3" descr="D:\변창오\적정청구\2. 본사업\1. 기본계획\복지부 워크숍\목차_바탕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4763"/>
            <a:ext cx="92964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D:\변창오\적정청구\2. 본사업\1. 기본계획\복지부 워크숍\목차_바탕.png"/>
          <p:cNvPicPr>
            <a:picLocks noChangeAspect="1" noChangeArrowheads="1"/>
          </p:cNvPicPr>
          <p:nvPr/>
        </p:nvPicPr>
        <p:blipFill>
          <a:blip r:embed="rId3" cstate="print"/>
          <a:srcRect t="48878" r="35349"/>
          <a:stretch>
            <a:fillRect/>
          </a:stretch>
        </p:blipFill>
        <p:spPr bwMode="auto">
          <a:xfrm>
            <a:off x="-71438" y="3357563"/>
            <a:ext cx="6010276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ADP표지"/>
          <p:cNvPicPr>
            <a:picLocks noChangeAspect="1" noChangeArrowheads="1"/>
          </p:cNvPicPr>
          <p:nvPr/>
        </p:nvPicPr>
        <p:blipFill>
          <a:blip r:embed="rId4" cstate="print"/>
          <a:srcRect t="63403" r="56409" b="12639"/>
          <a:stretch>
            <a:fillRect/>
          </a:stretch>
        </p:blipFill>
        <p:spPr bwMode="auto">
          <a:xfrm>
            <a:off x="0" y="3714752"/>
            <a:ext cx="37052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 descr="D:\변창오\바탕화면\홍보용\nhic\signature\signature 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38" y="5868988"/>
            <a:ext cx="19446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5"/>
          <p:cNvSpPr>
            <a:spLocks noChangeArrowheads="1" noChangeShapeType="1" noTextEdit="1"/>
          </p:cNvSpPr>
          <p:nvPr/>
        </p:nvSpPr>
        <p:spPr bwMode="gray">
          <a:xfrm>
            <a:off x="1857356" y="2857496"/>
            <a:ext cx="5689600" cy="57150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ko-KR" altLang="en-U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  <a:cs typeface="Arial"/>
              </a:rPr>
              <a:t>앎으로 이기는 암</a:t>
            </a:r>
            <a:r>
              <a:rPr lang="en-US" altLang="ko-KR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  <a:cs typeface="Arial"/>
              </a:rPr>
              <a:t> </a:t>
            </a:r>
            <a:r>
              <a:rPr lang="en-US" altLang="ko-KR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  <a:cs typeface="Arial"/>
              </a:rPr>
              <a:t>!</a:t>
            </a:r>
            <a:endParaRPr lang="ko-KR" altLang="en-US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latin typeface="HY견고딕" pitchFamily="18" charset="-127"/>
              <a:ea typeface="HY견고딕" pitchFamily="18" charset="-127"/>
              <a:cs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white">
          <a:xfrm>
            <a:off x="1285852" y="3786190"/>
            <a:ext cx="6657980" cy="719138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</a:rPr>
              <a:t>경청해 주심에 감사 드립니다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울릉도M" pitchFamily="18" charset="-127"/>
                <a:ea typeface="HY울릉도M" pitchFamily="18" charset="-127"/>
              </a:rPr>
              <a:t>.</a:t>
            </a:r>
            <a:endParaRPr kumimoji="0" lang="ko-KR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 descr="FloatingMemori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6381328"/>
            <a:ext cx="571504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81 -0.01574 C 0.09584 -0.02222 0.10573 -0.02338 0.1158 -0.02708 C 0.11997 -0.02847 0.12361 -0.03148 0.12761 -0.03333 C 0.12882 -0.03379 0.13039 -0.03449 0.13039 -0.03426 C 0.13403 -0.03912 0.13785 -0.03981 0.14236 -0.0419 C 0.14844 -0.04722 0.15608 -0.04977 0.1625 -0.0544 C 0.16702 -0.05741 0.17049 -0.06042 0.17552 -0.06134 C 0.18212 -0.06504 0.19046 -0.07384 0.19757 -0.07523 C 0.20243 -0.07616 0.20764 -0.07592 0.21302 -0.07639 C 0.22691 -0.08217 0.24202 -0.08657 0.25608 -0.09004 C 0.26337 -0.09467 0.25625 -0.09074 0.26893 -0.09352 C 0.27414 -0.09491 0.27952 -0.09699 0.28455 -0.09861 C 0.29306 -0.10116 0.30087 -0.10856 0.30921 -0.11204 C 0.31216 -0.11481 0.31511 -0.11504 0.31823 -0.11713 C 0.32361 -0.11991 0.32813 -0.125 0.33386 -0.12685 C 0.33993 -0.13241 0.34618 -0.13727 0.35243 -0.14167 C 0.35573 -0.14421 0.354 -0.14375 0.35764 -0.1456 C 0.35973 -0.14629 0.3632 -0.14745 0.3632 -0.14722 C 0.3658 -0.15023 0.37153 -0.15231 0.37153 -0.15208 C 0.37657 -0.15741 0.3823 -0.15741 0.38802 -0.15972 C 0.40191 -0.17245 0.41789 -0.17245 0.43386 -0.17338 C 0.43716 -0.1743 0.44046 -0.175 0.44393 -0.17592 C 0.44584 -0.17639 0.44948 -0.17824 0.44948 -0.17801 C 0.46059 -0.18842 0.47466 -0.19028 0.48611 -0.1993 C 0.49358 -0.20532 0.49931 -0.21389 0.50799 -0.21782 C 0.50886 -0.21852 0.50973 -0.21944 0.51094 -0.22014 C 0.51181 -0.2206 0.51268 -0.2206 0.51355 -0.22153 C 0.52066 -0.22754 0.5125 -0.22338 0.5191 -0.22639 C 0.52639 -0.23287 0.53334 -0.24236 0.54202 -0.24606 C 0.54427 -0.25069 0.54827 -0.25278 0.55139 -0.25694 " pathEditMode="relative" rAng="0" ptsTypes="fffffffffffffffffffffffffffffA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추진 배경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01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1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42436" y="1281300"/>
            <a:ext cx="7992888" cy="516494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배경</a:t>
            </a:r>
            <a:endParaRPr lang="ko-KR" altLang="en-US" sz="2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642910" y="1785926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00034" y="1214422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내용 개체 틀 2"/>
          <p:cNvSpPr txBox="1">
            <a:spLocks/>
          </p:cNvSpPr>
          <p:nvPr/>
        </p:nvSpPr>
        <p:spPr>
          <a:xfrm>
            <a:off x="571472" y="1928803"/>
            <a:ext cx="7900987" cy="571504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400" dirty="0" smtClean="0">
                <a:latin typeface="+mn-lt"/>
                <a:ea typeface="+mn-ea"/>
              </a:rPr>
              <a:t> </a:t>
            </a:r>
            <a:r>
              <a:rPr kumimoji="0" lang="en-US" altLang="ko-KR" sz="2400" b="1" dirty="0" smtClean="0">
                <a:latin typeface="+mn-lt"/>
                <a:ea typeface="+mn-ea"/>
              </a:rPr>
              <a:t>2005~2009</a:t>
            </a:r>
            <a:r>
              <a:rPr kumimoji="0" lang="ko-KR" altLang="en-US" sz="2400" b="1" dirty="0" smtClean="0">
                <a:latin typeface="+mn-lt"/>
                <a:ea typeface="+mn-ea"/>
              </a:rPr>
              <a:t>년 대구</a:t>
            </a:r>
            <a:r>
              <a:rPr lang="en-US" altLang="ko-KR" sz="2400" dirty="0" smtClean="0"/>
              <a:t>•</a:t>
            </a:r>
            <a:r>
              <a:rPr kumimoji="0" lang="ko-KR" altLang="en-US" sz="2400" b="1" dirty="0" smtClean="0">
                <a:latin typeface="+mn-lt"/>
                <a:ea typeface="+mn-ea"/>
              </a:rPr>
              <a:t>경북지역 간암 사망자 현황</a:t>
            </a:r>
            <a:endParaRPr kumimoji="0" lang="en-US" altLang="ko-KR" sz="2400" b="1" dirty="0" smtClean="0">
              <a:latin typeface="+mn-lt"/>
              <a:ea typeface="+mn-ea"/>
            </a:endParaRPr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kumimoji="0" lang="ko-KR" altLang="en-US" sz="2400" dirty="0"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ko-KR" sz="24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400" spc="-300" dirty="0">
                <a:latin typeface="+mn-lt"/>
                <a:ea typeface="+mn-ea"/>
                <a:sym typeface="Wingdings" pitchFamily="2" charset="2"/>
              </a:rPr>
              <a:t>     </a:t>
            </a:r>
            <a:endParaRPr kumimoji="0" lang="ko-KR" altLang="en-US" sz="2000" dirty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85786" y="2643182"/>
          <a:ext cx="7786742" cy="1714512"/>
        </p:xfrm>
        <a:graphic>
          <a:graphicData uri="http://schemas.openxmlformats.org/drawingml/2006/table">
            <a:tbl>
              <a:tblPr/>
              <a:tblGrid>
                <a:gridCol w="1486019"/>
                <a:gridCol w="1248256"/>
                <a:gridCol w="1248256"/>
                <a:gridCol w="1188815"/>
                <a:gridCol w="1307698"/>
                <a:gridCol w="1307698"/>
              </a:tblGrid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dirty="0" smtClean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구분</a:t>
                      </a:r>
                      <a:r>
                        <a:rPr lang="ko-KR" altLang="en-US" sz="2000" b="0" i="0" u="none" strike="noStrike" dirty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2005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년</a:t>
                      </a:r>
                      <a:endParaRPr lang="ko-KR" altLang="en-US" sz="2000" b="0" i="0" u="none" strike="noStrike" dirty="0">
                        <a:solidFill>
                          <a:srgbClr val="1D1B1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2006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년</a:t>
                      </a:r>
                      <a:endParaRPr lang="ko-KR" altLang="en-US" sz="2000" b="0" i="0" u="none" strike="noStrike" dirty="0">
                        <a:solidFill>
                          <a:srgbClr val="1D1B1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2007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년</a:t>
                      </a:r>
                      <a:endParaRPr lang="ko-KR" altLang="en-US" sz="2000" b="0" i="0" u="none" strike="noStrike" dirty="0">
                        <a:solidFill>
                          <a:srgbClr val="1D1B1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2008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년</a:t>
                      </a:r>
                      <a:endParaRPr lang="ko-KR" altLang="en-US" sz="2000" b="0" i="0" u="none" strike="noStrike" dirty="0">
                        <a:solidFill>
                          <a:srgbClr val="1D1B1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2009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1D1B1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년</a:t>
                      </a:r>
                      <a:endParaRPr lang="ko-KR" altLang="en-US" sz="2000" b="0" i="0" u="none" strike="noStrike" dirty="0">
                        <a:solidFill>
                          <a:srgbClr val="1D1B1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전국</a:t>
                      </a:r>
                      <a:endParaRPr lang="ko-KR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22.3%</a:t>
                      </a:r>
                      <a:endParaRPr lang="ko-KR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21.5%</a:t>
                      </a:r>
                      <a:endParaRPr lang="ko-KR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21.2%</a:t>
                      </a:r>
                      <a:endParaRPr lang="ko-KR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20.5%</a:t>
                      </a:r>
                      <a:endParaRPr lang="ko-KR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19.7%</a:t>
                      </a:r>
                      <a:endParaRPr lang="ko-KR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대구</a:t>
                      </a:r>
                      <a:endParaRPr lang="ko-KR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22.3%</a:t>
                      </a:r>
                      <a:endParaRPr lang="ko-KR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22.8</a:t>
                      </a:r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%</a:t>
                      </a:r>
                      <a:r>
                        <a:rPr lang="ko-KR" alt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21.7</a:t>
                      </a:r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%</a:t>
                      </a:r>
                      <a:r>
                        <a:rPr lang="ko-KR" alt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21.6</a:t>
                      </a:r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%</a:t>
                      </a:r>
                      <a:endParaRPr lang="ko-KR" alt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20.4</a:t>
                      </a:r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%</a:t>
                      </a:r>
                      <a:r>
                        <a:rPr lang="ko-KR" alt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0" i="0" u="none" strike="noStrike" spc="-150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경북</a:t>
                      </a:r>
                      <a:endParaRPr lang="ko-KR" altLang="en-US" sz="2000" b="0" i="0" u="none" strike="noStrike" spc="-150" dirty="0">
                        <a:solidFill>
                          <a:schemeClr val="tx1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26.7</a:t>
                      </a:r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%</a:t>
                      </a:r>
                      <a:endParaRPr lang="ko-KR" alt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22.0</a:t>
                      </a:r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%</a:t>
                      </a:r>
                      <a:endParaRPr lang="ko-KR" alt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22.9</a:t>
                      </a:r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%</a:t>
                      </a:r>
                      <a:endParaRPr lang="ko-KR" alt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24.2</a:t>
                      </a:r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%</a:t>
                      </a:r>
                      <a:endParaRPr lang="ko-KR" alt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HY동녘M" pitchFamily="18" charset="-127"/>
                        <a:ea typeface="HY동녘M" pitchFamily="18" charset="-127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20.8</a:t>
                      </a:r>
                      <a:r>
                        <a:rPr lang="en-US" altLang="ko-K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%</a:t>
                      </a:r>
                      <a:r>
                        <a:rPr lang="ko-KR" alt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HY동녘M" pitchFamily="18" charset="-127"/>
                          <a:ea typeface="HY동녘M" pitchFamily="18" charset="-127"/>
                        </a:rPr>
                        <a:t>　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모서리가 둥근 직사각형 17"/>
          <p:cNvSpPr/>
          <p:nvPr/>
        </p:nvSpPr>
        <p:spPr>
          <a:xfrm>
            <a:off x="785786" y="3500438"/>
            <a:ext cx="7786742" cy="857256"/>
          </a:xfrm>
          <a:prstGeom prst="roundRect">
            <a:avLst>
              <a:gd name="adj" fmla="val 12258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000628" y="2357430"/>
            <a:ext cx="3571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0"/>
            <a:r>
              <a:rPr lang="en-US" altLang="ko-KR" sz="1200" b="1" dirty="0" smtClean="0"/>
              <a:t>* </a:t>
            </a:r>
            <a:r>
              <a:rPr lang="ko-KR" altLang="en-US" sz="1200" b="1" dirty="0" smtClean="0"/>
              <a:t>단위 </a:t>
            </a:r>
            <a:r>
              <a:rPr lang="en-US" altLang="ko-KR" sz="1200" b="1" dirty="0" smtClean="0"/>
              <a:t>: </a:t>
            </a:r>
            <a:r>
              <a:rPr lang="ko-KR" altLang="en-US" sz="1200" b="1" dirty="0" err="1" smtClean="0"/>
              <a:t>연령표준화사망률</a:t>
            </a:r>
            <a:r>
              <a:rPr lang="en-US" altLang="ko-KR" sz="1200" b="1" dirty="0" smtClean="0"/>
              <a:t>(</a:t>
            </a:r>
            <a:r>
              <a:rPr lang="ko-KR" altLang="en-US" sz="1200" b="1" dirty="0" err="1" smtClean="0"/>
              <a:t>십만명당</a:t>
            </a:r>
            <a:r>
              <a:rPr lang="en-US" altLang="ko-KR" sz="1200" b="1" dirty="0" smtClean="0"/>
              <a:t>)</a:t>
            </a:r>
            <a:endParaRPr lang="ko-KR" altLang="en-US" sz="1200" b="1" dirty="0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blackWhite">
          <a:xfrm>
            <a:off x="395536" y="2420888"/>
            <a:ext cx="8424936" cy="389470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00CCFF">
                  <a:gamma/>
                  <a:tint val="27451"/>
                  <a:invGamma/>
                </a:srgbClr>
              </a:gs>
            </a:gsLst>
            <a:lin ang="5400000" scaled="1"/>
          </a:gradFill>
          <a:ln w="25400">
            <a:solidFill>
              <a:srgbClr val="2AA1D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9" name="차트 8"/>
          <p:cNvGraphicFramePr/>
          <p:nvPr/>
        </p:nvGraphicFramePr>
        <p:xfrm>
          <a:off x="611559" y="2636912"/>
          <a:ext cx="50405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Freeform 11"/>
          <p:cNvSpPr>
            <a:spLocks/>
          </p:cNvSpPr>
          <p:nvPr/>
        </p:nvSpPr>
        <p:spPr bwMode="gray">
          <a:xfrm flipH="1">
            <a:off x="5724128" y="4293096"/>
            <a:ext cx="571504" cy="42862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0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6300192" y="3645024"/>
            <a:ext cx="2357454" cy="15716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2">
                  <a:lumMod val="75000"/>
                </a:schemeClr>
              </a:gs>
              <a:gs pos="100000">
                <a:srgbClr val="99CCFF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>
              <a:latin typeface="Verdana" pitchFamily="34" charset="0"/>
              <a:ea typeface="굴림" pitchFamily="50" charset="-127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444208" y="3717032"/>
            <a:ext cx="208917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/>
              <a:t>대구</a:t>
            </a:r>
            <a:r>
              <a:rPr lang="en-US" altLang="ko-KR" sz="2000" dirty="0" smtClean="0"/>
              <a:t>•</a:t>
            </a:r>
            <a:r>
              <a:rPr lang="ko-KR" altLang="en-US" sz="2000" b="1" dirty="0" smtClean="0"/>
              <a:t>경북지역의 </a:t>
            </a:r>
            <a:endParaRPr lang="en-US" altLang="ko-KR" sz="2000" b="1" dirty="0" smtClean="0"/>
          </a:p>
          <a:p>
            <a:pPr algn="ctr"/>
            <a:r>
              <a:rPr lang="ko-KR" altLang="en-US" sz="2000" b="1" dirty="0" smtClean="0"/>
              <a:t>간암사망률이 </a:t>
            </a:r>
            <a:endParaRPr lang="en-US" altLang="ko-KR" sz="2000" b="1" dirty="0" smtClean="0"/>
          </a:p>
          <a:p>
            <a:pPr algn="ctr"/>
            <a:r>
              <a:rPr lang="ko-KR" altLang="en-US" sz="2400" b="1" dirty="0" smtClean="0">
                <a:solidFill>
                  <a:srgbClr val="0000FF"/>
                </a:solidFill>
              </a:rPr>
              <a:t>전국 평균치를 상회</a:t>
            </a:r>
            <a:endParaRPr lang="en-US" altLang="ko-KR" sz="2400" b="1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Graphic spid="9" grpId="0">
        <p:bldAsOne/>
      </p:bldGraphic>
      <p:bldP spid="17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추진 배경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01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mtClean="0">
                <a:latin typeface="일산병원" charset="-127"/>
                <a:ea typeface="일산병원" charset="-127"/>
              </a:rPr>
              <a:t>2</a:t>
            </a:r>
            <a:endParaRPr lang="ko-KR" altLang="en-US" smtClean="0">
              <a:latin typeface="일산병원" charset="-127"/>
              <a:ea typeface="일산병원" charset="-127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571472" y="1286430"/>
            <a:ext cx="7900987" cy="500066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어떻게 하면 간암 사망률을 낮출 수 있을까요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dirty="0" smtClean="0"/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kumimoji="0" lang="ko-KR" altLang="en-US" sz="2400" dirty="0"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ko-KR" sz="24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400" spc="-300" dirty="0">
                <a:latin typeface="+mn-lt"/>
                <a:ea typeface="+mn-ea"/>
                <a:sym typeface="Wingdings" pitchFamily="2" charset="2"/>
              </a:rPr>
              <a:t>     </a:t>
            </a:r>
            <a:endParaRPr kumimoji="0" lang="ko-KR" altLang="en-US" sz="2000" dirty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82396" y="1857364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AutoShape 10"/>
          <p:cNvSpPr>
            <a:spLocks noChangeArrowheads="1"/>
          </p:cNvSpPr>
          <p:nvPr/>
        </p:nvSpPr>
        <p:spPr bwMode="gray">
          <a:xfrm>
            <a:off x="755576" y="2214554"/>
            <a:ext cx="2520280" cy="3698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000" b="1" dirty="0" smtClean="0">
                <a:solidFill>
                  <a:srgbClr val="FFFF00"/>
                </a:solidFill>
              </a:rPr>
              <a:t>간암검진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84" name="AutoShape 8"/>
          <p:cNvSpPr>
            <a:spLocks noChangeArrowheads="1"/>
          </p:cNvSpPr>
          <p:nvPr/>
        </p:nvSpPr>
        <p:spPr bwMode="blackWhite">
          <a:xfrm>
            <a:off x="539552" y="2564904"/>
            <a:ext cx="2952329" cy="3822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bg2">
                  <a:lumMod val="90000"/>
                </a:schemeClr>
              </a:gs>
              <a:gs pos="100000">
                <a:srgbClr val="00CCFF">
                  <a:gamma/>
                  <a:tint val="27451"/>
                  <a:invGamma/>
                </a:srgbClr>
              </a:gs>
            </a:gsLst>
            <a:lin ang="5400000" scaled="1"/>
          </a:gradFill>
          <a:ln w="25400">
            <a:solidFill>
              <a:srgbClr val="2AA1D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82" name="Picture 8" descr="small_pn_20090107164055"/>
          <p:cNvPicPr>
            <a:picLocks noChangeAspect="1" noChangeArrowheads="1"/>
          </p:cNvPicPr>
          <p:nvPr/>
        </p:nvPicPr>
        <p:blipFill>
          <a:blip r:embed="rId3" cstate="print">
            <a:lum bright="30000" contrast="25000"/>
          </a:blip>
          <a:stretch>
            <a:fillRect/>
          </a:stretch>
        </p:blipFill>
        <p:spPr bwMode="auto">
          <a:xfrm>
            <a:off x="611560" y="2708920"/>
            <a:ext cx="2808312" cy="3600400"/>
          </a:xfrm>
          <a:prstGeom prst="roundRect">
            <a:avLst/>
          </a:prstGeom>
          <a:blipFill>
            <a:blip r:embed="rId4" cstate="print">
              <a:lum bright="30000" contrast="25000"/>
            </a:blip>
            <a:tile tx="0" ty="0" sx="100000" sy="100000" flip="none" algn="tl"/>
          </a:blipFill>
          <a:ln>
            <a:noFill/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0" dist="12700" dir="5400000" algn="ctr">
              <a:schemeClr val="bg1">
                <a:alpha val="6000"/>
              </a:scheme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85" name="_x144034584" descr="EMB0000122001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492896"/>
            <a:ext cx="5040560" cy="1584176"/>
          </a:xfrm>
          <a:prstGeom prst="rect">
            <a:avLst/>
          </a:prstGeom>
          <a:noFill/>
        </p:spPr>
      </p:pic>
      <p:sp>
        <p:nvSpPr>
          <p:cNvPr id="90" name="AutoShape 8"/>
          <p:cNvSpPr>
            <a:spLocks noChangeArrowheads="1"/>
          </p:cNvSpPr>
          <p:nvPr/>
        </p:nvSpPr>
        <p:spPr bwMode="gray">
          <a:xfrm>
            <a:off x="3713808" y="4193766"/>
            <a:ext cx="4890640" cy="201622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altLang="ko-KR" b="1" dirty="0" smtClean="0"/>
          </a:p>
          <a:p>
            <a:r>
              <a:rPr lang="en-US" altLang="ko-KR" b="1" dirty="0" smtClean="0"/>
              <a:t>      </a:t>
            </a:r>
          </a:p>
          <a:p>
            <a:r>
              <a:rPr lang="en-US" altLang="ko-KR" b="1" dirty="0" smtClean="0"/>
              <a:t>      1. </a:t>
            </a:r>
            <a:r>
              <a:rPr lang="ko-KR" altLang="en-US" b="1" dirty="0" smtClean="0"/>
              <a:t>간경변증</a:t>
            </a:r>
            <a:endParaRPr lang="en-US" altLang="ko-KR" b="1" dirty="0" smtClean="0"/>
          </a:p>
          <a:p>
            <a:r>
              <a:rPr lang="en-US" altLang="ko-KR" b="1" dirty="0" smtClean="0"/>
              <a:t>      2. B</a:t>
            </a:r>
            <a:r>
              <a:rPr lang="ko-KR" altLang="en-US" b="1" dirty="0" smtClean="0"/>
              <a:t>형 간염 바이러스 항원 양성</a:t>
            </a:r>
            <a:endParaRPr lang="en-US" altLang="ko-KR" b="1" dirty="0" smtClean="0"/>
          </a:p>
          <a:p>
            <a:r>
              <a:rPr lang="en-US" altLang="ko-KR" b="1" dirty="0" smtClean="0"/>
              <a:t>      3. C</a:t>
            </a:r>
            <a:r>
              <a:rPr lang="ko-KR" altLang="en-US" b="1" dirty="0" smtClean="0"/>
              <a:t>형 간염 바이러스 항체 양성</a:t>
            </a:r>
            <a:endParaRPr lang="en-US" altLang="ko-KR" b="1" dirty="0" smtClean="0"/>
          </a:p>
          <a:p>
            <a:r>
              <a:rPr lang="en-US" altLang="ko-KR" b="1" dirty="0" smtClean="0"/>
              <a:t>      4. B</a:t>
            </a:r>
            <a:r>
              <a:rPr lang="ko-KR" altLang="en-US" b="1" dirty="0" smtClean="0"/>
              <a:t>형 또는 </a:t>
            </a:r>
            <a:r>
              <a:rPr lang="en-US" altLang="ko-KR" b="1" dirty="0" smtClean="0"/>
              <a:t>C</a:t>
            </a:r>
            <a:r>
              <a:rPr lang="ko-KR" altLang="en-US" b="1" dirty="0" smtClean="0"/>
              <a:t>형 간염 바이러스에 의한 </a:t>
            </a:r>
            <a:endParaRPr lang="en-US" altLang="ko-KR" b="1" dirty="0" smtClean="0"/>
          </a:p>
          <a:p>
            <a:r>
              <a:rPr lang="en-US" altLang="ko-KR" b="1" dirty="0" smtClean="0"/>
              <a:t>          </a:t>
            </a:r>
            <a:r>
              <a:rPr lang="ko-KR" altLang="en-US" b="1" dirty="0" smtClean="0"/>
              <a:t>만성 간질환 환자</a:t>
            </a:r>
            <a:endParaRPr lang="ko-KR" altLang="en-US" b="1" dirty="0"/>
          </a:p>
        </p:txBody>
      </p:sp>
      <p:sp>
        <p:nvSpPr>
          <p:cNvPr id="91" name="AutoShape 9"/>
          <p:cNvSpPr>
            <a:spLocks noChangeArrowheads="1"/>
          </p:cNvSpPr>
          <p:nvPr/>
        </p:nvSpPr>
        <p:spPr bwMode="gray">
          <a:xfrm>
            <a:off x="4211960" y="4293096"/>
            <a:ext cx="2088232" cy="43204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 smtClean="0"/>
              <a:t>고위험군 기준</a:t>
            </a:r>
            <a:endParaRPr lang="ko-KR" altLang="en-US" b="1" dirty="0"/>
          </a:p>
        </p:txBody>
      </p:sp>
      <p:pic>
        <p:nvPicPr>
          <p:cNvPr id="92" name="Picture 41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717032"/>
            <a:ext cx="406400" cy="122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추진 배경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01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3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571472" y="1286430"/>
            <a:ext cx="7900987" cy="500066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어떻게 하면 간암 사망률을 낮출 수 있을까요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dirty="0" smtClean="0"/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kumimoji="0" lang="ko-KR" altLang="en-US" sz="2400" dirty="0"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ko-KR" sz="24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400" spc="-300" dirty="0">
                <a:latin typeface="+mn-lt"/>
                <a:ea typeface="+mn-ea"/>
                <a:sym typeface="Wingdings" pitchFamily="2" charset="2"/>
              </a:rPr>
              <a:t>     </a:t>
            </a:r>
            <a:endParaRPr kumimoji="0" lang="ko-KR" altLang="en-US" sz="2000" dirty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82396" y="1857364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30"/>
          <p:cNvSpPr>
            <a:spLocks noChangeArrowheads="1"/>
          </p:cNvSpPr>
          <p:nvPr/>
        </p:nvSpPr>
        <p:spPr bwMode="auto">
          <a:xfrm rot="9162047">
            <a:off x="3255963" y="3119438"/>
            <a:ext cx="552450" cy="552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r>
              <a:rPr lang="ko-KR" altLang="en-US" sz="1200"/>
              <a:t>습관</a:t>
            </a:r>
            <a:endParaRPr lang="en-US" altLang="ko-KR" sz="1200"/>
          </a:p>
          <a:p>
            <a:r>
              <a:rPr lang="ko-KR" altLang="en-US" sz="1200"/>
              <a:t>개선</a:t>
            </a:r>
          </a:p>
        </p:txBody>
      </p:sp>
      <p:sp>
        <p:nvSpPr>
          <p:cNvPr id="20" name="Oval 131"/>
          <p:cNvSpPr>
            <a:spLocks noChangeArrowheads="1"/>
          </p:cNvSpPr>
          <p:nvPr/>
        </p:nvSpPr>
        <p:spPr bwMode="auto">
          <a:xfrm rot="10945550">
            <a:off x="3454400" y="3840163"/>
            <a:ext cx="552450" cy="552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r>
              <a:rPr lang="ko-KR" altLang="en-US" sz="1200"/>
              <a:t>정보</a:t>
            </a:r>
            <a:endParaRPr lang="en-US" altLang="ko-KR" sz="1200"/>
          </a:p>
          <a:p>
            <a:r>
              <a:rPr lang="ko-KR" altLang="en-US" sz="1200"/>
              <a:t>습득</a:t>
            </a:r>
            <a:endParaRPr lang="en-US" altLang="ko-KR" sz="1200"/>
          </a:p>
        </p:txBody>
      </p:sp>
      <p:sp>
        <p:nvSpPr>
          <p:cNvPr id="21" name="Oval 132"/>
          <p:cNvSpPr>
            <a:spLocks noChangeArrowheads="1"/>
          </p:cNvSpPr>
          <p:nvPr/>
        </p:nvSpPr>
        <p:spPr bwMode="auto">
          <a:xfrm rot="7888343">
            <a:off x="3200400" y="4660900"/>
            <a:ext cx="552450" cy="552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r>
              <a:rPr lang="ko-KR" altLang="en-US" sz="1200"/>
              <a:t>의료</a:t>
            </a:r>
            <a:endParaRPr lang="en-US" altLang="ko-KR" sz="1200"/>
          </a:p>
          <a:p>
            <a:r>
              <a:rPr lang="ko-KR" altLang="en-US" sz="1200"/>
              <a:t>이용</a:t>
            </a:r>
            <a:endParaRPr lang="en-US" altLang="ko-KR" sz="1200"/>
          </a:p>
        </p:txBody>
      </p:sp>
      <p:sp>
        <p:nvSpPr>
          <p:cNvPr id="23" name="Oval 133"/>
          <p:cNvSpPr>
            <a:spLocks noChangeArrowheads="1"/>
          </p:cNvSpPr>
          <p:nvPr/>
        </p:nvSpPr>
        <p:spPr bwMode="auto">
          <a:xfrm rot="19772175">
            <a:off x="2476500" y="5207000"/>
            <a:ext cx="552450" cy="552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o-KR" altLang="en-US" sz="1200"/>
              <a:t>운동</a:t>
            </a:r>
          </a:p>
          <a:p>
            <a:r>
              <a:rPr lang="ko-KR" altLang="en-US" sz="1200"/>
              <a:t>교실</a:t>
            </a:r>
          </a:p>
        </p:txBody>
      </p:sp>
      <p:sp>
        <p:nvSpPr>
          <p:cNvPr id="24" name="Oval 134"/>
          <p:cNvSpPr>
            <a:spLocks noChangeArrowheads="1"/>
          </p:cNvSpPr>
          <p:nvPr/>
        </p:nvSpPr>
        <p:spPr bwMode="auto">
          <a:xfrm rot="956723">
            <a:off x="1514475" y="5262563"/>
            <a:ext cx="552450" cy="552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o-KR" altLang="en-US" sz="1200"/>
              <a:t>건강</a:t>
            </a:r>
          </a:p>
          <a:p>
            <a:r>
              <a:rPr lang="ko-KR" altLang="en-US" sz="1200"/>
              <a:t>검진</a:t>
            </a:r>
          </a:p>
        </p:txBody>
      </p:sp>
      <p:sp>
        <p:nvSpPr>
          <p:cNvPr id="26" name="Oval 135"/>
          <p:cNvSpPr>
            <a:spLocks noChangeArrowheads="1"/>
          </p:cNvSpPr>
          <p:nvPr/>
        </p:nvSpPr>
        <p:spPr bwMode="auto">
          <a:xfrm rot="2211595">
            <a:off x="835025" y="4832350"/>
            <a:ext cx="552450" cy="552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o-KR" altLang="en-US" sz="1200"/>
              <a:t>건강</a:t>
            </a:r>
            <a:endParaRPr lang="en-US" altLang="ko-KR" sz="1200"/>
          </a:p>
          <a:p>
            <a:r>
              <a:rPr lang="ko-KR" altLang="en-US" sz="1200"/>
              <a:t>측정</a:t>
            </a:r>
            <a:endParaRPr lang="en-US" altLang="ko-KR" sz="1200"/>
          </a:p>
        </p:txBody>
      </p:sp>
      <p:sp>
        <p:nvSpPr>
          <p:cNvPr id="27" name="Oval 136"/>
          <p:cNvSpPr>
            <a:spLocks noChangeArrowheads="1"/>
          </p:cNvSpPr>
          <p:nvPr/>
        </p:nvSpPr>
        <p:spPr bwMode="auto">
          <a:xfrm>
            <a:off x="447675" y="3817938"/>
            <a:ext cx="552450" cy="552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o-KR" altLang="en-US" sz="1200"/>
              <a:t>평가</a:t>
            </a:r>
          </a:p>
        </p:txBody>
      </p:sp>
      <p:sp>
        <p:nvSpPr>
          <p:cNvPr id="28" name="Oval 137"/>
          <p:cNvSpPr>
            <a:spLocks noChangeArrowheads="1"/>
          </p:cNvSpPr>
          <p:nvPr/>
        </p:nvSpPr>
        <p:spPr bwMode="auto">
          <a:xfrm rot="1606756">
            <a:off x="609600" y="3122613"/>
            <a:ext cx="552450" cy="552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o-KR" altLang="en-US" sz="1200"/>
              <a:t>전화</a:t>
            </a:r>
            <a:endParaRPr lang="en-US" altLang="ko-KR" sz="1200"/>
          </a:p>
          <a:p>
            <a:r>
              <a:rPr lang="ko-KR" altLang="en-US" sz="1200"/>
              <a:t>중재</a:t>
            </a:r>
          </a:p>
        </p:txBody>
      </p:sp>
      <p:sp>
        <p:nvSpPr>
          <p:cNvPr id="29" name="Oval 138"/>
          <p:cNvSpPr>
            <a:spLocks noChangeArrowheads="1"/>
          </p:cNvSpPr>
          <p:nvPr/>
        </p:nvSpPr>
        <p:spPr bwMode="auto">
          <a:xfrm>
            <a:off x="1035050" y="2897188"/>
            <a:ext cx="2352675" cy="2352675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30" name="Oval 139"/>
          <p:cNvSpPr>
            <a:spLocks noChangeArrowheads="1"/>
          </p:cNvSpPr>
          <p:nvPr/>
        </p:nvSpPr>
        <p:spPr bwMode="auto">
          <a:xfrm>
            <a:off x="1606550" y="3502025"/>
            <a:ext cx="1241425" cy="1241425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76078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ko-KR" altLang="en-US" sz="1800">
              <a:latin typeface="Arial" charset="0"/>
              <a:ea typeface="굴림" pitchFamily="50" charset="-127"/>
            </a:endParaRPr>
          </a:p>
        </p:txBody>
      </p:sp>
      <p:sp>
        <p:nvSpPr>
          <p:cNvPr id="31" name="Freeform 140"/>
          <p:cNvSpPr>
            <a:spLocks/>
          </p:cNvSpPr>
          <p:nvPr/>
        </p:nvSpPr>
        <p:spPr bwMode="auto">
          <a:xfrm>
            <a:off x="1979613" y="3670300"/>
            <a:ext cx="517525" cy="908050"/>
          </a:xfrm>
          <a:custGeom>
            <a:avLst/>
            <a:gdLst>
              <a:gd name="T0" fmla="*/ 97787157 w 599"/>
              <a:gd name="T1" fmla="*/ 60234845 h 1053"/>
              <a:gd name="T2" fmla="*/ 89575879 w 599"/>
              <a:gd name="T3" fmla="*/ 50567941 h 1053"/>
              <a:gd name="T4" fmla="*/ 85843479 w 599"/>
              <a:gd name="T5" fmla="*/ 38669300 h 1053"/>
              <a:gd name="T6" fmla="*/ 87336439 w 599"/>
              <a:gd name="T7" fmla="*/ 23796425 h 1053"/>
              <a:gd name="T8" fmla="*/ 94801237 w 599"/>
              <a:gd name="T9" fmla="*/ 11154440 h 1053"/>
              <a:gd name="T10" fmla="*/ 106744051 w 599"/>
              <a:gd name="T11" fmla="*/ 2974230 h 1053"/>
              <a:gd name="T12" fmla="*/ 120180715 w 599"/>
              <a:gd name="T13" fmla="*/ 0 h 1053"/>
              <a:gd name="T14" fmla="*/ 135110311 w 599"/>
              <a:gd name="T15" fmla="*/ 3718435 h 1053"/>
              <a:gd name="T16" fmla="*/ 145560165 w 599"/>
              <a:gd name="T17" fmla="*/ 11898644 h 1053"/>
              <a:gd name="T18" fmla="*/ 153024963 w 599"/>
              <a:gd name="T19" fmla="*/ 23796425 h 1053"/>
              <a:gd name="T20" fmla="*/ 154517923 w 599"/>
              <a:gd name="T21" fmla="*/ 37181755 h 1053"/>
              <a:gd name="T22" fmla="*/ 150785524 w 599"/>
              <a:gd name="T23" fmla="*/ 50567941 h 1053"/>
              <a:gd name="T24" fmla="*/ 141827766 w 599"/>
              <a:gd name="T25" fmla="*/ 60234845 h 1053"/>
              <a:gd name="T26" fmla="*/ 141082150 w 599"/>
              <a:gd name="T27" fmla="*/ 74364372 h 1053"/>
              <a:gd name="T28" fmla="*/ 178405277 w 599"/>
              <a:gd name="T29" fmla="*/ 90723924 h 1053"/>
              <a:gd name="T30" fmla="*/ 197066409 w 599"/>
              <a:gd name="T31" fmla="*/ 137573446 h 1053"/>
              <a:gd name="T32" fmla="*/ 217221364 w 599"/>
              <a:gd name="T33" fmla="*/ 184422940 h 1053"/>
              <a:gd name="T34" fmla="*/ 239614949 w 599"/>
              <a:gd name="T35" fmla="*/ 209706041 h 1053"/>
              <a:gd name="T36" fmla="*/ 242600869 w 599"/>
              <a:gd name="T37" fmla="*/ 225323114 h 1053"/>
              <a:gd name="T38" fmla="*/ 239614949 w 599"/>
              <a:gd name="T39" fmla="*/ 240939379 h 1053"/>
              <a:gd name="T40" fmla="*/ 232150151 w 599"/>
              <a:gd name="T41" fmla="*/ 249119586 h 1053"/>
              <a:gd name="T42" fmla="*/ 226178258 w 599"/>
              <a:gd name="T43" fmla="*/ 252838019 h 1053"/>
              <a:gd name="T44" fmla="*/ 215728405 w 599"/>
              <a:gd name="T45" fmla="*/ 246144495 h 1053"/>
              <a:gd name="T46" fmla="*/ 209010086 w 599"/>
              <a:gd name="T47" fmla="*/ 231271626 h 1053"/>
              <a:gd name="T48" fmla="*/ 206024167 w 599"/>
              <a:gd name="T49" fmla="*/ 214168678 h 1053"/>
              <a:gd name="T50" fmla="*/ 206770647 w 599"/>
              <a:gd name="T51" fmla="*/ 197808263 h 1053"/>
              <a:gd name="T52" fmla="*/ 172433439 w 599"/>
              <a:gd name="T53" fmla="*/ 149471223 h 1053"/>
              <a:gd name="T54" fmla="*/ 156757362 w 599"/>
              <a:gd name="T55" fmla="*/ 223092227 h 1053"/>
              <a:gd name="T56" fmla="*/ 179898237 w 599"/>
              <a:gd name="T57" fmla="*/ 350997920 h 1053"/>
              <a:gd name="T58" fmla="*/ 195573449 w 599"/>
              <a:gd name="T59" fmla="*/ 394873185 h 1053"/>
              <a:gd name="T60" fmla="*/ 215728405 w 599"/>
              <a:gd name="T61" fmla="*/ 400821643 h 1053"/>
              <a:gd name="T62" fmla="*/ 228417752 w 599"/>
              <a:gd name="T63" fmla="*/ 414207829 h 1053"/>
              <a:gd name="T64" fmla="*/ 150785524 w 599"/>
              <a:gd name="T65" fmla="*/ 424618061 h 1053"/>
              <a:gd name="T66" fmla="*/ 111969409 w 599"/>
              <a:gd name="T67" fmla="*/ 350997920 h 1053"/>
              <a:gd name="T68" fmla="*/ 12690160 w 599"/>
              <a:gd name="T69" fmla="*/ 418669603 h 1053"/>
              <a:gd name="T70" fmla="*/ 22393538 w 599"/>
              <a:gd name="T71" fmla="*/ 404540076 h 1053"/>
              <a:gd name="T72" fmla="*/ 42548500 w 599"/>
              <a:gd name="T73" fmla="*/ 394873185 h 1053"/>
              <a:gd name="T74" fmla="*/ 64195564 w 599"/>
              <a:gd name="T75" fmla="*/ 350997920 h 1053"/>
              <a:gd name="T76" fmla="*/ 86589959 w 599"/>
              <a:gd name="T77" fmla="*/ 223092227 h 1053"/>
              <a:gd name="T78" fmla="*/ 70167403 w 599"/>
              <a:gd name="T79" fmla="*/ 149471223 h 1053"/>
              <a:gd name="T80" fmla="*/ 47773859 w 599"/>
              <a:gd name="T81" fmla="*/ 181447849 h 1053"/>
              <a:gd name="T82" fmla="*/ 35083701 w 599"/>
              <a:gd name="T83" fmla="*/ 209706041 h 1053"/>
              <a:gd name="T84" fmla="*/ 34337222 w 599"/>
              <a:gd name="T85" fmla="*/ 230528284 h 1053"/>
              <a:gd name="T86" fmla="*/ 26125937 w 599"/>
              <a:gd name="T87" fmla="*/ 246144495 h 1053"/>
              <a:gd name="T88" fmla="*/ 17915523 w 599"/>
              <a:gd name="T89" fmla="*/ 252838019 h 1053"/>
              <a:gd name="T90" fmla="*/ 11197201 w 599"/>
              <a:gd name="T91" fmla="*/ 249119586 h 1053"/>
              <a:gd name="T92" fmla="*/ 2985920 w 599"/>
              <a:gd name="T93" fmla="*/ 240196037 h 1053"/>
              <a:gd name="T94" fmla="*/ 0 w 599"/>
              <a:gd name="T95" fmla="*/ 223835569 h 1053"/>
              <a:gd name="T96" fmla="*/ 5225360 w 599"/>
              <a:gd name="T97" fmla="*/ 207475154 h 1053"/>
              <a:gd name="T98" fmla="*/ 24632977 w 599"/>
              <a:gd name="T99" fmla="*/ 186653827 h 1053"/>
              <a:gd name="T100" fmla="*/ 45534419 w 599"/>
              <a:gd name="T101" fmla="*/ 137573446 h 1053"/>
              <a:gd name="T102" fmla="*/ 64942044 w 599"/>
              <a:gd name="T103" fmla="*/ 90723924 h 1053"/>
              <a:gd name="T104" fmla="*/ 102265172 w 599"/>
              <a:gd name="T105" fmla="*/ 74364372 h 10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99"/>
              <a:gd name="T160" fmla="*/ 0 h 1053"/>
              <a:gd name="T161" fmla="*/ 599 w 599"/>
              <a:gd name="T162" fmla="*/ 1053 h 10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99" h="1053">
                <a:moveTo>
                  <a:pt x="261" y="161"/>
                </a:moveTo>
                <a:lnTo>
                  <a:pt x="252" y="157"/>
                </a:lnTo>
                <a:lnTo>
                  <a:pt x="241" y="149"/>
                </a:lnTo>
                <a:lnTo>
                  <a:pt x="233" y="142"/>
                </a:lnTo>
                <a:lnTo>
                  <a:pt x="226" y="134"/>
                </a:lnTo>
                <a:lnTo>
                  <a:pt x="221" y="125"/>
                </a:lnTo>
                <a:lnTo>
                  <a:pt x="217" y="116"/>
                </a:lnTo>
                <a:lnTo>
                  <a:pt x="213" y="107"/>
                </a:lnTo>
                <a:lnTo>
                  <a:pt x="211" y="95"/>
                </a:lnTo>
                <a:lnTo>
                  <a:pt x="210" y="83"/>
                </a:lnTo>
                <a:lnTo>
                  <a:pt x="212" y="70"/>
                </a:lnTo>
                <a:lnTo>
                  <a:pt x="215" y="58"/>
                </a:lnTo>
                <a:lnTo>
                  <a:pt x="221" y="46"/>
                </a:lnTo>
                <a:lnTo>
                  <a:pt x="227" y="35"/>
                </a:lnTo>
                <a:lnTo>
                  <a:pt x="234" y="27"/>
                </a:lnTo>
                <a:lnTo>
                  <a:pt x="244" y="19"/>
                </a:lnTo>
                <a:lnTo>
                  <a:pt x="253" y="12"/>
                </a:lnTo>
                <a:lnTo>
                  <a:pt x="263" y="7"/>
                </a:lnTo>
                <a:lnTo>
                  <a:pt x="273" y="3"/>
                </a:lnTo>
                <a:lnTo>
                  <a:pt x="285" y="0"/>
                </a:lnTo>
                <a:lnTo>
                  <a:pt x="296" y="0"/>
                </a:lnTo>
                <a:lnTo>
                  <a:pt x="308" y="0"/>
                </a:lnTo>
                <a:lnTo>
                  <a:pt x="320" y="4"/>
                </a:lnTo>
                <a:lnTo>
                  <a:pt x="333" y="9"/>
                </a:lnTo>
                <a:lnTo>
                  <a:pt x="341" y="14"/>
                </a:lnTo>
                <a:lnTo>
                  <a:pt x="350" y="21"/>
                </a:lnTo>
                <a:lnTo>
                  <a:pt x="359" y="29"/>
                </a:lnTo>
                <a:lnTo>
                  <a:pt x="365" y="37"/>
                </a:lnTo>
                <a:lnTo>
                  <a:pt x="371" y="48"/>
                </a:lnTo>
                <a:lnTo>
                  <a:pt x="376" y="58"/>
                </a:lnTo>
                <a:lnTo>
                  <a:pt x="379" y="68"/>
                </a:lnTo>
                <a:lnTo>
                  <a:pt x="381" y="81"/>
                </a:lnTo>
                <a:lnTo>
                  <a:pt x="380" y="92"/>
                </a:lnTo>
                <a:lnTo>
                  <a:pt x="378" y="106"/>
                </a:lnTo>
                <a:lnTo>
                  <a:pt x="374" y="117"/>
                </a:lnTo>
                <a:lnTo>
                  <a:pt x="371" y="126"/>
                </a:lnTo>
                <a:lnTo>
                  <a:pt x="364" y="136"/>
                </a:lnTo>
                <a:lnTo>
                  <a:pt x="358" y="143"/>
                </a:lnTo>
                <a:lnTo>
                  <a:pt x="350" y="150"/>
                </a:lnTo>
                <a:lnTo>
                  <a:pt x="343" y="156"/>
                </a:lnTo>
                <a:lnTo>
                  <a:pt x="336" y="161"/>
                </a:lnTo>
                <a:lnTo>
                  <a:pt x="347" y="184"/>
                </a:lnTo>
                <a:lnTo>
                  <a:pt x="363" y="200"/>
                </a:lnTo>
                <a:lnTo>
                  <a:pt x="406" y="211"/>
                </a:lnTo>
                <a:lnTo>
                  <a:pt x="439" y="225"/>
                </a:lnTo>
                <a:lnTo>
                  <a:pt x="455" y="252"/>
                </a:lnTo>
                <a:lnTo>
                  <a:pt x="473" y="300"/>
                </a:lnTo>
                <a:lnTo>
                  <a:pt x="485" y="340"/>
                </a:lnTo>
                <a:lnTo>
                  <a:pt x="496" y="386"/>
                </a:lnTo>
                <a:lnTo>
                  <a:pt x="508" y="413"/>
                </a:lnTo>
                <a:lnTo>
                  <a:pt x="534" y="456"/>
                </a:lnTo>
                <a:lnTo>
                  <a:pt x="560" y="494"/>
                </a:lnTo>
                <a:lnTo>
                  <a:pt x="584" y="512"/>
                </a:lnTo>
                <a:lnTo>
                  <a:pt x="589" y="519"/>
                </a:lnTo>
                <a:lnTo>
                  <a:pt x="594" y="529"/>
                </a:lnTo>
                <a:lnTo>
                  <a:pt x="597" y="541"/>
                </a:lnTo>
                <a:lnTo>
                  <a:pt x="598" y="557"/>
                </a:lnTo>
                <a:lnTo>
                  <a:pt x="596" y="572"/>
                </a:lnTo>
                <a:lnTo>
                  <a:pt x="594" y="583"/>
                </a:lnTo>
                <a:lnTo>
                  <a:pt x="590" y="596"/>
                </a:lnTo>
                <a:lnTo>
                  <a:pt x="585" y="606"/>
                </a:lnTo>
                <a:lnTo>
                  <a:pt x="577" y="612"/>
                </a:lnTo>
                <a:lnTo>
                  <a:pt x="571" y="616"/>
                </a:lnTo>
                <a:lnTo>
                  <a:pt x="566" y="624"/>
                </a:lnTo>
                <a:lnTo>
                  <a:pt x="562" y="627"/>
                </a:lnTo>
                <a:lnTo>
                  <a:pt x="557" y="626"/>
                </a:lnTo>
                <a:lnTo>
                  <a:pt x="549" y="623"/>
                </a:lnTo>
                <a:lnTo>
                  <a:pt x="540" y="617"/>
                </a:lnTo>
                <a:lnTo>
                  <a:pt x="531" y="609"/>
                </a:lnTo>
                <a:lnTo>
                  <a:pt x="523" y="596"/>
                </a:lnTo>
                <a:lnTo>
                  <a:pt x="519" y="586"/>
                </a:lnTo>
                <a:lnTo>
                  <a:pt x="514" y="573"/>
                </a:lnTo>
                <a:lnTo>
                  <a:pt x="512" y="561"/>
                </a:lnTo>
                <a:lnTo>
                  <a:pt x="509" y="545"/>
                </a:lnTo>
                <a:lnTo>
                  <a:pt x="508" y="530"/>
                </a:lnTo>
                <a:lnTo>
                  <a:pt x="510" y="518"/>
                </a:lnTo>
                <a:lnTo>
                  <a:pt x="511" y="502"/>
                </a:lnTo>
                <a:lnTo>
                  <a:pt x="509" y="490"/>
                </a:lnTo>
                <a:lnTo>
                  <a:pt x="472" y="438"/>
                </a:lnTo>
                <a:lnTo>
                  <a:pt x="442" y="398"/>
                </a:lnTo>
                <a:lnTo>
                  <a:pt x="425" y="370"/>
                </a:lnTo>
                <a:lnTo>
                  <a:pt x="418" y="373"/>
                </a:lnTo>
                <a:lnTo>
                  <a:pt x="399" y="472"/>
                </a:lnTo>
                <a:lnTo>
                  <a:pt x="385" y="552"/>
                </a:lnTo>
                <a:lnTo>
                  <a:pt x="405" y="663"/>
                </a:lnTo>
                <a:lnTo>
                  <a:pt x="419" y="740"/>
                </a:lnTo>
                <a:lnTo>
                  <a:pt x="443" y="869"/>
                </a:lnTo>
                <a:lnTo>
                  <a:pt x="461" y="966"/>
                </a:lnTo>
                <a:lnTo>
                  <a:pt x="468" y="974"/>
                </a:lnTo>
                <a:lnTo>
                  <a:pt x="481" y="977"/>
                </a:lnTo>
                <a:lnTo>
                  <a:pt x="498" y="980"/>
                </a:lnTo>
                <a:lnTo>
                  <a:pt x="515" y="985"/>
                </a:lnTo>
                <a:lnTo>
                  <a:pt x="531" y="992"/>
                </a:lnTo>
                <a:lnTo>
                  <a:pt x="543" y="1002"/>
                </a:lnTo>
                <a:lnTo>
                  <a:pt x="556" y="1014"/>
                </a:lnTo>
                <a:lnTo>
                  <a:pt x="563" y="1026"/>
                </a:lnTo>
                <a:lnTo>
                  <a:pt x="566" y="1038"/>
                </a:lnTo>
                <a:lnTo>
                  <a:pt x="569" y="1051"/>
                </a:lnTo>
                <a:lnTo>
                  <a:pt x="372" y="1051"/>
                </a:lnTo>
                <a:lnTo>
                  <a:pt x="326" y="869"/>
                </a:lnTo>
                <a:lnTo>
                  <a:pt x="301" y="778"/>
                </a:lnTo>
                <a:lnTo>
                  <a:pt x="276" y="869"/>
                </a:lnTo>
                <a:lnTo>
                  <a:pt x="225" y="1052"/>
                </a:lnTo>
                <a:lnTo>
                  <a:pt x="29" y="1052"/>
                </a:lnTo>
                <a:lnTo>
                  <a:pt x="32" y="1036"/>
                </a:lnTo>
                <a:lnTo>
                  <a:pt x="37" y="1024"/>
                </a:lnTo>
                <a:lnTo>
                  <a:pt x="44" y="1012"/>
                </a:lnTo>
                <a:lnTo>
                  <a:pt x="55" y="1001"/>
                </a:lnTo>
                <a:lnTo>
                  <a:pt x="70" y="991"/>
                </a:lnTo>
                <a:lnTo>
                  <a:pt x="87" y="984"/>
                </a:lnTo>
                <a:lnTo>
                  <a:pt x="105" y="978"/>
                </a:lnTo>
                <a:lnTo>
                  <a:pt x="127" y="973"/>
                </a:lnTo>
                <a:lnTo>
                  <a:pt x="140" y="960"/>
                </a:lnTo>
                <a:lnTo>
                  <a:pt x="158" y="869"/>
                </a:lnTo>
                <a:lnTo>
                  <a:pt x="182" y="740"/>
                </a:lnTo>
                <a:lnTo>
                  <a:pt x="194" y="663"/>
                </a:lnTo>
                <a:lnTo>
                  <a:pt x="213" y="552"/>
                </a:lnTo>
                <a:lnTo>
                  <a:pt x="199" y="472"/>
                </a:lnTo>
                <a:lnTo>
                  <a:pt x="177" y="373"/>
                </a:lnTo>
                <a:lnTo>
                  <a:pt x="172" y="370"/>
                </a:lnTo>
                <a:lnTo>
                  <a:pt x="162" y="386"/>
                </a:lnTo>
                <a:lnTo>
                  <a:pt x="140" y="419"/>
                </a:lnTo>
                <a:lnTo>
                  <a:pt x="117" y="450"/>
                </a:lnTo>
                <a:lnTo>
                  <a:pt x="87" y="492"/>
                </a:lnTo>
                <a:lnTo>
                  <a:pt x="85" y="506"/>
                </a:lnTo>
                <a:lnTo>
                  <a:pt x="87" y="519"/>
                </a:lnTo>
                <a:lnTo>
                  <a:pt x="89" y="532"/>
                </a:lnTo>
                <a:lnTo>
                  <a:pt x="87" y="551"/>
                </a:lnTo>
                <a:lnTo>
                  <a:pt x="84" y="571"/>
                </a:lnTo>
                <a:lnTo>
                  <a:pt x="76" y="592"/>
                </a:lnTo>
                <a:lnTo>
                  <a:pt x="71" y="602"/>
                </a:lnTo>
                <a:lnTo>
                  <a:pt x="65" y="609"/>
                </a:lnTo>
                <a:lnTo>
                  <a:pt x="59" y="616"/>
                </a:lnTo>
                <a:lnTo>
                  <a:pt x="50" y="622"/>
                </a:lnTo>
                <a:lnTo>
                  <a:pt x="44" y="625"/>
                </a:lnTo>
                <a:lnTo>
                  <a:pt x="37" y="627"/>
                </a:lnTo>
                <a:lnTo>
                  <a:pt x="31" y="624"/>
                </a:lnTo>
                <a:lnTo>
                  <a:pt x="27" y="616"/>
                </a:lnTo>
                <a:lnTo>
                  <a:pt x="17" y="610"/>
                </a:lnTo>
                <a:lnTo>
                  <a:pt x="12" y="605"/>
                </a:lnTo>
                <a:lnTo>
                  <a:pt x="7" y="595"/>
                </a:lnTo>
                <a:lnTo>
                  <a:pt x="4" y="585"/>
                </a:lnTo>
                <a:lnTo>
                  <a:pt x="2" y="572"/>
                </a:lnTo>
                <a:lnTo>
                  <a:pt x="0" y="555"/>
                </a:lnTo>
                <a:lnTo>
                  <a:pt x="1" y="540"/>
                </a:lnTo>
                <a:lnTo>
                  <a:pt x="5" y="525"/>
                </a:lnTo>
                <a:lnTo>
                  <a:pt x="13" y="513"/>
                </a:lnTo>
                <a:lnTo>
                  <a:pt x="26" y="504"/>
                </a:lnTo>
                <a:lnTo>
                  <a:pt x="38" y="494"/>
                </a:lnTo>
                <a:lnTo>
                  <a:pt x="60" y="462"/>
                </a:lnTo>
                <a:lnTo>
                  <a:pt x="90" y="413"/>
                </a:lnTo>
                <a:lnTo>
                  <a:pt x="101" y="386"/>
                </a:lnTo>
                <a:lnTo>
                  <a:pt x="112" y="341"/>
                </a:lnTo>
                <a:lnTo>
                  <a:pt x="124" y="302"/>
                </a:lnTo>
                <a:lnTo>
                  <a:pt x="143" y="252"/>
                </a:lnTo>
                <a:lnTo>
                  <a:pt x="159" y="225"/>
                </a:lnTo>
                <a:lnTo>
                  <a:pt x="193" y="211"/>
                </a:lnTo>
                <a:lnTo>
                  <a:pt x="235" y="200"/>
                </a:lnTo>
                <a:lnTo>
                  <a:pt x="252" y="184"/>
                </a:lnTo>
                <a:lnTo>
                  <a:pt x="261" y="161"/>
                </a:lnTo>
              </a:path>
            </a:pathLst>
          </a:custGeom>
          <a:solidFill>
            <a:srgbClr val="FF00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" name="AutoShape 142"/>
          <p:cNvSpPr>
            <a:spLocks noChangeArrowheads="1"/>
          </p:cNvSpPr>
          <p:nvPr/>
        </p:nvSpPr>
        <p:spPr bwMode="auto">
          <a:xfrm rot="7141818">
            <a:off x="2530475" y="3159126"/>
            <a:ext cx="390525" cy="323850"/>
          </a:xfrm>
          <a:prstGeom prst="leftRightArrow">
            <a:avLst>
              <a:gd name="adj1" fmla="val 50000"/>
              <a:gd name="adj2" fmla="val 24118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33" name="AutoShape 143"/>
          <p:cNvSpPr>
            <a:spLocks noChangeArrowheads="1"/>
          </p:cNvSpPr>
          <p:nvPr/>
        </p:nvSpPr>
        <p:spPr bwMode="auto">
          <a:xfrm rot="9162047">
            <a:off x="2833688" y="3494088"/>
            <a:ext cx="390525" cy="322262"/>
          </a:xfrm>
          <a:prstGeom prst="leftRightArrow">
            <a:avLst>
              <a:gd name="adj1" fmla="val 50000"/>
              <a:gd name="adj2" fmla="val 24236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34" name="AutoShape 144"/>
          <p:cNvSpPr>
            <a:spLocks noChangeArrowheads="1"/>
          </p:cNvSpPr>
          <p:nvPr/>
        </p:nvSpPr>
        <p:spPr bwMode="auto">
          <a:xfrm rot="10945550">
            <a:off x="2970213" y="3930650"/>
            <a:ext cx="390525" cy="322263"/>
          </a:xfrm>
          <a:prstGeom prst="leftRightArrow">
            <a:avLst>
              <a:gd name="adj1" fmla="val 50000"/>
              <a:gd name="adj2" fmla="val 24236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35" name="AutoShape 145"/>
          <p:cNvSpPr>
            <a:spLocks noChangeArrowheads="1"/>
          </p:cNvSpPr>
          <p:nvPr/>
        </p:nvSpPr>
        <p:spPr bwMode="auto">
          <a:xfrm rot="12992462">
            <a:off x="2827338" y="4437063"/>
            <a:ext cx="390525" cy="322262"/>
          </a:xfrm>
          <a:prstGeom prst="leftRightArrow">
            <a:avLst>
              <a:gd name="adj1" fmla="val 50000"/>
              <a:gd name="adj2" fmla="val 24236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36" name="AutoShape 146"/>
          <p:cNvSpPr>
            <a:spLocks noChangeArrowheads="1"/>
          </p:cNvSpPr>
          <p:nvPr/>
        </p:nvSpPr>
        <p:spPr bwMode="auto">
          <a:xfrm rot="15095966">
            <a:off x="2378075" y="4783138"/>
            <a:ext cx="390525" cy="323850"/>
          </a:xfrm>
          <a:prstGeom prst="leftRightArrow">
            <a:avLst>
              <a:gd name="adj1" fmla="val 50000"/>
              <a:gd name="adj2" fmla="val 24118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37" name="AutoShape 147"/>
          <p:cNvSpPr>
            <a:spLocks noChangeArrowheads="1"/>
          </p:cNvSpPr>
          <p:nvPr/>
        </p:nvSpPr>
        <p:spPr bwMode="auto">
          <a:xfrm rot="17380824">
            <a:off x="1786731" y="4842670"/>
            <a:ext cx="390525" cy="322262"/>
          </a:xfrm>
          <a:prstGeom prst="leftRightArrow">
            <a:avLst>
              <a:gd name="adj1" fmla="val 50000"/>
              <a:gd name="adj2" fmla="val 24236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38" name="AutoShape 148"/>
          <p:cNvSpPr>
            <a:spLocks noChangeArrowheads="1"/>
          </p:cNvSpPr>
          <p:nvPr/>
        </p:nvSpPr>
        <p:spPr bwMode="auto">
          <a:xfrm rot="19221866">
            <a:off x="1352550" y="4584700"/>
            <a:ext cx="390525" cy="322263"/>
          </a:xfrm>
          <a:prstGeom prst="leftRightArrow">
            <a:avLst>
              <a:gd name="adj1" fmla="val 50000"/>
              <a:gd name="adj2" fmla="val 24236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39" name="AutoShape 149"/>
          <p:cNvSpPr>
            <a:spLocks noChangeArrowheads="1"/>
          </p:cNvSpPr>
          <p:nvPr/>
        </p:nvSpPr>
        <p:spPr bwMode="auto">
          <a:xfrm>
            <a:off x="1095375" y="3932238"/>
            <a:ext cx="390525" cy="322262"/>
          </a:xfrm>
          <a:prstGeom prst="leftRightArrow">
            <a:avLst>
              <a:gd name="adj1" fmla="val 50000"/>
              <a:gd name="adj2" fmla="val 24236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40" name="AutoShape 151"/>
          <p:cNvSpPr>
            <a:spLocks noChangeArrowheads="1"/>
          </p:cNvSpPr>
          <p:nvPr/>
        </p:nvSpPr>
        <p:spPr bwMode="auto">
          <a:xfrm rot="3337594">
            <a:off x="1539081" y="3144045"/>
            <a:ext cx="390525" cy="322262"/>
          </a:xfrm>
          <a:prstGeom prst="leftRightArrow">
            <a:avLst>
              <a:gd name="adj1" fmla="val 50000"/>
              <a:gd name="adj2" fmla="val 24236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41" name="AutoShape 152"/>
          <p:cNvSpPr>
            <a:spLocks noChangeArrowheads="1"/>
          </p:cNvSpPr>
          <p:nvPr/>
        </p:nvSpPr>
        <p:spPr bwMode="auto">
          <a:xfrm rot="1606756">
            <a:off x="1196975" y="3490913"/>
            <a:ext cx="390525" cy="322262"/>
          </a:xfrm>
          <a:prstGeom prst="leftRightArrow">
            <a:avLst>
              <a:gd name="adj1" fmla="val 50000"/>
              <a:gd name="adj2" fmla="val 24236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43" name="AutoShape 158"/>
          <p:cNvSpPr>
            <a:spLocks noChangeArrowheads="1"/>
          </p:cNvSpPr>
          <p:nvPr/>
        </p:nvSpPr>
        <p:spPr bwMode="auto">
          <a:xfrm rot="14641967">
            <a:off x="685007" y="4474369"/>
            <a:ext cx="285750" cy="477837"/>
          </a:xfrm>
          <a:prstGeom prst="leftRightArrow">
            <a:avLst>
              <a:gd name="adj1" fmla="val 70769"/>
              <a:gd name="adj2" fmla="val 33153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44" name="AutoShape 159"/>
          <p:cNvSpPr>
            <a:spLocks noChangeArrowheads="1"/>
          </p:cNvSpPr>
          <p:nvPr/>
        </p:nvSpPr>
        <p:spPr bwMode="auto">
          <a:xfrm rot="21273754">
            <a:off x="2141538" y="5391150"/>
            <a:ext cx="285750" cy="477838"/>
          </a:xfrm>
          <a:prstGeom prst="leftRightArrow">
            <a:avLst>
              <a:gd name="adj1" fmla="val 70769"/>
              <a:gd name="adj2" fmla="val 33153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45" name="AutoShape 160"/>
          <p:cNvSpPr>
            <a:spLocks noChangeArrowheads="1"/>
          </p:cNvSpPr>
          <p:nvPr/>
        </p:nvSpPr>
        <p:spPr bwMode="auto">
          <a:xfrm rot="19357489">
            <a:off x="3036888" y="5057775"/>
            <a:ext cx="285750" cy="477838"/>
          </a:xfrm>
          <a:prstGeom prst="leftRightArrow">
            <a:avLst>
              <a:gd name="adj1" fmla="val 70769"/>
              <a:gd name="adj2" fmla="val 33153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46" name="AutoShape 161"/>
          <p:cNvSpPr>
            <a:spLocks noChangeArrowheads="1"/>
          </p:cNvSpPr>
          <p:nvPr/>
        </p:nvSpPr>
        <p:spPr bwMode="auto">
          <a:xfrm rot="17202999">
            <a:off x="3530601" y="4311650"/>
            <a:ext cx="285750" cy="479425"/>
          </a:xfrm>
          <a:prstGeom prst="leftRightArrow">
            <a:avLst>
              <a:gd name="adj1" fmla="val 70769"/>
              <a:gd name="adj2" fmla="val 33153"/>
            </a:avLst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47" name="Oval 130"/>
          <p:cNvSpPr>
            <a:spLocks noChangeArrowheads="1"/>
          </p:cNvSpPr>
          <p:nvPr/>
        </p:nvSpPr>
        <p:spPr bwMode="auto">
          <a:xfrm rot="9162047">
            <a:off x="2779713" y="2566988"/>
            <a:ext cx="552450" cy="552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r>
              <a:rPr lang="ko-KR" altLang="en-US" sz="1200" dirty="0"/>
              <a:t>건강</a:t>
            </a:r>
            <a:br>
              <a:rPr lang="ko-KR" altLang="en-US" sz="1200" dirty="0"/>
            </a:br>
            <a:r>
              <a:rPr lang="ko-KR" altLang="en-US" sz="1200" dirty="0"/>
              <a:t>인지</a:t>
            </a:r>
          </a:p>
        </p:txBody>
      </p:sp>
      <p:sp>
        <p:nvSpPr>
          <p:cNvPr id="48" name="Oval 137"/>
          <p:cNvSpPr>
            <a:spLocks noChangeArrowheads="1"/>
          </p:cNvSpPr>
          <p:nvPr/>
        </p:nvSpPr>
        <p:spPr bwMode="auto">
          <a:xfrm rot="1606756">
            <a:off x="1114425" y="2522538"/>
            <a:ext cx="552450" cy="5524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o-KR" altLang="en-US" sz="1200" dirty="0"/>
              <a:t>요구</a:t>
            </a:r>
            <a:br>
              <a:rPr lang="ko-KR" altLang="en-US" sz="1200" dirty="0"/>
            </a:br>
            <a:r>
              <a:rPr lang="ko-KR" altLang="en-US" sz="1200" dirty="0"/>
              <a:t>사정</a:t>
            </a:r>
          </a:p>
        </p:txBody>
      </p:sp>
      <p:pic>
        <p:nvPicPr>
          <p:cNvPr id="49" name="Picture 18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2428867"/>
            <a:ext cx="742046" cy="642942"/>
          </a:xfrm>
          <a:prstGeom prst="rect">
            <a:avLst/>
          </a:prstGeom>
          <a:noFill/>
        </p:spPr>
      </p:pic>
      <p:pic>
        <p:nvPicPr>
          <p:cNvPr id="50" name="그림 222" descr="동영상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571744"/>
            <a:ext cx="483096" cy="4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8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3071810"/>
            <a:ext cx="742046" cy="642942"/>
          </a:xfrm>
          <a:prstGeom prst="rect">
            <a:avLst/>
          </a:prstGeom>
          <a:noFill/>
        </p:spPr>
      </p:pic>
      <p:pic>
        <p:nvPicPr>
          <p:cNvPr id="53" name="Picture 18" descr="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99408"/>
            <a:ext cx="705042" cy="610880"/>
          </a:xfrm>
          <a:prstGeom prst="rect">
            <a:avLst/>
          </a:prstGeom>
          <a:noFill/>
        </p:spPr>
      </p:pic>
      <p:pic>
        <p:nvPicPr>
          <p:cNvPr id="54" name="Picture 159" descr="2-14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356992"/>
            <a:ext cx="407251" cy="220595"/>
          </a:xfrm>
          <a:prstGeom prst="rect">
            <a:avLst/>
          </a:prstGeom>
          <a:noFill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212976"/>
            <a:ext cx="288978" cy="11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0399998" lon="21599983" rev="600000"/>
            </a:camera>
            <a:lightRig rig="threePt" dir="t"/>
          </a:scene3d>
          <a:sp3d prstMaterial="matte">
            <a:bevelT w="190500" h="127000"/>
            <a:bevelB w="127000"/>
          </a:sp3d>
        </p:spPr>
      </p:pic>
      <p:pic>
        <p:nvPicPr>
          <p:cNvPr id="56" name="Picture 18" descr="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4714885"/>
            <a:ext cx="696139" cy="714380"/>
          </a:xfrm>
          <a:prstGeom prst="rect">
            <a:avLst/>
          </a:prstGeom>
          <a:noFill/>
        </p:spPr>
      </p:pic>
      <p:sp>
        <p:nvSpPr>
          <p:cNvPr id="57" name="직사각형 56"/>
          <p:cNvSpPr/>
          <p:nvPr/>
        </p:nvSpPr>
        <p:spPr>
          <a:xfrm>
            <a:off x="897670" y="4929198"/>
            <a:ext cx="316744" cy="2756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blackWhite">
          <a:xfrm>
            <a:off x="5072066" y="2357430"/>
            <a:ext cx="3328988" cy="3822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5257804" y="2789230"/>
          <a:ext cx="2927350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1" name="AutoShape 6"/>
          <p:cNvSpPr>
            <a:spLocks noChangeArrowheads="1"/>
          </p:cNvSpPr>
          <p:nvPr/>
        </p:nvSpPr>
        <p:spPr bwMode="blackWhite">
          <a:xfrm>
            <a:off x="5380041" y="2173280"/>
            <a:ext cx="2713038" cy="3698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2010~2011</a:t>
            </a:r>
            <a:r>
              <a:rPr lang="ko-KR" altLang="en-US" sz="14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년 간암수검률 추이</a:t>
            </a:r>
            <a:endParaRPr lang="ko-KR" altLang="en-US" sz="14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3" name="Text Box 174"/>
          <p:cNvSpPr txBox="1">
            <a:spLocks noChangeArrowheads="1"/>
          </p:cNvSpPr>
          <p:nvPr/>
        </p:nvSpPr>
        <p:spPr bwMode="auto">
          <a:xfrm>
            <a:off x="500034" y="2285992"/>
            <a:ext cx="714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방송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4" name="Text Box 174"/>
          <p:cNvSpPr txBox="1">
            <a:spLocks noChangeArrowheads="1"/>
          </p:cNvSpPr>
          <p:nvPr/>
        </p:nvSpPr>
        <p:spPr bwMode="auto">
          <a:xfrm>
            <a:off x="107504" y="4437112"/>
            <a:ext cx="697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신문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5" name="Text Box 174"/>
          <p:cNvSpPr txBox="1">
            <a:spLocks noChangeArrowheads="1"/>
          </p:cNvSpPr>
          <p:nvPr/>
        </p:nvSpPr>
        <p:spPr bwMode="auto">
          <a:xfrm>
            <a:off x="0" y="278092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라디오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6" name="Text Box 174"/>
          <p:cNvSpPr txBox="1">
            <a:spLocks noChangeArrowheads="1"/>
          </p:cNvSpPr>
          <p:nvPr/>
        </p:nvSpPr>
        <p:spPr bwMode="auto">
          <a:xfrm>
            <a:off x="285720" y="5286388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전광판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7" name="Picture 18" descr="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5214950"/>
            <a:ext cx="696139" cy="714380"/>
          </a:xfrm>
          <a:prstGeom prst="rect">
            <a:avLst/>
          </a:prstGeom>
          <a:noFill/>
        </p:spPr>
      </p:pic>
      <p:pic>
        <p:nvPicPr>
          <p:cNvPr id="68" name="Picture 18" descr="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5143512"/>
            <a:ext cx="696139" cy="714380"/>
          </a:xfrm>
          <a:prstGeom prst="rect">
            <a:avLst/>
          </a:prstGeom>
          <a:noFill/>
        </p:spPr>
      </p:pic>
      <p:pic>
        <p:nvPicPr>
          <p:cNvPr id="69" name="Picture 18" descr="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4572008"/>
            <a:ext cx="696139" cy="714380"/>
          </a:xfrm>
          <a:prstGeom prst="rect">
            <a:avLst/>
          </a:prstGeom>
          <a:noFill/>
        </p:spPr>
      </p:pic>
      <p:pic>
        <p:nvPicPr>
          <p:cNvPr id="70" name="Picture 18" descr="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3786190"/>
            <a:ext cx="696139" cy="714380"/>
          </a:xfrm>
          <a:prstGeom prst="rect">
            <a:avLst/>
          </a:prstGeom>
          <a:noFill/>
        </p:spPr>
      </p:pic>
      <p:pic>
        <p:nvPicPr>
          <p:cNvPr id="71" name="Picture 18" descr="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3000372"/>
            <a:ext cx="696139" cy="714380"/>
          </a:xfrm>
          <a:prstGeom prst="rect">
            <a:avLst/>
          </a:prstGeom>
          <a:noFill/>
        </p:spPr>
      </p:pic>
      <p:pic>
        <p:nvPicPr>
          <p:cNvPr id="72" name="Picture 18" descr="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428868"/>
            <a:ext cx="696139" cy="714380"/>
          </a:xfrm>
          <a:prstGeom prst="rect">
            <a:avLst/>
          </a:prstGeom>
          <a:noFill/>
        </p:spPr>
      </p:pic>
      <p:sp>
        <p:nvSpPr>
          <p:cNvPr id="74" name="Text Box 174"/>
          <p:cNvSpPr txBox="1">
            <a:spLocks noChangeArrowheads="1"/>
          </p:cNvSpPr>
          <p:nvPr/>
        </p:nvSpPr>
        <p:spPr bwMode="auto">
          <a:xfrm>
            <a:off x="3491880" y="2564904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메일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5" name="Text Box 174"/>
          <p:cNvSpPr txBox="1">
            <a:spLocks noChangeArrowheads="1"/>
          </p:cNvSpPr>
          <p:nvPr/>
        </p:nvSpPr>
        <p:spPr bwMode="auto">
          <a:xfrm>
            <a:off x="3923928" y="3356992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문자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Text Box 174"/>
          <p:cNvSpPr txBox="1">
            <a:spLocks noChangeArrowheads="1"/>
          </p:cNvSpPr>
          <p:nvPr/>
        </p:nvSpPr>
        <p:spPr bwMode="auto">
          <a:xfrm>
            <a:off x="1259632" y="594928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아파트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" name="Text Box 174"/>
          <p:cNvSpPr txBox="1">
            <a:spLocks noChangeArrowheads="1"/>
          </p:cNvSpPr>
          <p:nvPr/>
        </p:nvSpPr>
        <p:spPr bwMode="auto">
          <a:xfrm>
            <a:off x="3347864" y="5373216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검진표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8" name="Text Box 174"/>
          <p:cNvSpPr txBox="1">
            <a:spLocks noChangeArrowheads="1"/>
          </p:cNvSpPr>
          <p:nvPr/>
        </p:nvSpPr>
        <p:spPr bwMode="auto">
          <a:xfrm>
            <a:off x="2614717" y="594928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사업장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9" name="Text Box 174"/>
          <p:cNvSpPr txBox="1">
            <a:spLocks noChangeArrowheads="1"/>
          </p:cNvSpPr>
          <p:nvPr/>
        </p:nvSpPr>
        <p:spPr bwMode="auto">
          <a:xfrm>
            <a:off x="3995936" y="4365104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전화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3" name="Picture 9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7664" y="5373216"/>
            <a:ext cx="666755" cy="50006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4005064"/>
            <a:ext cx="432048" cy="35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808" y="2636912"/>
            <a:ext cx="481011" cy="3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19872" y="3068960"/>
            <a:ext cx="276173" cy="58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75856" y="4653136"/>
            <a:ext cx="432048" cy="48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55776" y="5301208"/>
            <a:ext cx="457200" cy="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56" descr="papper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7544" y="3933056"/>
            <a:ext cx="469702" cy="383977"/>
          </a:xfrm>
          <a:prstGeom prst="rect">
            <a:avLst/>
          </a:prstGeom>
          <a:noFill/>
        </p:spPr>
      </p:pic>
      <p:sp>
        <p:nvSpPr>
          <p:cNvPr id="81" name="폭발 1 80"/>
          <p:cNvSpPr/>
          <p:nvPr/>
        </p:nvSpPr>
        <p:spPr>
          <a:xfrm flipH="1">
            <a:off x="6228184" y="2708920"/>
            <a:ext cx="1800200" cy="1296144"/>
          </a:xfrm>
          <a:prstGeom prst="irregularSeal1">
            <a:avLst/>
          </a:prstGeom>
          <a:solidFill>
            <a:schemeClr val="accent3">
              <a:lumMod val="20000"/>
              <a:lumOff val="80000"/>
              <a:alpha val="53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 Box 174"/>
          <p:cNvSpPr txBox="1">
            <a:spLocks noChangeArrowheads="1"/>
          </p:cNvSpPr>
          <p:nvPr/>
        </p:nvSpPr>
        <p:spPr bwMode="auto">
          <a:xfrm>
            <a:off x="6732240" y="3140968"/>
            <a:ext cx="771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46.04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3" name="Text Box 174"/>
          <p:cNvSpPr txBox="1">
            <a:spLocks noChangeArrowheads="1"/>
          </p:cNvSpPr>
          <p:nvPr/>
        </p:nvSpPr>
        <p:spPr bwMode="auto">
          <a:xfrm>
            <a:off x="5364088" y="3140968"/>
            <a:ext cx="771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46.11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5" name="AutoShape 5"/>
          <p:cNvSpPr>
            <a:spLocks noChangeArrowheads="1"/>
          </p:cNvSpPr>
          <p:nvPr/>
        </p:nvSpPr>
        <p:spPr bwMode="gray">
          <a:xfrm>
            <a:off x="1719064" y="2204864"/>
            <a:ext cx="98072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ko-KR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홍보</a:t>
            </a:r>
            <a:endParaRPr lang="en-US" altLang="ko-K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Graphic spid="62" grpId="0">
        <p:bldAsOne/>
      </p:bldGraphic>
      <p:bldP spid="61" grpId="0" animBg="1"/>
      <p:bldP spid="81" grpId="0" animBg="1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추진 배경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01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8198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4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571472" y="1286430"/>
            <a:ext cx="7900987" cy="500066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어떻게 하면 간암 사망률을 낮출 수 있을까요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dirty="0" smtClean="0"/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kumimoji="0" lang="ko-KR" altLang="en-US" sz="2400" dirty="0"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ko-KR" sz="24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400" spc="-300" dirty="0">
                <a:latin typeface="+mn-lt"/>
                <a:ea typeface="+mn-ea"/>
                <a:sym typeface="Wingdings" pitchFamily="2" charset="2"/>
              </a:rPr>
              <a:t>     </a:t>
            </a:r>
            <a:endParaRPr kumimoji="0" lang="ko-KR" altLang="en-US" sz="2000" dirty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82396" y="1857364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AutoShape 8"/>
          <p:cNvSpPr>
            <a:spLocks noChangeArrowheads="1"/>
          </p:cNvSpPr>
          <p:nvPr/>
        </p:nvSpPr>
        <p:spPr bwMode="blackWhite">
          <a:xfrm>
            <a:off x="428596" y="2428868"/>
            <a:ext cx="2952329" cy="3822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00CCFF"/>
              </a:gs>
              <a:gs pos="100000">
                <a:srgbClr val="00CCFF">
                  <a:gamma/>
                  <a:tint val="27451"/>
                  <a:invGamma/>
                </a:srgbClr>
              </a:gs>
            </a:gsLst>
            <a:lin ang="5400000" scaled="1"/>
          </a:gradFill>
          <a:ln w="25400">
            <a:solidFill>
              <a:srgbClr val="2AA1D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82" name="Object 2"/>
          <p:cNvGraphicFramePr>
            <a:graphicFrameLocks noChangeAspect="1"/>
          </p:cNvGraphicFramePr>
          <p:nvPr/>
        </p:nvGraphicFramePr>
        <p:xfrm>
          <a:off x="428597" y="2708920"/>
          <a:ext cx="2928937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" name="AutoShape 10"/>
          <p:cNvSpPr>
            <a:spLocks noChangeArrowheads="1"/>
          </p:cNvSpPr>
          <p:nvPr/>
        </p:nvSpPr>
        <p:spPr bwMode="gray">
          <a:xfrm>
            <a:off x="428597" y="2214554"/>
            <a:ext cx="2952327" cy="3698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AA1DC"/>
              </a:gs>
              <a:gs pos="100000">
                <a:srgbClr val="06338E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000" b="1" dirty="0" smtClean="0">
                <a:solidFill>
                  <a:srgbClr val="FFFF00"/>
                </a:solidFill>
              </a:rPr>
              <a:t>암검진 미수검 사유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(80%)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8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23928" y="2852936"/>
            <a:ext cx="2088232" cy="28803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708920"/>
            <a:ext cx="2088232" cy="29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7782986" y="2636912"/>
            <a:ext cx="1250059" cy="720080"/>
            <a:chOff x="1025" y="956"/>
            <a:chExt cx="659" cy="588"/>
          </a:xfrm>
        </p:grpSpPr>
        <p:sp>
          <p:nvSpPr>
            <p:cNvPr id="17" name="Freeform 40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1025" y="956"/>
              <a:ext cx="659" cy="588"/>
              <a:chOff x="1025" y="956"/>
              <a:chExt cx="659" cy="588"/>
            </a:xfrm>
          </p:grpSpPr>
          <p:sp>
            <p:nvSpPr>
              <p:cNvPr id="19" name="Freeform 42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43"/>
              <p:cNvSpPr>
                <a:spLocks/>
              </p:cNvSpPr>
              <p:nvPr/>
            </p:nvSpPr>
            <p:spPr bwMode="gray">
              <a:xfrm>
                <a:off x="1025" y="1088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" name="Oval 44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3" name="Group 39"/>
          <p:cNvGrpSpPr>
            <a:grpSpLocks/>
          </p:cNvGrpSpPr>
          <p:nvPr/>
        </p:nvGrpSpPr>
        <p:grpSpPr bwMode="auto">
          <a:xfrm>
            <a:off x="7270065" y="2780928"/>
            <a:ext cx="1328076" cy="783704"/>
            <a:chOff x="978" y="956"/>
            <a:chExt cx="706" cy="588"/>
          </a:xfrm>
        </p:grpSpPr>
        <p:sp>
          <p:nvSpPr>
            <p:cNvPr id="24" name="Freeform 40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26" name="Group 41"/>
            <p:cNvGrpSpPr>
              <a:grpSpLocks/>
            </p:cNvGrpSpPr>
            <p:nvPr/>
          </p:nvGrpSpPr>
          <p:grpSpPr bwMode="auto">
            <a:xfrm>
              <a:off x="978" y="956"/>
              <a:ext cx="706" cy="564"/>
              <a:chOff x="978" y="956"/>
              <a:chExt cx="706" cy="564"/>
            </a:xfrm>
          </p:grpSpPr>
          <p:sp>
            <p:nvSpPr>
              <p:cNvPr id="27" name="Freeform 42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43"/>
              <p:cNvSpPr>
                <a:spLocks/>
              </p:cNvSpPr>
              <p:nvPr/>
            </p:nvSpPr>
            <p:spPr bwMode="gray">
              <a:xfrm>
                <a:off x="978" y="1064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" name="Oval 44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30" name="모서리가 둥근 직사각형 29"/>
          <p:cNvSpPr/>
          <p:nvPr/>
        </p:nvSpPr>
        <p:spPr>
          <a:xfrm>
            <a:off x="6549277" y="2276872"/>
            <a:ext cx="2340924" cy="3600400"/>
          </a:xfrm>
          <a:prstGeom prst="roundRect">
            <a:avLst>
              <a:gd name="adj" fmla="val 12258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gray">
          <a:xfrm>
            <a:off x="6621285" y="4725144"/>
            <a:ext cx="2160240" cy="7132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000000"/>
                </a:solidFill>
              </a:rPr>
              <a:t>스스로 </a:t>
            </a:r>
            <a:r>
              <a:rPr lang="ko-KR" altLang="en-US" b="1" dirty="0" smtClean="0">
                <a:solidFill>
                  <a:srgbClr val="000000"/>
                </a:solidFill>
                <a:ea typeface="굴림" pitchFamily="50" charset="-127"/>
              </a:rPr>
              <a:t>간질환 관리</a:t>
            </a:r>
            <a:endParaRPr lang="en-US" altLang="ko-KR" b="1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6618435" y="3789040"/>
            <a:ext cx="2163090" cy="7132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000000"/>
                </a:solidFill>
                <a:ea typeface="굴림" pitchFamily="50" charset="-127"/>
              </a:rPr>
              <a:t>예방</a:t>
            </a:r>
            <a:r>
              <a:rPr lang="en-US" altLang="ko-KR" dirty="0" smtClean="0"/>
              <a:t>•</a:t>
            </a:r>
            <a:r>
              <a:rPr lang="ko-KR" altLang="en-US" b="1" dirty="0" smtClean="0">
                <a:solidFill>
                  <a:srgbClr val="000000"/>
                </a:solidFill>
                <a:ea typeface="굴림" pitchFamily="50" charset="-127"/>
              </a:rPr>
              <a:t>조기검진</a:t>
            </a:r>
            <a:endParaRPr lang="en-US" altLang="ko-KR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000000"/>
                </a:solidFill>
              </a:rPr>
              <a:t>중요성 인식</a:t>
            </a:r>
            <a:endParaRPr lang="en-US" altLang="ko-KR" b="1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9"/>
          <p:cNvSpPr>
            <a:spLocks noChangeArrowheads="1"/>
          </p:cNvSpPr>
          <p:nvPr/>
        </p:nvSpPr>
        <p:spPr bwMode="gray">
          <a:xfrm>
            <a:off x="857223" y="2071678"/>
            <a:ext cx="3286149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ko-KR" altLang="en-US" sz="2000" b="1" dirty="0" err="1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암관리사업</a:t>
            </a: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b="1" dirty="0" err="1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실무추진단</a:t>
            </a:r>
            <a:endParaRPr lang="en-US" altLang="ko-KR" sz="2000" b="1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사업 개요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02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682396" y="1857364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19"/>
          <p:cNvSpPr>
            <a:spLocks noChangeArrowheads="1"/>
          </p:cNvSpPr>
          <p:nvPr/>
        </p:nvSpPr>
        <p:spPr bwMode="auto">
          <a:xfrm flipH="1">
            <a:off x="928662" y="2928934"/>
            <a:ext cx="3071834" cy="3000396"/>
          </a:xfrm>
          <a:prstGeom prst="ellipse">
            <a:avLst/>
          </a:prstGeom>
          <a:solidFill>
            <a:schemeClr val="accent6">
              <a:lumMod val="40000"/>
              <a:lumOff val="60000"/>
              <a:alpha val="41960"/>
            </a:scheme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 sz="180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7" name="_x128478632" descr="EMB0000552047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876"/>
            <a:ext cx="1643074" cy="1785950"/>
          </a:xfrm>
          <a:prstGeom prst="ellipse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21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1214446" cy="1214446"/>
          </a:xfrm>
          <a:prstGeom prst="rect">
            <a:avLst/>
          </a:prstGeom>
          <a:noFill/>
        </p:spPr>
      </p:pic>
      <p:pic>
        <p:nvPicPr>
          <p:cNvPr id="29" name="Picture 21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496"/>
            <a:ext cx="1214446" cy="1214446"/>
          </a:xfrm>
          <a:prstGeom prst="rect">
            <a:avLst/>
          </a:prstGeom>
          <a:noFill/>
        </p:spPr>
      </p:pic>
      <p:pic>
        <p:nvPicPr>
          <p:cNvPr id="30" name="Picture 21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636"/>
            <a:ext cx="1214446" cy="1214446"/>
          </a:xfrm>
          <a:prstGeom prst="rect">
            <a:avLst/>
          </a:prstGeom>
          <a:noFill/>
        </p:spPr>
      </p:pic>
      <p:pic>
        <p:nvPicPr>
          <p:cNvPr id="31" name="Picture 21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000636"/>
            <a:ext cx="1214446" cy="1214446"/>
          </a:xfrm>
          <a:prstGeom prst="rect">
            <a:avLst/>
          </a:prstGeom>
          <a:noFill/>
        </p:spPr>
      </p:pic>
      <p:sp>
        <p:nvSpPr>
          <p:cNvPr id="32" name="Text Box 17"/>
          <p:cNvSpPr txBox="1">
            <a:spLocks noChangeArrowheads="1"/>
          </p:cNvSpPr>
          <p:nvPr/>
        </p:nvSpPr>
        <p:spPr bwMode="gray">
          <a:xfrm>
            <a:off x="500034" y="3143248"/>
            <a:ext cx="1428760" cy="450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대구광역시</a:t>
            </a:r>
            <a:endParaRPr lang="en-US" altLang="ko-KR" b="1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gray">
          <a:xfrm>
            <a:off x="3071802" y="3214686"/>
            <a:ext cx="1428760" cy="450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경상북도</a:t>
            </a:r>
            <a:endParaRPr lang="en-US" altLang="ko-KR" b="1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gray">
          <a:xfrm>
            <a:off x="642910" y="5143512"/>
            <a:ext cx="128588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국민건강</a:t>
            </a:r>
            <a:endParaRPr lang="en-US" altLang="ko-KR" b="1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보험공단</a:t>
            </a:r>
            <a:endParaRPr lang="en-US" altLang="ko-KR" b="1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gray">
          <a:xfrm>
            <a:off x="2928926" y="5143512"/>
            <a:ext cx="135732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대구경북</a:t>
            </a:r>
            <a:endParaRPr lang="en-US" altLang="ko-KR" b="1" dirty="0" smtClean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err="1" smtClean="0">
                <a:solidFill>
                  <a:srgbClr val="000000"/>
                </a:solidFill>
                <a:latin typeface="Verdana" pitchFamily="34" charset="0"/>
                <a:ea typeface="굴림" charset="-127"/>
              </a:rPr>
              <a:t>지역암센터</a:t>
            </a:r>
            <a:endParaRPr lang="en-US" altLang="ko-KR" b="1" dirty="0">
              <a:solidFill>
                <a:srgbClr val="000000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1028700" y="1217613"/>
            <a:ext cx="7900988" cy="48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대구</a:t>
            </a:r>
            <a:r>
              <a:rPr lang="en-US" altLang="ko-KR" sz="2400" dirty="0" smtClean="0"/>
              <a:t>•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경북지역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암관리사업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실무추진단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업무 협의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8" name="Picture 3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84200" y="1096963"/>
            <a:ext cx="43973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8"/>
          <p:cNvSpPr>
            <a:spLocks noChangeArrowheads="1"/>
          </p:cNvSpPr>
          <p:nvPr/>
        </p:nvSpPr>
        <p:spPr bwMode="gray">
          <a:xfrm>
            <a:off x="5000628" y="4143380"/>
            <a:ext cx="3781425" cy="78581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CBFEAE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2400" b="1" dirty="0" smtClean="0">
                <a:solidFill>
                  <a:srgbClr val="0000FF"/>
                </a:solidFill>
              </a:rPr>
              <a:t>간암강좌 개최     심층홍보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algn="ctr"/>
            <a:r>
              <a:rPr lang="ko-KR" altLang="en-US" sz="2000" b="1" dirty="0" smtClean="0"/>
              <a:t>간암검진 집중 수검독려</a:t>
            </a:r>
            <a:endParaRPr lang="en-US" altLang="ko-KR" sz="2000" b="1" dirty="0">
              <a:ea typeface="굴림" pitchFamily="50" charset="-127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gray">
          <a:xfrm>
            <a:off x="5000628" y="5500705"/>
            <a:ext cx="3781425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000000"/>
                </a:solidFill>
                <a:ea typeface="굴림" pitchFamily="50" charset="-127"/>
              </a:rPr>
              <a:t>간암 발생률과 사망률 감소</a:t>
            </a:r>
            <a:endParaRPr lang="en-US" altLang="ko-KR" b="1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36" name="줄무늬가 있는 오른쪽 화살표 35"/>
          <p:cNvSpPr/>
          <p:nvPr/>
        </p:nvSpPr>
        <p:spPr>
          <a:xfrm rot="5400000">
            <a:off x="6571411" y="3659601"/>
            <a:ext cx="37433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줄무늬가 있는 오른쪽 화살표 37"/>
          <p:cNvSpPr/>
          <p:nvPr/>
        </p:nvSpPr>
        <p:spPr>
          <a:xfrm rot="5400000">
            <a:off x="6571411" y="4999786"/>
            <a:ext cx="37433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모서리가 둥근 직사각형 41"/>
          <p:cNvSpPr/>
          <p:nvPr/>
        </p:nvSpPr>
        <p:spPr>
          <a:xfrm>
            <a:off x="4929190" y="4143380"/>
            <a:ext cx="3929090" cy="785818"/>
          </a:xfrm>
          <a:prstGeom prst="roundRect">
            <a:avLst>
              <a:gd name="adj" fmla="val 12258"/>
            </a:avLst>
          </a:prstGeom>
          <a:noFill/>
          <a:ln w="508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4929190" y="2786058"/>
            <a:ext cx="3857652" cy="85725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tint val="5882"/>
                  <a:invGamma/>
                </a:srgbClr>
              </a:gs>
            </a:gsLst>
            <a:lin ang="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b="1" dirty="0" smtClean="0">
                <a:solidFill>
                  <a:srgbClr val="000000"/>
                </a:solidFill>
                <a:ea typeface="굴림" pitchFamily="50" charset="-127"/>
              </a:rPr>
              <a:t>간암 </a:t>
            </a:r>
            <a:r>
              <a:rPr lang="ko-KR" altLang="en-US" b="1" dirty="0" err="1" smtClean="0">
                <a:solidFill>
                  <a:srgbClr val="000000"/>
                </a:solidFill>
                <a:ea typeface="굴림" pitchFamily="50" charset="-127"/>
              </a:rPr>
              <a:t>고위험군자의</a:t>
            </a:r>
            <a:r>
              <a:rPr lang="ko-KR" altLang="en-US" b="1" dirty="0" smtClean="0">
                <a:solidFill>
                  <a:srgbClr val="000000"/>
                </a:solidFill>
                <a:ea typeface="굴림" pitchFamily="50" charset="-127"/>
              </a:rPr>
              <a:t> 인식전환과 </a:t>
            </a:r>
            <a:endParaRPr lang="en-US" altLang="ko-KR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000000"/>
                </a:solidFill>
                <a:ea typeface="굴림" pitchFamily="50" charset="-127"/>
              </a:rPr>
              <a:t>간암 조기발견을 위한 대책 수립</a:t>
            </a:r>
            <a:endParaRPr lang="en-US" altLang="ko-KR" b="1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68" name="오른쪽 화살표 67"/>
          <p:cNvSpPr/>
          <p:nvPr/>
        </p:nvSpPr>
        <p:spPr bwMode="auto">
          <a:xfrm>
            <a:off x="7072330" y="4286256"/>
            <a:ext cx="357190" cy="214314"/>
          </a:xfrm>
          <a:prstGeom prst="rightArrow">
            <a:avLst/>
          </a:prstGeom>
          <a:solidFill>
            <a:schemeClr val="bg1"/>
          </a:solidFill>
          <a:ln w="5715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2200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휴먼옛체"/>
              <a:ea typeface="휴먼옛체"/>
            </a:endParaRPr>
          </a:p>
        </p:txBody>
      </p:sp>
      <p:sp>
        <p:nvSpPr>
          <p:cNvPr id="39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xfrm>
            <a:off x="6867525" y="6535738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5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gray">
          <a:xfrm>
            <a:off x="714348" y="2071678"/>
            <a:ext cx="8224622" cy="50006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" name="내용 개체 틀 2"/>
          <p:cNvSpPr txBox="1">
            <a:spLocks/>
          </p:cNvSpPr>
          <p:nvPr/>
        </p:nvSpPr>
        <p:spPr>
          <a:xfrm>
            <a:off x="1295104" y="2071678"/>
            <a:ext cx="7724492" cy="500066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   간암 고위험군 대상자 심층홍보 및 집중 수검독려 필요 공감</a:t>
            </a:r>
            <a:endParaRPr kumimoji="0" lang="en-US" altLang="ko-KR" sz="20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kumimoji="0" lang="en-US" altLang="ko-KR" sz="20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400" dirty="0" smtClean="0"/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5" name="Group 39"/>
          <p:cNvGrpSpPr>
            <a:grpSpLocks/>
          </p:cNvGrpSpPr>
          <p:nvPr/>
        </p:nvGrpSpPr>
        <p:grpSpPr bwMode="auto">
          <a:xfrm>
            <a:off x="857256" y="2143116"/>
            <a:ext cx="437815" cy="371488"/>
            <a:chOff x="1025" y="956"/>
            <a:chExt cx="659" cy="588"/>
          </a:xfrm>
        </p:grpSpPr>
        <p:sp>
          <p:nvSpPr>
            <p:cNvPr id="56" name="Freeform 40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57" name="Group 41"/>
            <p:cNvGrpSpPr>
              <a:grpSpLocks/>
            </p:cNvGrpSpPr>
            <p:nvPr/>
          </p:nvGrpSpPr>
          <p:grpSpPr bwMode="auto">
            <a:xfrm>
              <a:off x="1025" y="956"/>
              <a:ext cx="659" cy="588"/>
              <a:chOff x="1025" y="956"/>
              <a:chExt cx="659" cy="588"/>
            </a:xfrm>
          </p:grpSpPr>
          <p:sp>
            <p:nvSpPr>
              <p:cNvPr id="58" name="Freeform 42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59" name="Freeform 43"/>
              <p:cNvSpPr>
                <a:spLocks/>
              </p:cNvSpPr>
              <p:nvPr/>
            </p:nvSpPr>
            <p:spPr bwMode="gray">
              <a:xfrm>
                <a:off x="1025" y="1088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" name="Oval 44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61" name="Group 45"/>
          <p:cNvGrpSpPr>
            <a:grpSpLocks/>
          </p:cNvGrpSpPr>
          <p:nvPr/>
        </p:nvGrpSpPr>
        <p:grpSpPr bwMode="auto">
          <a:xfrm>
            <a:off x="1152228" y="2143116"/>
            <a:ext cx="437815" cy="371488"/>
            <a:chOff x="1025" y="956"/>
            <a:chExt cx="659" cy="588"/>
          </a:xfrm>
        </p:grpSpPr>
        <p:sp>
          <p:nvSpPr>
            <p:cNvPr id="62" name="Freeform 46"/>
            <p:cNvSpPr>
              <a:spLocks/>
            </p:cNvSpPr>
            <p:nvPr/>
          </p:nvSpPr>
          <p:spPr bwMode="gray">
            <a:xfrm>
              <a:off x="1025" y="1088"/>
              <a:ext cx="217" cy="456"/>
            </a:xfrm>
            <a:custGeom>
              <a:avLst/>
              <a:gdLst/>
              <a:ahLst/>
              <a:cxnLst>
                <a:cxn ang="0">
                  <a:pos x="104" y="8"/>
                </a:cxn>
                <a:cxn ang="0">
                  <a:pos x="44" y="49"/>
                </a:cxn>
                <a:cxn ang="0">
                  <a:pos x="6" y="116"/>
                </a:cxn>
                <a:cxn ang="0">
                  <a:pos x="0" y="787"/>
                </a:cxn>
                <a:cxn ang="0">
                  <a:pos x="1" y="797"/>
                </a:cxn>
                <a:cxn ang="0">
                  <a:pos x="13" y="824"/>
                </a:cxn>
                <a:cxn ang="0">
                  <a:pos x="38" y="850"/>
                </a:cxn>
                <a:cxn ang="0">
                  <a:pos x="81" y="861"/>
                </a:cxn>
                <a:cxn ang="0">
                  <a:pos x="122" y="852"/>
                </a:cxn>
                <a:cxn ang="0">
                  <a:pos x="145" y="825"/>
                </a:cxn>
                <a:cxn ang="0">
                  <a:pos x="154" y="797"/>
                </a:cxn>
                <a:cxn ang="0">
                  <a:pos x="157" y="777"/>
                </a:cxn>
                <a:cxn ang="0">
                  <a:pos x="157" y="257"/>
                </a:cxn>
                <a:cxn ang="0">
                  <a:pos x="180" y="1654"/>
                </a:cxn>
                <a:cxn ang="0">
                  <a:pos x="290" y="1738"/>
                </a:cxn>
                <a:cxn ang="0">
                  <a:pos x="382" y="1702"/>
                </a:cxn>
                <a:cxn ang="0">
                  <a:pos x="404" y="852"/>
                </a:cxn>
                <a:cxn ang="0">
                  <a:pos x="441" y="912"/>
                </a:cxn>
                <a:cxn ang="0">
                  <a:pos x="441" y="1026"/>
                </a:cxn>
                <a:cxn ang="0">
                  <a:pos x="441" y="1159"/>
                </a:cxn>
                <a:cxn ang="0">
                  <a:pos x="441" y="1295"/>
                </a:cxn>
                <a:cxn ang="0">
                  <a:pos x="442" y="1431"/>
                </a:cxn>
                <a:cxn ang="0">
                  <a:pos x="442" y="1552"/>
                </a:cxn>
                <a:cxn ang="0">
                  <a:pos x="442" y="1647"/>
                </a:cxn>
                <a:cxn ang="0">
                  <a:pos x="444" y="1658"/>
                </a:cxn>
                <a:cxn ang="0">
                  <a:pos x="452" y="1682"/>
                </a:cxn>
                <a:cxn ang="0">
                  <a:pos x="478" y="1720"/>
                </a:cxn>
                <a:cxn ang="0">
                  <a:pos x="546" y="1742"/>
                </a:cxn>
                <a:cxn ang="0">
                  <a:pos x="654" y="1644"/>
                </a:cxn>
                <a:cxn ang="0">
                  <a:pos x="676" y="257"/>
                </a:cxn>
                <a:cxn ang="0">
                  <a:pos x="679" y="777"/>
                </a:cxn>
                <a:cxn ang="0">
                  <a:pos x="685" y="799"/>
                </a:cxn>
                <a:cxn ang="0">
                  <a:pos x="700" y="830"/>
                </a:cxn>
                <a:cxn ang="0">
                  <a:pos x="732" y="852"/>
                </a:cxn>
                <a:cxn ang="0">
                  <a:pos x="777" y="852"/>
                </a:cxn>
                <a:cxn ang="0">
                  <a:pos x="808" y="830"/>
                </a:cxn>
                <a:cxn ang="0">
                  <a:pos x="827" y="799"/>
                </a:cxn>
                <a:cxn ang="0">
                  <a:pos x="831" y="785"/>
                </a:cxn>
                <a:cxn ang="0">
                  <a:pos x="830" y="105"/>
                </a:cxn>
                <a:cxn ang="0">
                  <a:pos x="792" y="43"/>
                </a:cxn>
                <a:cxn ang="0">
                  <a:pos x="734" y="6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831" h="1742">
                  <a:moveTo>
                    <a:pt x="136" y="0"/>
                  </a:moveTo>
                  <a:lnTo>
                    <a:pt x="104" y="8"/>
                  </a:lnTo>
                  <a:lnTo>
                    <a:pt x="73" y="25"/>
                  </a:lnTo>
                  <a:lnTo>
                    <a:pt x="44" y="49"/>
                  </a:lnTo>
                  <a:lnTo>
                    <a:pt x="22" y="82"/>
                  </a:lnTo>
                  <a:lnTo>
                    <a:pt x="6" y="116"/>
                  </a:lnTo>
                  <a:lnTo>
                    <a:pt x="0" y="153"/>
                  </a:lnTo>
                  <a:lnTo>
                    <a:pt x="0" y="787"/>
                  </a:lnTo>
                  <a:lnTo>
                    <a:pt x="0" y="790"/>
                  </a:lnTo>
                  <a:lnTo>
                    <a:pt x="1" y="797"/>
                  </a:lnTo>
                  <a:lnTo>
                    <a:pt x="6" y="811"/>
                  </a:lnTo>
                  <a:lnTo>
                    <a:pt x="13" y="824"/>
                  </a:lnTo>
                  <a:lnTo>
                    <a:pt x="23" y="839"/>
                  </a:lnTo>
                  <a:lnTo>
                    <a:pt x="38" y="850"/>
                  </a:lnTo>
                  <a:lnTo>
                    <a:pt x="57" y="859"/>
                  </a:lnTo>
                  <a:lnTo>
                    <a:pt x="81" y="861"/>
                  </a:lnTo>
                  <a:lnTo>
                    <a:pt x="104" y="859"/>
                  </a:lnTo>
                  <a:lnTo>
                    <a:pt x="122" y="852"/>
                  </a:lnTo>
                  <a:lnTo>
                    <a:pt x="133" y="839"/>
                  </a:lnTo>
                  <a:lnTo>
                    <a:pt x="145" y="825"/>
                  </a:lnTo>
                  <a:lnTo>
                    <a:pt x="149" y="811"/>
                  </a:lnTo>
                  <a:lnTo>
                    <a:pt x="154" y="797"/>
                  </a:lnTo>
                  <a:lnTo>
                    <a:pt x="155" y="785"/>
                  </a:lnTo>
                  <a:lnTo>
                    <a:pt x="157" y="777"/>
                  </a:lnTo>
                  <a:lnTo>
                    <a:pt x="157" y="773"/>
                  </a:lnTo>
                  <a:lnTo>
                    <a:pt x="157" y="257"/>
                  </a:lnTo>
                  <a:lnTo>
                    <a:pt x="182" y="254"/>
                  </a:lnTo>
                  <a:cubicBezTo>
                    <a:pt x="182" y="254"/>
                    <a:pt x="181" y="954"/>
                    <a:pt x="180" y="1654"/>
                  </a:cubicBezTo>
                  <a:cubicBezTo>
                    <a:pt x="190" y="1694"/>
                    <a:pt x="204" y="1706"/>
                    <a:pt x="222" y="1720"/>
                  </a:cubicBezTo>
                  <a:cubicBezTo>
                    <a:pt x="240" y="1734"/>
                    <a:pt x="270" y="1736"/>
                    <a:pt x="290" y="1738"/>
                  </a:cubicBezTo>
                  <a:cubicBezTo>
                    <a:pt x="310" y="1740"/>
                    <a:pt x="327" y="1736"/>
                    <a:pt x="342" y="1730"/>
                  </a:cubicBezTo>
                  <a:cubicBezTo>
                    <a:pt x="357" y="1724"/>
                    <a:pt x="372" y="1716"/>
                    <a:pt x="382" y="1702"/>
                  </a:cubicBezTo>
                  <a:cubicBezTo>
                    <a:pt x="392" y="1688"/>
                    <a:pt x="404" y="1660"/>
                    <a:pt x="405" y="1647"/>
                  </a:cubicBezTo>
                  <a:cubicBezTo>
                    <a:pt x="404" y="1249"/>
                    <a:pt x="404" y="852"/>
                    <a:pt x="404" y="852"/>
                  </a:cubicBezTo>
                  <a:lnTo>
                    <a:pt x="436" y="852"/>
                  </a:lnTo>
                  <a:lnTo>
                    <a:pt x="441" y="912"/>
                  </a:lnTo>
                  <a:lnTo>
                    <a:pt x="441" y="967"/>
                  </a:lnTo>
                  <a:lnTo>
                    <a:pt x="441" y="1026"/>
                  </a:lnTo>
                  <a:lnTo>
                    <a:pt x="441" y="1091"/>
                  </a:lnTo>
                  <a:lnTo>
                    <a:pt x="441" y="1159"/>
                  </a:lnTo>
                  <a:lnTo>
                    <a:pt x="441" y="1226"/>
                  </a:lnTo>
                  <a:lnTo>
                    <a:pt x="441" y="1295"/>
                  </a:lnTo>
                  <a:lnTo>
                    <a:pt x="442" y="1363"/>
                  </a:lnTo>
                  <a:lnTo>
                    <a:pt x="442" y="1431"/>
                  </a:lnTo>
                  <a:lnTo>
                    <a:pt x="442" y="1493"/>
                  </a:lnTo>
                  <a:lnTo>
                    <a:pt x="442" y="1552"/>
                  </a:lnTo>
                  <a:lnTo>
                    <a:pt x="442" y="1603"/>
                  </a:lnTo>
                  <a:lnTo>
                    <a:pt x="442" y="1647"/>
                  </a:lnTo>
                  <a:lnTo>
                    <a:pt x="442" y="1649"/>
                  </a:lnTo>
                  <a:lnTo>
                    <a:pt x="444" y="1658"/>
                  </a:lnTo>
                  <a:lnTo>
                    <a:pt x="450" y="1668"/>
                  </a:lnTo>
                  <a:lnTo>
                    <a:pt x="452" y="1682"/>
                  </a:lnTo>
                  <a:lnTo>
                    <a:pt x="460" y="1698"/>
                  </a:lnTo>
                  <a:lnTo>
                    <a:pt x="478" y="1720"/>
                  </a:lnTo>
                  <a:lnTo>
                    <a:pt x="510" y="1738"/>
                  </a:lnTo>
                  <a:lnTo>
                    <a:pt x="546" y="1742"/>
                  </a:lnTo>
                  <a:cubicBezTo>
                    <a:pt x="564" y="1738"/>
                    <a:pt x="602" y="1728"/>
                    <a:pt x="620" y="1712"/>
                  </a:cubicBezTo>
                  <a:cubicBezTo>
                    <a:pt x="638" y="1696"/>
                    <a:pt x="648" y="1670"/>
                    <a:pt x="654" y="1644"/>
                  </a:cubicBezTo>
                  <a:cubicBezTo>
                    <a:pt x="654" y="950"/>
                    <a:pt x="654" y="256"/>
                    <a:pt x="654" y="256"/>
                  </a:cubicBezTo>
                  <a:lnTo>
                    <a:pt x="676" y="257"/>
                  </a:lnTo>
                  <a:lnTo>
                    <a:pt x="676" y="773"/>
                  </a:lnTo>
                  <a:lnTo>
                    <a:pt x="679" y="777"/>
                  </a:lnTo>
                  <a:lnTo>
                    <a:pt x="680" y="787"/>
                  </a:lnTo>
                  <a:lnTo>
                    <a:pt x="685" y="799"/>
                  </a:lnTo>
                  <a:lnTo>
                    <a:pt x="692" y="814"/>
                  </a:lnTo>
                  <a:lnTo>
                    <a:pt x="700" y="830"/>
                  </a:lnTo>
                  <a:lnTo>
                    <a:pt x="715" y="842"/>
                  </a:lnTo>
                  <a:lnTo>
                    <a:pt x="732" y="852"/>
                  </a:lnTo>
                  <a:lnTo>
                    <a:pt x="754" y="856"/>
                  </a:lnTo>
                  <a:lnTo>
                    <a:pt x="777" y="852"/>
                  </a:lnTo>
                  <a:lnTo>
                    <a:pt x="795" y="842"/>
                  </a:lnTo>
                  <a:lnTo>
                    <a:pt x="808" y="830"/>
                  </a:lnTo>
                  <a:lnTo>
                    <a:pt x="816" y="814"/>
                  </a:lnTo>
                  <a:lnTo>
                    <a:pt x="827" y="799"/>
                  </a:lnTo>
                  <a:lnTo>
                    <a:pt x="831" y="788"/>
                  </a:lnTo>
                  <a:lnTo>
                    <a:pt x="831" y="785"/>
                  </a:lnTo>
                  <a:lnTo>
                    <a:pt x="831" y="122"/>
                  </a:lnTo>
                  <a:lnTo>
                    <a:pt x="830" y="105"/>
                  </a:lnTo>
                  <a:lnTo>
                    <a:pt x="814" y="73"/>
                  </a:lnTo>
                  <a:lnTo>
                    <a:pt x="792" y="43"/>
                  </a:lnTo>
                  <a:lnTo>
                    <a:pt x="766" y="22"/>
                  </a:lnTo>
                  <a:lnTo>
                    <a:pt x="734" y="6"/>
                  </a:lnTo>
                  <a:lnTo>
                    <a:pt x="703" y="0"/>
                  </a:lnTo>
                  <a:lnTo>
                    <a:pt x="136" y="0"/>
                  </a:lnTo>
                  <a:lnTo>
                    <a:pt x="193" y="57"/>
                  </a:lnTo>
                  <a:lnTo>
                    <a:pt x="136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/>
            <a:scene3d>
              <a:camera prst="legacyObliqueRight"/>
              <a:lightRig rig="legacyFlat1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FFFFCC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63" name="Group 47"/>
            <p:cNvGrpSpPr>
              <a:grpSpLocks/>
            </p:cNvGrpSpPr>
            <p:nvPr/>
          </p:nvGrpSpPr>
          <p:grpSpPr bwMode="auto">
            <a:xfrm>
              <a:off x="1025" y="956"/>
              <a:ext cx="659" cy="588"/>
              <a:chOff x="1025" y="956"/>
              <a:chExt cx="659" cy="588"/>
            </a:xfrm>
          </p:grpSpPr>
          <p:sp>
            <p:nvSpPr>
              <p:cNvPr id="64" name="Freeform 48"/>
              <p:cNvSpPr>
                <a:spLocks/>
              </p:cNvSpPr>
              <p:nvPr/>
            </p:nvSpPr>
            <p:spPr bwMode="gray">
              <a:xfrm>
                <a:off x="1078" y="956"/>
                <a:ext cx="111" cy="112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56078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56078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Right"/>
                <a:lightRig rig="legacyFlat1" dir="t"/>
              </a:scene3d>
              <a:sp3d extrusionH="100000" prstMaterial="legacyMetal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>
                <a:flatTx/>
              </a:bodyPr>
              <a:lstStyle/>
              <a:p>
                <a:endParaRPr lang="ko-KR" altLang="en-US"/>
              </a:p>
            </p:txBody>
          </p:sp>
          <p:sp>
            <p:nvSpPr>
              <p:cNvPr id="65" name="Freeform 49"/>
              <p:cNvSpPr>
                <a:spLocks/>
              </p:cNvSpPr>
              <p:nvPr/>
            </p:nvSpPr>
            <p:spPr bwMode="gray">
              <a:xfrm>
                <a:off x="1025" y="1088"/>
                <a:ext cx="217" cy="456"/>
              </a:xfrm>
              <a:custGeom>
                <a:avLst/>
                <a:gdLst/>
                <a:ahLst/>
                <a:cxnLst>
                  <a:cxn ang="0">
                    <a:pos x="104" y="8"/>
                  </a:cxn>
                  <a:cxn ang="0">
                    <a:pos x="44" y="49"/>
                  </a:cxn>
                  <a:cxn ang="0">
                    <a:pos x="6" y="116"/>
                  </a:cxn>
                  <a:cxn ang="0">
                    <a:pos x="0" y="787"/>
                  </a:cxn>
                  <a:cxn ang="0">
                    <a:pos x="1" y="797"/>
                  </a:cxn>
                  <a:cxn ang="0">
                    <a:pos x="13" y="824"/>
                  </a:cxn>
                  <a:cxn ang="0">
                    <a:pos x="38" y="850"/>
                  </a:cxn>
                  <a:cxn ang="0">
                    <a:pos x="81" y="861"/>
                  </a:cxn>
                  <a:cxn ang="0">
                    <a:pos x="122" y="852"/>
                  </a:cxn>
                  <a:cxn ang="0">
                    <a:pos x="145" y="825"/>
                  </a:cxn>
                  <a:cxn ang="0">
                    <a:pos x="154" y="797"/>
                  </a:cxn>
                  <a:cxn ang="0">
                    <a:pos x="157" y="777"/>
                  </a:cxn>
                  <a:cxn ang="0">
                    <a:pos x="157" y="257"/>
                  </a:cxn>
                  <a:cxn ang="0">
                    <a:pos x="180" y="1654"/>
                  </a:cxn>
                  <a:cxn ang="0">
                    <a:pos x="290" y="1738"/>
                  </a:cxn>
                  <a:cxn ang="0">
                    <a:pos x="382" y="1702"/>
                  </a:cxn>
                  <a:cxn ang="0">
                    <a:pos x="404" y="852"/>
                  </a:cxn>
                  <a:cxn ang="0">
                    <a:pos x="441" y="912"/>
                  </a:cxn>
                  <a:cxn ang="0">
                    <a:pos x="441" y="1026"/>
                  </a:cxn>
                  <a:cxn ang="0">
                    <a:pos x="441" y="1159"/>
                  </a:cxn>
                  <a:cxn ang="0">
                    <a:pos x="441" y="1295"/>
                  </a:cxn>
                  <a:cxn ang="0">
                    <a:pos x="442" y="1431"/>
                  </a:cxn>
                  <a:cxn ang="0">
                    <a:pos x="442" y="1552"/>
                  </a:cxn>
                  <a:cxn ang="0">
                    <a:pos x="442" y="1647"/>
                  </a:cxn>
                  <a:cxn ang="0">
                    <a:pos x="444" y="1658"/>
                  </a:cxn>
                  <a:cxn ang="0">
                    <a:pos x="452" y="1682"/>
                  </a:cxn>
                  <a:cxn ang="0">
                    <a:pos x="478" y="1720"/>
                  </a:cxn>
                  <a:cxn ang="0">
                    <a:pos x="546" y="1742"/>
                  </a:cxn>
                  <a:cxn ang="0">
                    <a:pos x="654" y="1644"/>
                  </a:cxn>
                  <a:cxn ang="0">
                    <a:pos x="676" y="257"/>
                  </a:cxn>
                  <a:cxn ang="0">
                    <a:pos x="679" y="777"/>
                  </a:cxn>
                  <a:cxn ang="0">
                    <a:pos x="685" y="799"/>
                  </a:cxn>
                  <a:cxn ang="0">
                    <a:pos x="700" y="830"/>
                  </a:cxn>
                  <a:cxn ang="0">
                    <a:pos x="732" y="852"/>
                  </a:cxn>
                  <a:cxn ang="0">
                    <a:pos x="777" y="852"/>
                  </a:cxn>
                  <a:cxn ang="0">
                    <a:pos x="808" y="830"/>
                  </a:cxn>
                  <a:cxn ang="0">
                    <a:pos x="827" y="799"/>
                  </a:cxn>
                  <a:cxn ang="0">
                    <a:pos x="831" y="785"/>
                  </a:cxn>
                  <a:cxn ang="0">
                    <a:pos x="830" y="105"/>
                  </a:cxn>
                  <a:cxn ang="0">
                    <a:pos x="792" y="43"/>
                  </a:cxn>
                  <a:cxn ang="0">
                    <a:pos x="734" y="6"/>
                  </a:cxn>
                  <a:cxn ang="0">
                    <a:pos x="136" y="0"/>
                  </a:cxn>
                  <a:cxn ang="0">
                    <a:pos x="136" y="0"/>
                  </a:cxn>
                </a:cxnLst>
                <a:rect l="0" t="0" r="r" b="b"/>
                <a:pathLst>
                  <a:path w="831" h="1742">
                    <a:moveTo>
                      <a:pt x="136" y="0"/>
                    </a:moveTo>
                    <a:lnTo>
                      <a:pt x="104" y="8"/>
                    </a:lnTo>
                    <a:lnTo>
                      <a:pt x="73" y="25"/>
                    </a:lnTo>
                    <a:lnTo>
                      <a:pt x="44" y="49"/>
                    </a:lnTo>
                    <a:lnTo>
                      <a:pt x="22" y="82"/>
                    </a:lnTo>
                    <a:lnTo>
                      <a:pt x="6" y="116"/>
                    </a:lnTo>
                    <a:lnTo>
                      <a:pt x="0" y="153"/>
                    </a:lnTo>
                    <a:lnTo>
                      <a:pt x="0" y="787"/>
                    </a:lnTo>
                    <a:lnTo>
                      <a:pt x="0" y="790"/>
                    </a:lnTo>
                    <a:lnTo>
                      <a:pt x="1" y="797"/>
                    </a:lnTo>
                    <a:lnTo>
                      <a:pt x="6" y="811"/>
                    </a:lnTo>
                    <a:lnTo>
                      <a:pt x="13" y="824"/>
                    </a:lnTo>
                    <a:lnTo>
                      <a:pt x="23" y="839"/>
                    </a:lnTo>
                    <a:lnTo>
                      <a:pt x="38" y="850"/>
                    </a:lnTo>
                    <a:lnTo>
                      <a:pt x="57" y="859"/>
                    </a:lnTo>
                    <a:lnTo>
                      <a:pt x="81" y="861"/>
                    </a:lnTo>
                    <a:lnTo>
                      <a:pt x="104" y="859"/>
                    </a:lnTo>
                    <a:lnTo>
                      <a:pt x="122" y="852"/>
                    </a:lnTo>
                    <a:lnTo>
                      <a:pt x="133" y="839"/>
                    </a:lnTo>
                    <a:lnTo>
                      <a:pt x="145" y="825"/>
                    </a:lnTo>
                    <a:lnTo>
                      <a:pt x="149" y="811"/>
                    </a:lnTo>
                    <a:lnTo>
                      <a:pt x="154" y="797"/>
                    </a:lnTo>
                    <a:lnTo>
                      <a:pt x="155" y="785"/>
                    </a:lnTo>
                    <a:lnTo>
                      <a:pt x="157" y="777"/>
                    </a:lnTo>
                    <a:lnTo>
                      <a:pt x="157" y="773"/>
                    </a:lnTo>
                    <a:lnTo>
                      <a:pt x="157" y="257"/>
                    </a:lnTo>
                    <a:lnTo>
                      <a:pt x="182" y="254"/>
                    </a:lnTo>
                    <a:cubicBezTo>
                      <a:pt x="182" y="254"/>
                      <a:pt x="181" y="954"/>
                      <a:pt x="180" y="1654"/>
                    </a:cubicBezTo>
                    <a:cubicBezTo>
                      <a:pt x="190" y="1694"/>
                      <a:pt x="204" y="1706"/>
                      <a:pt x="222" y="1720"/>
                    </a:cubicBezTo>
                    <a:cubicBezTo>
                      <a:pt x="240" y="1734"/>
                      <a:pt x="270" y="1736"/>
                      <a:pt x="290" y="1738"/>
                    </a:cubicBezTo>
                    <a:cubicBezTo>
                      <a:pt x="310" y="1740"/>
                      <a:pt x="327" y="1736"/>
                      <a:pt x="342" y="1730"/>
                    </a:cubicBezTo>
                    <a:cubicBezTo>
                      <a:pt x="357" y="1724"/>
                      <a:pt x="372" y="1716"/>
                      <a:pt x="382" y="1702"/>
                    </a:cubicBezTo>
                    <a:cubicBezTo>
                      <a:pt x="392" y="1688"/>
                      <a:pt x="404" y="1660"/>
                      <a:pt x="405" y="1647"/>
                    </a:cubicBezTo>
                    <a:cubicBezTo>
                      <a:pt x="404" y="1249"/>
                      <a:pt x="404" y="852"/>
                      <a:pt x="404" y="852"/>
                    </a:cubicBezTo>
                    <a:lnTo>
                      <a:pt x="436" y="852"/>
                    </a:lnTo>
                    <a:lnTo>
                      <a:pt x="441" y="912"/>
                    </a:lnTo>
                    <a:lnTo>
                      <a:pt x="441" y="967"/>
                    </a:lnTo>
                    <a:lnTo>
                      <a:pt x="441" y="1026"/>
                    </a:lnTo>
                    <a:lnTo>
                      <a:pt x="441" y="1091"/>
                    </a:lnTo>
                    <a:lnTo>
                      <a:pt x="441" y="1159"/>
                    </a:lnTo>
                    <a:lnTo>
                      <a:pt x="441" y="1226"/>
                    </a:lnTo>
                    <a:lnTo>
                      <a:pt x="441" y="1295"/>
                    </a:lnTo>
                    <a:lnTo>
                      <a:pt x="442" y="1363"/>
                    </a:lnTo>
                    <a:lnTo>
                      <a:pt x="442" y="1431"/>
                    </a:lnTo>
                    <a:lnTo>
                      <a:pt x="442" y="1493"/>
                    </a:lnTo>
                    <a:lnTo>
                      <a:pt x="442" y="1552"/>
                    </a:lnTo>
                    <a:lnTo>
                      <a:pt x="442" y="1603"/>
                    </a:lnTo>
                    <a:lnTo>
                      <a:pt x="442" y="1647"/>
                    </a:lnTo>
                    <a:lnTo>
                      <a:pt x="442" y="1649"/>
                    </a:lnTo>
                    <a:lnTo>
                      <a:pt x="444" y="1658"/>
                    </a:lnTo>
                    <a:lnTo>
                      <a:pt x="450" y="1668"/>
                    </a:lnTo>
                    <a:lnTo>
                      <a:pt x="452" y="1682"/>
                    </a:lnTo>
                    <a:lnTo>
                      <a:pt x="460" y="1698"/>
                    </a:lnTo>
                    <a:lnTo>
                      <a:pt x="478" y="1720"/>
                    </a:lnTo>
                    <a:lnTo>
                      <a:pt x="510" y="1738"/>
                    </a:lnTo>
                    <a:lnTo>
                      <a:pt x="546" y="1742"/>
                    </a:lnTo>
                    <a:cubicBezTo>
                      <a:pt x="564" y="1738"/>
                      <a:pt x="602" y="1728"/>
                      <a:pt x="620" y="1712"/>
                    </a:cubicBezTo>
                    <a:cubicBezTo>
                      <a:pt x="638" y="1696"/>
                      <a:pt x="648" y="1670"/>
                      <a:pt x="654" y="1644"/>
                    </a:cubicBezTo>
                    <a:cubicBezTo>
                      <a:pt x="654" y="950"/>
                      <a:pt x="654" y="256"/>
                      <a:pt x="654" y="256"/>
                    </a:cubicBezTo>
                    <a:lnTo>
                      <a:pt x="676" y="257"/>
                    </a:lnTo>
                    <a:lnTo>
                      <a:pt x="676" y="773"/>
                    </a:lnTo>
                    <a:lnTo>
                      <a:pt x="679" y="777"/>
                    </a:lnTo>
                    <a:lnTo>
                      <a:pt x="680" y="787"/>
                    </a:lnTo>
                    <a:lnTo>
                      <a:pt x="685" y="799"/>
                    </a:lnTo>
                    <a:lnTo>
                      <a:pt x="692" y="814"/>
                    </a:lnTo>
                    <a:lnTo>
                      <a:pt x="700" y="830"/>
                    </a:lnTo>
                    <a:lnTo>
                      <a:pt x="715" y="842"/>
                    </a:lnTo>
                    <a:lnTo>
                      <a:pt x="732" y="852"/>
                    </a:lnTo>
                    <a:lnTo>
                      <a:pt x="754" y="856"/>
                    </a:lnTo>
                    <a:lnTo>
                      <a:pt x="777" y="852"/>
                    </a:lnTo>
                    <a:lnTo>
                      <a:pt x="795" y="842"/>
                    </a:lnTo>
                    <a:lnTo>
                      <a:pt x="808" y="830"/>
                    </a:lnTo>
                    <a:lnTo>
                      <a:pt x="816" y="814"/>
                    </a:lnTo>
                    <a:lnTo>
                      <a:pt x="827" y="799"/>
                    </a:lnTo>
                    <a:lnTo>
                      <a:pt x="831" y="788"/>
                    </a:lnTo>
                    <a:lnTo>
                      <a:pt x="831" y="785"/>
                    </a:lnTo>
                    <a:lnTo>
                      <a:pt x="831" y="122"/>
                    </a:lnTo>
                    <a:lnTo>
                      <a:pt x="830" y="105"/>
                    </a:lnTo>
                    <a:lnTo>
                      <a:pt x="814" y="73"/>
                    </a:lnTo>
                    <a:lnTo>
                      <a:pt x="792" y="43"/>
                    </a:lnTo>
                    <a:lnTo>
                      <a:pt x="766" y="22"/>
                    </a:lnTo>
                    <a:lnTo>
                      <a:pt x="734" y="6"/>
                    </a:lnTo>
                    <a:lnTo>
                      <a:pt x="703" y="0"/>
                    </a:lnTo>
                    <a:lnTo>
                      <a:pt x="136" y="0"/>
                    </a:lnTo>
                    <a:lnTo>
                      <a:pt x="193" y="57"/>
                    </a:lnTo>
                    <a:lnTo>
                      <a:pt x="13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prstShdw prst="shdw12">
                  <a:srgbClr val="000000">
                    <a:alpha val="50000"/>
                  </a:srgbClr>
                </a:prst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" name="Oval 50"/>
              <p:cNvSpPr>
                <a:spLocks noChangeArrowheads="1"/>
              </p:cNvSpPr>
              <p:nvPr/>
            </p:nvSpPr>
            <p:spPr bwMode="gray">
              <a:xfrm rot="-1575129">
                <a:off x="1531" y="1217"/>
                <a:ext cx="153" cy="46"/>
              </a:xfrm>
              <a:prstGeom prst="ellipse">
                <a:avLst/>
              </a:prstGeom>
              <a:solidFill>
                <a:srgbClr val="080808">
                  <a:alpha val="50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6" grpId="0" animBg="1"/>
      <p:bldP spid="38" grpId="0" animBg="1"/>
      <p:bldP spid="42" grpId="0" animBg="1"/>
      <p:bldP spid="22" grpId="0" animBg="1"/>
      <p:bldP spid="68" grpId="0" animBg="1"/>
      <p:bldP spid="40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사업 개요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02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641320" y="1285860"/>
            <a:ext cx="8281987" cy="1511300"/>
          </a:xfrm>
          <a:prstGeom prst="roundRect">
            <a:avLst>
              <a:gd name="adj" fmla="val 10889"/>
            </a:avLst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just">
              <a:lnSpc>
                <a:spcPct val="120000"/>
              </a:lnSpc>
              <a:defRPr/>
            </a:pPr>
            <a:endParaRPr lang="ko-KR" altLang="en-US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05140" y="3346471"/>
            <a:ext cx="1664378" cy="2146300"/>
            <a:chOff x="585" y="2572"/>
            <a:chExt cx="940" cy="1253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585" y="2572"/>
              <a:ext cx="940" cy="953"/>
              <a:chOff x="625" y="1583"/>
              <a:chExt cx="1249" cy="1294"/>
            </a:xfrm>
          </p:grpSpPr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625" y="1583"/>
                <a:ext cx="1249" cy="1294"/>
                <a:chOff x="2017" y="1920"/>
                <a:chExt cx="1681" cy="1678"/>
              </a:xfrm>
            </p:grpSpPr>
            <p:sp>
              <p:nvSpPr>
                <p:cNvPr id="13" name="Oval 9"/>
                <p:cNvSpPr>
                  <a:spLocks noChangeArrowheads="1"/>
                </p:cNvSpPr>
                <p:nvPr/>
              </p:nvSpPr>
              <p:spPr bwMode="gray">
                <a:xfrm>
                  <a:off x="2017" y="1920"/>
                  <a:ext cx="1681" cy="167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휴먼옛체" pitchFamily="18" charset="-127"/>
                    <a:ea typeface="휴먼옛체" pitchFamily="18" charset="-127"/>
                  </a:endParaRPr>
                </a:p>
              </p:txBody>
            </p:sp>
            <p:sp>
              <p:nvSpPr>
                <p:cNvPr id="14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555"/>
                </a:xfrm>
                <a:custGeom>
                  <a:avLst/>
                  <a:gdLst>
                    <a:gd name="T0" fmla="*/ 667 w 1321"/>
                    <a:gd name="T1" fmla="*/ 5 h 712"/>
                    <a:gd name="T2" fmla="*/ 675 w 1321"/>
                    <a:gd name="T3" fmla="*/ 5 h 712"/>
                    <a:gd name="T4" fmla="*/ 677 w 1321"/>
                    <a:gd name="T5" fmla="*/ 5 h 712"/>
                    <a:gd name="T6" fmla="*/ 674 w 1321"/>
                    <a:gd name="T7" fmla="*/ 5 h 712"/>
                    <a:gd name="T8" fmla="*/ 665 w 1321"/>
                    <a:gd name="T9" fmla="*/ 6 h 712"/>
                    <a:gd name="T10" fmla="*/ 651 w 1321"/>
                    <a:gd name="T11" fmla="*/ 7 h 712"/>
                    <a:gd name="T12" fmla="*/ 635 w 1321"/>
                    <a:gd name="T13" fmla="*/ 7 h 712"/>
                    <a:gd name="T14" fmla="*/ 612 w 1321"/>
                    <a:gd name="T15" fmla="*/ 7 h 712"/>
                    <a:gd name="T16" fmla="*/ 588 w 1321"/>
                    <a:gd name="T17" fmla="*/ 7 h 712"/>
                    <a:gd name="T18" fmla="*/ 559 w 1321"/>
                    <a:gd name="T19" fmla="*/ 7 h 712"/>
                    <a:gd name="T20" fmla="*/ 528 w 1321"/>
                    <a:gd name="T21" fmla="*/ 7 h 712"/>
                    <a:gd name="T22" fmla="*/ 495 w 1321"/>
                    <a:gd name="T23" fmla="*/ 8 h 712"/>
                    <a:gd name="T24" fmla="*/ 459 w 1321"/>
                    <a:gd name="T25" fmla="*/ 8 h 712"/>
                    <a:gd name="T26" fmla="*/ 423 w 1321"/>
                    <a:gd name="T27" fmla="*/ 8 h 712"/>
                    <a:gd name="T28" fmla="*/ 408 w 1321"/>
                    <a:gd name="T29" fmla="*/ 9 h 712"/>
                    <a:gd name="T30" fmla="*/ 244 w 1321"/>
                    <a:gd name="T31" fmla="*/ 9 h 712"/>
                    <a:gd name="T32" fmla="*/ 241 w 1321"/>
                    <a:gd name="T33" fmla="*/ 9 h 712"/>
                    <a:gd name="T34" fmla="*/ 210 w 1321"/>
                    <a:gd name="T35" fmla="*/ 8 h 712"/>
                    <a:gd name="T36" fmla="*/ 178 w 1321"/>
                    <a:gd name="T37" fmla="*/ 8 h 712"/>
                    <a:gd name="T38" fmla="*/ 150 w 1321"/>
                    <a:gd name="T39" fmla="*/ 8 h 712"/>
                    <a:gd name="T40" fmla="*/ 122 w 1321"/>
                    <a:gd name="T41" fmla="*/ 7 h 712"/>
                    <a:gd name="T42" fmla="*/ 97 w 1321"/>
                    <a:gd name="T43" fmla="*/ 7 h 712"/>
                    <a:gd name="T44" fmla="*/ 73 w 1321"/>
                    <a:gd name="T45" fmla="*/ 7 h 712"/>
                    <a:gd name="T46" fmla="*/ 55 w 1321"/>
                    <a:gd name="T47" fmla="*/ 7 h 712"/>
                    <a:gd name="T48" fmla="*/ 32 w 1321"/>
                    <a:gd name="T49" fmla="*/ 7 h 712"/>
                    <a:gd name="T50" fmla="*/ 26 w 1321"/>
                    <a:gd name="T51" fmla="*/ 7 h 712"/>
                    <a:gd name="T52" fmla="*/ 18 w 1321"/>
                    <a:gd name="T53" fmla="*/ 7 h 712"/>
                    <a:gd name="T54" fmla="*/ 6 w 1321"/>
                    <a:gd name="T55" fmla="*/ 6 h 712"/>
                    <a:gd name="T56" fmla="*/ 0 w 1321"/>
                    <a:gd name="T57" fmla="*/ 5 h 712"/>
                    <a:gd name="T58" fmla="*/ 0 w 1321"/>
                    <a:gd name="T59" fmla="*/ 5 h 712"/>
                    <a:gd name="T60" fmla="*/ 4 w 1321"/>
                    <a:gd name="T61" fmla="*/ 5 h 712"/>
                    <a:gd name="T62" fmla="*/ 16 w 1321"/>
                    <a:gd name="T63" fmla="*/ 5 h 712"/>
                    <a:gd name="T64" fmla="*/ 26 w 1321"/>
                    <a:gd name="T65" fmla="*/ 4 h 712"/>
                    <a:gd name="T66" fmla="*/ 51 w 1321"/>
                    <a:gd name="T67" fmla="*/ 3 h 712"/>
                    <a:gd name="T68" fmla="*/ 75 w 1321"/>
                    <a:gd name="T69" fmla="*/ 2 h 712"/>
                    <a:gd name="T70" fmla="*/ 106 w 1321"/>
                    <a:gd name="T71" fmla="*/ 2 h 712"/>
                    <a:gd name="T72" fmla="*/ 138 w 1321"/>
                    <a:gd name="T73" fmla="*/ 2 h 712"/>
                    <a:gd name="T74" fmla="*/ 175 w 1321"/>
                    <a:gd name="T75" fmla="*/ 2 h 712"/>
                    <a:gd name="T76" fmla="*/ 213 w 1321"/>
                    <a:gd name="T77" fmla="*/ 2 h 712"/>
                    <a:gd name="T78" fmla="*/ 255 w 1321"/>
                    <a:gd name="T79" fmla="*/ 2 h 712"/>
                    <a:gd name="T80" fmla="*/ 298 w 1321"/>
                    <a:gd name="T81" fmla="*/ 2 h 712"/>
                    <a:gd name="T82" fmla="*/ 342 w 1321"/>
                    <a:gd name="T83" fmla="*/ 0 h 712"/>
                    <a:gd name="T84" fmla="*/ 342 w 1321"/>
                    <a:gd name="T85" fmla="*/ 0 h 712"/>
                    <a:gd name="T86" fmla="*/ 389 w 1321"/>
                    <a:gd name="T87" fmla="*/ 2 h 712"/>
                    <a:gd name="T88" fmla="*/ 433 w 1321"/>
                    <a:gd name="T89" fmla="*/ 2 h 712"/>
                    <a:gd name="T90" fmla="*/ 477 w 1321"/>
                    <a:gd name="T91" fmla="*/ 2 h 712"/>
                    <a:gd name="T92" fmla="*/ 518 w 1321"/>
                    <a:gd name="T93" fmla="*/ 2 h 712"/>
                    <a:gd name="T94" fmla="*/ 554 w 1321"/>
                    <a:gd name="T95" fmla="*/ 2 h 712"/>
                    <a:gd name="T96" fmla="*/ 589 w 1321"/>
                    <a:gd name="T97" fmla="*/ 2 h 712"/>
                    <a:gd name="T98" fmla="*/ 619 w 1321"/>
                    <a:gd name="T99" fmla="*/ 3 h 712"/>
                    <a:gd name="T100" fmla="*/ 645 w 1321"/>
                    <a:gd name="T101" fmla="*/ 4 h 712"/>
                    <a:gd name="T102" fmla="*/ 667 w 1321"/>
                    <a:gd name="T103" fmla="*/ 5 h 712"/>
                    <a:gd name="T104" fmla="*/ 667 w 1321"/>
                    <a:gd name="T105" fmla="*/ 5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gray">
              <a:xfrm>
                <a:off x="761" y="2045"/>
                <a:ext cx="908" cy="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000" dirty="0">
                    <a:solidFill>
                      <a:srgbClr val="FFFFFF"/>
                    </a:solidFill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000" dirty="0" smtClean="0">
                    <a:solidFill>
                      <a:srgbClr val="FFFFFF"/>
                    </a:solidFill>
                    <a:latin typeface="휴먼옛체" pitchFamily="2" charset="-127"/>
                    <a:ea typeface="휴먼옛체" pitchFamily="2" charset="-127"/>
                  </a:rPr>
                  <a:t>기관별 </a:t>
                </a:r>
                <a:endParaRPr lang="en-US" altLang="ko-KR" sz="2000" dirty="0" smtClean="0">
                  <a:solidFill>
                    <a:srgbClr val="FFFFFF"/>
                  </a:solidFill>
                  <a:latin typeface="휴먼옛체" pitchFamily="2" charset="-127"/>
                  <a:ea typeface="휴먼옛체" pitchFamily="2" charset="-127"/>
                </a:endParaRPr>
              </a:p>
              <a:p>
                <a:pPr algn="ctr"/>
                <a:r>
                  <a:rPr lang="ko-KR" altLang="en-US" sz="2000" dirty="0" smtClean="0">
                    <a:solidFill>
                      <a:srgbClr val="FFFFFF"/>
                    </a:solidFill>
                    <a:latin typeface="휴먼옛체" pitchFamily="2" charset="-127"/>
                    <a:ea typeface="휴먼옛체" pitchFamily="2" charset="-127"/>
                  </a:rPr>
                  <a:t>역할분담</a:t>
                </a:r>
                <a:endParaRPr lang="ko-KR" altLang="en-US" sz="2000" dirty="0">
                  <a:solidFill>
                    <a:srgbClr val="FFFFFF"/>
                  </a:solidFill>
                  <a:latin typeface="휴먼옛체" pitchFamily="2" charset="-127"/>
                  <a:ea typeface="휴먼옛체" pitchFamily="2" charset="-127"/>
                </a:endParaRPr>
              </a:p>
            </p:txBody>
          </p:sp>
        </p:grpSp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672" y="3580"/>
              <a:ext cx="760" cy="245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휴먼옛체" pitchFamily="2" charset="-127"/>
                <a:ea typeface="휴먼옛체" pitchFamily="2" charset="-127"/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7000635" y="3286625"/>
            <a:ext cx="1728788" cy="2242659"/>
            <a:chOff x="4274" y="2535"/>
            <a:chExt cx="1011" cy="1311"/>
          </a:xfrm>
        </p:grpSpPr>
        <p:grpSp>
          <p:nvGrpSpPr>
            <p:cNvPr id="17" name="Group 14"/>
            <p:cNvGrpSpPr>
              <a:grpSpLocks/>
            </p:cNvGrpSpPr>
            <p:nvPr/>
          </p:nvGrpSpPr>
          <p:grpSpPr bwMode="auto">
            <a:xfrm>
              <a:off x="4274" y="2535"/>
              <a:ext cx="1011" cy="965"/>
              <a:chOff x="2401" y="1477"/>
              <a:chExt cx="1211" cy="1152"/>
            </a:xfrm>
          </p:grpSpPr>
          <p:grpSp>
            <p:nvGrpSpPr>
              <p:cNvPr id="19" name="Group 15"/>
              <p:cNvGrpSpPr>
                <a:grpSpLocks/>
              </p:cNvGrpSpPr>
              <p:nvPr/>
            </p:nvGrpSpPr>
            <p:grpSpPr bwMode="auto">
              <a:xfrm>
                <a:off x="2401" y="1477"/>
                <a:ext cx="1152" cy="1152"/>
                <a:chOff x="2019" y="1906"/>
                <a:chExt cx="1680" cy="1681"/>
              </a:xfrm>
            </p:grpSpPr>
            <p:sp>
              <p:nvSpPr>
                <p:cNvPr id="21" name="Oval 16"/>
                <p:cNvSpPr>
                  <a:spLocks noChangeArrowheads="1"/>
                </p:cNvSpPr>
                <p:nvPr/>
              </p:nvSpPr>
              <p:spPr bwMode="gray">
                <a:xfrm>
                  <a:off x="2019" y="1906"/>
                  <a:ext cx="1680" cy="16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휴먼옛체" pitchFamily="18" charset="-127"/>
                    <a:ea typeface="휴먼옛체" pitchFamily="18" charset="-127"/>
                  </a:endParaRPr>
                </a:p>
              </p:txBody>
            </p:sp>
            <p:sp>
              <p:nvSpPr>
                <p:cNvPr id="23" name="Freeform 1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513"/>
                </a:xfrm>
                <a:custGeom>
                  <a:avLst/>
                  <a:gdLst>
                    <a:gd name="T0" fmla="*/ 667 w 1321"/>
                    <a:gd name="T1" fmla="*/ 4 h 712"/>
                    <a:gd name="T2" fmla="*/ 675 w 1321"/>
                    <a:gd name="T3" fmla="*/ 4 h 712"/>
                    <a:gd name="T4" fmla="*/ 677 w 1321"/>
                    <a:gd name="T5" fmla="*/ 4 h 712"/>
                    <a:gd name="T6" fmla="*/ 674 w 1321"/>
                    <a:gd name="T7" fmla="*/ 4 h 712"/>
                    <a:gd name="T8" fmla="*/ 665 w 1321"/>
                    <a:gd name="T9" fmla="*/ 4 h 712"/>
                    <a:gd name="T10" fmla="*/ 651 w 1321"/>
                    <a:gd name="T11" fmla="*/ 5 h 712"/>
                    <a:gd name="T12" fmla="*/ 635 w 1321"/>
                    <a:gd name="T13" fmla="*/ 5 h 712"/>
                    <a:gd name="T14" fmla="*/ 612 w 1321"/>
                    <a:gd name="T15" fmla="*/ 6 h 712"/>
                    <a:gd name="T16" fmla="*/ 588 w 1321"/>
                    <a:gd name="T17" fmla="*/ 6 h 712"/>
                    <a:gd name="T18" fmla="*/ 559 w 1321"/>
                    <a:gd name="T19" fmla="*/ 6 h 712"/>
                    <a:gd name="T20" fmla="*/ 528 w 1321"/>
                    <a:gd name="T21" fmla="*/ 6 h 712"/>
                    <a:gd name="T22" fmla="*/ 495 w 1321"/>
                    <a:gd name="T23" fmla="*/ 6 h 712"/>
                    <a:gd name="T24" fmla="*/ 459 w 1321"/>
                    <a:gd name="T25" fmla="*/ 6 h 712"/>
                    <a:gd name="T26" fmla="*/ 423 w 1321"/>
                    <a:gd name="T27" fmla="*/ 6 h 712"/>
                    <a:gd name="T28" fmla="*/ 408 w 1321"/>
                    <a:gd name="T29" fmla="*/ 6 h 712"/>
                    <a:gd name="T30" fmla="*/ 244 w 1321"/>
                    <a:gd name="T31" fmla="*/ 6 h 712"/>
                    <a:gd name="T32" fmla="*/ 241 w 1321"/>
                    <a:gd name="T33" fmla="*/ 6 h 712"/>
                    <a:gd name="T34" fmla="*/ 210 w 1321"/>
                    <a:gd name="T35" fmla="*/ 6 h 712"/>
                    <a:gd name="T36" fmla="*/ 178 w 1321"/>
                    <a:gd name="T37" fmla="*/ 6 h 712"/>
                    <a:gd name="T38" fmla="*/ 150 w 1321"/>
                    <a:gd name="T39" fmla="*/ 6 h 712"/>
                    <a:gd name="T40" fmla="*/ 122 w 1321"/>
                    <a:gd name="T41" fmla="*/ 6 h 712"/>
                    <a:gd name="T42" fmla="*/ 97 w 1321"/>
                    <a:gd name="T43" fmla="*/ 6 h 712"/>
                    <a:gd name="T44" fmla="*/ 73 w 1321"/>
                    <a:gd name="T45" fmla="*/ 6 h 712"/>
                    <a:gd name="T46" fmla="*/ 55 w 1321"/>
                    <a:gd name="T47" fmla="*/ 6 h 712"/>
                    <a:gd name="T48" fmla="*/ 32 w 1321"/>
                    <a:gd name="T49" fmla="*/ 6 h 712"/>
                    <a:gd name="T50" fmla="*/ 26 w 1321"/>
                    <a:gd name="T51" fmla="*/ 5 h 712"/>
                    <a:gd name="T52" fmla="*/ 18 w 1321"/>
                    <a:gd name="T53" fmla="*/ 5 h 712"/>
                    <a:gd name="T54" fmla="*/ 6 w 1321"/>
                    <a:gd name="T55" fmla="*/ 4 h 712"/>
                    <a:gd name="T56" fmla="*/ 0 w 1321"/>
                    <a:gd name="T57" fmla="*/ 4 h 712"/>
                    <a:gd name="T58" fmla="*/ 0 w 1321"/>
                    <a:gd name="T59" fmla="*/ 4 h 712"/>
                    <a:gd name="T60" fmla="*/ 4 w 1321"/>
                    <a:gd name="T61" fmla="*/ 4 h 712"/>
                    <a:gd name="T62" fmla="*/ 16 w 1321"/>
                    <a:gd name="T63" fmla="*/ 4 h 712"/>
                    <a:gd name="T64" fmla="*/ 26 w 1321"/>
                    <a:gd name="T65" fmla="*/ 3 h 712"/>
                    <a:gd name="T66" fmla="*/ 51 w 1321"/>
                    <a:gd name="T67" fmla="*/ 3 h 712"/>
                    <a:gd name="T68" fmla="*/ 75 w 1321"/>
                    <a:gd name="T69" fmla="*/ 2 h 712"/>
                    <a:gd name="T70" fmla="*/ 106 w 1321"/>
                    <a:gd name="T71" fmla="*/ 1 h 712"/>
                    <a:gd name="T72" fmla="*/ 138 w 1321"/>
                    <a:gd name="T73" fmla="*/ 1 h 712"/>
                    <a:gd name="T74" fmla="*/ 175 w 1321"/>
                    <a:gd name="T75" fmla="*/ 1 h 712"/>
                    <a:gd name="T76" fmla="*/ 213 w 1321"/>
                    <a:gd name="T77" fmla="*/ 1 h 712"/>
                    <a:gd name="T78" fmla="*/ 255 w 1321"/>
                    <a:gd name="T79" fmla="*/ 1 h 712"/>
                    <a:gd name="T80" fmla="*/ 298 w 1321"/>
                    <a:gd name="T81" fmla="*/ 1 h 712"/>
                    <a:gd name="T82" fmla="*/ 342 w 1321"/>
                    <a:gd name="T83" fmla="*/ 0 h 712"/>
                    <a:gd name="T84" fmla="*/ 342 w 1321"/>
                    <a:gd name="T85" fmla="*/ 0 h 712"/>
                    <a:gd name="T86" fmla="*/ 389 w 1321"/>
                    <a:gd name="T87" fmla="*/ 1 h 712"/>
                    <a:gd name="T88" fmla="*/ 433 w 1321"/>
                    <a:gd name="T89" fmla="*/ 1 h 712"/>
                    <a:gd name="T90" fmla="*/ 477 w 1321"/>
                    <a:gd name="T91" fmla="*/ 1 h 712"/>
                    <a:gd name="T92" fmla="*/ 518 w 1321"/>
                    <a:gd name="T93" fmla="*/ 1 h 712"/>
                    <a:gd name="T94" fmla="*/ 554 w 1321"/>
                    <a:gd name="T95" fmla="*/ 1 h 712"/>
                    <a:gd name="T96" fmla="*/ 589 w 1321"/>
                    <a:gd name="T97" fmla="*/ 1 h 712"/>
                    <a:gd name="T98" fmla="*/ 619 w 1321"/>
                    <a:gd name="T99" fmla="*/ 2 h 712"/>
                    <a:gd name="T100" fmla="*/ 645 w 1321"/>
                    <a:gd name="T101" fmla="*/ 3 h 712"/>
                    <a:gd name="T102" fmla="*/ 667 w 1321"/>
                    <a:gd name="T103" fmla="*/ 4 h 712"/>
                    <a:gd name="T104" fmla="*/ 667 w 1321"/>
                    <a:gd name="T105" fmla="*/ 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gray">
              <a:xfrm>
                <a:off x="2401" y="1876"/>
                <a:ext cx="1211" cy="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ko-KR" altLang="en-US" sz="2000" dirty="0" smtClean="0">
                    <a:solidFill>
                      <a:srgbClr val="FFFFFF"/>
                    </a:solidFill>
                    <a:latin typeface="휴먼옛체" pitchFamily="2" charset="-127"/>
                    <a:ea typeface="휴먼옛체" pitchFamily="2" charset="-127"/>
                  </a:rPr>
                  <a:t>사업평가분석 향후사업계획수립</a:t>
                </a:r>
                <a:endParaRPr lang="ko-KR" altLang="en-US" sz="2000" dirty="0">
                  <a:solidFill>
                    <a:srgbClr val="FFFFFF"/>
                  </a:solidFill>
                  <a:latin typeface="휴먼옛체" pitchFamily="2" charset="-127"/>
                  <a:ea typeface="휴먼옛체" pitchFamily="2" charset="-127"/>
                </a:endParaRPr>
              </a:p>
            </p:txBody>
          </p:sp>
        </p:grpSp>
        <p:sp>
          <p:nvSpPr>
            <p:cNvPr id="18" name="Oval 19"/>
            <p:cNvSpPr>
              <a:spLocks noChangeArrowheads="1"/>
            </p:cNvSpPr>
            <p:nvPr/>
          </p:nvSpPr>
          <p:spPr bwMode="gray">
            <a:xfrm>
              <a:off x="4299" y="3539"/>
              <a:ext cx="917" cy="307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휴먼옛체" pitchFamily="2" charset="-127"/>
                <a:ea typeface="휴먼옛체" pitchFamily="2" charset="-127"/>
              </a:endParaRPr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2709863" y="3346471"/>
            <a:ext cx="1649412" cy="2211388"/>
            <a:chOff x="1776" y="2572"/>
            <a:chExt cx="979" cy="1316"/>
          </a:xfrm>
        </p:grpSpPr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1776" y="2572"/>
              <a:ext cx="960" cy="958"/>
              <a:chOff x="2016" y="1920"/>
              <a:chExt cx="1680" cy="1680"/>
            </a:xfrm>
          </p:grpSpPr>
          <p:sp>
            <p:nvSpPr>
              <p:cNvPr id="28" name="Oval 2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gray">
              <a:xfrm>
                <a:off x="2209" y="1948"/>
                <a:ext cx="1296" cy="56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ko-KR" altLang="en-US">
                  <a:latin typeface="휴먼옛체" pitchFamily="18" charset="-127"/>
                  <a:ea typeface="휴먼옛체" pitchFamily="18" charset="-127"/>
                </a:endParaRPr>
              </a:p>
            </p:txBody>
          </p:sp>
        </p:grpSp>
        <p:sp>
          <p:nvSpPr>
            <p:cNvPr id="26" name="Text Box 24"/>
            <p:cNvSpPr txBox="1">
              <a:spLocks noChangeArrowheads="1"/>
            </p:cNvSpPr>
            <p:nvPr/>
          </p:nvSpPr>
          <p:spPr bwMode="gray">
            <a:xfrm>
              <a:off x="1783" y="2924"/>
              <a:ext cx="972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2000" dirty="0" smtClean="0">
                  <a:solidFill>
                    <a:srgbClr val="FFFFFF"/>
                  </a:solidFill>
                  <a:latin typeface="휴먼옛체" pitchFamily="2" charset="-127"/>
                  <a:ea typeface="휴먼옛체" pitchFamily="2" charset="-127"/>
                </a:rPr>
                <a:t>간암검진</a:t>
              </a:r>
              <a:endParaRPr lang="en-US" altLang="ko-KR" sz="2000" dirty="0" smtClean="0">
                <a:solidFill>
                  <a:srgbClr val="FFFFFF"/>
                </a:solidFill>
                <a:latin typeface="휴먼옛체" pitchFamily="2" charset="-127"/>
                <a:ea typeface="휴먼옛체" pitchFamily="2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rgbClr val="FFFFFF"/>
                  </a:solidFill>
                  <a:latin typeface="휴먼옛체" pitchFamily="2" charset="-127"/>
                  <a:ea typeface="휴먼옛체" pitchFamily="2" charset="-127"/>
                </a:rPr>
                <a:t>집중홍보</a:t>
              </a:r>
              <a:endParaRPr lang="ko-KR" altLang="en-US" sz="2000" dirty="0">
                <a:solidFill>
                  <a:srgbClr val="FFFFFF"/>
                </a:solidFill>
                <a:latin typeface="휴먼옛체" pitchFamily="2" charset="-127"/>
                <a:ea typeface="휴먼옛체" pitchFamily="2" charset="-127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1776" y="3580"/>
              <a:ext cx="916" cy="308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휴먼옛체" pitchFamily="2" charset="-127"/>
                <a:ea typeface="휴먼옛체" pitchFamily="2" charset="-127"/>
              </a:endParaRPr>
            </a:p>
          </p:txBody>
        </p: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4714198" y="3286506"/>
            <a:ext cx="1654175" cy="2284052"/>
            <a:chOff x="3067" y="2535"/>
            <a:chExt cx="960" cy="1325"/>
          </a:xfrm>
        </p:grpSpPr>
        <p:grpSp>
          <p:nvGrpSpPr>
            <p:cNvPr id="31" name="Group 27"/>
            <p:cNvGrpSpPr>
              <a:grpSpLocks/>
            </p:cNvGrpSpPr>
            <p:nvPr/>
          </p:nvGrpSpPr>
          <p:grpSpPr bwMode="auto">
            <a:xfrm>
              <a:off x="3067" y="2535"/>
              <a:ext cx="960" cy="958"/>
              <a:chOff x="3067" y="2535"/>
              <a:chExt cx="960" cy="958"/>
            </a:xfrm>
          </p:grpSpPr>
          <p:grpSp>
            <p:nvGrpSpPr>
              <p:cNvPr id="33" name="Group 28"/>
              <p:cNvGrpSpPr>
                <a:grpSpLocks/>
              </p:cNvGrpSpPr>
              <p:nvPr/>
            </p:nvGrpSpPr>
            <p:grpSpPr bwMode="auto">
              <a:xfrm>
                <a:off x="3067" y="2535"/>
                <a:ext cx="960" cy="958"/>
                <a:chOff x="2008" y="1904"/>
                <a:chExt cx="1680" cy="1680"/>
              </a:xfrm>
            </p:grpSpPr>
            <p:sp>
              <p:nvSpPr>
                <p:cNvPr id="37" name="Oval 29"/>
                <p:cNvSpPr>
                  <a:spLocks noChangeArrowheads="1"/>
                </p:cNvSpPr>
                <p:nvPr/>
              </p:nvSpPr>
              <p:spPr bwMode="gray">
                <a:xfrm>
                  <a:off x="2008" y="1904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B0F0"/>
                    </a:gs>
                    <a:gs pos="100000">
                      <a:schemeClr val="accent1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휴먼옛체" pitchFamily="18" charset="-127"/>
                    <a:ea typeface="휴먼옛체" pitchFamily="18" charset="-127"/>
                  </a:endParaRPr>
                </a:p>
              </p:txBody>
            </p:sp>
            <p:sp>
              <p:nvSpPr>
                <p:cNvPr id="38" name="Freeform 30"/>
                <p:cNvSpPr>
                  <a:spLocks/>
                </p:cNvSpPr>
                <p:nvPr/>
              </p:nvSpPr>
              <p:spPr bwMode="gray">
                <a:xfrm>
                  <a:off x="2209" y="1947"/>
                  <a:ext cx="1296" cy="549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ko-KR" altLang="en-US">
                    <a:latin typeface="휴먼옛체" pitchFamily="18" charset="-127"/>
                    <a:ea typeface="휴먼옛체" pitchFamily="18" charset="-127"/>
                  </a:endParaRPr>
                </a:p>
              </p:txBody>
            </p:sp>
          </p:grp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gray">
              <a:xfrm>
                <a:off x="3109" y="2866"/>
                <a:ext cx="914" cy="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2000" dirty="0" err="1" smtClean="0">
                    <a:solidFill>
                      <a:srgbClr val="FFFFFF"/>
                    </a:solidFill>
                    <a:latin typeface="휴먼옛체" pitchFamily="2" charset="-127"/>
                    <a:ea typeface="휴먼옛체" pitchFamily="2" charset="-127"/>
                  </a:rPr>
                  <a:t>권역별</a:t>
                </a:r>
                <a:endParaRPr lang="en-US" altLang="ko-KR" sz="2000" dirty="0" smtClean="0">
                  <a:solidFill>
                    <a:srgbClr val="FFFFFF"/>
                  </a:solidFill>
                  <a:latin typeface="휴먼옛체" pitchFamily="2" charset="-127"/>
                  <a:ea typeface="휴먼옛체" pitchFamily="2" charset="-127"/>
                </a:endParaRPr>
              </a:p>
              <a:p>
                <a:pPr algn="ctr"/>
                <a:r>
                  <a:rPr lang="ko-KR" altLang="en-US" sz="2000" dirty="0" smtClean="0">
                    <a:solidFill>
                      <a:srgbClr val="FFFFFF"/>
                    </a:solidFill>
                    <a:latin typeface="휴먼옛체" pitchFamily="2" charset="-127"/>
                    <a:ea typeface="휴먼옛체" pitchFamily="2" charset="-127"/>
                  </a:rPr>
                  <a:t>간암강좌</a:t>
                </a:r>
                <a:endParaRPr lang="en-US" altLang="ko-KR" sz="2000" dirty="0" smtClean="0">
                  <a:solidFill>
                    <a:srgbClr val="FFFFFF"/>
                  </a:solidFill>
                  <a:latin typeface="휴먼옛체" pitchFamily="2" charset="-127"/>
                  <a:ea typeface="휴먼옛체" pitchFamily="2" charset="-127"/>
                </a:endParaRPr>
              </a:p>
              <a:p>
                <a:pPr algn="ctr"/>
                <a:r>
                  <a:rPr lang="ko-KR" altLang="en-US" sz="2000" dirty="0" smtClean="0">
                    <a:solidFill>
                      <a:srgbClr val="FFFFFF"/>
                    </a:solidFill>
                    <a:latin typeface="휴먼옛체" pitchFamily="2" charset="-127"/>
                    <a:ea typeface="휴먼옛체" pitchFamily="2" charset="-127"/>
                  </a:rPr>
                  <a:t>실시</a:t>
                </a:r>
                <a:endParaRPr lang="ko-KR" altLang="en-US" sz="2000" dirty="0">
                  <a:solidFill>
                    <a:srgbClr val="FFFFFF"/>
                  </a:solidFill>
                  <a:latin typeface="휴먼옛체" pitchFamily="2" charset="-127"/>
                  <a:ea typeface="휴먼옛체" pitchFamily="2" charset="-127"/>
                </a:endParaRPr>
              </a:p>
            </p:txBody>
          </p:sp>
        </p:grpSp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3072" y="3552"/>
              <a:ext cx="916" cy="308"/>
            </a:xfrm>
            <a:prstGeom prst="ellipse">
              <a:avLst/>
            </a:prstGeom>
            <a:gradFill rotWithShape="1">
              <a:gsLst>
                <a:gs pos="0">
                  <a:srgbClr val="CECECE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휴먼옛체" pitchFamily="2" charset="-127"/>
                <a:ea typeface="휴먼옛체" pitchFamily="2" charset="-127"/>
              </a:endParaRPr>
            </a:p>
          </p:txBody>
        </p:sp>
      </p:grpSp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1785938" y="5857896"/>
            <a:ext cx="5429250" cy="6429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50000">
                <a:schemeClr val="hlink">
                  <a:gamma/>
                  <a:tint val="24314"/>
                  <a:invGamma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지역주민 건강증진 도모</a:t>
            </a:r>
            <a:endParaRPr lang="ko-KR" alt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옛체" pitchFamily="18" charset="-127"/>
              <a:ea typeface="휴먼옛체" pitchFamily="18" charset="-127"/>
            </a:endParaRPr>
          </a:p>
        </p:txBody>
      </p:sp>
      <p:grpSp>
        <p:nvGrpSpPr>
          <p:cNvPr id="40" name="그룹 35"/>
          <p:cNvGrpSpPr>
            <a:grpSpLocks/>
          </p:cNvGrpSpPr>
          <p:nvPr/>
        </p:nvGrpSpPr>
        <p:grpSpPr bwMode="auto">
          <a:xfrm>
            <a:off x="2428875" y="5060971"/>
            <a:ext cx="4087813" cy="725488"/>
            <a:chOff x="2578100" y="3305175"/>
            <a:chExt cx="4146550" cy="1695450"/>
          </a:xfrm>
        </p:grpSpPr>
        <p:sp>
          <p:nvSpPr>
            <p:cNvPr id="41" name="AutoShape 3"/>
            <p:cNvSpPr>
              <a:spLocks noChangeArrowheads="1"/>
            </p:cNvSpPr>
            <p:nvPr/>
          </p:nvSpPr>
          <p:spPr bwMode="gray">
            <a:xfrm rot="10800000">
              <a:off x="2578100" y="3305175"/>
              <a:ext cx="4146550" cy="1695450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rgbClr val="000066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latin typeface="굴림" charset="-127"/>
                <a:ea typeface="굴림" charset="-127"/>
              </a:endParaRPr>
            </a:p>
          </p:txBody>
        </p:sp>
        <p:sp>
          <p:nvSpPr>
            <p:cNvPr id="42" name="AutoShape 3"/>
            <p:cNvSpPr>
              <a:spLocks noChangeArrowheads="1"/>
            </p:cNvSpPr>
            <p:nvPr/>
          </p:nvSpPr>
          <p:spPr bwMode="gray">
            <a:xfrm rot="10800000">
              <a:off x="3512080" y="3972967"/>
              <a:ext cx="2355885" cy="827321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rgbClr val="A7A7FF">
                    <a:alpha val="50000"/>
                  </a:srgb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latin typeface="굴림" charset="-127"/>
                <a:ea typeface="굴림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14658" y="3316306"/>
              <a:ext cx="1505641" cy="10795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2400" dirty="0">
                  <a:latin typeface="휴먼옛체" pitchFamily="18" charset="-127"/>
                  <a:ea typeface="휴먼옛체" pitchFamily="18" charset="-127"/>
                </a:rPr>
                <a:t>기본목표</a:t>
              </a:r>
            </a:p>
          </p:txBody>
        </p:sp>
      </p:grpSp>
      <p:sp>
        <p:nvSpPr>
          <p:cNvPr id="44" name="AutoShape 271"/>
          <p:cNvSpPr>
            <a:spLocks noChangeArrowheads="1"/>
          </p:cNvSpPr>
          <p:nvPr/>
        </p:nvSpPr>
        <p:spPr bwMode="auto">
          <a:xfrm>
            <a:off x="214282" y="1298560"/>
            <a:ext cx="771525" cy="728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2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휴먼옛체"/>
                <a:ea typeface="휴먼옛체"/>
              </a:rPr>
              <a:t> </a:t>
            </a:r>
            <a:r>
              <a:rPr lang="ko-KR" altLang="en-US" sz="2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휴먼옛체"/>
                <a:ea typeface="휴먼옛체"/>
              </a:rPr>
              <a:t>목적</a:t>
            </a:r>
            <a:endParaRPr lang="ko-KR" altLang="en-US" sz="2200" dirty="0">
              <a:latin typeface="굴림" charset="-127"/>
              <a:ea typeface="굴림" charset="-127"/>
            </a:endParaRPr>
          </a:p>
        </p:txBody>
      </p:sp>
      <p:sp>
        <p:nvSpPr>
          <p:cNvPr id="45" name="AutoShape 271"/>
          <p:cNvSpPr>
            <a:spLocks noChangeArrowheads="1"/>
          </p:cNvSpPr>
          <p:nvPr/>
        </p:nvSpPr>
        <p:spPr bwMode="auto">
          <a:xfrm>
            <a:off x="214282" y="2714620"/>
            <a:ext cx="771525" cy="728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200" kern="10" dirty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휴먼옛체"/>
                <a:ea typeface="휴먼옛체"/>
              </a:rPr>
              <a:t> </a:t>
            </a:r>
            <a:r>
              <a:rPr lang="ko-KR" altLang="en-US" sz="2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휴먼옛체"/>
                <a:ea typeface="휴먼옛체"/>
              </a:rPr>
              <a:t>수행</a:t>
            </a:r>
            <a:endParaRPr lang="en-US" altLang="ko-KR" sz="2200" kern="10" dirty="0" smtClean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latin typeface="휴먼옛체"/>
              <a:ea typeface="휴먼옛체"/>
            </a:endParaRPr>
          </a:p>
          <a:p>
            <a:pPr algn="ctr">
              <a:defRPr/>
            </a:pPr>
            <a:r>
              <a:rPr lang="ko-KR" altLang="en-US" sz="2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휴먼옛체"/>
                <a:ea typeface="휴먼옛체"/>
              </a:rPr>
              <a:t> 절차</a:t>
            </a:r>
            <a:endParaRPr lang="ko-KR" altLang="en-US" sz="2200" dirty="0">
              <a:latin typeface="굴림" charset="-127"/>
              <a:ea typeface="굴림" charset="-127"/>
            </a:endParaRPr>
          </a:p>
        </p:txBody>
      </p:sp>
      <p:sp>
        <p:nvSpPr>
          <p:cNvPr id="46" name="TextBox 39"/>
          <p:cNvSpPr txBox="1">
            <a:spLocks noChangeArrowheads="1"/>
          </p:cNvSpPr>
          <p:nvPr/>
        </p:nvSpPr>
        <p:spPr bwMode="auto">
          <a:xfrm>
            <a:off x="1000100" y="1571612"/>
            <a:ext cx="7921625" cy="107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대구</a:t>
            </a:r>
            <a:r>
              <a:rPr lang="en-US" altLang="ko-KR" sz="2000" dirty="0" smtClean="0"/>
              <a:t>•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경북에 거주하는 간암 고위험군자에게 간질환 관리와 간암 예방에 관한 올바른 정보제공으로 암검진 수검률 향상과 주민의 건강관리 능력을 향상시켜 건강증진 도모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xfrm>
            <a:off x="6867525" y="6535738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6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9"/>
          <p:cNvSpPr txBox="1">
            <a:spLocks noChangeArrowheads="1"/>
          </p:cNvSpPr>
          <p:nvPr/>
        </p:nvSpPr>
        <p:spPr bwMode="auto">
          <a:xfrm>
            <a:off x="1371578" y="519092"/>
            <a:ext cx="69227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 contourW="38100">
              <a:bevelT w="0" h="69850"/>
              <a:bevelB w="6350" h="6350"/>
              <a:extrusionClr>
                <a:schemeClr val="bg1">
                  <a:lumMod val="85000"/>
                </a:schemeClr>
              </a:extrusionClr>
              <a:contourClr>
                <a:schemeClr val="bg1"/>
              </a:contourClr>
            </a:sp3d>
          </a:bodyPr>
          <a:lstStyle/>
          <a:p>
            <a:pPr marL="161925" indent="-161925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수행 내용</a:t>
            </a:r>
            <a:endParaRPr kumimoji="0" lang="ko-KR" alt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80206" y="571480"/>
            <a:ext cx="691332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bg1">
                  <a:lumMod val="85000"/>
                </a:schemeClr>
              </a:extrusionClr>
            </a:sp3d>
          </a:bodyPr>
          <a:lstStyle/>
          <a:p>
            <a:pPr marL="161925" indent="-161925" algn="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3500" dirty="0" smtClean="0">
                <a:solidFill>
                  <a:schemeClr val="bg1"/>
                </a:solidFill>
                <a:latin typeface="일산병원" pitchFamily="18" charset="-127"/>
                <a:ea typeface="일산병원" pitchFamily="18" charset="-127"/>
              </a:rPr>
              <a:t>03</a:t>
            </a:r>
            <a:endParaRPr kumimoji="0" lang="en-US" altLang="en-US" sz="3500" dirty="0">
              <a:solidFill>
                <a:schemeClr val="bg1"/>
              </a:solidFill>
              <a:latin typeface="일산병원" pitchFamily="18" charset="-127"/>
              <a:ea typeface="일산병원" pitchFamily="18" charset="-127"/>
            </a:endParaRP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1028700" y="1217613"/>
            <a:ext cx="7900988" cy="5943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각 기관별 역할 분담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6" name="Picture 3" descr="01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92833" b="77005"/>
          <a:stretch>
            <a:fillRect/>
          </a:stretch>
        </p:blipFill>
        <p:spPr bwMode="auto">
          <a:xfrm>
            <a:off x="584200" y="1096963"/>
            <a:ext cx="439738" cy="90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직선 연결선 21"/>
          <p:cNvCxnSpPr/>
          <p:nvPr/>
        </p:nvCxnSpPr>
        <p:spPr>
          <a:xfrm>
            <a:off x="682396" y="1785926"/>
            <a:ext cx="8136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857224" y="2143116"/>
            <a:ext cx="7715304" cy="221457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995336" y="2157425"/>
            <a:ext cx="1647838" cy="62863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gray">
          <a:xfrm>
            <a:off x="1000100" y="2214554"/>
            <a:ext cx="17145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대구광역시</a:t>
            </a:r>
            <a:endParaRPr lang="en-US" altLang="ko-K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gray">
          <a:xfrm>
            <a:off x="857224" y="4500570"/>
            <a:ext cx="7715304" cy="187642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gray">
          <a:xfrm>
            <a:off x="995336" y="4887931"/>
            <a:ext cx="15764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gray">
          <a:xfrm>
            <a:off x="1071538" y="5066929"/>
            <a:ext cx="162402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국민건강보험공단</a:t>
            </a:r>
            <a:endParaRPr lang="en-US" altLang="ko-K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2714612" y="4643446"/>
            <a:ext cx="6143668" cy="157163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건강강좌안내문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검진확인서 발송</a:t>
            </a: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건강강좌 참여희망자 접수 및 안내</a:t>
            </a: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수검독려 및 </a:t>
            </a:r>
            <a:r>
              <a:rPr kumimoji="0" lang="ko-KR" altLang="en-US" sz="2200" b="1" dirty="0" err="1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문자메세지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발송</a:t>
            </a: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설문지 취합 및 결과분석</a:t>
            </a:r>
            <a:endParaRPr lang="ko-KR" altLang="en-US" sz="2400" dirty="0" smtClean="0"/>
          </a:p>
          <a:p>
            <a:pPr fontAlgn="auto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kumimoji="0" lang="ko-KR" altLang="en-US" sz="2400" dirty="0"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ko-KR" sz="24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400" spc="-300" dirty="0">
                <a:latin typeface="+mn-lt"/>
                <a:ea typeface="+mn-ea"/>
                <a:sym typeface="Wingdings" pitchFamily="2" charset="2"/>
              </a:rPr>
              <a:t>     </a:t>
            </a:r>
            <a:endParaRPr kumimoji="0" lang="ko-KR" altLang="en-US" sz="2000" dirty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1000100" y="2857496"/>
            <a:ext cx="1647838" cy="62863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gray">
          <a:xfrm>
            <a:off x="1004864" y="2914625"/>
            <a:ext cx="17145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경상북도</a:t>
            </a:r>
            <a:endParaRPr lang="en-US" altLang="ko-K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gray">
          <a:xfrm>
            <a:off x="1000100" y="3571877"/>
            <a:ext cx="1647838" cy="71438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gray">
          <a:xfrm>
            <a:off x="928662" y="3571876"/>
            <a:ext cx="17145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</a:rPr>
              <a:t>대구경북</a:t>
            </a:r>
            <a:endParaRPr lang="en-US" altLang="ko-KR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  <a:p>
            <a:pPr algn="ctr"/>
            <a:r>
              <a:rPr lang="ko-KR" alt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지역암센터</a:t>
            </a:r>
            <a:endParaRPr lang="en-US" altLang="ko-KR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2714612" y="2357430"/>
            <a:ext cx="6143668" cy="171451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강좌 개최지역 강사 및 강의 장소 섭외</a:t>
            </a: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현수막설치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포스터 부착</a:t>
            </a: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홈페이지 안내</a:t>
            </a: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간암책자 및 </a:t>
            </a:r>
            <a:r>
              <a:rPr kumimoji="0" lang="ko-KR" altLang="en-US" sz="2200" b="1" dirty="0" err="1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리플렛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등 홍보자료 제공</a:t>
            </a:r>
            <a:endParaRPr kumimoji="0" lang="en-US" altLang="ko-KR" sz="2200" b="1" dirty="0" smtClean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kumimoji="0" lang="en-US" altLang="ko-KR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200" b="1" dirty="0" smtClean="0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건강강좌 안내 및 수검독려</a:t>
            </a:r>
            <a:endParaRPr kumimoji="0" lang="ko-KR" altLang="en-US" sz="2400" dirty="0"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ko-KR" sz="24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400" spc="-300" dirty="0">
                <a:latin typeface="+mn-lt"/>
                <a:ea typeface="+mn-ea"/>
                <a:sym typeface="Wingdings" pitchFamily="2" charset="2"/>
              </a:rPr>
              <a:t>     </a:t>
            </a:r>
            <a:endParaRPr kumimoji="0" lang="ko-KR" altLang="en-US" sz="2000" dirty="0">
              <a:latin typeface="+mn-lt"/>
              <a:ea typeface="+mn-ea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kumimoji="0" lang="ko-KR" altLang="en-US" sz="2000" b="1" spc="-150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슬라이드 번호 개체 틀 16"/>
          <p:cNvSpPr>
            <a:spLocks noGrp="1"/>
          </p:cNvSpPr>
          <p:nvPr>
            <p:ph type="sldNum" sz="quarter" idx="12"/>
          </p:nvPr>
        </p:nvSpPr>
        <p:spPr bwMode="auto">
          <a:xfrm>
            <a:off x="6867525" y="6535738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일산병원" charset="-127"/>
                <a:ea typeface="일산병원" charset="-127"/>
              </a:rPr>
              <a:t>7</a:t>
            </a:r>
            <a:endParaRPr lang="ko-KR" altLang="en-US" dirty="0" smtClean="0">
              <a:latin typeface="일산병원" charset="-127"/>
              <a:ea typeface="일산병원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57150">
          <a:solidFill>
            <a:srgbClr val="FF3300"/>
          </a:solidFill>
          <a:round/>
          <a:headEnd/>
          <a:tailEnd/>
        </a:ln>
        <a:effectLst>
          <a:outerShdw dist="35921" dir="2700000" algn="ctr" rotWithShape="0">
            <a:schemeClr val="tx1"/>
          </a:outerShdw>
        </a:effectLst>
      </a:spPr>
      <a:bodyPr wrap="none" anchor="ctr"/>
      <a:lstStyle>
        <a:defPPr algn="ctr">
          <a:defRPr sz="2200" kern="10" dirty="0">
            <a:ln w="9525">
              <a:noFill/>
              <a:round/>
              <a:headEnd/>
              <a:tailEnd/>
            </a:ln>
            <a:solidFill>
              <a:srgbClr val="CC0000"/>
            </a:solidFill>
            <a:latin typeface="휴먼옛체"/>
            <a:ea typeface="휴먼옛체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9163</TotalTime>
  <Words>1103</Words>
  <Application>Microsoft Office PowerPoint</Application>
  <PresentationFormat>화면 슬라이드 쇼(4:3)</PresentationFormat>
  <Paragraphs>394</Paragraphs>
  <Slides>23</Slides>
  <Notes>4</Notes>
  <HiddenSlides>0</HiddenSlides>
  <MMClips>2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8" baseType="lpstr">
      <vt:lpstr>굴림</vt:lpstr>
      <vt:lpstr>Arial</vt:lpstr>
      <vt:lpstr>일산병원</vt:lpstr>
      <vt:lpstr>양재튼튼체B</vt:lpstr>
      <vt:lpstr>맑은 고딕</vt:lpstr>
      <vt:lpstr>HY헤드라인M</vt:lpstr>
      <vt:lpstr>Wingdings</vt:lpstr>
      <vt:lpstr>HY동녘M</vt:lpstr>
      <vt:lpstr>Verdana</vt:lpstr>
      <vt:lpstr>HY견고딕</vt:lpstr>
      <vt:lpstr>휴먼옛체</vt:lpstr>
      <vt:lpstr>HY울릉도M</vt:lpstr>
      <vt:lpstr>HY수평선B</vt:lpstr>
      <vt:lpstr>굴림체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6개 지역 고객센터 교육자료</dc:title>
  <dc:creator>재가서비스 자동청구시스템 추진팀 변창오</dc:creator>
  <cp:lastModifiedBy>OEM_SP3</cp:lastModifiedBy>
  <cp:revision>1036</cp:revision>
  <dcterms:created xsi:type="dcterms:W3CDTF">2011-01-20T13:49:23Z</dcterms:created>
  <dcterms:modified xsi:type="dcterms:W3CDTF">2013-11-20T12:15:25Z</dcterms:modified>
</cp:coreProperties>
</file>