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xls" ContentType="application/vnd.ms-exce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1"/>
  </p:sldMasterIdLst>
  <p:notesMasterIdLst>
    <p:notesMasterId r:id="rId29"/>
  </p:notesMasterIdLst>
  <p:handoutMasterIdLst>
    <p:handoutMasterId r:id="rId30"/>
  </p:handoutMasterIdLst>
  <p:sldIdLst>
    <p:sldId id="537" r:id="rId2"/>
    <p:sldId id="567" r:id="rId3"/>
    <p:sldId id="569" r:id="rId4"/>
    <p:sldId id="570" r:id="rId5"/>
    <p:sldId id="571" r:id="rId6"/>
    <p:sldId id="572" r:id="rId7"/>
    <p:sldId id="573" r:id="rId8"/>
    <p:sldId id="574" r:id="rId9"/>
    <p:sldId id="593" r:id="rId10"/>
    <p:sldId id="575" r:id="rId11"/>
    <p:sldId id="576" r:id="rId12"/>
    <p:sldId id="577" r:id="rId13"/>
    <p:sldId id="590" r:id="rId14"/>
    <p:sldId id="589" r:id="rId15"/>
    <p:sldId id="579" r:id="rId16"/>
    <p:sldId id="578" r:id="rId17"/>
    <p:sldId id="580" r:id="rId18"/>
    <p:sldId id="581" r:id="rId19"/>
    <p:sldId id="586" r:id="rId20"/>
    <p:sldId id="584" r:id="rId21"/>
    <p:sldId id="587" r:id="rId22"/>
    <p:sldId id="582" r:id="rId23"/>
    <p:sldId id="585" r:id="rId24"/>
    <p:sldId id="591" r:id="rId25"/>
    <p:sldId id="592" r:id="rId26"/>
    <p:sldId id="588" r:id="rId27"/>
    <p:sldId id="568" r:id="rId28"/>
  </p:sldIdLst>
  <p:sldSz cx="9144000" cy="6858000" type="screen4x3"/>
  <p:notesSz cx="6742113" cy="9947275"/>
  <p:embeddedFontLst>
    <p:embeddedFont>
      <p:font typeface="휴먼엑스포" pitchFamily="18" charset="-127"/>
      <p:regular r:id="rId31"/>
    </p:embeddedFont>
    <p:embeddedFont>
      <p:font typeface="10X10" charset="-127"/>
      <p:regular r:id="rId32"/>
    </p:embeddedFont>
    <p:embeddedFont>
      <p:font typeface="나눔명조 ExtraBold" charset="-127"/>
      <p:bold r:id="rId33"/>
    </p:embeddedFont>
    <p:embeddedFont>
      <p:font typeface="10X10 Bold" charset="-127"/>
      <p:regular r:id="rId34"/>
    </p:embeddedFont>
    <p:embeddedFont>
      <p:font typeface="나눔고딕" charset="-127"/>
      <p:regular r:id="rId35"/>
      <p:bold r:id="rId36"/>
    </p:embeddedFont>
    <p:embeddedFont>
      <p:font typeface="나눔고딕 ExtraBold" charset="-127"/>
      <p:bold r:id="rId37"/>
    </p:embeddedFont>
    <p:embeddedFont>
      <p:font typeface="나눔손글씨 펜" charset="-127"/>
      <p:regular r:id="rId38"/>
    </p:embeddedFont>
    <p:embeddedFont>
      <p:font typeface="맑은 고딕" pitchFamily="50" charset="-127"/>
      <p:regular r:id="rId39"/>
      <p:bold r:id="rId40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Arial" charset="0"/>
        <a:ea typeface="휴먼엑스포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6CC"/>
    <a:srgbClr val="EEC4D4"/>
    <a:srgbClr val="FFFFCC"/>
    <a:srgbClr val="E565CD"/>
    <a:srgbClr val="66CCFF"/>
    <a:srgbClr val="FF6600"/>
    <a:srgbClr val="CFC7EF"/>
  </p:clrMru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1" autoAdjust="0"/>
    <p:restoredTop sz="97884" autoAdjust="0"/>
  </p:normalViewPr>
  <p:slideViewPr>
    <p:cSldViewPr>
      <p:cViewPr>
        <p:scale>
          <a:sx n="100" d="100"/>
          <a:sy n="100" d="100"/>
        </p:scale>
        <p:origin x="-402" y="-246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312" y="-108"/>
      </p:cViewPr>
      <p:guideLst>
        <p:guide orient="horz" pos="3133"/>
        <p:guide pos="2123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200">
                <a:latin typeface="휴먼엑스포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225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200">
                <a:latin typeface="휴먼엑스포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225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200">
                <a:latin typeface="휴먼엑스포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447213"/>
            <a:ext cx="29225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200">
                <a:latin typeface="휴먼엑스포" pitchFamily="18" charset="-127"/>
              </a:defRPr>
            </a:lvl1pPr>
          </a:lstStyle>
          <a:p>
            <a:pPr>
              <a:defRPr/>
            </a:pPr>
            <a:fld id="{E32A6520-6F05-44EB-ACC5-8AC3E0F619F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latinLnBrk="0" hangingPunct="0">
              <a:defRPr kumimoji="0" sz="1200">
                <a:latin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7938" y="0"/>
            <a:ext cx="292258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latinLnBrk="0" hangingPunct="0">
              <a:defRPr kumimoji="0" sz="1200">
                <a:latin typeface="Arial" pitchFamily="34" charset="0"/>
              </a:defRPr>
            </a:lvl1pPr>
          </a:lstStyle>
          <a:p>
            <a:pPr>
              <a:defRPr/>
            </a:pPr>
            <a:fld id="{71F30A3A-2B56-4211-AF79-6B94302FAD36}" type="datetimeFigureOut">
              <a:rPr lang="ko-KR" altLang="en-US"/>
              <a:pPr>
                <a:defRPr/>
              </a:pPr>
              <a:t>2012-10-31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84238" y="744538"/>
            <a:ext cx="4973637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4688" y="4724400"/>
            <a:ext cx="5392737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2258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latinLnBrk="0" hangingPunct="0">
              <a:defRPr kumimoji="0" sz="1200">
                <a:latin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7938" y="9447213"/>
            <a:ext cx="29225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latinLnBrk="0" hangingPunct="0">
              <a:defRPr kumimoji="0" sz="1200">
                <a:latin typeface="Arial" pitchFamily="34" charset="0"/>
              </a:defRPr>
            </a:lvl1pPr>
          </a:lstStyle>
          <a:p>
            <a:pPr>
              <a:defRPr/>
            </a:pPr>
            <a:fld id="{271596B4-1473-4CAD-A439-25713C3210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A2C275-5E77-4CA2-AB49-75D62ACC29CC}" type="slidenum">
              <a:rPr lang="ko-KR" altLang="en-US" smtClean="0">
                <a:latin typeface="Arial" charset="0"/>
              </a:rPr>
              <a:pPr/>
              <a:t>1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19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6C7151-2CB5-49DE-BED5-3586B1FA0E92}" type="slidenum">
              <a:rPr lang="ko-KR" altLang="en-US" smtClean="0">
                <a:latin typeface="Arial" charset="0"/>
              </a:rPr>
              <a:pPr/>
              <a:t>10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30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B6A297-F722-4A46-BC61-F535258A2E26}" type="slidenum">
              <a:rPr lang="ko-KR" altLang="en-US" smtClean="0">
                <a:latin typeface="Arial" charset="0"/>
              </a:rPr>
              <a:pPr/>
              <a:t>11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40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063365-0689-4688-A47B-55AA7A2E4778}" type="slidenum">
              <a:rPr lang="ko-KR" altLang="en-US" smtClean="0">
                <a:latin typeface="Arial" charset="0"/>
              </a:rPr>
              <a:pPr/>
              <a:t>12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50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3A25F3-5E06-4807-B5FD-C2983E5F8CE8}" type="slidenum">
              <a:rPr lang="ko-KR" altLang="en-US" smtClean="0">
                <a:latin typeface="Arial" charset="0"/>
              </a:rPr>
              <a:pPr/>
              <a:t>13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041FD5-FA3A-459E-A980-2B3383E0F173}" type="slidenum">
              <a:rPr lang="ko-KR" altLang="en-US" smtClean="0">
                <a:latin typeface="Arial" charset="0"/>
              </a:rPr>
              <a:pPr/>
              <a:t>14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71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B63039-9983-4CE2-85E7-384C24D9D201}" type="slidenum">
              <a:rPr lang="ko-KR" altLang="en-US" smtClean="0">
                <a:latin typeface="Arial" charset="0"/>
              </a:rPr>
              <a:pPr/>
              <a:t>15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81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2C3E31-60D0-489E-9A69-E095DE422E10}" type="slidenum">
              <a:rPr lang="ko-KR" altLang="en-US" smtClean="0">
                <a:latin typeface="Arial" charset="0"/>
              </a:rPr>
              <a:pPr/>
              <a:t>16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14C46C-63BF-4945-ADA3-8566BA58C26C}" type="slidenum">
              <a:rPr lang="ko-KR" altLang="en-US" smtClean="0">
                <a:latin typeface="Arial" charset="0"/>
              </a:rPr>
              <a:pPr/>
              <a:t>17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01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7A57BF-5730-4EDB-A7F7-ACCFFE2EB489}" type="slidenum">
              <a:rPr lang="ko-KR" altLang="en-US" smtClean="0">
                <a:latin typeface="Arial" charset="0"/>
              </a:rPr>
              <a:pPr/>
              <a:t>18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12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6160C8-EFF0-4121-BABB-BCBCFA19529E}" type="slidenum">
              <a:rPr lang="ko-KR" altLang="en-US" smtClean="0">
                <a:latin typeface="Arial" charset="0"/>
              </a:rPr>
              <a:pPr/>
              <a:t>19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37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7B2032-6DF4-401D-B559-92C77F40A34E}" type="slidenum">
              <a:rPr lang="ko-KR" altLang="en-US" smtClean="0">
                <a:latin typeface="Arial" charset="0"/>
              </a:rPr>
              <a:pPr/>
              <a:t>2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22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4FF525-9D8E-48C5-8008-4875FFF94070}" type="slidenum">
              <a:rPr lang="ko-KR" altLang="en-US" smtClean="0">
                <a:latin typeface="Arial" charset="0"/>
              </a:rPr>
              <a:pPr/>
              <a:t>20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9708B0-20AA-4404-A290-132C96FA973F}" type="slidenum">
              <a:rPr lang="ko-KR" altLang="en-US" smtClean="0">
                <a:latin typeface="Arial" charset="0"/>
              </a:rPr>
              <a:pPr/>
              <a:t>21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9A4536-C065-47F6-B4CC-97CBE4926C95}" type="slidenum">
              <a:rPr lang="ko-KR" altLang="en-US" smtClean="0">
                <a:latin typeface="Arial" charset="0"/>
              </a:rPr>
              <a:pPr/>
              <a:t>22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32EF1B-6099-4DC1-88B6-B43F71DED16E}" type="slidenum">
              <a:rPr lang="ko-KR" altLang="en-US" smtClean="0">
                <a:latin typeface="Arial" charset="0"/>
              </a:rPr>
              <a:pPr/>
              <a:t>23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933D1D-93C1-4BF6-A04C-6623DFB87BEA}" type="slidenum">
              <a:rPr lang="ko-KR" altLang="en-US" smtClean="0">
                <a:latin typeface="Arial" charset="0"/>
              </a:rPr>
              <a:pPr/>
              <a:t>24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1A3F64-F955-4BB7-BC08-9FFF886A2E62}" type="slidenum">
              <a:rPr lang="ko-KR" altLang="en-US" smtClean="0">
                <a:latin typeface="Arial" charset="0"/>
              </a:rPr>
              <a:pPr/>
              <a:t>25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6B18E0-5EBA-4994-85F9-ECDE5727DA3C}" type="slidenum">
              <a:rPr lang="ko-KR" altLang="en-US" smtClean="0">
                <a:latin typeface="Arial" charset="0"/>
              </a:rPr>
              <a:pPr/>
              <a:t>26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8546F6-A0F5-4738-B15F-FCB99128BABC}" type="slidenum">
              <a:rPr lang="ko-KR" altLang="en-US" smtClean="0">
                <a:latin typeface="Arial" charset="0"/>
              </a:rPr>
              <a:pPr/>
              <a:t>27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48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99FC4C-36D3-41DB-832F-D56C0FDE36CB}" type="slidenum">
              <a:rPr lang="ko-KR" altLang="en-US" smtClean="0">
                <a:latin typeface="Arial" charset="0"/>
              </a:rPr>
              <a:pPr/>
              <a:t>3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58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514B23-9C83-4502-A233-8EFBCA513548}" type="slidenum">
              <a:rPr lang="ko-KR" altLang="en-US" smtClean="0">
                <a:latin typeface="Arial" charset="0"/>
              </a:rPr>
              <a:pPr/>
              <a:t>4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68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3E4B8D-EA6D-4B8D-BC11-FA5F670B8F4B}" type="slidenum">
              <a:rPr lang="ko-KR" altLang="en-US" smtClean="0">
                <a:latin typeface="Arial" charset="0"/>
              </a:rPr>
              <a:pPr/>
              <a:t>5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FD5E5-FF9D-4D76-8D87-A1B2F714C4AD}" type="slidenum">
              <a:rPr lang="ko-KR" altLang="en-US" smtClean="0">
                <a:latin typeface="Arial" charset="0"/>
              </a:rPr>
              <a:pPr/>
              <a:t>6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70D584-E960-47B2-9A7A-F885EF159AF1}" type="slidenum">
              <a:rPr lang="ko-KR" altLang="en-US" smtClean="0">
                <a:latin typeface="Arial" charset="0"/>
              </a:rPr>
              <a:pPr/>
              <a:t>7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99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9B5AC2-B400-4BB6-A624-2AD13944706D}" type="slidenum">
              <a:rPr lang="ko-KR" altLang="en-US" smtClean="0">
                <a:latin typeface="Arial" charset="0"/>
              </a:rPr>
              <a:pPr/>
              <a:t>8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0265E2-E66A-48E7-9E9C-60C8FEE9479D}" type="slidenum">
              <a:rPr lang="ko-KR" altLang="en-US" smtClean="0">
                <a:latin typeface="Arial" charset="0"/>
              </a:rPr>
              <a:pPr/>
              <a:t>9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" descr="로고(영문포함)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6350000"/>
            <a:ext cx="15065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1902-963B-4535-92B4-9D82DA0B885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E5249-9ABE-4C2F-9523-01E42D578C1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650D9-6AFF-476F-B9A1-103B050D56D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8182-262D-42FF-830E-EB068839D5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930CA-B39D-4F4F-B304-43A1E60D575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00B43-627E-4BFC-A7D1-F5EF9D38AED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CA914-EAC1-4FB2-891E-94AEF6C0E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0F37-2145-4AD1-BC80-EF6E179027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A21E4-163A-4164-B032-AC4B875A4E6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1BD67-179C-4964-BABF-6E385C172D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A27F4-3D06-4A69-BC1C-30CCA586F73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FDFA-7681-4845-B5B8-0E609399197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400"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1" sz="1400"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400">
                <a:latin typeface="+mn-lt"/>
              </a:defRPr>
            </a:lvl1pPr>
          </a:lstStyle>
          <a:p>
            <a:pPr>
              <a:defRPr/>
            </a:pPr>
            <a:fld id="{95696324-F555-4680-BF38-7F4565F2B1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7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휴먼엑스포" pitchFamily="18" charset="-127"/>
          <a:ea typeface="휴먼엑스포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____1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 bwMode="auto">
          <a:xfrm>
            <a:off x="0" y="1449388"/>
            <a:ext cx="9144000" cy="2159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endParaRPr kumimoji="0" lang="ko-KR" altLang="en-US">
              <a:latin typeface="Arial" pitchFamily="34" charset="0"/>
            </a:endParaRPr>
          </a:p>
        </p:txBody>
      </p:sp>
      <p:pic>
        <p:nvPicPr>
          <p:cNvPr id="5123" name="그림 2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338" y="6224588"/>
            <a:ext cx="149383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744663"/>
            <a:ext cx="91440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latinLnBrk="0" hangingPunct="0">
              <a:defRPr/>
            </a:pPr>
            <a:r>
              <a:rPr kumimoji="0" lang="ko-KR" altLang="en-US" sz="48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국가암검진</a:t>
            </a:r>
            <a:r>
              <a:rPr kumimoji="0" lang="ko-KR" altLang="en-US" sz="48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48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수검률</a:t>
            </a:r>
            <a:r>
              <a:rPr kumimoji="0" lang="ko-KR" altLang="en-US" sz="48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 향상</a:t>
            </a:r>
            <a:r>
              <a:rPr kumimoji="0" lang="ko-KR" alt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을</a:t>
            </a:r>
            <a:r>
              <a:rPr kumimoji="0" lang="ko-KR" altLang="en-US" sz="4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위한</a:t>
            </a:r>
            <a:r>
              <a:rPr kumimoji="0" lang="ko-KR" altLang="en-US" sz="4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4800" dirty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연계사업 강화</a:t>
            </a:r>
            <a:endParaRPr kumimoji="0" lang="ko-KR" altLang="en-US" sz="4400" dirty="0">
              <a:solidFill>
                <a:srgbClr val="FF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2175" y="4508500"/>
            <a:ext cx="48196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3200" dirty="0" err="1">
                <a:latin typeface="나눔명조 ExtraBold" pitchFamily="18" charset="-127"/>
                <a:ea typeface="나눔명조 ExtraBold" pitchFamily="18" charset="-127"/>
              </a:rPr>
              <a:t>대전지역암센터</a:t>
            </a:r>
            <a:r>
              <a:rPr kumimoji="0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   박 주 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4339" name="모서리가 둥근 직사각형 12"/>
          <p:cNvSpPr>
            <a:spLocks noChangeArrowheads="1"/>
          </p:cNvSpPr>
          <p:nvPr/>
        </p:nvSpPr>
        <p:spPr bwMode="auto">
          <a:xfrm>
            <a:off x="611188" y="2168525"/>
            <a:ext cx="7921625" cy="4140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/>
              <a:t>             </a:t>
            </a:r>
            <a:endParaRPr kumimoji="0" lang="ko-KR" altLang="en-US"/>
          </a:p>
        </p:txBody>
      </p:sp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7050" y="3068638"/>
            <a:ext cx="5549900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36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홍보전략</a:t>
            </a:r>
            <a:r>
              <a:rPr kumimoji="0" lang="en-US" altLang="ko-KR" sz="36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1  </a:t>
            </a:r>
          </a:p>
          <a:p>
            <a:pPr eaLnBrk="0" latinLnBrk="0" hangingPunct="0">
              <a:defRPr/>
            </a:pPr>
            <a:r>
              <a:rPr kumimoji="0" lang="ko-KR" altLang="en-US" sz="2800" spc="-150" dirty="0">
                <a:latin typeface="나눔고딕 ExtraBold" pitchFamily="50" charset="-127"/>
                <a:ea typeface="나눔고딕 ExtraBold" pitchFamily="50" charset="-127"/>
              </a:rPr>
              <a:t>주민센터 동장</a:t>
            </a:r>
            <a:r>
              <a:rPr kumimoji="0" lang="en-US" altLang="ko-KR" sz="2800" spc="-150" dirty="0"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0" lang="ko-KR" altLang="en-US" sz="2800" spc="-150" dirty="0">
                <a:latin typeface="나눔고딕 ExtraBold" pitchFamily="50" charset="-127"/>
                <a:ea typeface="나눔고딕 ExtraBold" pitchFamily="50" charset="-127"/>
              </a:rPr>
              <a:t>통장 참여를  통한 홍보</a:t>
            </a:r>
            <a:endParaRPr kumimoji="0" lang="en-US" altLang="ko-KR" sz="2800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4032250" y="549275"/>
            <a:ext cx="1658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추진전략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7050" y="4508500"/>
            <a:ext cx="5295900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36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홍보전략</a:t>
            </a:r>
            <a:r>
              <a:rPr kumimoji="0" lang="en-US" altLang="ko-KR" sz="32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2 </a:t>
            </a:r>
          </a:p>
          <a:p>
            <a:pPr eaLnBrk="0" latinLnBrk="0" hangingPunct="0">
              <a:defRPr/>
            </a:pPr>
            <a:r>
              <a:rPr kumimoji="0" lang="ko-KR" altLang="en-US" sz="2800" spc="-150" dirty="0">
                <a:latin typeface="나눔고딕 ExtraBold" pitchFamily="50" charset="-127"/>
                <a:ea typeface="나눔고딕 ExtraBold" pitchFamily="50" charset="-127"/>
              </a:rPr>
              <a:t>주민센터 </a:t>
            </a:r>
            <a:r>
              <a:rPr kumimoji="0" lang="ko-KR" altLang="en-US" sz="2800" spc="-150" dirty="0" err="1">
                <a:latin typeface="나눔고딕 ExtraBold" pitchFamily="50" charset="-127"/>
                <a:ea typeface="나눔고딕 ExtraBold" pitchFamily="50" charset="-127"/>
              </a:rPr>
              <a:t>사회복지사</a:t>
            </a:r>
            <a:r>
              <a:rPr kumimoji="0" lang="en-US" altLang="ko-KR" sz="2800" spc="-150" dirty="0"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eaLnBrk="0" latinLnBrk="0" hangingPunct="0">
              <a:defRPr/>
            </a:pPr>
            <a:r>
              <a:rPr kumimoji="0" lang="ko-KR" altLang="en-US" sz="2800" spc="-150" dirty="0">
                <a:latin typeface="나눔고딕 ExtraBold" pitchFamily="50" charset="-127"/>
                <a:ea typeface="나눔고딕 ExtraBold" pitchFamily="50" charset="-127"/>
              </a:rPr>
              <a:t>보건소 방문간호사 참여를 통한 홍보</a:t>
            </a:r>
          </a:p>
        </p:txBody>
      </p:sp>
      <p:sp>
        <p:nvSpPr>
          <p:cNvPr id="14344" name="위쪽 리본 9"/>
          <p:cNvSpPr>
            <a:spLocks noChangeArrowheads="1"/>
          </p:cNvSpPr>
          <p:nvPr/>
        </p:nvSpPr>
        <p:spPr bwMode="auto">
          <a:xfrm>
            <a:off x="1992313" y="1628775"/>
            <a:ext cx="4859337" cy="900113"/>
          </a:xfrm>
          <a:prstGeom prst="ribbon2">
            <a:avLst>
              <a:gd name="adj1" fmla="val 29102"/>
              <a:gd name="adj2" fmla="val 7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/>
              <a:t>            </a:t>
            </a:r>
            <a:endParaRPr kumimoji="0" lang="ko-KR" altLang="en-US">
              <a:solidFill>
                <a:srgbClr val="0070C0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4513" y="1628775"/>
            <a:ext cx="26749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36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홍보모델개발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4032250" y="549275"/>
            <a:ext cx="2035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(1)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471" y="1628770"/>
            <a:ext cx="29722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1) LED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전광판 홍보</a:t>
            </a:r>
          </a:p>
        </p:txBody>
      </p:sp>
      <p:pic>
        <p:nvPicPr>
          <p:cNvPr id="15366" name="그림 6" descr="암예방 광고.wmv_0000235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" y="4329113"/>
            <a:ext cx="310515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그림 7" descr="암예방 광고.wmv_0000048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25" y="2168525"/>
            <a:ext cx="311943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 descr="C:\Documents and Settings\Administrator\바탕 화면\평가대회\사진\090915_함께하는암제로세상만들기 LED전광판홍보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650" y="2168525"/>
            <a:ext cx="565467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6387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619" y="1465596"/>
            <a:ext cx="47404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2)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지하철내부</a:t>
            </a: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,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스크린도어 홍보</a:t>
            </a:r>
          </a:p>
        </p:txBody>
      </p:sp>
      <p:sp>
        <p:nvSpPr>
          <p:cNvPr id="16389" name="TextBox 14"/>
          <p:cNvSpPr txBox="1">
            <a:spLocks noChangeArrowheads="1"/>
          </p:cNvSpPr>
          <p:nvPr/>
        </p:nvSpPr>
        <p:spPr bwMode="auto">
          <a:xfrm>
            <a:off x="4032250" y="549275"/>
            <a:ext cx="2128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(1)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16390" name="그림 12" descr="지하철내부광고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050" y="1636713"/>
            <a:ext cx="3429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그림 15" descr="용문-2 사본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98538" y="1970088"/>
            <a:ext cx="6711951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그림 19" descr="지하철내부광고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7225" y="4086225"/>
            <a:ext cx="340677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619" y="1465596"/>
            <a:ext cx="37000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3)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지하철역사 계단 홍보</a:t>
            </a:r>
          </a:p>
        </p:txBody>
      </p:sp>
      <p:sp>
        <p:nvSpPr>
          <p:cNvPr id="17413" name="TextBox 14"/>
          <p:cNvSpPr txBox="1">
            <a:spLocks noChangeArrowheads="1"/>
          </p:cNvSpPr>
          <p:nvPr/>
        </p:nvSpPr>
        <p:spPr bwMode="auto">
          <a:xfrm>
            <a:off x="4032250" y="549275"/>
            <a:ext cx="2128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(1)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17414" name="그림 5" descr="지하철계단원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950" y="1989138"/>
            <a:ext cx="625157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그림 9" descr="DSCF9ㄴ02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38" y="4027488"/>
            <a:ext cx="28082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그림 12" descr="DSCF902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306513"/>
            <a:ext cx="3006725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그림 8" descr="hs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11894" flipV="1">
            <a:off x="4733925" y="2687638"/>
            <a:ext cx="17938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그림 15" descr="hs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58330" flipV="1">
            <a:off x="4532313" y="4016375"/>
            <a:ext cx="20764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8435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619" y="1465596"/>
            <a:ext cx="40142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4)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협의체기관 홍보물 게시</a:t>
            </a:r>
          </a:p>
        </p:txBody>
      </p:sp>
      <p:sp>
        <p:nvSpPr>
          <p:cNvPr id="18437" name="TextBox 14"/>
          <p:cNvSpPr txBox="1">
            <a:spLocks noChangeArrowheads="1"/>
          </p:cNvSpPr>
          <p:nvPr/>
        </p:nvSpPr>
        <p:spPr bwMode="auto">
          <a:xfrm>
            <a:off x="4032250" y="549275"/>
            <a:ext cx="2128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(1)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18" name="그림 17" descr="서구보건소_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613" y="1449388"/>
            <a:ext cx="24923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그림 8" descr="서구보건소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52625"/>
            <a:ext cx="6376988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그림 9" descr="hs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9175" y="3789363"/>
            <a:ext cx="3173413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9459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0825" y="2168839"/>
            <a:ext cx="4689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4000" dirty="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‘</a:t>
            </a:r>
            <a:r>
              <a:rPr kumimoji="0" lang="ko-KR" altLang="en-US" sz="4000" dirty="0" err="1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암검진</a:t>
            </a:r>
            <a:r>
              <a:rPr kumimoji="0" lang="ko-KR" altLang="en-US" sz="4000" dirty="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 설명회 준비</a:t>
            </a:r>
            <a:r>
              <a:rPr kumimoji="0" lang="en-US" altLang="ko-KR" sz="4000" dirty="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’</a:t>
            </a:r>
            <a:endParaRPr kumimoji="0" lang="ko-KR" altLang="en-US" sz="4000" dirty="0">
              <a:solidFill>
                <a:srgbClr val="FF3399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825" y="3461074"/>
            <a:ext cx="6205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보건소를 통해 홍보지원 협조 요청</a:t>
            </a:r>
            <a:endParaRPr kumimoji="0" lang="en-US" altLang="ko-KR" sz="32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</a:t>
            </a:r>
            <a:r>
              <a:rPr kumimoji="0" lang="en-US" altLang="ko-KR" sz="3200">
                <a:latin typeface="10X10" pitchFamily="50" charset="-127"/>
                <a:ea typeface="10X10" pitchFamily="50" charset="-127"/>
              </a:rPr>
              <a:t>6</a:t>
            </a: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종 홍보물 준비</a:t>
            </a:r>
            <a:endParaRPr kumimoji="0" lang="en-US" altLang="ko-KR" sz="32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거주지역내 검진기관 목록첨부</a:t>
            </a:r>
            <a:endParaRPr kumimoji="0" lang="en-US" altLang="ko-KR" sz="320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19463" name="그림 15" descr="5대암+검진 사본 사본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1449388"/>
            <a:ext cx="31019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그림 16" descr="검진기관 사본 사본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3525838"/>
            <a:ext cx="24955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4032250" y="549275"/>
            <a:ext cx="21796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(2)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0483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1188" y="2168525"/>
            <a:ext cx="5484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400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‘</a:t>
            </a:r>
            <a:r>
              <a:rPr kumimoji="0" lang="ko-KR" altLang="en-US" sz="400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동장 및 통장 인식 제고</a:t>
            </a:r>
            <a:r>
              <a:rPr kumimoji="0" lang="en-US" altLang="ko-KR" sz="400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’</a:t>
            </a:r>
            <a:endParaRPr kumimoji="0" lang="ko-KR" altLang="en-US" sz="4000">
              <a:solidFill>
                <a:srgbClr val="FF3399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1188" y="3068638"/>
            <a:ext cx="69437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협조 공문서 발송</a:t>
            </a:r>
            <a:endParaRPr kumimoji="0" lang="en-US" altLang="ko-KR" sz="32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동장 면담</a:t>
            </a:r>
            <a:endParaRPr kumimoji="0" lang="en-US" altLang="ko-KR" sz="32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국가암관리사업의 목적 및 필요성 설명</a:t>
            </a:r>
            <a:endParaRPr kumimoji="0" lang="en-US" altLang="ko-KR" sz="32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buFont typeface="Wingdings" pitchFamily="2" charset="2"/>
              <a:buChar char="ü"/>
            </a:pPr>
            <a:r>
              <a:rPr kumimoji="0" lang="ko-KR" altLang="en-US" sz="3200">
                <a:latin typeface="10X10" pitchFamily="50" charset="-127"/>
                <a:ea typeface="10X10" pitchFamily="50" charset="-127"/>
              </a:rPr>
              <a:t> 의료복지사업의 일환임을 인식</a:t>
            </a:r>
          </a:p>
        </p:txBody>
      </p:sp>
      <p:pic>
        <p:nvPicPr>
          <p:cNvPr id="10" name="그림 9" descr="무제-1~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1613" y="3068638"/>
            <a:ext cx="2411412" cy="3592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4032250" y="549275"/>
            <a:ext cx="21796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(2)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151" y="1448747"/>
            <a:ext cx="50289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1)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동장 및 통장 대상 설명회 개최</a:t>
            </a: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 </a:t>
            </a:r>
            <a:endParaRPr kumimoji="0" lang="ko-KR" altLang="en-US" sz="28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6200000" scaled="1"/>
              </a:gradFill>
              <a:latin typeface="10X10" pitchFamily="50" charset="-127"/>
              <a:ea typeface="10X1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1507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pic>
        <p:nvPicPr>
          <p:cNvPr id="9" name="그림 8" descr="DSCF323A4 사본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89138"/>
            <a:ext cx="6011862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825" y="2889250"/>
            <a:ext cx="37179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ü"/>
            </a:pPr>
            <a:r>
              <a:rPr kumimoji="0" lang="ko-KR" altLang="en-US" sz="2400">
                <a:latin typeface="10X10" pitchFamily="50" charset="-127"/>
                <a:ea typeface="10X10" pitchFamily="50" charset="-127"/>
              </a:rPr>
              <a:t>지역암센터 설립목적</a:t>
            </a:r>
            <a:endParaRPr kumimoji="0" lang="en-US" altLang="ko-KR" sz="24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ü"/>
            </a:pPr>
            <a:r>
              <a:rPr kumimoji="0" lang="ko-KR" altLang="en-US" sz="2400">
                <a:latin typeface="10X10" pitchFamily="50" charset="-127"/>
                <a:ea typeface="10X10" pitchFamily="50" charset="-127"/>
              </a:rPr>
              <a:t>조기암검진 중요성 </a:t>
            </a:r>
            <a:endParaRPr kumimoji="0" lang="en-US" altLang="ko-KR" sz="24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ü"/>
            </a:pPr>
            <a:r>
              <a:rPr kumimoji="0" lang="ko-KR" altLang="en-US" sz="2400">
                <a:latin typeface="10X10" pitchFamily="50" charset="-127"/>
                <a:ea typeface="10X10" pitchFamily="50" charset="-127"/>
              </a:rPr>
              <a:t>의료비 지원사업 </a:t>
            </a:r>
            <a:endParaRPr kumimoji="0" lang="en-US" altLang="ko-KR" sz="24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ü"/>
            </a:pPr>
            <a:r>
              <a:rPr kumimoji="0" lang="ko-KR" altLang="en-US" sz="2400">
                <a:latin typeface="10X10" pitchFamily="50" charset="-127"/>
                <a:ea typeface="10X10" pitchFamily="50" charset="-127"/>
              </a:rPr>
              <a:t>유방암 자가검진교육</a:t>
            </a:r>
            <a:endParaRPr kumimoji="0" lang="en-US" altLang="ko-KR" sz="240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ü"/>
            </a:pPr>
            <a:r>
              <a:rPr kumimoji="0" lang="ko-KR" altLang="en-US" sz="2400">
                <a:latin typeface="10X10" pitchFamily="50" charset="-127"/>
                <a:ea typeface="10X10" pitchFamily="50" charset="-127"/>
              </a:rPr>
              <a:t>홍보 자료제공 및 협조요청</a:t>
            </a:r>
            <a:endParaRPr kumimoji="0" lang="en-US" altLang="ko-KR" sz="240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032250" y="549275"/>
            <a:ext cx="21796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(2)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5" y="2168525"/>
            <a:ext cx="4048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400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‘</a:t>
            </a:r>
            <a:r>
              <a:rPr kumimoji="0" lang="ko-KR" altLang="en-US" sz="400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통장대상 설명회</a:t>
            </a:r>
            <a:r>
              <a:rPr kumimoji="0" lang="en-US" altLang="ko-KR" sz="400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’</a:t>
            </a:r>
            <a:endParaRPr kumimoji="0" lang="ko-KR" altLang="en-US" sz="4000">
              <a:solidFill>
                <a:srgbClr val="FF3399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151" y="1448747"/>
            <a:ext cx="50289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1)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동장 및 통장 대상 설명회 개최</a:t>
            </a: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 </a:t>
            </a:r>
            <a:endParaRPr kumimoji="0" lang="ko-KR" altLang="en-US" sz="28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6200000" scaled="1"/>
              </a:gradFill>
              <a:latin typeface="10X10" pitchFamily="50" charset="-127"/>
              <a:ea typeface="10X10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2531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48" y="1465596"/>
            <a:ext cx="4440639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2) </a:t>
            </a:r>
            <a:r>
              <a:rPr kumimoji="0" lang="ko-KR" altLang="en-US" sz="28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사회복지사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 및 방문간호사 </a:t>
            </a:r>
            <a:endParaRPr kumimoji="0" lang="en-US" altLang="ko-KR" sz="28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6200000" scaled="1"/>
              </a:gradFill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   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초청 설명회 개최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44750"/>
            <a:ext cx="5111750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주민센터  </a:t>
            </a:r>
            <a:r>
              <a:rPr kumimoji="0" lang="ko-KR" altLang="en-US" sz="2400" b="1" spc="-150" dirty="0" err="1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사회복지사</a:t>
            </a: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,    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보건소    방문  </a:t>
            </a:r>
            <a:endParaRPr kumimoji="0" lang="en-US" altLang="ko-KR" sz="2400" b="1" spc="-150" dirty="0">
              <a:solidFill>
                <a:srgbClr val="FF3399"/>
              </a:solidFill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defRPr/>
            </a:pP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 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  간호사  초청</a:t>
            </a:r>
            <a:endParaRPr kumimoji="0" lang="en-US" altLang="ko-KR" sz="2400" b="1" spc="-150" dirty="0">
              <a:solidFill>
                <a:srgbClr val="FF3399"/>
              </a:solidFill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2400" b="1" spc="-150" dirty="0" err="1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암센터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소개와 사업취지</a:t>
            </a: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,  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홍보방법 설명</a:t>
            </a:r>
            <a:endParaRPr kumimoji="0" lang="en-US" altLang="ko-KR" sz="2400" b="1" spc="-150" dirty="0">
              <a:solidFill>
                <a:srgbClr val="FF3399"/>
              </a:solidFill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예방접종 기간 에  </a:t>
            </a:r>
            <a:r>
              <a:rPr kumimoji="0" lang="ko-KR" altLang="en-US" sz="2400" b="1" spc="-150" dirty="0" err="1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사회복지사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·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방문 간호</a:t>
            </a:r>
            <a:endParaRPr kumimoji="0" lang="en-US" altLang="ko-KR" sz="2400" b="1" spc="-150" dirty="0">
              <a:solidFill>
                <a:srgbClr val="FF3399"/>
              </a:solidFill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defRPr/>
            </a:pP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    사의   개별방문을  통한  </a:t>
            </a:r>
            <a:r>
              <a:rPr kumimoji="0" lang="ko-KR" altLang="en-US" sz="2400" b="1" spc="-150" dirty="0" err="1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암검진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  권고 요구</a:t>
            </a:r>
            <a:endParaRPr kumimoji="0" lang="en-US" altLang="ko-KR" sz="2400" b="1" spc="-150" dirty="0">
              <a:solidFill>
                <a:srgbClr val="FF3399"/>
              </a:solidFill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홍보물 </a:t>
            </a: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6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종 제공</a:t>
            </a: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kumimoji="0" lang="ko-KR" altLang="en-US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주민센터 직접배송</a:t>
            </a:r>
            <a:r>
              <a:rPr kumimoji="0" lang="en-US" altLang="ko-KR" sz="2400" b="1" spc="-150" dirty="0">
                <a:solidFill>
                  <a:srgbClr val="FF3399"/>
                </a:solidFill>
                <a:latin typeface="10X10" pitchFamily="50" charset="-127"/>
                <a:ea typeface="10X10" pitchFamily="50" charset="-127"/>
              </a:rPr>
              <a:t>)</a:t>
            </a:r>
          </a:p>
        </p:txBody>
      </p:sp>
      <p:pic>
        <p:nvPicPr>
          <p:cNvPr id="22534" name="그림 9" descr="DSCF35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563" y="3789363"/>
            <a:ext cx="38814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그림 13" descr="DSCF35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2563" y="1268413"/>
            <a:ext cx="3881437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4032250" y="549275"/>
            <a:ext cx="21796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추진방법</a:t>
            </a:r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 (2)</a:t>
            </a:r>
            <a:endParaRPr kumimoji="0" lang="ko-KR" altLang="en-US" sz="2800">
              <a:latin typeface="10X10" pitchFamily="50" charset="-127"/>
              <a:ea typeface="10X10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028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사업추진결과</a:t>
            </a:r>
          </a:p>
        </p:txBody>
      </p:sp>
      <p:graphicFrame>
        <p:nvGraphicFramePr>
          <p:cNvPr id="1026" name="차트 12"/>
          <p:cNvGraphicFramePr>
            <a:graphicFrameLocks/>
          </p:cNvGraphicFramePr>
          <p:nvPr/>
        </p:nvGraphicFramePr>
        <p:xfrm>
          <a:off x="1352550" y="2370138"/>
          <a:ext cx="6473825" cy="4278312"/>
        </p:xfrm>
        <a:graphic>
          <a:graphicData uri="http://schemas.openxmlformats.org/presentationml/2006/ole">
            <p:oleObj spid="_x0000_s1026" r:id="rId4" imgW="6474513" imgH="4279763" progId="Excel.Sheet.8">
              <p:embed/>
            </p:oleObj>
          </a:graphicData>
        </a:graphic>
      </p:graphicFrame>
      <p:cxnSp>
        <p:nvCxnSpPr>
          <p:cNvPr id="14" name="직선 화살표 연결선 13"/>
          <p:cNvCxnSpPr/>
          <p:nvPr/>
        </p:nvCxnSpPr>
        <p:spPr>
          <a:xfrm flipV="1">
            <a:off x="2185988" y="2430463"/>
            <a:ext cx="936625" cy="57626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5795963" y="2420938"/>
            <a:ext cx="936625" cy="57626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31" name="TextBox 16"/>
          <p:cNvSpPr txBox="1">
            <a:spLocks noChangeArrowheads="1"/>
          </p:cNvSpPr>
          <p:nvPr/>
        </p:nvSpPr>
        <p:spPr bwMode="auto">
          <a:xfrm rot="-1966531">
            <a:off x="1895475" y="2133600"/>
            <a:ext cx="123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3200">
                <a:latin typeface="나눔손글씨 펜" pitchFamily="66" charset="-127"/>
                <a:ea typeface="나눔손글씨 펜" pitchFamily="66" charset="-127"/>
              </a:rPr>
              <a:t>6.3%</a:t>
            </a:r>
            <a:r>
              <a:rPr kumimoji="0" lang="ko-KR" altLang="en-US" sz="3200">
                <a:latin typeface="나눔손글씨 펜" pitchFamily="66" charset="-127"/>
                <a:ea typeface="나눔손글씨 펜" pitchFamily="66" charset="-127"/>
              </a:rPr>
              <a:t>증가</a:t>
            </a:r>
          </a:p>
        </p:txBody>
      </p:sp>
      <p:grpSp>
        <p:nvGrpSpPr>
          <p:cNvPr id="2" name="그룹 28"/>
          <p:cNvGrpSpPr>
            <a:grpSpLocks/>
          </p:cNvGrpSpPr>
          <p:nvPr/>
        </p:nvGrpSpPr>
        <p:grpSpPr bwMode="auto">
          <a:xfrm>
            <a:off x="3279775" y="1404938"/>
            <a:ext cx="2232025" cy="2279650"/>
            <a:chOff x="3279864" y="1405142"/>
            <a:chExt cx="2232248" cy="2280145"/>
          </a:xfrm>
        </p:grpSpPr>
        <p:sp>
          <p:nvSpPr>
            <p:cNvPr id="10" name="폭발 1 9"/>
            <p:cNvSpPr/>
            <p:nvPr/>
          </p:nvSpPr>
          <p:spPr>
            <a:xfrm rot="20178406">
              <a:off x="3279864" y="1405142"/>
              <a:ext cx="2232248" cy="2280145"/>
            </a:xfrm>
            <a:prstGeom prst="irregularSeal1">
              <a:avLst/>
            </a:prstGeom>
            <a:solidFill>
              <a:srgbClr val="FFFF0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0" hangingPunct="0">
                <a:defRPr/>
              </a:pPr>
              <a:endParaRPr kumimoji="0" lang="ko-KR" altLang="en-US"/>
            </a:p>
          </p:txBody>
        </p:sp>
        <p:cxnSp>
          <p:nvCxnSpPr>
            <p:cNvPr id="15" name="직선 화살표 연결선 14"/>
            <p:cNvCxnSpPr/>
            <p:nvPr/>
          </p:nvCxnSpPr>
          <p:spPr>
            <a:xfrm flipV="1">
              <a:off x="3995899" y="2421363"/>
              <a:ext cx="936719" cy="57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45" name="TextBox 17"/>
            <p:cNvSpPr txBox="1">
              <a:spLocks noChangeArrowheads="1"/>
            </p:cNvSpPr>
            <p:nvPr/>
          </p:nvSpPr>
          <p:spPr bwMode="auto">
            <a:xfrm rot="-1895079">
              <a:off x="3619555" y="2147212"/>
              <a:ext cx="128913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latinLnBrk="0" hangingPunct="0"/>
              <a:r>
                <a:rPr kumimoji="0" lang="en-US" altLang="ko-KR" sz="3200">
                  <a:latin typeface="나눔손글씨 펜" pitchFamily="66" charset="-127"/>
                  <a:ea typeface="나눔손글씨 펜" pitchFamily="66" charset="-127"/>
                </a:rPr>
                <a:t>7.5%</a:t>
              </a:r>
              <a:r>
                <a:rPr kumimoji="0" lang="ko-KR" altLang="en-US" sz="3200">
                  <a:latin typeface="나눔손글씨 펜" pitchFamily="66" charset="-127"/>
                  <a:ea typeface="나눔손글씨 펜" pitchFamily="66" charset="-127"/>
                </a:rPr>
                <a:t>증가</a:t>
              </a:r>
            </a:p>
          </p:txBody>
        </p:sp>
      </p:grpSp>
      <p:sp>
        <p:nvSpPr>
          <p:cNvPr id="1033" name="TextBox 18"/>
          <p:cNvSpPr txBox="1">
            <a:spLocks noChangeArrowheads="1"/>
          </p:cNvSpPr>
          <p:nvPr/>
        </p:nvSpPr>
        <p:spPr bwMode="auto">
          <a:xfrm rot="-1933849">
            <a:off x="5421313" y="2143125"/>
            <a:ext cx="1274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3200">
                <a:latin typeface="나눔손글씨 펜" pitchFamily="66" charset="-127"/>
                <a:ea typeface="나눔손글씨 펜" pitchFamily="66" charset="-127"/>
              </a:rPr>
              <a:t>6.2%</a:t>
            </a:r>
            <a:r>
              <a:rPr kumimoji="0" lang="ko-KR" altLang="en-US" sz="3200">
                <a:latin typeface="나눔손글씨 펜" pitchFamily="66" charset="-127"/>
                <a:ea typeface="나눔손글씨 펜" pitchFamily="66" charset="-127"/>
              </a:rPr>
              <a:t>증가</a:t>
            </a:r>
          </a:p>
        </p:txBody>
      </p:sp>
      <p:sp>
        <p:nvSpPr>
          <p:cNvPr id="1034" name="TextBox 19"/>
          <p:cNvSpPr txBox="1">
            <a:spLocks noChangeArrowheads="1"/>
          </p:cNvSpPr>
          <p:nvPr/>
        </p:nvSpPr>
        <p:spPr bwMode="auto">
          <a:xfrm>
            <a:off x="2124075" y="4724400"/>
            <a:ext cx="4670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1600">
                <a:latin typeface="나눔고딕 ExtraBold" pitchFamily="50" charset="-127"/>
                <a:ea typeface="나눔고딕 ExtraBold" pitchFamily="50" charset="-127"/>
              </a:rPr>
              <a:t>40.4                         38.7                        40.5    </a:t>
            </a:r>
            <a:endParaRPr kumimoji="0" lang="ko-KR" altLang="en-US" sz="160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35" name="TextBox 20"/>
          <p:cNvSpPr txBox="1">
            <a:spLocks noChangeArrowheads="1"/>
          </p:cNvSpPr>
          <p:nvPr/>
        </p:nvSpPr>
        <p:spPr bwMode="auto">
          <a:xfrm>
            <a:off x="2652713" y="4256088"/>
            <a:ext cx="4383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1600">
                <a:latin typeface="나눔고딕 ExtraBold" pitchFamily="50" charset="-127"/>
                <a:ea typeface="나눔고딕 ExtraBold" pitchFamily="50" charset="-127"/>
              </a:rPr>
              <a:t>46.7                         46.2                         46.7</a:t>
            </a:r>
            <a:endParaRPr kumimoji="0" lang="ko-KR" altLang="en-US" sz="160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036" name="그룹 21"/>
          <p:cNvGrpSpPr>
            <a:grpSpLocks/>
          </p:cNvGrpSpPr>
          <p:nvPr/>
        </p:nvGrpSpPr>
        <p:grpSpPr bwMode="auto">
          <a:xfrm>
            <a:off x="7596188" y="4221163"/>
            <a:ext cx="1223962" cy="736600"/>
            <a:chOff x="7956376" y="4221088"/>
            <a:chExt cx="1224494" cy="736355"/>
          </a:xfrm>
        </p:grpSpPr>
        <p:sp>
          <p:nvSpPr>
            <p:cNvPr id="23" name="직사각형 22"/>
            <p:cNvSpPr/>
            <p:nvPr/>
          </p:nvSpPr>
          <p:spPr>
            <a:xfrm>
              <a:off x="7956376" y="4292501"/>
              <a:ext cx="215994" cy="215828"/>
            </a:xfrm>
            <a:prstGeom prst="rect">
              <a:avLst/>
            </a:prstGeom>
            <a:gradFill flip="none" rotWithShape="1">
              <a:gsLst>
                <a:gs pos="14000">
                  <a:srgbClr val="92D050"/>
                </a:gs>
                <a:gs pos="92000">
                  <a:srgbClr val="FFFF00"/>
                </a:gs>
                <a:gs pos="100000">
                  <a:srgbClr val="FFFF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0" hangingPunct="0">
                <a:defRPr/>
              </a:pPr>
              <a:endParaRPr kumimoji="0"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7956376" y="4652744"/>
              <a:ext cx="215994" cy="215828"/>
            </a:xfrm>
            <a:prstGeom prst="rect">
              <a:avLst/>
            </a:prstGeom>
            <a:gradFill flip="none" rotWithShape="1">
              <a:gsLst>
                <a:gs pos="45000">
                  <a:srgbClr val="FF3399">
                    <a:alpha val="97000"/>
                  </a:srgbClr>
                </a:gs>
                <a:gs pos="35000">
                  <a:srgbClr val="FF3399"/>
                </a:gs>
                <a:gs pos="100000">
                  <a:srgbClr val="FFFF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0" hangingPunct="0">
                <a:defRPr/>
              </a:pPr>
              <a:endParaRPr kumimoji="0" lang="ko-KR" altLang="en-US"/>
            </a:p>
          </p:txBody>
        </p:sp>
        <p:sp>
          <p:nvSpPr>
            <p:cNvPr id="1042" name="TextBox 24"/>
            <p:cNvSpPr txBox="1">
              <a:spLocks noChangeArrowheads="1"/>
            </p:cNvSpPr>
            <p:nvPr/>
          </p:nvSpPr>
          <p:spPr bwMode="auto">
            <a:xfrm>
              <a:off x="8221953" y="4221088"/>
              <a:ext cx="958917" cy="736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latinLnBrk="0" hangingPunct="0"/>
              <a:r>
                <a:rPr kumimoji="0" lang="en-US" altLang="ko-KR" b="1">
                  <a:latin typeface="나눔고딕" pitchFamily="50" charset="-127"/>
                  <a:ea typeface="나눔고딕" pitchFamily="50" charset="-127"/>
                </a:rPr>
                <a:t>2010</a:t>
              </a:r>
              <a:r>
                <a:rPr kumimoji="0" lang="ko-KR" altLang="en-US" b="1">
                  <a:latin typeface="나눔고딕" pitchFamily="50" charset="-127"/>
                  <a:ea typeface="나눔고딕" pitchFamily="50" charset="-127"/>
                </a:rPr>
                <a:t>년</a:t>
              </a:r>
              <a:endParaRPr kumimoji="0" lang="en-US" altLang="ko-KR" b="1">
                <a:latin typeface="나눔고딕" pitchFamily="50" charset="-127"/>
                <a:ea typeface="나눔고딕" pitchFamily="50" charset="-127"/>
              </a:endParaRPr>
            </a:p>
            <a:p>
              <a:pPr eaLnBrk="0" latinLnBrk="0" hangingPunct="0">
                <a:lnSpc>
                  <a:spcPct val="150000"/>
                </a:lnSpc>
              </a:pPr>
              <a:r>
                <a:rPr kumimoji="0" lang="en-US" altLang="ko-KR" b="1">
                  <a:latin typeface="나눔고딕" pitchFamily="50" charset="-127"/>
                  <a:ea typeface="나눔고딕" pitchFamily="50" charset="-127"/>
                </a:rPr>
                <a:t>2011</a:t>
              </a:r>
              <a:r>
                <a:rPr kumimoji="0" lang="ko-KR" altLang="en-US" b="1">
                  <a:latin typeface="나눔고딕" pitchFamily="50" charset="-127"/>
                  <a:ea typeface="나눔고딕" pitchFamily="50" charset="-127"/>
                </a:rPr>
                <a:t>년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52023" y="6309368"/>
            <a:ext cx="3851908" cy="2769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latinLnBrk="0" hangingPunct="0">
              <a:defRPr/>
            </a:pPr>
            <a:r>
              <a:rPr kumimoji="0" lang="en-US" altLang="ko-KR" sz="1200" dirty="0" smtClean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kumimoji="0" lang="ko-KR" altLang="en-US" sz="1200" dirty="0" err="1" smtClean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사회복지사</a:t>
            </a:r>
            <a:r>
              <a:rPr kumimoji="0" lang="ko-KR" altLang="en-US" sz="1200" dirty="0" smtClean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및 방문간호사</a:t>
            </a:r>
            <a:r>
              <a:rPr kumimoji="0" lang="ko-KR" altLang="en-US" sz="12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0" lang="ko-KR" altLang="en-US" sz="12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참여를</a:t>
            </a:r>
            <a:r>
              <a:rPr kumimoji="0" lang="ko-KR" altLang="en-US" sz="12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0" lang="ko-KR" altLang="en-US" sz="12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통한 홍보</a:t>
            </a:r>
            <a:r>
              <a:rPr kumimoji="0" lang="en-US" altLang="ko-KR" sz="12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kumimoji="0" lang="ko-KR" altLang="en-US" sz="12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32250" y="549275"/>
            <a:ext cx="45005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400" b="1" spc="-300" dirty="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400" b="1" spc="-300" dirty="0">
                <a:latin typeface="10X10" pitchFamily="50" charset="-127"/>
                <a:ea typeface="10X10" pitchFamily="50" charset="-127"/>
              </a:rPr>
              <a:t>대전광역시   </a:t>
            </a:r>
            <a:r>
              <a:rPr kumimoji="0" lang="ko-KR" altLang="en-US" sz="2400" b="1" spc="-300" dirty="0" err="1">
                <a:latin typeface="10X10" pitchFamily="50" charset="-127"/>
                <a:ea typeface="10X10" pitchFamily="50" charset="-127"/>
              </a:rPr>
              <a:t>국가암검진</a:t>
            </a:r>
            <a:r>
              <a:rPr kumimoji="0" lang="ko-KR" altLang="en-US" sz="2400" b="1" spc="-300" dirty="0">
                <a:latin typeface="10X10" pitchFamily="50" charset="-127"/>
                <a:ea typeface="10X10" pitchFamily="50" charset="-127"/>
              </a:rPr>
              <a:t>  </a:t>
            </a:r>
            <a:r>
              <a:rPr kumimoji="0" lang="ko-KR" altLang="en-US" sz="2400" b="1" spc="-300" dirty="0" err="1">
                <a:latin typeface="10X10" pitchFamily="50" charset="-127"/>
                <a:ea typeface="10X10" pitchFamily="50" charset="-127"/>
              </a:rPr>
              <a:t>수검률</a:t>
            </a:r>
            <a:endParaRPr kumimoji="0" lang="ko-KR" altLang="en-US" sz="2400" b="1" spc="-300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039" name="TextBox 26"/>
          <p:cNvSpPr txBox="1">
            <a:spLocks noChangeArrowheads="1"/>
          </p:cNvSpPr>
          <p:nvPr/>
        </p:nvSpPr>
        <p:spPr bwMode="auto">
          <a:xfrm>
            <a:off x="7451725" y="5589588"/>
            <a:ext cx="952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1400" b="1">
                <a:latin typeface="나눔고딕" pitchFamily="50" charset="-127"/>
                <a:ea typeface="나눔고딕" pitchFamily="50" charset="-127"/>
              </a:rPr>
              <a:t>[</a:t>
            </a:r>
            <a:r>
              <a:rPr kumimoji="0" lang="ko-KR" altLang="en-US" sz="1400" b="1">
                <a:latin typeface="나눔고딕" pitchFamily="50" charset="-127"/>
                <a:ea typeface="나눔고딕" pitchFamily="50" charset="-127"/>
              </a:rPr>
              <a:t>단위 </a:t>
            </a:r>
            <a:r>
              <a:rPr kumimoji="0" lang="en-US" altLang="ko-KR" sz="1400" b="1">
                <a:latin typeface="나눔고딕" pitchFamily="50" charset="-127"/>
                <a:ea typeface="나눔고딕" pitchFamily="50" charset="-127"/>
              </a:rPr>
              <a:t>:%]</a:t>
            </a:r>
            <a:endParaRPr kumimoji="0"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92388" y="1628775"/>
            <a:ext cx="41402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latinLnBrk="0" hangingPunct="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  <a:defRPr/>
            </a:pPr>
            <a:r>
              <a:rPr kumimoji="0" lang="ko-KR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10X10 Bold" pitchFamily="50" charset="-127"/>
                <a:ea typeface="10X10 Bold" pitchFamily="50" charset="-127"/>
              </a:rPr>
              <a:t> 대전광역시 현황</a:t>
            </a:r>
            <a:endParaRPr kumimoji="0" lang="en-US" altLang="ko-KR" sz="3200" spc="-150" dirty="0">
              <a:solidFill>
                <a:schemeClr val="tx1">
                  <a:lumMod val="75000"/>
                  <a:lumOff val="25000"/>
                </a:schemeClr>
              </a:solidFill>
              <a:latin typeface="10X10 Bold" pitchFamily="50" charset="-127"/>
              <a:ea typeface="10X10 Bold" pitchFamily="50" charset="-127"/>
            </a:endParaRPr>
          </a:p>
          <a:p>
            <a:pPr marL="342900" indent="-342900" eaLnBrk="0" latinLnBrk="0" hangingPunct="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  <a:defRPr/>
            </a:pPr>
            <a:r>
              <a:rPr kumimoji="0" lang="ko-KR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10X10 Bold" pitchFamily="50" charset="-127"/>
                <a:ea typeface="10X10 Bold" pitchFamily="50" charset="-127"/>
              </a:rPr>
              <a:t> 사업의 필요성 및 목적</a:t>
            </a:r>
            <a:endParaRPr kumimoji="0" lang="en-US" altLang="ko-KR" sz="3200" spc="-150" dirty="0">
              <a:solidFill>
                <a:schemeClr val="tx1">
                  <a:lumMod val="75000"/>
                  <a:lumOff val="25000"/>
                </a:schemeClr>
              </a:solidFill>
              <a:latin typeface="10X10 Bold" pitchFamily="50" charset="-127"/>
              <a:ea typeface="10X10 Bold" pitchFamily="50" charset="-127"/>
            </a:endParaRPr>
          </a:p>
          <a:p>
            <a:pPr marL="342900" indent="-342900" eaLnBrk="0" latinLnBrk="0" hangingPunct="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  <a:defRPr/>
            </a:pPr>
            <a:r>
              <a:rPr kumimoji="0" lang="ko-KR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10X10 Bold" pitchFamily="50" charset="-127"/>
                <a:ea typeface="10X10 Bold" pitchFamily="50" charset="-127"/>
              </a:rPr>
              <a:t> 사업목표</a:t>
            </a:r>
            <a:endParaRPr kumimoji="0" lang="en-US" altLang="ko-KR" sz="3200" spc="-150" dirty="0">
              <a:solidFill>
                <a:schemeClr val="tx1">
                  <a:lumMod val="75000"/>
                  <a:lumOff val="25000"/>
                </a:schemeClr>
              </a:solidFill>
              <a:latin typeface="10X10 Bold" pitchFamily="50" charset="-127"/>
              <a:ea typeface="10X10 Bold" pitchFamily="50" charset="-127"/>
            </a:endParaRPr>
          </a:p>
          <a:p>
            <a:pPr marL="342900" indent="-342900" eaLnBrk="0" latinLnBrk="0" hangingPunct="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  <a:defRPr/>
            </a:pPr>
            <a:r>
              <a:rPr kumimoji="0" lang="ko-KR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10X10 Bold" pitchFamily="50" charset="-127"/>
                <a:ea typeface="10X10 Bold" pitchFamily="50" charset="-127"/>
              </a:rPr>
              <a:t> 사업 추진내용</a:t>
            </a:r>
            <a:endParaRPr kumimoji="0" lang="en-US" altLang="ko-KR" sz="3200" spc="-150" dirty="0">
              <a:solidFill>
                <a:schemeClr val="tx1">
                  <a:lumMod val="75000"/>
                  <a:lumOff val="25000"/>
                </a:schemeClr>
              </a:solidFill>
              <a:latin typeface="10X10 Bold" pitchFamily="50" charset="-127"/>
              <a:ea typeface="10X10 Bold" pitchFamily="50" charset="-127"/>
            </a:endParaRPr>
          </a:p>
          <a:p>
            <a:pPr marL="342900" indent="-342900" eaLnBrk="0" latinLnBrk="0" hangingPunct="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  <a:defRPr/>
            </a:pPr>
            <a:r>
              <a:rPr kumimoji="0" lang="ko-KR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10X10 Bold" pitchFamily="50" charset="-127"/>
                <a:ea typeface="10X10 Bold" pitchFamily="50" charset="-127"/>
              </a:rPr>
              <a:t> 사업 추진결과</a:t>
            </a:r>
            <a:endParaRPr kumimoji="0" lang="en-US" altLang="ko-KR" sz="3200" spc="-150" dirty="0">
              <a:solidFill>
                <a:schemeClr val="tx1">
                  <a:lumMod val="75000"/>
                  <a:lumOff val="25000"/>
                </a:schemeClr>
              </a:solidFill>
              <a:latin typeface="10X10 Bold" pitchFamily="50" charset="-127"/>
              <a:ea typeface="10X10 Bold" pitchFamily="50" charset="-127"/>
            </a:endParaRPr>
          </a:p>
          <a:p>
            <a:pPr marL="342900" indent="-342900" eaLnBrk="0" latinLnBrk="0" hangingPunct="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  <a:defRPr/>
            </a:pPr>
            <a:r>
              <a:rPr kumimoji="0" lang="ko-KR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10X10 Bold" pitchFamily="50" charset="-127"/>
                <a:ea typeface="10X10 Bold" pitchFamily="50" charset="-127"/>
              </a:rPr>
              <a:t> 향후 발전방향</a:t>
            </a:r>
            <a:endParaRPr kumimoji="0" lang="en-US" altLang="ko-KR" sz="3200" spc="-150" dirty="0">
              <a:solidFill>
                <a:schemeClr val="tx1">
                  <a:lumMod val="75000"/>
                  <a:lumOff val="25000"/>
                </a:schemeClr>
              </a:solidFill>
              <a:latin typeface="10X10 Bold" pitchFamily="50" charset="-127"/>
              <a:ea typeface="10X10 Bold" pitchFamily="50" charset="-127"/>
            </a:endParaRPr>
          </a:p>
        </p:txBody>
      </p:sp>
      <p:sp>
        <p:nvSpPr>
          <p:cNvPr id="6148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14319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목차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3555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사업추진결과</a:t>
            </a:r>
          </a:p>
        </p:txBody>
      </p:sp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4032250" y="549275"/>
            <a:ext cx="3187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장애요인</a:t>
            </a:r>
            <a:r>
              <a:rPr kumimoji="0" lang="en-US" altLang="ko-KR">
                <a:latin typeface="10X10" pitchFamily="50" charset="-127"/>
                <a:ea typeface="10X10" pitchFamily="50" charset="-127"/>
              </a:rPr>
              <a:t>&amp;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해결방안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800" y="1628775"/>
            <a:ext cx="6908800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kumimoji="0" lang="ko-KR" altLang="en-US" sz="2400" spc="-150" dirty="0">
                <a:latin typeface="나눔고딕 ExtraBold" pitchFamily="50" charset="-127"/>
                <a:ea typeface="나눔고딕 ExtraBold" pitchFamily="50" charset="-127"/>
              </a:rPr>
              <a:t>문제점</a:t>
            </a:r>
            <a:r>
              <a:rPr kumimoji="0" lang="en-US" altLang="ko-KR" sz="2400" spc="-150" dirty="0"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kumimoji="0" lang="en-US" altLang="ko-KR" sz="2400" spc="-150" dirty="0">
              <a:solidFill>
                <a:srgbClr val="FF3399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defRPr/>
            </a:pPr>
            <a:r>
              <a:rPr kumimoji="0" lang="en-US" altLang="ko-KR" sz="2400" spc="-150" dirty="0">
                <a:latin typeface="나눔고딕 ExtraBold" pitchFamily="50" charset="-127"/>
                <a:ea typeface="나눔고딕 ExtraBold" pitchFamily="50" charset="-127"/>
              </a:rPr>
              <a:t>                  </a:t>
            </a:r>
            <a:r>
              <a:rPr kumimoji="0" lang="en-US" altLang="ko-KR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  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직접방문</a:t>
            </a:r>
            <a:r>
              <a:rPr kumimoji="0" lang="en-US" altLang="ko-KR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취지와 홍보내용 및 방법설명</a:t>
            </a:r>
            <a:r>
              <a:rPr kumimoji="0" lang="en-US" altLang="ko-KR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설득</a:t>
            </a:r>
            <a:endParaRPr kumimoji="0" lang="en-US" altLang="ko-KR" sz="2400" spc="-15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defRPr/>
            </a:pP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                    보건소를 통하여 지원요청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0" y="5049838"/>
            <a:ext cx="32813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kumimoji="0" lang="ko-KR" altLang="en-US" sz="2400" spc="-150" dirty="0">
                <a:latin typeface="나눔고딕 ExtraBold" pitchFamily="50" charset="-127"/>
                <a:ea typeface="나눔고딕 ExtraBold" pitchFamily="50" charset="-127"/>
              </a:rPr>
              <a:t>문제점</a:t>
            </a:r>
            <a:r>
              <a:rPr kumimoji="0" lang="en-US" altLang="ko-KR" sz="2400" spc="-150" dirty="0"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kumimoji="0" lang="en-US" altLang="ko-KR" sz="2400" spc="-150" dirty="0">
              <a:solidFill>
                <a:srgbClr val="FF3399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defRPr/>
            </a:pPr>
            <a:r>
              <a:rPr kumimoji="0" lang="en-US" altLang="ko-KR" sz="2400" spc="-150" dirty="0">
                <a:latin typeface="나눔고딕 ExtraBold" pitchFamily="50" charset="-127"/>
                <a:ea typeface="나눔고딕 ExtraBold" pitchFamily="50" charset="-127"/>
              </a:rPr>
              <a:t>                     </a:t>
            </a:r>
            <a:r>
              <a:rPr kumimoji="0" lang="ko-KR" altLang="en-US" sz="2400" spc="-150" dirty="0" err="1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사례품을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제공</a:t>
            </a:r>
          </a:p>
        </p:txBody>
      </p:sp>
      <p:pic>
        <p:nvPicPr>
          <p:cNvPr id="8" name="그림 7" descr="1348799169_ke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2349500"/>
            <a:ext cx="4302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1348799169_ke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2889250"/>
            <a:ext cx="4302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1348799169_ke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5768975"/>
            <a:ext cx="4302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31800" y="3608388"/>
            <a:ext cx="8450263" cy="1201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kumimoji="0" lang="ko-KR" altLang="en-US" sz="2400" spc="-150" dirty="0">
                <a:latin typeface="나눔고딕 ExtraBold" pitchFamily="50" charset="-127"/>
                <a:ea typeface="나눔고딕 ExtraBold" pitchFamily="50" charset="-127"/>
              </a:rPr>
              <a:t>문제점</a:t>
            </a:r>
            <a:r>
              <a:rPr kumimoji="0" lang="en-US" altLang="ko-KR" sz="2400" spc="-150" dirty="0"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kumimoji="0" lang="en-US" altLang="ko-KR" sz="2400" spc="-150" dirty="0">
              <a:solidFill>
                <a:srgbClr val="FF3399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defRPr/>
            </a:pPr>
            <a:r>
              <a:rPr kumimoji="0" lang="en-US" altLang="ko-KR" sz="2400" spc="-150" dirty="0">
                <a:latin typeface="나눔고딕 ExtraBold" pitchFamily="50" charset="-127"/>
                <a:ea typeface="나눔고딕 ExtraBold" pitchFamily="50" charset="-127"/>
              </a:rPr>
              <a:t>                  </a:t>
            </a:r>
            <a:r>
              <a:rPr kumimoji="0" lang="en-US" altLang="ko-KR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  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병원사업이 아닌 </a:t>
            </a:r>
            <a:r>
              <a:rPr kumimoji="0" lang="ko-KR" altLang="en-US" sz="2400" spc="-150" dirty="0" err="1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국가암관리사업임을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설명</a:t>
            </a:r>
            <a:r>
              <a:rPr kumimoji="0" lang="en-US" altLang="ko-KR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0" lang="ko-KR" altLang="en-US" sz="24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홍보기회창출</a:t>
            </a:r>
          </a:p>
        </p:txBody>
      </p:sp>
      <p:pic>
        <p:nvPicPr>
          <p:cNvPr id="16" name="그림 15" descr="1348799169_ke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4329113"/>
            <a:ext cx="4302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785938" y="1752600"/>
            <a:ext cx="4425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24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병원홍보로 인식하여 협조 기피현상</a:t>
            </a:r>
            <a:endParaRPr kumimoji="0" lang="ko-KR" altLang="en-US" sz="2400" dirty="0"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5938" y="3722688"/>
            <a:ext cx="6985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24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통장회의에서 홍보하려는 단체가 많아 기회제공에 소극적</a:t>
            </a:r>
            <a:endParaRPr kumimoji="0" lang="ko-KR" altLang="en-US" sz="2400" dirty="0"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5938" y="5172075"/>
            <a:ext cx="2743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24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별도의 추가업무 부담</a:t>
            </a:r>
            <a:endParaRPr kumimoji="0" lang="ko-KR" alt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4579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사업추진결과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6800" y="1808163"/>
            <a:ext cx="7010400" cy="3016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3600" spc="-150" dirty="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부수적인 효과</a:t>
            </a:r>
            <a:endParaRPr kumimoji="0" lang="en-US" altLang="ko-KR" sz="3600" spc="-150" dirty="0">
              <a:solidFill>
                <a:srgbClr val="FF3399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defRPr/>
            </a:pPr>
            <a:endParaRPr kumimoji="0" lang="en-US" altLang="ko-KR" sz="2800" spc="-15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kumimoji="0" lang="ko-KR" altLang="en-US" sz="28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협의체 기관간에 상호 협조체계 강화됨</a:t>
            </a:r>
            <a:endParaRPr kumimoji="0" lang="en-US" altLang="ko-KR" sz="2800" spc="-15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kumimoji="0" lang="ko-KR" altLang="en-US" sz="28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관할 보건소의 자발적 </a:t>
            </a:r>
            <a:r>
              <a:rPr kumimoji="0" lang="ko-KR" altLang="en-US" sz="2800" spc="-150" dirty="0" err="1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암검진</a:t>
            </a:r>
            <a:r>
              <a:rPr kumimoji="0" lang="ko-KR" altLang="en-US" sz="28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홍보지원 요청</a:t>
            </a:r>
            <a:endParaRPr kumimoji="0" lang="en-US" altLang="ko-KR" sz="2800" spc="-15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kumimoji="0" lang="en-US" altLang="ko-KR" sz="28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2012</a:t>
            </a:r>
            <a:r>
              <a:rPr kumimoji="0" lang="ko-KR" altLang="en-US" sz="28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년도 홍보사업에 관계자 협조의지 높아짐</a:t>
            </a:r>
            <a:endParaRPr kumimoji="0" lang="en-US" altLang="ko-KR" sz="2800" spc="-15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4581" name="그림 26" descr="2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508500"/>
            <a:ext cx="3132137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5521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5400">
                <a:latin typeface="10X10" pitchFamily="50" charset="-127"/>
                <a:ea typeface="10X10" pitchFamily="50" charset="-127"/>
              </a:rPr>
              <a:t>2012 </a:t>
            </a:r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48" y="1465596"/>
            <a:ext cx="18758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1)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신문광고</a:t>
            </a:r>
          </a:p>
        </p:txBody>
      </p:sp>
      <p:pic>
        <p:nvPicPr>
          <p:cNvPr id="15" name="그림 14" descr="광고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7800" y="1268413"/>
            <a:ext cx="3708400" cy="5400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 descr="대전일보광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19365">
            <a:off x="-53523" y="2209000"/>
            <a:ext cx="3510447" cy="468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 descr="중도일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93038">
            <a:off x="5742510" y="1790466"/>
            <a:ext cx="3645466" cy="486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0" y="2528888"/>
            <a:ext cx="25257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4800" dirty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대전일보</a:t>
            </a:r>
            <a:endParaRPr kumimoji="0" lang="ko-KR" altLang="en-US" sz="3200" dirty="0">
              <a:solidFill>
                <a:srgbClr val="FF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225" y="2349500"/>
            <a:ext cx="252571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4800" dirty="0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중도일보</a:t>
            </a:r>
            <a:endParaRPr kumimoji="0" lang="ko-KR" altLang="en-US" sz="3200" dirty="0">
              <a:solidFill>
                <a:srgbClr val="FF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</p:txBody>
      </p:sp>
      <p:pic>
        <p:nvPicPr>
          <p:cNvPr id="17" name="그림 16" descr="충투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25" y="1808793"/>
            <a:ext cx="3803303" cy="486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771775" y="3249613"/>
            <a:ext cx="31099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4800" dirty="0" err="1"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충청투데이</a:t>
            </a:r>
            <a:endParaRPr kumimoji="0" lang="ko-KR" altLang="en-US" sz="3200" dirty="0">
              <a:solidFill>
                <a:srgbClr val="FF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6627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5521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5400">
                <a:latin typeface="10X10" pitchFamily="50" charset="-127"/>
                <a:ea typeface="10X10" pitchFamily="50" charset="-127"/>
              </a:rPr>
              <a:t>2012 </a:t>
            </a:r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48" y="1465596"/>
            <a:ext cx="18918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2)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방송광고</a:t>
            </a:r>
          </a:p>
        </p:txBody>
      </p:sp>
      <p:pic>
        <p:nvPicPr>
          <p:cNvPr id="26629" name="그림 18" descr="ci_06 사본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4025" y="2349500"/>
            <a:ext cx="32258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그림 21" descr="암검진 광고.mpg_0000402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9638" y="1989138"/>
            <a:ext cx="69596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직선 연결선 8"/>
          <p:cNvCxnSpPr>
            <a:cxnSpLocks noChangeShapeType="1"/>
          </p:cNvCxnSpPr>
          <p:nvPr/>
        </p:nvCxnSpPr>
        <p:spPr bwMode="auto">
          <a:xfrm>
            <a:off x="2951163" y="5768975"/>
            <a:ext cx="5942012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7651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5521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5400">
                <a:latin typeface="10X10" pitchFamily="50" charset="-127"/>
                <a:ea typeface="10X10" pitchFamily="50" charset="-127"/>
              </a:rPr>
              <a:t>2012 </a:t>
            </a:r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48" y="1448747"/>
            <a:ext cx="50337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3)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동장 및 통장 대상 설명회 개최</a:t>
            </a: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 </a:t>
            </a:r>
            <a:endParaRPr kumimoji="0" lang="ko-KR" altLang="en-US" sz="28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6200000" scaled="1"/>
              </a:gra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5111750" y="1479550"/>
            <a:ext cx="1249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4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kumimoji="0" lang="ko-KR" altLang="en-US" sz="24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유성구</a:t>
            </a:r>
          </a:p>
        </p:txBody>
      </p:sp>
      <p:grpSp>
        <p:nvGrpSpPr>
          <p:cNvPr id="2" name="그룹 16"/>
          <p:cNvGrpSpPr>
            <a:grpSpLocks/>
          </p:cNvGrpSpPr>
          <p:nvPr/>
        </p:nvGrpSpPr>
        <p:grpSpPr bwMode="auto">
          <a:xfrm>
            <a:off x="341313" y="1989138"/>
            <a:ext cx="8461375" cy="4435475"/>
            <a:chOff x="251448" y="1988816"/>
            <a:chExt cx="8462480" cy="4435800"/>
          </a:xfrm>
        </p:grpSpPr>
        <p:pic>
          <p:nvPicPr>
            <p:cNvPr id="27655" name="그림 17" descr="진잠동 주민센터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48" y="1988816"/>
              <a:ext cx="4211954" cy="2136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그림 18" descr="구즉동image_2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3815998"/>
              <a:ext cx="4141928" cy="2608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그림 19" descr="SAM_6598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1394" y="4149092"/>
              <a:ext cx="3472008" cy="2275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그림 20" descr="JUNMIN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1988816"/>
              <a:ext cx="2959282" cy="1800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8675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5521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5400">
                <a:latin typeface="10X10" pitchFamily="50" charset="-127"/>
                <a:ea typeface="10X10" pitchFamily="50" charset="-127"/>
              </a:rPr>
              <a:t>2012 </a:t>
            </a:r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48" y="1465596"/>
            <a:ext cx="50337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4) </a:t>
            </a:r>
            <a:r>
              <a:rPr kumimoji="0" lang="ko-KR" altLang="en-US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동장 및 통장 대상 설명회 개최</a:t>
            </a:r>
            <a:r>
              <a:rPr kumimoji="0" lang="en-US" altLang="ko-KR" sz="2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10X10" pitchFamily="50" charset="-127"/>
                <a:ea typeface="10X10" pitchFamily="50" charset="-127"/>
              </a:rPr>
              <a:t> </a:t>
            </a:r>
            <a:endParaRPr kumimoji="0" lang="ko-KR" altLang="en-US" sz="28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6200000" scaled="1"/>
              </a:gra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099050" y="1497013"/>
            <a:ext cx="1249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4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kumimoji="0" lang="ko-KR" altLang="en-US" sz="24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대덕구</a:t>
            </a:r>
          </a:p>
        </p:txBody>
      </p:sp>
      <p:grpSp>
        <p:nvGrpSpPr>
          <p:cNvPr id="2" name="그룹 12"/>
          <p:cNvGrpSpPr>
            <a:grpSpLocks/>
          </p:cNvGrpSpPr>
          <p:nvPr/>
        </p:nvGrpSpPr>
        <p:grpSpPr bwMode="auto">
          <a:xfrm>
            <a:off x="611188" y="1989138"/>
            <a:ext cx="7807325" cy="4679950"/>
            <a:chOff x="611494" y="1988816"/>
            <a:chExt cx="7807573" cy="4680598"/>
          </a:xfrm>
        </p:grpSpPr>
        <p:pic>
          <p:nvPicPr>
            <p:cNvPr id="28679" name="그림 16" descr="목상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988816"/>
              <a:ext cx="3847067" cy="234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그림 17" descr="법1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9357" y="2002154"/>
              <a:ext cx="3809204" cy="232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그림 18" descr="회덕동 009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4329115"/>
              <a:ext cx="3847067" cy="234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그림 19" descr="신탄진동 주민센터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494" y="4329115"/>
              <a:ext cx="3847067" cy="234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29699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410686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향후 발전방향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11188" y="1808163"/>
            <a:ext cx="695960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3600">
                <a:solidFill>
                  <a:srgbClr val="FF3399"/>
                </a:solidFill>
                <a:latin typeface="나눔고딕 ExtraBold" pitchFamily="50" charset="-127"/>
                <a:ea typeface="나눔고딕 ExtraBold" pitchFamily="50" charset="-127"/>
              </a:rPr>
              <a:t>앞으로의 과제</a:t>
            </a:r>
            <a:endParaRPr kumimoji="0" lang="en-US" altLang="ko-KR" sz="3600">
              <a:solidFill>
                <a:srgbClr val="FF3399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/>
            <a:endParaRPr kumimoji="0" lang="en-US" altLang="ko-KR" sz="280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</a:pPr>
            <a:r>
              <a:rPr kumimoji="0" lang="ko-KR" altLang="en-US" sz="28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구 의회 대상 홍보사업전개</a:t>
            </a:r>
            <a:endParaRPr kumimoji="0" lang="en-US" altLang="ko-KR" sz="280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eaLnBrk="0" latinLnBrk="0" hangingPunct="0">
              <a:lnSpc>
                <a:spcPct val="200000"/>
              </a:lnSpc>
              <a:buFont typeface="Wingdings" pitchFamily="2" charset="2"/>
              <a:buChar char="ü"/>
            </a:pPr>
            <a:r>
              <a:rPr kumimoji="0" lang="ko-KR" altLang="en-US" sz="28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지속적인 사업추진으로 암검진 생활화 정착</a:t>
            </a:r>
          </a:p>
        </p:txBody>
      </p:sp>
      <p:pic>
        <p:nvPicPr>
          <p:cNvPr id="29701" name="그림 5" descr="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3703638"/>
            <a:ext cx="27717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2320925"/>
            <a:ext cx="7162800" cy="2216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ko-KR" altLang="en-US" sz="13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감사합니다</a:t>
            </a:r>
            <a:r>
              <a:rPr kumimoji="0" lang="en-US" altLang="ko-KR" sz="13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^^</a:t>
            </a:r>
            <a:endParaRPr kumimoji="0" lang="ko-KR" altLang="en-US" sz="13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7171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472916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대전광역시 현황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572000" y="1989138"/>
            <a:ext cx="4356100" cy="3662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kumimoji="0" lang="ko-KR" altLang="en-US" sz="2800" dirty="0">
                <a:latin typeface="10X10" pitchFamily="50" charset="-127"/>
                <a:ea typeface="10X10" pitchFamily="50" charset="-127"/>
              </a:rPr>
              <a:t> 면</a:t>
            </a:r>
            <a:r>
              <a:rPr kumimoji="0" lang="ko-KR" altLang="en-US" sz="2800" spc="-150" dirty="0">
                <a:latin typeface="10X10" pitchFamily="50" charset="-127"/>
                <a:ea typeface="10X10" pitchFamily="50" charset="-127"/>
              </a:rPr>
              <a:t>   </a:t>
            </a:r>
            <a:r>
              <a:rPr kumimoji="0" lang="ko-KR" altLang="en-US" sz="2800" spc="300" dirty="0">
                <a:latin typeface="10X10" pitchFamily="50" charset="-127"/>
                <a:ea typeface="10X10" pitchFamily="50" charset="-127"/>
              </a:rPr>
              <a:t>적</a:t>
            </a:r>
            <a:r>
              <a:rPr kumimoji="0" lang="ko-KR" altLang="en-US" sz="2800" dirty="0">
                <a:latin typeface="10X10" pitchFamily="50" charset="-127"/>
                <a:ea typeface="10X10" pitchFamily="50" charset="-127"/>
              </a:rPr>
              <a:t>  </a:t>
            </a:r>
            <a:r>
              <a:rPr kumimoji="0" lang="en-US" altLang="ko-KR" sz="2800" dirty="0">
                <a:latin typeface="10X10" pitchFamily="50" charset="-127"/>
                <a:ea typeface="10X10" pitchFamily="50" charset="-127"/>
              </a:rPr>
              <a:t>: 539.97km</a:t>
            </a:r>
            <a:r>
              <a:rPr kumimoji="0" lang="en-US" altLang="ko-KR" sz="2800" baseline="30000" dirty="0">
                <a:latin typeface="10X10" pitchFamily="50" charset="-127"/>
                <a:ea typeface="10X10" pitchFamily="50" charset="-127"/>
              </a:rPr>
              <a:t>2</a:t>
            </a:r>
          </a:p>
          <a:p>
            <a:pPr eaLnBrk="0" latin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kumimoji="0" lang="en-US" altLang="ko-KR" sz="2800" baseline="30000" dirty="0"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2800" dirty="0">
                <a:latin typeface="10X10" pitchFamily="50" charset="-127"/>
                <a:ea typeface="10X10" pitchFamily="50" charset="-127"/>
              </a:rPr>
              <a:t>인구수  </a:t>
            </a:r>
            <a:r>
              <a:rPr kumimoji="0" lang="en-US" altLang="ko-KR" sz="2800" dirty="0">
                <a:latin typeface="10X10" pitchFamily="50" charset="-127"/>
                <a:ea typeface="10X10" pitchFamily="50" charset="-127"/>
              </a:rPr>
              <a:t>: 1,522,581</a:t>
            </a:r>
            <a:r>
              <a:rPr kumimoji="0" lang="ko-KR" altLang="en-US" sz="2800" dirty="0">
                <a:latin typeface="10X10" pitchFamily="50" charset="-127"/>
                <a:ea typeface="10X10" pitchFamily="50" charset="-127"/>
              </a:rPr>
              <a:t>명</a:t>
            </a:r>
            <a:endParaRPr kumimoji="0" lang="en-US" altLang="ko-KR" sz="2800" dirty="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kumimoji="0" lang="en-US" altLang="ko-KR" sz="2800" dirty="0"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2800" dirty="0">
                <a:latin typeface="10X10" pitchFamily="50" charset="-127"/>
                <a:ea typeface="10X10" pitchFamily="50" charset="-127"/>
              </a:rPr>
              <a:t>행정구역 </a:t>
            </a:r>
            <a:r>
              <a:rPr kumimoji="0" lang="en-US" altLang="ko-KR" sz="2800" dirty="0">
                <a:latin typeface="10X10" pitchFamily="50" charset="-127"/>
                <a:ea typeface="10X10" pitchFamily="50" charset="-127"/>
              </a:rPr>
              <a:t>: 5</a:t>
            </a:r>
            <a:r>
              <a:rPr kumimoji="0" lang="ko-KR" altLang="en-US" sz="2800" dirty="0" err="1">
                <a:latin typeface="10X10" pitchFamily="50" charset="-127"/>
                <a:ea typeface="10X10" pitchFamily="50" charset="-127"/>
              </a:rPr>
              <a:t>개구</a:t>
            </a:r>
            <a:endParaRPr kumimoji="0" lang="en-US" altLang="ko-KR" sz="2800" dirty="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kumimoji="0" lang="en-US" altLang="ko-KR" sz="2800" dirty="0">
                <a:latin typeface="10X10" pitchFamily="50" charset="-127"/>
                <a:ea typeface="10X10" pitchFamily="50" charset="-127"/>
              </a:rPr>
              <a:t> 2012</a:t>
            </a:r>
            <a:r>
              <a:rPr kumimoji="0" lang="ko-KR" altLang="en-US" sz="2800" dirty="0">
                <a:latin typeface="10X10" pitchFamily="50" charset="-127"/>
                <a:ea typeface="10X10" pitchFamily="50" charset="-127"/>
              </a:rPr>
              <a:t>년 </a:t>
            </a:r>
            <a:r>
              <a:rPr kumimoji="0" lang="ko-KR" altLang="en-US" sz="2800" dirty="0" err="1">
                <a:latin typeface="10X10" pitchFamily="50" charset="-127"/>
                <a:ea typeface="10X10" pitchFamily="50" charset="-127"/>
              </a:rPr>
              <a:t>국가암검진대상자</a:t>
            </a:r>
            <a:endParaRPr kumimoji="0" lang="en-US" altLang="ko-KR" sz="2800" dirty="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defRPr/>
            </a:pPr>
            <a:r>
              <a:rPr kumimoji="0" lang="en-US" altLang="ko-KR" sz="2800" dirty="0">
                <a:latin typeface="10X10" pitchFamily="50" charset="-127"/>
                <a:ea typeface="10X10" pitchFamily="50" charset="-127"/>
              </a:rPr>
              <a:t>   </a:t>
            </a:r>
            <a:r>
              <a:rPr kumimoji="0" lang="en-US" altLang="ko-KR" sz="2400" dirty="0">
                <a:latin typeface="10X10" pitchFamily="50" charset="-127"/>
                <a:ea typeface="10X10" pitchFamily="50" charset="-127"/>
              </a:rPr>
              <a:t>- </a:t>
            </a:r>
            <a:r>
              <a:rPr kumimoji="0" lang="ko-KR" altLang="en-US" sz="2400" dirty="0" err="1">
                <a:latin typeface="10X10" pitchFamily="50" charset="-127"/>
                <a:ea typeface="10X10" pitchFamily="50" charset="-127"/>
              </a:rPr>
              <a:t>의료급여수급권자</a:t>
            </a:r>
            <a:r>
              <a:rPr kumimoji="0" lang="ko-KR" altLang="en-US" sz="2400" dirty="0">
                <a:latin typeface="10X10" pitchFamily="50" charset="-127"/>
                <a:ea typeface="10X10" pitchFamily="50" charset="-127"/>
              </a:rPr>
              <a:t> </a:t>
            </a:r>
            <a:r>
              <a:rPr kumimoji="0" lang="en-US" altLang="ko-KR" sz="2400" dirty="0">
                <a:latin typeface="10X10" pitchFamily="50" charset="-127"/>
                <a:ea typeface="10X10" pitchFamily="50" charset="-127"/>
              </a:rPr>
              <a:t>: 28,407</a:t>
            </a:r>
            <a:r>
              <a:rPr kumimoji="0" lang="ko-KR" altLang="en-US" sz="2400" dirty="0">
                <a:latin typeface="10X10" pitchFamily="50" charset="-127"/>
                <a:ea typeface="10X10" pitchFamily="50" charset="-127"/>
              </a:rPr>
              <a:t>명</a:t>
            </a:r>
            <a:endParaRPr kumimoji="0" lang="en-US" altLang="ko-KR" sz="2400" dirty="0">
              <a:latin typeface="10X10" pitchFamily="50" charset="-127"/>
              <a:ea typeface="10X10" pitchFamily="50" charset="-127"/>
            </a:endParaRPr>
          </a:p>
          <a:p>
            <a:pPr eaLnBrk="0" latinLnBrk="0" hangingPunct="0">
              <a:lnSpc>
                <a:spcPct val="150000"/>
              </a:lnSpc>
              <a:defRPr/>
            </a:pPr>
            <a:r>
              <a:rPr kumimoji="0" lang="en-US" altLang="ko-KR" sz="2400" dirty="0">
                <a:latin typeface="10X10" pitchFamily="50" charset="-127"/>
                <a:ea typeface="10X10" pitchFamily="50" charset="-127"/>
              </a:rPr>
              <a:t>  </a:t>
            </a:r>
            <a:r>
              <a:rPr kumimoji="0" lang="en-US" altLang="ko-KR" sz="2400" spc="-150" dirty="0">
                <a:latin typeface="10X10" pitchFamily="50" charset="-127"/>
                <a:ea typeface="10X10" pitchFamily="50" charset="-127"/>
              </a:rPr>
              <a:t>  </a:t>
            </a:r>
            <a:r>
              <a:rPr kumimoji="0" lang="en-US" altLang="ko-KR" sz="2400" dirty="0">
                <a:latin typeface="10X10" pitchFamily="50" charset="-127"/>
                <a:ea typeface="10X10" pitchFamily="50" charset="-127"/>
              </a:rPr>
              <a:t>- </a:t>
            </a:r>
            <a:r>
              <a:rPr kumimoji="0" lang="ko-KR" altLang="en-US" sz="2400" dirty="0">
                <a:latin typeface="10X10" pitchFamily="50" charset="-127"/>
                <a:ea typeface="10X10" pitchFamily="50" charset="-127"/>
              </a:rPr>
              <a:t>하위</a:t>
            </a:r>
            <a:r>
              <a:rPr kumimoji="0" lang="en-US" altLang="ko-KR" sz="2400" dirty="0">
                <a:latin typeface="10X10" pitchFamily="50" charset="-127"/>
                <a:ea typeface="10X10" pitchFamily="50" charset="-127"/>
              </a:rPr>
              <a:t>50% : 292,473</a:t>
            </a:r>
            <a:r>
              <a:rPr kumimoji="0" lang="ko-KR" altLang="en-US" sz="2400" dirty="0">
                <a:latin typeface="10X10" pitchFamily="50" charset="-127"/>
                <a:ea typeface="10X10" pitchFamily="50" charset="-127"/>
              </a:rPr>
              <a:t>명</a:t>
            </a:r>
          </a:p>
        </p:txBody>
      </p:sp>
      <p:pic>
        <p:nvPicPr>
          <p:cNvPr id="7173" name="그림 15" descr="daejeon_0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98650"/>
            <a:ext cx="43894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8195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63357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사업의 필요성 및 목적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51448" y="2168839"/>
            <a:ext cx="8812028" cy="335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§"/>
              <a:defRPr/>
            </a:pPr>
            <a:r>
              <a:rPr kumimoji="0" lang="en-US" altLang="ko-KR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charset="-127"/>
                <a:ea typeface="나눔고딕" charset="-127"/>
              </a:rPr>
              <a:t>암검진에</a:t>
            </a: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charset="-127"/>
                <a:ea typeface="나눔고딕" charset="-127"/>
              </a:rPr>
              <a:t> 대한 낮은 인식도 개선</a:t>
            </a:r>
            <a:r>
              <a:rPr kumimoji="0" lang="en-US" altLang="ko-KR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charset="-127"/>
                <a:ea typeface="나눔고딕" charset="-127"/>
              </a:rPr>
              <a:t> </a:t>
            </a: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§"/>
              <a:defRPr/>
            </a:pP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국가암검진</a:t>
            </a: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수검률</a:t>
            </a: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실적에 대한 보건소의 노력부담 경감 </a:t>
            </a:r>
            <a:endParaRPr kumimoji="0" lang="en-US" altLang="ko-KR" sz="28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defRPr/>
            </a:pPr>
            <a:r>
              <a:rPr kumimoji="0" lang="en-US" altLang="ko-KR" sz="20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    (</a:t>
            </a:r>
            <a:r>
              <a:rPr kumimoji="0" lang="ko-KR" altLang="en-US" sz="20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기간제근무자</a:t>
            </a:r>
            <a:r>
              <a:rPr kumimoji="0" lang="en-US" altLang="ko-KR" sz="20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20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실습생까지 동원한 검진권고</a:t>
            </a:r>
            <a:r>
              <a:rPr kumimoji="0" lang="en-US" altLang="ko-KR" sz="20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eaLnBrk="0" latinLnBrk="0" hangingPunct="0">
              <a:lnSpc>
                <a:spcPct val="200000"/>
              </a:lnSpc>
              <a:buClr>
                <a:srgbClr val="FF3399"/>
              </a:buClr>
              <a:buFont typeface="Wingdings" pitchFamily="2" charset="2"/>
              <a:buChar char="§"/>
              <a:defRPr/>
            </a:pPr>
            <a:r>
              <a:rPr kumimoji="0" lang="en-US" altLang="ko-KR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수검노력에 시너지를 창출할 새로운 수검권고 방법이 필요</a:t>
            </a:r>
            <a:endParaRPr kumimoji="0" lang="en-US" altLang="ko-KR" sz="28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eaLnBrk="0" latinLnBrk="0" hangingPunct="0">
              <a:lnSpc>
                <a:spcPct val="150000"/>
              </a:lnSpc>
              <a:buClr>
                <a:srgbClr val="FF3399"/>
              </a:buClr>
              <a:buFont typeface="Wingdings" pitchFamily="2" charset="2"/>
              <a:buChar char="§"/>
              <a:defRPr/>
            </a:pP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기초단위 행정기관과 연계로 </a:t>
            </a:r>
            <a:r>
              <a:rPr kumimoji="0" lang="ko-KR" altLang="en-US" sz="28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지역암검진</a:t>
            </a: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수검률</a:t>
            </a:r>
            <a:r>
              <a:rPr kumimoji="0" lang="ko-KR" altLang="en-US" sz="28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향상 기대</a:t>
            </a:r>
            <a:endParaRPr kumimoji="0" lang="en-US" altLang="ko-KR" sz="28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9219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26797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사업목표</a:t>
            </a:r>
          </a:p>
        </p:txBody>
      </p:sp>
      <p:pic>
        <p:nvPicPr>
          <p:cNvPr id="9220" name="그림 8" descr="graph.png"/>
          <p:cNvPicPr>
            <a:picLocks noChangeAspect="1"/>
          </p:cNvPicPr>
          <p:nvPr/>
        </p:nvPicPr>
        <p:blipFill>
          <a:blip r:embed="rId3" cstate="print">
            <a:lum bright="28000"/>
          </a:blip>
          <a:srcRect/>
          <a:stretch>
            <a:fillRect/>
          </a:stretch>
        </p:blipFill>
        <p:spPr bwMode="auto">
          <a:xfrm>
            <a:off x="9525" y="1354138"/>
            <a:ext cx="52927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77720" y="2907240"/>
            <a:ext cx="7388562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66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‘</a:t>
            </a:r>
            <a:r>
              <a:rPr kumimoji="0" lang="ko-KR" altLang="en-US" sz="6600" spc="-150" dirty="0" err="1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암검진</a:t>
            </a:r>
            <a:r>
              <a:rPr kumimoji="0" lang="ko-KR" altLang="en-US" sz="66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kumimoji="0" lang="ko-KR" altLang="en-US" sz="6600" spc="-150" dirty="0" err="1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수검률</a:t>
            </a:r>
            <a:r>
              <a:rPr kumimoji="0" lang="ko-KR" altLang="en-US" sz="66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 향상</a:t>
            </a:r>
            <a:r>
              <a:rPr kumimoji="0" lang="en-US" altLang="ko-KR" sz="66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’</a:t>
            </a:r>
          </a:p>
          <a:p>
            <a:pPr algn="ctr" eaLnBrk="0" latinLnBrk="0" hangingPunct="0">
              <a:defRPr/>
            </a:pPr>
            <a:r>
              <a:rPr kumimoji="0" lang="ko-KR" altLang="en-US" sz="6600" dirty="0">
                <a:solidFill>
                  <a:srgbClr val="C00000"/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kumimoji="0" lang="en-US" altLang="ko-KR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“2011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년  대전지역  </a:t>
            </a:r>
            <a:r>
              <a:rPr kumimoji="0" lang="ko-KR" altLang="en-US" sz="2800" spc="-3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암검진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3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수검률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 전국 </a:t>
            </a:r>
            <a:r>
              <a:rPr kumimoji="0" lang="en-US" altLang="ko-KR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위  </a:t>
            </a:r>
            <a:r>
              <a:rPr kumimoji="0" lang="en-US" altLang="ko-KR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”</a:t>
            </a:r>
            <a:endParaRPr kumimoji="0" lang="ko-KR" altLang="en-US" sz="2800" spc="-3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0243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26797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사업목표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26" y="2168839"/>
            <a:ext cx="9072574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60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‘</a:t>
            </a:r>
            <a:r>
              <a:rPr kumimoji="0" lang="ko-KR" altLang="en-US" sz="6000" spc="-150" dirty="0" err="1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암검진</a:t>
            </a:r>
            <a:r>
              <a:rPr kumimoji="0" lang="ko-KR" altLang="en-US" sz="60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kumimoji="0" lang="ko-KR" altLang="en-US" sz="6000" spc="-150" dirty="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홍보사업 모델</a:t>
            </a:r>
            <a:r>
              <a:rPr kumimoji="0" lang="ko-KR" altLang="en-US" sz="60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개발</a:t>
            </a:r>
            <a:r>
              <a:rPr kumimoji="0" lang="en-US" altLang="ko-KR" sz="60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’</a:t>
            </a:r>
          </a:p>
          <a:p>
            <a:pPr algn="ctr" eaLnBrk="0" latinLnBrk="0" hangingPunct="0">
              <a:defRPr/>
            </a:pPr>
            <a:endParaRPr kumimoji="0" lang="en-US" altLang="ko-KR" sz="4000" spc="-150" dirty="0">
              <a:solidFill>
                <a:srgbClr val="0070C0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pPr lvl="1" eaLnBrk="0" latinLnBrk="0" hangingPunct="0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kumimoji="0" lang="ko-KR" altLang="en-US" sz="24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주민센터 </a:t>
            </a:r>
            <a:r>
              <a:rPr kumimoji="0" lang="ko-KR" altLang="en-US" sz="2800" b="1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동장</a:t>
            </a:r>
            <a:r>
              <a:rPr kumimoji="0" lang="en-US" altLang="ko-KR" sz="2800" b="1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2800" b="1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통장 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참여를 통한 홍보</a:t>
            </a:r>
            <a:endParaRPr kumimoji="0" lang="en-US" altLang="ko-KR" sz="2800" spc="-3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lvl="1" eaLnBrk="0" latinLnBrk="0" hangingPunct="0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주민센터 </a:t>
            </a:r>
            <a:r>
              <a:rPr kumimoji="0" lang="ko-KR" altLang="en-US" sz="2800" b="1" spc="-3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사회복지사</a:t>
            </a:r>
            <a:r>
              <a:rPr kumimoji="0" lang="en-US" altLang="ko-KR" sz="2800" b="1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0" lang="ko-KR" altLang="en-US" sz="2800" b="1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보건소 방문간호사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참여를 통한 홍보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1267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26797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사업목표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3" y="2491742"/>
            <a:ext cx="9072574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60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‘</a:t>
            </a:r>
            <a:r>
              <a:rPr kumimoji="0" lang="ko-KR" altLang="en-US" sz="6000" spc="-150" dirty="0" err="1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암관리사업의</a:t>
            </a:r>
            <a:r>
              <a:rPr kumimoji="0" lang="ko-KR" altLang="en-US" sz="6000" spc="-150" dirty="0"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kumimoji="0" lang="ko-KR" altLang="en-US" sz="6000" spc="-150" dirty="0">
                <a:solidFill>
                  <a:srgbClr val="0066CC"/>
                </a:solidFill>
                <a:latin typeface="나눔명조 ExtraBold" pitchFamily="18" charset="-127"/>
                <a:ea typeface="나눔명조 ExtraBold" pitchFamily="18" charset="-127"/>
              </a:rPr>
              <a:t>협의체로</a:t>
            </a:r>
            <a:endParaRPr kumimoji="0" lang="en-US" altLang="ko-KR" sz="6000" spc="-150" dirty="0">
              <a:solidFill>
                <a:srgbClr val="0066CC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pPr algn="ctr" eaLnBrk="0" latinLnBrk="0" hangingPunct="0">
              <a:defRPr/>
            </a:pPr>
            <a:r>
              <a:rPr kumimoji="0" lang="ko-KR" altLang="en-US" sz="6000" spc="-150" dirty="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발전도모</a:t>
            </a:r>
            <a:r>
              <a:rPr kumimoji="0" lang="en-US" altLang="ko-KR" sz="6000" spc="-150" dirty="0">
                <a:solidFill>
                  <a:srgbClr val="FF3399"/>
                </a:solidFill>
                <a:latin typeface="나눔명조 ExtraBold" pitchFamily="18" charset="-127"/>
                <a:ea typeface="나눔명조 ExtraBold" pitchFamily="18" charset="-127"/>
              </a:rPr>
              <a:t>’</a:t>
            </a:r>
          </a:p>
          <a:p>
            <a:pPr algn="ctr" eaLnBrk="0" latinLnBrk="0" hangingPunct="0">
              <a:defRPr/>
            </a:pPr>
            <a:r>
              <a:rPr kumimoji="0" lang="ko-KR" altLang="en-US" sz="6600" dirty="0">
                <a:solidFill>
                  <a:srgbClr val="C00000"/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kumimoji="0" lang="ko-KR" altLang="en-US" sz="2800" spc="-3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“지역 기초단위 공공기관이 동참할 수 있는 기틀마련”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2291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2292" name="TextBox 18"/>
          <p:cNvSpPr txBox="1">
            <a:spLocks noChangeArrowheads="1"/>
          </p:cNvSpPr>
          <p:nvPr/>
        </p:nvSpPr>
        <p:spPr bwMode="auto">
          <a:xfrm>
            <a:off x="4032250" y="549275"/>
            <a:ext cx="1658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추진전략</a:t>
            </a:r>
          </a:p>
        </p:txBody>
      </p:sp>
      <p:sp>
        <p:nvSpPr>
          <p:cNvPr id="24" name="모서리가 둥근 직사각형 23"/>
          <p:cNvSpPr/>
          <p:nvPr/>
        </p:nvSpPr>
        <p:spPr bwMode="auto">
          <a:xfrm>
            <a:off x="1871663" y="1808163"/>
            <a:ext cx="5494337" cy="6873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latinLnBrk="0" hangingPunct="0">
              <a:defRPr/>
            </a:pPr>
            <a:r>
              <a:rPr kumimoji="0" lang="ko-KR" altLang="en-US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사업계획협의</a:t>
            </a:r>
            <a:r>
              <a:rPr kumimoji="0" lang="en-US" altLang="ko-KR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(</a:t>
            </a:r>
            <a:r>
              <a:rPr kumimoji="0" lang="ko-KR" altLang="en-US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협의체회의</a:t>
            </a:r>
            <a:r>
              <a:rPr kumimoji="0" lang="en-US" altLang="ko-KR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)</a:t>
            </a:r>
            <a:endParaRPr kumimoji="0" lang="ko-KR" altLang="en-US" sz="3200" dirty="0">
              <a:ln w="18415" cmpd="sng">
                <a:noFill/>
                <a:prstDash val="solid"/>
              </a:ln>
              <a:solidFill>
                <a:srgbClr val="0070C0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 bwMode="auto">
          <a:xfrm>
            <a:off x="1871663" y="2724150"/>
            <a:ext cx="5494337" cy="6873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latinLnBrk="0" hangingPunct="0">
              <a:defRPr/>
            </a:pPr>
            <a:r>
              <a:rPr kumimoji="0" lang="ko-KR" altLang="en-US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홍 보 물 제 작</a:t>
            </a: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1871663" y="3640138"/>
            <a:ext cx="5494337" cy="6873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latinLnBrk="0" hangingPunct="0">
              <a:defRPr/>
            </a:pPr>
            <a:r>
              <a:rPr kumimoji="0" lang="ko-KR" altLang="en-US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홍             보</a:t>
            </a:r>
          </a:p>
        </p:txBody>
      </p:sp>
      <p:sp>
        <p:nvSpPr>
          <p:cNvPr id="27" name="모서리가 둥근 직사각형 26"/>
          <p:cNvSpPr/>
          <p:nvPr/>
        </p:nvSpPr>
        <p:spPr bwMode="auto">
          <a:xfrm>
            <a:off x="1871663" y="4556125"/>
            <a:ext cx="5494337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latinLnBrk="0" hangingPunct="0">
              <a:defRPr/>
            </a:pPr>
            <a:r>
              <a:rPr kumimoji="0" lang="ko-KR" altLang="en-US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평             가</a:t>
            </a:r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1871663" y="5472113"/>
            <a:ext cx="5494337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latinLnBrk="0" hangingPunct="0">
              <a:defRPr/>
            </a:pPr>
            <a:r>
              <a:rPr kumimoji="0" lang="ko-KR" altLang="en-US" sz="32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나눔명조 ExtraBold" pitchFamily="18" charset="-127"/>
                <a:ea typeface="나눔명조 ExtraBold" pitchFamily="18" charset="-127"/>
              </a:rPr>
              <a:t>사업결과보고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0" y="1268413"/>
            <a:ext cx="9144000" cy="5400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latinLnBrk="0" hangingPunct="0">
              <a:defRPr/>
            </a:pPr>
            <a:r>
              <a:rPr kumimoji="0" lang="en-US" altLang="ko-KR" dirty="0">
                <a:latin typeface="Arial" pitchFamily="34" charset="0"/>
              </a:rPr>
              <a:t>               </a:t>
            </a:r>
            <a:endParaRPr kumimoji="0" lang="ko-KR" altLang="en-US" dirty="0">
              <a:latin typeface="Arial" pitchFamily="34" charset="0"/>
            </a:endParaRPr>
          </a:p>
        </p:txBody>
      </p:sp>
      <p:sp>
        <p:nvSpPr>
          <p:cNvPr id="13315" name="TextBox 11"/>
          <p:cNvSpPr txBox="1">
            <a:spLocks noChangeArrowheads="1"/>
          </p:cNvSpPr>
          <p:nvPr/>
        </p:nvSpPr>
        <p:spPr bwMode="auto">
          <a:xfrm>
            <a:off x="250825" y="188913"/>
            <a:ext cx="3927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ko-KR" altLang="en-US" sz="5400">
                <a:latin typeface="10X10" pitchFamily="50" charset="-127"/>
                <a:ea typeface="10X10" pitchFamily="50" charset="-127"/>
              </a:rPr>
              <a:t>사업추진내용</a:t>
            </a:r>
          </a:p>
        </p:txBody>
      </p:sp>
      <p:sp>
        <p:nvSpPr>
          <p:cNvPr id="13316" name="TextBox 18"/>
          <p:cNvSpPr txBox="1">
            <a:spLocks noChangeArrowheads="1"/>
          </p:cNvSpPr>
          <p:nvPr/>
        </p:nvSpPr>
        <p:spPr bwMode="auto">
          <a:xfrm>
            <a:off x="4032250" y="549275"/>
            <a:ext cx="1658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/>
            <a:r>
              <a:rPr kumimoji="0" lang="en-US" altLang="ko-KR" sz="2800">
                <a:latin typeface="10X10" pitchFamily="50" charset="-127"/>
                <a:ea typeface="10X10" pitchFamily="50" charset="-127"/>
              </a:rPr>
              <a:t>_</a:t>
            </a:r>
            <a:r>
              <a:rPr kumimoji="0" lang="ko-KR" altLang="en-US" sz="2800">
                <a:latin typeface="10X10" pitchFamily="50" charset="-127"/>
                <a:ea typeface="10X10" pitchFamily="50" charset="-127"/>
              </a:rPr>
              <a:t>추진전략</a:t>
            </a:r>
          </a:p>
        </p:txBody>
      </p:sp>
      <p:pic>
        <p:nvPicPr>
          <p:cNvPr id="14" name="그림 13" descr="협의체회의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1268413"/>
            <a:ext cx="78835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오각형 15"/>
          <p:cNvSpPr/>
          <p:nvPr/>
        </p:nvSpPr>
        <p:spPr bwMode="auto">
          <a:xfrm flipH="1">
            <a:off x="6732276" y="1268724"/>
            <a:ext cx="1800230" cy="540069"/>
          </a:xfrm>
          <a:prstGeom prst="homePlat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latinLnBrk="0" hangingPunct="0">
              <a:defRPr/>
            </a:pPr>
            <a:r>
              <a:rPr kumimoji="0" lang="ko-KR" altLang="en-US" sz="2000" b="1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10X10" pitchFamily="50" charset="-127"/>
                <a:ea typeface="10X10" pitchFamily="50" charset="-127"/>
              </a:rPr>
              <a:t>협의체</a:t>
            </a:r>
            <a:r>
              <a:rPr kumimoji="0" lang="ko-KR" altLang="en-US" sz="2000" b="1" dirty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kumimoji="0" lang="ko-KR" altLang="en-US" sz="2000" b="1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10X10" pitchFamily="50" charset="-127"/>
                <a:ea typeface="10X10" pitchFamily="50" charset="-127"/>
              </a:rPr>
              <a:t>회의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휴먼엑스포"/>
        <a:ea typeface="휴먼엑스포"/>
        <a:cs typeface=""/>
      </a:majorFont>
      <a:minorFont>
        <a:latin typeface="휴먼엑스포"/>
        <a:ea typeface="휴먼엑스포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휴먼엑스포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휴먼엑스포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13369</TotalTime>
  <Words>608</Words>
  <Application>Microsoft Office PowerPoint</Application>
  <PresentationFormat>화면 슬라이드 쇼(4:3)</PresentationFormat>
  <Paragraphs>199</Paragraphs>
  <Slides>27</Slides>
  <Notes>27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40" baseType="lpstr">
      <vt:lpstr>굴림</vt:lpstr>
      <vt:lpstr>Arial</vt:lpstr>
      <vt:lpstr>휴먼엑스포</vt:lpstr>
      <vt:lpstr>10X10</vt:lpstr>
      <vt:lpstr>나눔명조 ExtraBold</vt:lpstr>
      <vt:lpstr>10X10 Bold</vt:lpstr>
      <vt:lpstr>나눔고딕</vt:lpstr>
      <vt:lpstr>Wingdings</vt:lpstr>
      <vt:lpstr>나눔고딕 ExtraBold</vt:lpstr>
      <vt:lpstr>나눔손글씨 펜</vt:lpstr>
      <vt:lpstr>맑은 고딕</vt:lpstr>
      <vt:lpstr>기본 디자인</vt:lpstr>
      <vt:lpstr>Microsoft Office Excel 97-2003 워크시트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</vt:vector>
  </TitlesOfParts>
  <Company>충남대학교병원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이상윤</dc:creator>
  <cp:lastModifiedBy>CNUH</cp:lastModifiedBy>
  <cp:revision>2114</cp:revision>
  <dcterms:created xsi:type="dcterms:W3CDTF">2007-11-10T03:02:45Z</dcterms:created>
  <dcterms:modified xsi:type="dcterms:W3CDTF">2012-10-31T08:25:43Z</dcterms:modified>
</cp:coreProperties>
</file>