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797675" cy="9926638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576" y="-7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CHMoon\&#54532;&#47196;&#51229;&#53944;\&#50516;&#54872;&#51088;%20&#48516;&#49437;\100204&#50516;&#54872;&#51088;&#48516;&#49437;%20&#44592;&#52488;&#51088;&#47308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"/>
          <c:y val="0.15287618654055973"/>
          <c:w val="0.98902789154363768"/>
          <c:h val="0.76315343276096004"/>
        </c:manualLayout>
      </c:layout>
      <c:barChart>
        <c:barDir val="col"/>
        <c:grouping val="clustered"/>
        <c:ser>
          <c:idx val="0"/>
          <c:order val="0"/>
          <c:tx>
            <c:strRef>
              <c:f>지역별!$C$3</c:f>
              <c:strCache>
                <c:ptCount val="1"/>
                <c:pt idx="0">
                  <c:v>진료환자</c:v>
                </c:pt>
              </c:strCache>
            </c:strRef>
          </c:tx>
          <c:spPr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solidFill>
                <a:srgbClr val="000000"/>
              </a:solidFill>
            </a:ln>
          </c:spPr>
          <c:dPt>
            <c:idx val="7"/>
            <c:spPr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c:spPr>
          </c:dPt>
          <c:dLbls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dLbl>
              <c:idx val="15"/>
              <c:layout>
                <c:manualLayout>
                  <c:x val="7.0546251288858934E-3"/>
                  <c:y val="-1.2519671347044167E-2"/>
                </c:manualLayout>
              </c:layout>
              <c:showVal val="1"/>
            </c:dLbl>
            <c:showVal val="1"/>
          </c:dLbls>
          <c:cat>
            <c:strRef>
              <c:f>지역별!$A$4:$A$19</c:f>
              <c:strCache>
                <c:ptCount val="16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  <c:pt idx="5">
                  <c:v>대전</c:v>
                </c:pt>
                <c:pt idx="6">
                  <c:v>울산</c:v>
                </c:pt>
                <c:pt idx="7">
                  <c:v>경기</c:v>
                </c:pt>
                <c:pt idx="8">
                  <c:v>강원</c:v>
                </c:pt>
                <c:pt idx="9">
                  <c:v>충북</c:v>
                </c:pt>
                <c:pt idx="10">
                  <c:v>충남</c:v>
                </c:pt>
                <c:pt idx="11">
                  <c:v>전북</c:v>
                </c:pt>
                <c:pt idx="12">
                  <c:v>전남</c:v>
                </c:pt>
                <c:pt idx="13">
                  <c:v>경북</c:v>
                </c:pt>
                <c:pt idx="14">
                  <c:v>경남</c:v>
                </c:pt>
                <c:pt idx="15">
                  <c:v>제주</c:v>
                </c:pt>
              </c:strCache>
            </c:strRef>
          </c:cat>
          <c:val>
            <c:numRef>
              <c:f>지역별!$C$4:$C$19</c:f>
              <c:numCache>
                <c:formatCode>#,##0_ </c:formatCode>
                <c:ptCount val="16"/>
                <c:pt idx="0">
                  <c:v>128245</c:v>
                </c:pt>
                <c:pt idx="1">
                  <c:v>37327</c:v>
                </c:pt>
                <c:pt idx="2">
                  <c:v>26549</c:v>
                </c:pt>
                <c:pt idx="3">
                  <c:v>26303</c:v>
                </c:pt>
                <c:pt idx="4">
                  <c:v>14950</c:v>
                </c:pt>
                <c:pt idx="5">
                  <c:v>17556</c:v>
                </c:pt>
                <c:pt idx="6">
                  <c:v>13595</c:v>
                </c:pt>
                <c:pt idx="7">
                  <c:v>126296</c:v>
                </c:pt>
                <c:pt idx="8">
                  <c:v>15247</c:v>
                </c:pt>
                <c:pt idx="9">
                  <c:v>15608</c:v>
                </c:pt>
                <c:pt idx="10">
                  <c:v>22298</c:v>
                </c:pt>
                <c:pt idx="11">
                  <c:v>18961</c:v>
                </c:pt>
                <c:pt idx="12">
                  <c:v>22646</c:v>
                </c:pt>
                <c:pt idx="13">
                  <c:v>27931</c:v>
                </c:pt>
                <c:pt idx="14">
                  <c:v>32057</c:v>
                </c:pt>
                <c:pt idx="15">
                  <c:v>5478</c:v>
                </c:pt>
              </c:numCache>
            </c:numRef>
          </c:val>
        </c:ser>
        <c:ser>
          <c:idx val="2"/>
          <c:order val="2"/>
          <c:tx>
            <c:strRef>
              <c:f>지역별!$E$3</c:f>
              <c:strCache>
                <c:ptCount val="1"/>
                <c:pt idx="0">
                  <c:v>신규환자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solidFill>
                <a:srgbClr val="000000"/>
              </a:solidFill>
            </a:ln>
          </c:spPr>
          <c:dPt>
            <c:idx val="7"/>
            <c:spPr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0800000" scaled="0"/>
                <a:tileRect/>
              </a:gradFill>
              <a:ln>
                <a:solidFill>
                  <a:srgbClr val="000000"/>
                </a:solidFill>
              </a:ln>
            </c:spPr>
          </c:dPt>
          <c:dLbls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</c:dLbl>
            <c:showVal val="1"/>
          </c:dLbls>
          <c:cat>
            <c:strRef>
              <c:f>지역별!$A$4:$A$19</c:f>
              <c:strCache>
                <c:ptCount val="16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  <c:pt idx="5">
                  <c:v>대전</c:v>
                </c:pt>
                <c:pt idx="6">
                  <c:v>울산</c:v>
                </c:pt>
                <c:pt idx="7">
                  <c:v>경기</c:v>
                </c:pt>
                <c:pt idx="8">
                  <c:v>강원</c:v>
                </c:pt>
                <c:pt idx="9">
                  <c:v>충북</c:v>
                </c:pt>
                <c:pt idx="10">
                  <c:v>충남</c:v>
                </c:pt>
                <c:pt idx="11">
                  <c:v>전북</c:v>
                </c:pt>
                <c:pt idx="12">
                  <c:v>전남</c:v>
                </c:pt>
                <c:pt idx="13">
                  <c:v>경북</c:v>
                </c:pt>
                <c:pt idx="14">
                  <c:v>경남</c:v>
                </c:pt>
                <c:pt idx="15">
                  <c:v>제주</c:v>
                </c:pt>
              </c:strCache>
            </c:strRef>
          </c:cat>
          <c:val>
            <c:numRef>
              <c:f>지역별!$E$4:$E$19</c:f>
              <c:numCache>
                <c:formatCode>#,##0_ </c:formatCode>
                <c:ptCount val="16"/>
                <c:pt idx="0">
                  <c:v>31842</c:v>
                </c:pt>
                <c:pt idx="1">
                  <c:v>10013</c:v>
                </c:pt>
                <c:pt idx="2">
                  <c:v>7070</c:v>
                </c:pt>
                <c:pt idx="3">
                  <c:v>7036</c:v>
                </c:pt>
                <c:pt idx="4">
                  <c:v>3734</c:v>
                </c:pt>
                <c:pt idx="5">
                  <c:v>4540</c:v>
                </c:pt>
                <c:pt idx="6">
                  <c:v>3406</c:v>
                </c:pt>
                <c:pt idx="7">
                  <c:v>32031</c:v>
                </c:pt>
                <c:pt idx="8">
                  <c:v>4078</c:v>
                </c:pt>
                <c:pt idx="9">
                  <c:v>4122</c:v>
                </c:pt>
                <c:pt idx="10">
                  <c:v>5998</c:v>
                </c:pt>
                <c:pt idx="11">
                  <c:v>5076</c:v>
                </c:pt>
                <c:pt idx="12">
                  <c:v>6071</c:v>
                </c:pt>
                <c:pt idx="13">
                  <c:v>7563</c:v>
                </c:pt>
                <c:pt idx="14">
                  <c:v>8960</c:v>
                </c:pt>
                <c:pt idx="15">
                  <c:v>1482</c:v>
                </c:pt>
              </c:numCache>
            </c:numRef>
          </c:val>
        </c:ser>
        <c:axId val="61687296"/>
        <c:axId val="61688832"/>
      </c:barChart>
      <c:lineChart>
        <c:grouping val="standard"/>
        <c:ser>
          <c:idx val="1"/>
          <c:order val="1"/>
          <c:tx>
            <c:strRef>
              <c:f>지역별!$D$3</c:f>
              <c:strCache>
                <c:ptCount val="1"/>
                <c:pt idx="0">
                  <c:v>10만명당</c:v>
                </c:pt>
              </c:strCache>
            </c:strRef>
          </c:tx>
          <c:spPr>
            <a:ln>
              <a:solidFill>
                <a:srgbClr val="0099CC"/>
              </a:solidFill>
            </a:ln>
          </c:spPr>
          <c:marker>
            <c:symbol val="triangle"/>
            <c:size val="7"/>
            <c:spPr>
              <a:solidFill>
                <a:srgbClr val="0099CC"/>
              </a:solidFill>
              <a:ln>
                <a:solidFill>
                  <a:srgbClr val="0099CC"/>
                </a:solidFill>
              </a:ln>
            </c:spPr>
          </c:marker>
          <c:dLbls>
            <c:dLblPos val="t"/>
            <c:showVal val="1"/>
          </c:dLbls>
          <c:cat>
            <c:strRef>
              <c:f>지역별!$A$4:$A$19</c:f>
              <c:strCache>
                <c:ptCount val="16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  <c:pt idx="5">
                  <c:v>대전</c:v>
                </c:pt>
                <c:pt idx="6">
                  <c:v>울산</c:v>
                </c:pt>
                <c:pt idx="7">
                  <c:v>경기</c:v>
                </c:pt>
                <c:pt idx="8">
                  <c:v>강원</c:v>
                </c:pt>
                <c:pt idx="9">
                  <c:v>충북</c:v>
                </c:pt>
                <c:pt idx="10">
                  <c:v>충남</c:v>
                </c:pt>
                <c:pt idx="11">
                  <c:v>전북</c:v>
                </c:pt>
                <c:pt idx="12">
                  <c:v>전남</c:v>
                </c:pt>
                <c:pt idx="13">
                  <c:v>경북</c:v>
                </c:pt>
                <c:pt idx="14">
                  <c:v>경남</c:v>
                </c:pt>
                <c:pt idx="15">
                  <c:v>제주</c:v>
                </c:pt>
              </c:strCache>
            </c:strRef>
          </c:cat>
          <c:val>
            <c:numRef>
              <c:f>지역별!$D$4:$D$19</c:f>
              <c:numCache>
                <c:formatCode>#,##0_ </c:formatCode>
                <c:ptCount val="16"/>
                <c:pt idx="0">
                  <c:v>1250.2690742442132</c:v>
                </c:pt>
                <c:pt idx="1">
                  <c:v>1107.1838962835598</c:v>
                </c:pt>
                <c:pt idx="2">
                  <c:v>1125.9356644543011</c:v>
                </c:pt>
                <c:pt idx="3">
                  <c:v>983.59895578385579</c:v>
                </c:pt>
                <c:pt idx="4">
                  <c:v>1121.322605638715</c:v>
                </c:pt>
                <c:pt idx="5">
                  <c:v>1212.6830231974998</c:v>
                </c:pt>
                <c:pt idx="6">
                  <c:v>1169.7511557692212</c:v>
                </c:pt>
                <c:pt idx="7">
                  <c:v>1099.3342158460946</c:v>
                </c:pt>
                <c:pt idx="8">
                  <c:v>1094.7469093342511</c:v>
                </c:pt>
                <c:pt idx="9">
                  <c:v>1096.4862981363658</c:v>
                </c:pt>
                <c:pt idx="10">
                  <c:v>1179.0547257367903</c:v>
                </c:pt>
                <c:pt idx="11">
                  <c:v>1165.5576216747861</c:v>
                </c:pt>
                <c:pt idx="12">
                  <c:v>1347.3442218768655</c:v>
                </c:pt>
                <c:pt idx="13">
                  <c:v>1147.2016961383854</c:v>
                </c:pt>
                <c:pt idx="14">
                  <c:v>1036.4746476432383</c:v>
                </c:pt>
                <c:pt idx="15">
                  <c:v>1043.8819144314098</c:v>
                </c:pt>
              </c:numCache>
            </c:numRef>
          </c:val>
        </c:ser>
        <c:marker val="1"/>
        <c:axId val="61708544"/>
        <c:axId val="61707008"/>
      </c:lineChart>
      <c:catAx>
        <c:axId val="61687296"/>
        <c:scaling>
          <c:orientation val="minMax"/>
        </c:scaling>
        <c:axPos val="b"/>
        <c:majorTickMark val="none"/>
        <c:tickLblPos val="nextTo"/>
        <c:crossAx val="61688832"/>
        <c:crosses val="autoZero"/>
        <c:auto val="1"/>
        <c:lblAlgn val="ctr"/>
        <c:lblOffset val="100"/>
      </c:catAx>
      <c:valAx>
        <c:axId val="61688832"/>
        <c:scaling>
          <c:orientation val="minMax"/>
        </c:scaling>
        <c:axPos val="l"/>
        <c:numFmt formatCode="#,##0_ " sourceLinked="1"/>
        <c:majorTickMark val="in"/>
        <c:tickLblPos val="none"/>
        <c:spPr>
          <a:ln>
            <a:noFill/>
          </a:ln>
        </c:spPr>
        <c:crossAx val="61687296"/>
        <c:crosses val="autoZero"/>
        <c:crossBetween val="between"/>
      </c:valAx>
      <c:valAx>
        <c:axId val="61707008"/>
        <c:scaling>
          <c:orientation val="minMax"/>
          <c:max val="1600"/>
          <c:min val="500"/>
        </c:scaling>
        <c:axPos val="r"/>
        <c:numFmt formatCode="#,##0_ " sourceLinked="1"/>
        <c:majorTickMark val="in"/>
        <c:tickLblPos val="none"/>
        <c:spPr>
          <a:ln>
            <a:noFill/>
          </a:ln>
        </c:spPr>
        <c:crossAx val="61708544"/>
        <c:crosses val="max"/>
        <c:crossBetween val="between"/>
      </c:valAx>
      <c:catAx>
        <c:axId val="61708544"/>
        <c:scaling>
          <c:orientation val="minMax"/>
        </c:scaling>
        <c:delete val="1"/>
        <c:axPos val="b"/>
        <c:tickLblPos val="none"/>
        <c:crossAx val="6170700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59352449849114364"/>
          <c:y val="6.802037342338417E-2"/>
          <c:w val="0.38980881077129426"/>
          <c:h val="6.4761588456625774E-2"/>
        </c:manualLayout>
      </c:layout>
    </c:legend>
    <c:plotVisOnly val="1"/>
    <c:dispBlanksAs val="gap"/>
  </c:chart>
  <c:txPr>
    <a:bodyPr/>
    <a:lstStyle/>
    <a:p>
      <a:pPr>
        <a:defRPr sz="1100">
          <a:latin typeface="휴먼엑스포" pitchFamily="18" charset="-127"/>
          <a:ea typeface="휴먼엑스포" pitchFamily="18" charset="-127"/>
        </a:defRPr>
      </a:pPr>
      <a:endParaRPr lang="ko-KR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0.10317</cdr:x>
      <cdr:y>0</cdr:y>
    </cdr:from>
    <cdr:to>
      <cdr:x>0.44444</cdr:x>
      <cdr:y>0.16901</cdr:y>
    </cdr:to>
    <cdr:sp macro="" textlink="">
      <cdr:nvSpPr>
        <cdr:cNvPr id="2" name="구름 모양 설명선 1"/>
        <cdr:cNvSpPr/>
      </cdr:nvSpPr>
      <cdr:spPr bwMode="auto">
        <a:xfrm xmlns:a="http://schemas.openxmlformats.org/drawingml/2006/main">
          <a:off x="928652" y="0"/>
          <a:ext cx="3071876" cy="748572"/>
        </a:xfrm>
        <a:prstGeom xmlns:a="http://schemas.openxmlformats.org/drawingml/2006/main" prst="cloudCallout">
          <a:avLst>
            <a:gd name="adj1" fmla="val 40312"/>
            <a:gd name="adj2" fmla="val 49404"/>
          </a:avLst>
        </a:prstGeom>
        <a:gradFill xmlns:a="http://schemas.openxmlformats.org/drawingml/2006/main" rotWithShape="1">
          <a:gsLst>
            <a:gs pos="0">
              <a:srgbClr val="0099CC"/>
            </a:gs>
            <a:gs pos="80000">
              <a:srgbClr val="FFFFFF"/>
            </a:gs>
            <a:gs pos="100000">
              <a:srgbClr val="FFCC99">
                <a:alpha val="50000"/>
              </a:srgbClr>
            </a:gs>
          </a:gsLst>
          <a:lin ang="5400000" scaled="1"/>
        </a:gradFill>
        <a:ln xmlns:a="http://schemas.openxmlformats.org/drawingml/2006/main" w="127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0" tIns="144000" rIns="0" bIns="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굴림체"/>
              <a:ea typeface="굴림체"/>
            </a:defRPr>
          </a:lvl1pPr>
          <a:lvl2pPr marL="457200" indent="0">
            <a:defRPr sz="1100">
              <a:latin typeface="굴림체"/>
              <a:ea typeface="굴림체"/>
            </a:defRPr>
          </a:lvl2pPr>
          <a:lvl3pPr marL="914400" indent="0">
            <a:defRPr sz="1100">
              <a:latin typeface="굴림체"/>
              <a:ea typeface="굴림체"/>
            </a:defRPr>
          </a:lvl3pPr>
          <a:lvl4pPr marL="1371600" indent="0">
            <a:defRPr sz="1100">
              <a:latin typeface="굴림체"/>
              <a:ea typeface="굴림체"/>
            </a:defRPr>
          </a:lvl4pPr>
          <a:lvl5pPr marL="1828800" indent="0">
            <a:defRPr sz="1100">
              <a:latin typeface="굴림체"/>
              <a:ea typeface="굴림체"/>
            </a:defRPr>
          </a:lvl5pPr>
          <a:lvl6pPr marL="2286000" indent="0">
            <a:defRPr sz="1100">
              <a:latin typeface="굴림체"/>
              <a:ea typeface="굴림체"/>
            </a:defRPr>
          </a:lvl6pPr>
          <a:lvl7pPr marL="2743200" indent="0">
            <a:defRPr sz="1100">
              <a:latin typeface="굴림체"/>
              <a:ea typeface="굴림체"/>
            </a:defRPr>
          </a:lvl7pPr>
          <a:lvl8pPr marL="3200400" indent="0">
            <a:defRPr sz="1100">
              <a:latin typeface="굴림체"/>
              <a:ea typeface="굴림체"/>
            </a:defRPr>
          </a:lvl8pPr>
          <a:lvl9pPr marL="3657600" indent="0">
            <a:defRPr sz="1100">
              <a:latin typeface="굴림체"/>
              <a:ea typeface="굴림체"/>
            </a:defRPr>
          </a:lvl9pPr>
        </a:lstStyle>
        <a:p xmlns:a="http://schemas.openxmlformats.org/drawingml/2006/main">
          <a:pPr algn="l" rtl="0" fontAlgn="base" latinLnBrk="1">
            <a:spcBef>
              <a:spcPct val="20000"/>
            </a:spcBef>
            <a:spcAft>
              <a:spcPct val="0"/>
            </a:spcAft>
            <a:buClr>
              <a:srgbClr val="000000"/>
            </a:buClr>
          </a:pPr>
          <a:r>
            <a:rPr lang="ko-KR" altLang="en-US" sz="1100" b="1" dirty="0" smtClean="0">
              <a:latin typeface="휴먼엑스포" pitchFamily="18" charset="-127"/>
              <a:ea typeface="휴먼엑스포" pitchFamily="18" charset="-127"/>
            </a:rPr>
            <a:t>☞경기도 </a:t>
          </a:r>
          <a:r>
            <a:rPr lang="ko-KR" altLang="en-US" sz="1100" dirty="0" smtClean="0">
              <a:latin typeface="휴먼엑스포" pitchFamily="18" charset="-127"/>
              <a:ea typeface="휴먼엑스포" pitchFamily="18" charset="-127"/>
            </a:rPr>
            <a:t>전국 보험가입자 </a:t>
          </a:r>
          <a:r>
            <a:rPr lang="en-US" altLang="ko-KR" dirty="0" smtClean="0">
              <a:latin typeface="휴먼엑스포" pitchFamily="18" charset="-127"/>
              <a:ea typeface="휴먼엑스포" pitchFamily="18" charset="-127"/>
            </a:rPr>
            <a:t>1</a:t>
          </a:r>
          <a:r>
            <a:rPr lang="ko-KR" altLang="en-US" dirty="0" smtClean="0">
              <a:latin typeface="휴먼엑스포" pitchFamily="18" charset="-127"/>
              <a:ea typeface="휴먼엑스포" pitchFamily="18" charset="-127"/>
            </a:rPr>
            <a:t>위 </a:t>
          </a:r>
          <a:r>
            <a:rPr lang="en-US" altLang="ko-KR" dirty="0" smtClean="0">
              <a:latin typeface="휴먼엑스포" pitchFamily="18" charset="-127"/>
              <a:ea typeface="휴먼엑스포" pitchFamily="18" charset="-127"/>
            </a:rPr>
            <a:t>(</a:t>
          </a:r>
          <a:r>
            <a:rPr lang="en-US" altLang="ko-KR" sz="11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rPr>
            <a:t>23.9%</a:t>
          </a:r>
          <a:r>
            <a:rPr lang="en-US" altLang="ko-KR" sz="1100" dirty="0" smtClean="0">
              <a:latin typeface="휴먼엑스포" pitchFamily="18" charset="-127"/>
              <a:ea typeface="휴먼엑스포" pitchFamily="18" charset="-127"/>
            </a:rPr>
            <a:t>)</a:t>
          </a:r>
        </a:p>
        <a:p xmlns:a="http://schemas.openxmlformats.org/drawingml/2006/main">
          <a:pPr algn="l" rtl="0" fontAlgn="base" latinLnBrk="1">
            <a:spcBef>
              <a:spcPct val="20000"/>
            </a:spcBef>
            <a:spcAft>
              <a:spcPct val="0"/>
            </a:spcAft>
            <a:buClr>
              <a:srgbClr val="000000"/>
            </a:buClr>
          </a:pPr>
          <a:r>
            <a:rPr lang="en-US" altLang="ko-KR" sz="1100" dirty="0" smtClean="0">
              <a:latin typeface="휴먼엑스포" pitchFamily="18" charset="-127"/>
              <a:ea typeface="휴먼엑스포" pitchFamily="18" charset="-127"/>
            </a:rPr>
            <a:t>  - </a:t>
          </a:r>
          <a:r>
            <a:rPr lang="ko-KR" altLang="en-US" sz="1100" dirty="0" smtClean="0">
              <a:latin typeface="휴먼엑스포" pitchFamily="18" charset="-127"/>
              <a:ea typeface="휴먼엑스포" pitchFamily="18" charset="-127"/>
            </a:rPr>
            <a:t>전국 암환자 </a:t>
          </a:r>
          <a:r>
            <a:rPr lang="en-US" altLang="ko-KR" dirty="0" smtClean="0">
              <a:latin typeface="휴먼엑스포" pitchFamily="18" charset="-127"/>
              <a:ea typeface="휴먼엑스포" pitchFamily="18" charset="-127"/>
            </a:rPr>
            <a:t>2</a:t>
          </a:r>
          <a:r>
            <a:rPr lang="ko-KR" altLang="en-US" dirty="0" smtClean="0">
              <a:latin typeface="휴먼엑스포" pitchFamily="18" charset="-127"/>
              <a:ea typeface="휴먼엑스포" pitchFamily="18" charset="-127"/>
            </a:rPr>
            <a:t>위</a:t>
          </a:r>
          <a:r>
            <a:rPr lang="en-US" altLang="ko-KR" sz="1100" dirty="0" smtClean="0">
              <a:latin typeface="휴먼엑스포" pitchFamily="18" charset="-127"/>
              <a:ea typeface="휴먼엑스포" pitchFamily="18" charset="-127"/>
            </a:rPr>
            <a:t>(</a:t>
          </a:r>
          <a:r>
            <a:rPr lang="en-US" altLang="ko-KR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rPr>
            <a:t>22.9%</a:t>
          </a:r>
          <a:r>
            <a:rPr lang="en-US" altLang="ko-KR" sz="1100" dirty="0" smtClean="0">
              <a:latin typeface="휴먼엑스포" pitchFamily="18" charset="-127"/>
              <a:ea typeface="휴먼엑스포" pitchFamily="18" charset="-127"/>
            </a:rPr>
            <a:t>)</a:t>
          </a:r>
        </a:p>
        <a:p xmlns:a="http://schemas.openxmlformats.org/drawingml/2006/main">
          <a:pPr algn="l" rtl="0" fontAlgn="base" latinLnBrk="1">
            <a:spcBef>
              <a:spcPct val="20000"/>
            </a:spcBef>
            <a:spcAft>
              <a:spcPct val="0"/>
            </a:spcAft>
            <a:buClr>
              <a:srgbClr val="000000"/>
            </a:buClr>
          </a:pPr>
          <a:r>
            <a:rPr kumimoji="0" lang="en-US" altLang="ko-K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  - </a:t>
          </a:r>
          <a:r>
            <a:rPr kumimoji="0" lang="ko-KR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신규 </a:t>
          </a:r>
          <a:r>
            <a:rPr kumimoji="0" lang="ko-KR" altLang="en-US" sz="11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암발생</a:t>
          </a:r>
          <a:r>
            <a:rPr kumimoji="0" lang="ko-KR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 </a:t>
          </a:r>
          <a:r>
            <a:rPr lang="en-US" altLang="ko-KR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rPr>
            <a:t>1</a:t>
          </a:r>
          <a:r>
            <a:rPr lang="ko-KR" altLang="en-US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rPr>
            <a:t>위</a:t>
          </a:r>
          <a:r>
            <a:rPr kumimoji="0" lang="en-US" altLang="ko-K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(</a:t>
          </a:r>
          <a:r>
            <a:rPr lang="en-US" altLang="ko-KR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rPr>
            <a:t>22.4%</a:t>
          </a:r>
          <a:r>
            <a:rPr kumimoji="0" lang="en-US" altLang="ko-K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휴먼엑스포" pitchFamily="18" charset="-127"/>
              <a:ea typeface="휴먼엑스포" pitchFamily="18" charset="-127"/>
            </a:rPr>
            <a:t>)</a:t>
          </a:r>
          <a:endParaRPr kumimoji="0" lang="ko-KR" altLang="en-US" sz="11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휴먼엑스포" pitchFamily="18" charset="-127"/>
            <a:ea typeface="휴먼엑스포" pitchFamily="18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8434-2D19-4E7B-B91D-30560A2F0114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2EB4A-7C70-4963-B70A-23D4747957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F202-B677-4732-8053-6A8FC47739A1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F106-64C9-41F7-9B4B-DB666F32C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F106-64C9-41F7-9B4B-DB666F32CAB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248E-B654-4019-9F23-4F3A44FC3346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65EF-7CDA-4526-8F3D-C86DC2D273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그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404050" cy="432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5414887" y="1164802"/>
            <a:ext cx="21217086" cy="43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 algn="ctr" latinLnBrk="0">
              <a:lnSpc>
                <a:spcPct val="200000"/>
              </a:lnSpc>
              <a:buSzPct val="80000"/>
              <a:defRPr/>
            </a:pPr>
            <a:r>
              <a:rPr lang="ko-KR" altLang="en-US" sz="13800" b="1" dirty="0" smtClean="0">
                <a:ln w="107950">
                  <a:solidFill>
                    <a:schemeClr val="bg1"/>
                  </a:solidFill>
                  <a:prstDash val="solid"/>
                </a:ln>
                <a:solidFill>
                  <a:srgbClr val="6C87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경기도 암 치유 프로젝트</a:t>
            </a:r>
            <a:endParaRPr lang="ko-KR" altLang="en-US" sz="8800" b="1" dirty="0">
              <a:ln w="107950">
                <a:solidFill>
                  <a:schemeClr val="bg1"/>
                </a:solidFill>
                <a:prstDash val="solid"/>
              </a:ln>
              <a:solidFill>
                <a:srgbClr val="6C87F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128607" y="6743596"/>
            <a:ext cx="30218274" cy="11930146"/>
            <a:chOff x="281" y="691"/>
            <a:chExt cx="5181" cy="1198"/>
          </a:xfrm>
        </p:grpSpPr>
        <p:pic>
          <p:nvPicPr>
            <p:cNvPr id="15" name="Picture 15" descr="304948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" y="691"/>
              <a:ext cx="5181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54" y="754"/>
              <a:ext cx="5039" cy="1043"/>
            </a:xfrm>
            <a:prstGeom prst="roundRect">
              <a:avLst>
                <a:gd name="adj" fmla="val 2190"/>
              </a:avLst>
            </a:prstGeom>
            <a:solidFill>
              <a:schemeClr val="bg1">
                <a:alpha val="61176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485797" y="6743596"/>
            <a:ext cx="3929090" cy="1285884"/>
          </a:xfrm>
          <a:prstGeom prst="roundRect">
            <a:avLst>
              <a:gd name="adj" fmla="val 10380"/>
            </a:avLst>
          </a:prstGeom>
          <a:gradFill rotWithShape="1">
            <a:gsLst>
              <a:gs pos="0">
                <a:srgbClr val="B8DDF2"/>
              </a:gs>
              <a:gs pos="100000">
                <a:srgbClr val="53ADDF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prstShdw prst="shdw17" dist="12700" dir="108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8" name="차트 17"/>
          <p:cNvGraphicFramePr/>
          <p:nvPr/>
        </p:nvGraphicFramePr>
        <p:xfrm>
          <a:off x="2700243" y="11887132"/>
          <a:ext cx="115729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1200045" y="18888056"/>
            <a:ext cx="21074210" cy="11930146"/>
            <a:chOff x="281" y="691"/>
            <a:chExt cx="3540" cy="1198"/>
          </a:xfrm>
        </p:grpSpPr>
        <p:pic>
          <p:nvPicPr>
            <p:cNvPr id="20" name="Picture 15" descr="304948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" y="691"/>
              <a:ext cx="3540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341" y="754"/>
              <a:ext cx="3431" cy="1043"/>
            </a:xfrm>
            <a:prstGeom prst="roundRect">
              <a:avLst>
                <a:gd name="adj" fmla="val 2190"/>
              </a:avLst>
            </a:prstGeom>
            <a:solidFill>
              <a:schemeClr val="bg1">
                <a:alpha val="61176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1057169" y="30889640"/>
            <a:ext cx="30218274" cy="12315760"/>
            <a:chOff x="281" y="691"/>
            <a:chExt cx="5181" cy="1198"/>
          </a:xfrm>
        </p:grpSpPr>
        <p:pic>
          <p:nvPicPr>
            <p:cNvPr id="24" name="Picture 15" descr="304948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" y="691"/>
              <a:ext cx="5181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354" y="754"/>
              <a:ext cx="5039" cy="1043"/>
            </a:xfrm>
            <a:prstGeom prst="roundRect">
              <a:avLst>
                <a:gd name="adj" fmla="val 2190"/>
              </a:avLst>
            </a:prstGeom>
            <a:solidFill>
              <a:schemeClr val="bg1">
                <a:alpha val="61176"/>
              </a:schemeClr>
            </a:soli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200177" y="6957910"/>
            <a:ext cx="4643470" cy="8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10000"/>
              </a:lnSpc>
              <a:buSzPct val="80000"/>
              <a:defRPr/>
            </a:pPr>
            <a:r>
              <a:rPr lang="ko-KR" altLang="en-US" sz="4800" dirty="0" smtClean="0">
                <a:ln w="28575">
                  <a:solidFill>
                    <a:schemeClr val="bg1"/>
                  </a:solidFill>
                </a:ln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추진배경</a:t>
            </a:r>
            <a:endParaRPr lang="ko-KR" altLang="en-US" sz="4800" dirty="0">
              <a:ln w="28575">
                <a:solidFill>
                  <a:schemeClr val="bg1"/>
                </a:solidFill>
              </a:ln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200177" y="8672422"/>
            <a:ext cx="12430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경기도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암 진료환자는 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126,296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으로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전국의 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22.9%(08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년 건강보험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0732" y="8672422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2343053" y="10529810"/>
            <a:ext cx="1257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경기도내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500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병상이상의 병원은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개소 병원의 총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10,092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병상으로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약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800" dirty="0" err="1">
                <a:latin typeface="HY헤드라인M" pitchFamily="18" charset="-127"/>
                <a:ea typeface="HY헤드라인M" pitchFamily="18" charset="-127"/>
              </a:rPr>
              <a:t>만명의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신규암환자 관리 가능</a:t>
            </a:r>
          </a:p>
        </p:txBody>
      </p:sp>
      <p:pic>
        <p:nvPicPr>
          <p:cNvPr id="33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8739" y="967255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2343053" y="9529678"/>
            <a:ext cx="12430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이중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상담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교육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수술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치료 등의 집중적인 관리가 필요한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신규 암환자는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38,260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명으로 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30%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차지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5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8739" y="1065639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/>
          <p:cNvSpPr/>
          <p:nvPr/>
        </p:nvSpPr>
        <p:spPr>
          <a:xfrm>
            <a:off x="16202026" y="8386670"/>
            <a:ext cx="1421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암생존자를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위한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국가적인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차원의 대책이 미흡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하고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관련예산도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소규모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7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91142" y="8386670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16487777" y="9172488"/>
            <a:ext cx="1371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암생존자에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대한 사회적인 요구가 증가하고 대책이 시급함에도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실질적인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지원책 </a:t>
            </a: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매우 미흡한 실정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err="1">
                <a:latin typeface="HY헤드라인M" pitchFamily="18" charset="-127"/>
                <a:ea typeface="HY헤드라인M" pitchFamily="18" charset="-127"/>
              </a:rPr>
              <a:t>재가암관리사업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800" dirty="0" err="1">
                <a:latin typeface="HY헤드라인M" pitchFamily="18" charset="-127"/>
                <a:ea typeface="HY헤드라인M" pitchFamily="18" charset="-127"/>
              </a:rPr>
              <a:t>백만원내외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보건소당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err="1">
                <a:latin typeface="HY헤드라인M" pitchFamily="18" charset="-127"/>
                <a:ea typeface="HY헤드라인M" pitchFamily="18" charset="-127"/>
              </a:rPr>
              <a:t>지역암센터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0.7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국고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73463" y="931536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16212843" y="10792408"/>
            <a:ext cx="1421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err="1" smtClean="0">
                <a:latin typeface="HY헤드라인M" pitchFamily="18" charset="-127"/>
                <a:ea typeface="HY헤드라인M" pitchFamily="18" charset="-127"/>
              </a:rPr>
              <a:t>암생존자의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 요구에 근거한 통합적인 지지 부족</a:t>
            </a:r>
            <a:endParaRPr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2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01959" y="10647273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/>
          <p:cNvSpPr/>
          <p:nvPr/>
        </p:nvSpPr>
        <p:spPr>
          <a:xfrm>
            <a:off x="16498594" y="11718843"/>
            <a:ext cx="1371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암환자에게는 정서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신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체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사회적 지원이 종합적으로 필요하나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대부분의 암환자 관련 서비스가 병원중심의 치료서비스에 집중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4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84280" y="11870840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직사각형 64"/>
          <p:cNvSpPr/>
          <p:nvPr/>
        </p:nvSpPr>
        <p:spPr>
          <a:xfrm>
            <a:off x="16630653" y="13000208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암환자에게 필요한 서비스를 상담을 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통하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여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찾아내어 교육 및 다양한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형태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프로그램을 통하여 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제공하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는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통합프로그램 필요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6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44901" y="1315672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44901" y="1529986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직사각형 67"/>
          <p:cNvSpPr/>
          <p:nvPr/>
        </p:nvSpPr>
        <p:spPr>
          <a:xfrm>
            <a:off x="16630653" y="15143348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암생존자를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위한 종합적인 대책을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마련하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고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지속적인 추진을 위한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민관협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력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네트워킹 구축이 필요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6" name="Picture 12" descr="na_k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231519" y="12934924"/>
            <a:ext cx="6889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그룹 29"/>
          <p:cNvGrpSpPr>
            <a:grpSpLocks/>
          </p:cNvGrpSpPr>
          <p:nvPr/>
        </p:nvGrpSpPr>
        <p:grpSpPr bwMode="auto">
          <a:xfrm>
            <a:off x="28176582" y="13511187"/>
            <a:ext cx="2376487" cy="2952750"/>
            <a:chOff x="3635897" y="3573016"/>
            <a:chExt cx="2016224" cy="1440160"/>
          </a:xfrm>
        </p:grpSpPr>
        <p:pic>
          <p:nvPicPr>
            <p:cNvPr id="88" name="Picture 23" descr="na_g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35897" y="3573016"/>
              <a:ext cx="201622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3770531" y="3906323"/>
              <a:ext cx="1795934" cy="54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91425" tIns="45713" rIns="91425" bIns="45713">
              <a:spAutoFit/>
            </a:bodyPr>
            <a:lstStyle/>
            <a:p>
              <a:pPr algn="ctr" latinLnBrk="0">
                <a:lnSpc>
                  <a:spcPct val="120000"/>
                </a:lnSpc>
                <a:buSzPct val="80000"/>
                <a:defRPr/>
              </a:pPr>
              <a:r>
                <a:rPr lang="ko-KR" altLang="en-US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암 치유</a:t>
              </a:r>
              <a:endParaRPr lang="en-US" altLang="ko-K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lnSpc>
                  <a:spcPct val="120000"/>
                </a:lnSpc>
                <a:buSzPct val="80000"/>
                <a:defRPr/>
              </a:pPr>
              <a:r>
                <a:rPr lang="ko-KR" altLang="en-US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프로젝</a:t>
              </a:r>
              <a:r>
                <a:rPr lang="ko-KR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트</a:t>
              </a:r>
            </a:p>
          </p:txBody>
        </p:sp>
      </p:grpSp>
      <p:grpSp>
        <p:nvGrpSpPr>
          <p:cNvPr id="90" name="그룹 32"/>
          <p:cNvGrpSpPr>
            <a:grpSpLocks/>
          </p:cNvGrpSpPr>
          <p:nvPr/>
        </p:nvGrpSpPr>
        <p:grpSpPr bwMode="auto">
          <a:xfrm>
            <a:off x="25042891" y="12601512"/>
            <a:ext cx="2232024" cy="2006600"/>
            <a:chOff x="2483768" y="1412776"/>
            <a:chExt cx="2232248" cy="2005955"/>
          </a:xfrm>
        </p:grpSpPr>
        <p:pic>
          <p:nvPicPr>
            <p:cNvPr id="91" name="Picture 13" descr="na_k2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83768" y="1412776"/>
              <a:ext cx="2232248" cy="2005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2774019" y="1539376"/>
              <a:ext cx="1795935" cy="54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91425" tIns="45713" rIns="91425" bIns="45713">
              <a:spAutoFit/>
            </a:bodyPr>
            <a:lstStyle/>
            <a:p>
              <a:pPr latinLnBrk="0">
                <a:lnSpc>
                  <a:spcPct val="120000"/>
                </a:lnSpc>
                <a:buSzPct val="80000"/>
                <a:defRPr/>
              </a:pPr>
              <a:endParaRPr lang="ko-KR" altLang="en-US" sz="2400" b="1" dirty="0">
                <a:ln w="3175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3" name="그룹 37"/>
          <p:cNvGrpSpPr>
            <a:grpSpLocks/>
          </p:cNvGrpSpPr>
          <p:nvPr/>
        </p:nvGrpSpPr>
        <p:grpSpPr bwMode="auto">
          <a:xfrm>
            <a:off x="22488569" y="13947745"/>
            <a:ext cx="2303463" cy="2300291"/>
            <a:chOff x="827584" y="3192333"/>
            <a:chExt cx="2304256" cy="2300487"/>
          </a:xfrm>
        </p:grpSpPr>
        <p:grpSp>
          <p:nvGrpSpPr>
            <p:cNvPr id="94" name="그룹 31"/>
            <p:cNvGrpSpPr>
              <a:grpSpLocks/>
            </p:cNvGrpSpPr>
            <p:nvPr/>
          </p:nvGrpSpPr>
          <p:grpSpPr bwMode="auto">
            <a:xfrm>
              <a:off x="827584" y="3212976"/>
              <a:ext cx="2304256" cy="2279844"/>
              <a:chOff x="827584" y="3212976"/>
              <a:chExt cx="2304256" cy="2279844"/>
            </a:xfrm>
          </p:grpSpPr>
          <p:pic>
            <p:nvPicPr>
              <p:cNvPr id="96" name="Picture 14" descr="na_k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27584" y="3212976"/>
                <a:ext cx="2304256" cy="227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1431018" y="4215578"/>
                <a:ext cx="1656184" cy="5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lIns="91425" tIns="45713" rIns="91425" bIns="45713">
                <a:spAutoFit/>
              </a:bodyPr>
              <a:lstStyle/>
              <a:p>
                <a:pPr latinLnBrk="0">
                  <a:lnSpc>
                    <a:spcPct val="120000"/>
                  </a:lnSpc>
                  <a:buSzPct val="80000"/>
                  <a:defRPr/>
                </a:pPr>
                <a:r>
                  <a:rPr lang="ko-KR" altLang="en-US" sz="2400" dirty="0">
                    <a:ln>
                      <a:solidFill>
                        <a:srgbClr val="0070C0"/>
                      </a:solidFill>
                    </a:ln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정책적</a:t>
                </a:r>
              </a:p>
            </p:txBody>
          </p:sp>
        </p:grpSp>
        <p:sp>
          <p:nvSpPr>
            <p:cNvPr id="95" name="Rectangle 41"/>
            <p:cNvSpPr>
              <a:spLocks noChangeArrowheads="1"/>
            </p:cNvSpPr>
            <p:nvPr/>
          </p:nvSpPr>
          <p:spPr bwMode="auto">
            <a:xfrm>
              <a:off x="1145167" y="3192333"/>
              <a:ext cx="1583282" cy="97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91425" tIns="45713" rIns="91425" bIns="45713">
              <a:spAutoFit/>
            </a:bodyPr>
            <a:lstStyle/>
            <a:p>
              <a:pPr algn="ctr" latinLnBrk="0">
                <a:lnSpc>
                  <a:spcPct val="120000"/>
                </a:lnSpc>
                <a:buSzPct val="80000"/>
                <a:defRPr/>
              </a:pPr>
              <a:r>
                <a:rPr lang="ko-KR" altLang="en-US" sz="2400" dirty="0" err="1" smtClean="0">
                  <a:ln>
                    <a:solidFill>
                      <a:schemeClr val="accent1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암생존자</a:t>
              </a:r>
              <a:r>
                <a:rPr lang="ko-KR" altLang="en-US" sz="2400" dirty="0" smtClean="0">
                  <a:ln>
                    <a:solidFill>
                      <a:schemeClr val="accent1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 관리 미흡</a:t>
              </a:r>
              <a:endParaRPr lang="ko-KR" altLang="en-US" sz="2400" dirty="0">
                <a:ln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8" name="그룹 38"/>
          <p:cNvGrpSpPr>
            <a:grpSpLocks/>
          </p:cNvGrpSpPr>
          <p:nvPr/>
        </p:nvGrpSpPr>
        <p:grpSpPr bwMode="auto">
          <a:xfrm>
            <a:off x="25255617" y="15959098"/>
            <a:ext cx="2233612" cy="1857389"/>
            <a:chOff x="3307212" y="4857309"/>
            <a:chExt cx="2232745" cy="1857785"/>
          </a:xfrm>
        </p:grpSpPr>
        <p:grpSp>
          <p:nvGrpSpPr>
            <p:cNvPr id="99" name="그룹 30"/>
            <p:cNvGrpSpPr>
              <a:grpSpLocks/>
            </p:cNvGrpSpPr>
            <p:nvPr/>
          </p:nvGrpSpPr>
          <p:grpSpPr bwMode="auto">
            <a:xfrm>
              <a:off x="3307212" y="4858910"/>
              <a:ext cx="2232745" cy="1856184"/>
              <a:chOff x="3307212" y="4858910"/>
              <a:chExt cx="2232745" cy="1856184"/>
            </a:xfrm>
          </p:grpSpPr>
          <p:pic>
            <p:nvPicPr>
              <p:cNvPr id="101" name="Picture 15" descr="na_k21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307212" y="4858910"/>
                <a:ext cx="2232745" cy="18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Rectangle 41"/>
              <p:cNvSpPr>
                <a:spLocks noChangeArrowheads="1"/>
              </p:cNvSpPr>
              <p:nvPr/>
            </p:nvSpPr>
            <p:spPr bwMode="auto">
              <a:xfrm>
                <a:off x="3706532" y="5655235"/>
                <a:ext cx="1828668" cy="535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 lIns="91425" tIns="45713" rIns="91425" bIns="45713">
                <a:spAutoFit/>
              </a:bodyPr>
              <a:lstStyle/>
              <a:p>
                <a:pPr latinLnBrk="0">
                  <a:lnSpc>
                    <a:spcPct val="120000"/>
                  </a:lnSpc>
                  <a:buSzPct val="80000"/>
                  <a:defRPr/>
                </a:pPr>
                <a:r>
                  <a:rPr lang="ko-KR" altLang="en-US" sz="2400" dirty="0" smtClean="0">
                    <a:ln>
                      <a:solidFill>
                        <a:srgbClr val="000050"/>
                      </a:solidFill>
                    </a:ln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수요측면</a:t>
                </a:r>
                <a:endParaRPr lang="ko-KR" altLang="en-US" sz="2400" dirty="0">
                  <a:ln>
                    <a:solidFill>
                      <a:srgbClr val="000050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00" name="Rectangle 41"/>
            <p:cNvSpPr>
              <a:spLocks noChangeArrowheads="1"/>
            </p:cNvSpPr>
            <p:nvPr/>
          </p:nvSpPr>
          <p:spPr bwMode="auto">
            <a:xfrm>
              <a:off x="3497637" y="4857309"/>
              <a:ext cx="1894742" cy="83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91425" tIns="45713" rIns="91425" bIns="45713">
              <a:spAutoFit/>
            </a:bodyPr>
            <a:lstStyle/>
            <a:p>
              <a:pPr algn="ctr" latinLnBrk="0">
                <a:lnSpc>
                  <a:spcPct val="120000"/>
                </a:lnSpc>
                <a:buSzPct val="80000"/>
                <a:defRPr/>
              </a:pPr>
              <a:r>
                <a:rPr lang="ko-KR" altLang="en-US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환자 </a:t>
              </a:r>
              <a:r>
                <a:rPr lang="en-US" altLang="ko-KR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가족의</a:t>
              </a:r>
              <a:endParaRPr lang="en-US" altLang="ko-KR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lnSpc>
                  <a:spcPct val="120000"/>
                </a:lnSpc>
                <a:buSzPct val="80000"/>
                <a:defRPr/>
              </a:pPr>
              <a:r>
                <a:rPr lang="ko-KR" altLang="en-US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요구 확대</a:t>
              </a:r>
              <a:endParaRPr lang="ko-KR" alt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25475989" y="13465104"/>
            <a:ext cx="1795755" cy="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1425" tIns="45713" rIns="91425" bIns="45713">
            <a:spAutoFit/>
          </a:bodyPr>
          <a:lstStyle/>
          <a:p>
            <a:pPr latinLnBrk="0">
              <a:lnSpc>
                <a:spcPct val="120000"/>
              </a:lnSpc>
              <a:buSzPct val="80000"/>
              <a:defRPr/>
            </a:pPr>
            <a:r>
              <a:rPr lang="ko-KR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인구학적</a:t>
            </a:r>
          </a:p>
        </p:txBody>
      </p: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25271480" y="12750724"/>
            <a:ext cx="1970092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 latinLnBrk="0">
              <a:buSzPct val="80000"/>
              <a:defRPr/>
            </a:pPr>
            <a:r>
              <a:rPr lang="ko-KR" altLang="en-US" sz="2400" dirty="0" smtClean="0">
                <a:ln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암환자 증가</a:t>
            </a:r>
            <a:endParaRPr lang="ko-KR" altLang="en-US" sz="2400" dirty="0">
              <a:ln>
                <a:solidFill>
                  <a:schemeClr val="accent1">
                    <a:lumMod val="25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AutoShape 17"/>
          <p:cNvSpPr>
            <a:spLocks noChangeArrowheads="1"/>
          </p:cNvSpPr>
          <p:nvPr/>
        </p:nvSpPr>
        <p:spPr bwMode="auto">
          <a:xfrm>
            <a:off x="1414359" y="18745180"/>
            <a:ext cx="3929090" cy="1285884"/>
          </a:xfrm>
          <a:prstGeom prst="roundRect">
            <a:avLst>
              <a:gd name="adj" fmla="val 10380"/>
            </a:avLst>
          </a:prstGeom>
          <a:gradFill rotWithShape="1">
            <a:gsLst>
              <a:gs pos="0">
                <a:srgbClr val="B8DDF2"/>
              </a:gs>
              <a:gs pos="100000">
                <a:srgbClr val="53ADDF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prstShdw prst="shdw17" dist="12700" dir="108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2128739" y="18959494"/>
            <a:ext cx="4643470" cy="8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10000"/>
              </a:lnSpc>
              <a:buSzPct val="80000"/>
              <a:defRPr/>
            </a:pPr>
            <a:r>
              <a:rPr lang="ko-KR" altLang="en-US" sz="4800" dirty="0" smtClean="0">
                <a:ln w="28575">
                  <a:solidFill>
                    <a:schemeClr val="bg1"/>
                  </a:solidFill>
                </a:ln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추진계획</a:t>
            </a:r>
            <a:endParaRPr lang="ko-KR" altLang="en-US" sz="4800" dirty="0">
              <a:ln w="28575">
                <a:solidFill>
                  <a:schemeClr val="bg1"/>
                </a:solidFill>
              </a:ln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17" name="그룹 116"/>
          <p:cNvGrpSpPr/>
          <p:nvPr/>
        </p:nvGrpSpPr>
        <p:grpSpPr>
          <a:xfrm>
            <a:off x="2485929" y="20531130"/>
            <a:ext cx="10572824" cy="2229161"/>
            <a:chOff x="2057301" y="20730861"/>
            <a:chExt cx="10572824" cy="2229161"/>
          </a:xfrm>
        </p:grpSpPr>
        <p:sp>
          <p:nvSpPr>
            <p:cNvPr id="112" name="AutoShape 57"/>
            <p:cNvSpPr>
              <a:spLocks noChangeArrowheads="1"/>
            </p:cNvSpPr>
            <p:nvPr/>
          </p:nvSpPr>
          <p:spPr bwMode="auto">
            <a:xfrm>
              <a:off x="2057301" y="21031196"/>
              <a:ext cx="9572692" cy="1928826"/>
            </a:xfrm>
            <a:prstGeom prst="roundRect">
              <a:avLst>
                <a:gd name="adj" fmla="val 6764"/>
              </a:avLst>
            </a:prstGeom>
            <a:solidFill>
              <a:srgbClr val="D3EDEC"/>
            </a:solidFill>
            <a:ln w="15875" algn="ctr">
              <a:solidFill>
                <a:srgbClr val="369696"/>
              </a:solidFill>
              <a:round/>
              <a:headEnd/>
              <a:tailEnd/>
            </a:ln>
          </p:spPr>
          <p:txBody>
            <a:bodyPr lIns="91425" tIns="45713" rIns="91425" bIns="45713" anchor="ctr"/>
            <a:lstStyle/>
            <a:p>
              <a:endParaRPr lang="ko-KR" altLang="en-US"/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2343053" y="21674138"/>
              <a:ext cx="84296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800" b="1" dirty="0" err="1" smtClean="0">
                  <a:latin typeface="HY헤드라인M" pitchFamily="18" charset="-127"/>
                  <a:ea typeface="HY헤드라인M" pitchFamily="18" charset="-127"/>
                </a:rPr>
                <a:t>경기지역암센터</a:t>
              </a:r>
              <a:r>
                <a:rPr lang="ko-KR" altLang="en-US" sz="2800" b="1" dirty="0" smtClean="0">
                  <a:latin typeface="HY헤드라인M" pitchFamily="18" charset="-127"/>
                  <a:ea typeface="HY헤드라인M" pitchFamily="18" charset="-127"/>
                </a:rPr>
                <a:t> 주요기능을 수행하며 민관협력 추진</a:t>
              </a:r>
              <a:endParaRPr lang="en-US" altLang="ko-KR" sz="2800" b="1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2343053" y="22293926"/>
              <a:ext cx="102870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800" b="1" dirty="0" err="1" smtClean="0">
                  <a:latin typeface="HY헤드라인M" pitchFamily="18" charset="-127"/>
                  <a:ea typeface="HY헤드라인M" pitchFamily="18" charset="-127"/>
                </a:rPr>
                <a:t>암통합지지서비스</a:t>
              </a:r>
              <a:r>
                <a:rPr lang="ko-KR" altLang="en-US" sz="2800" b="1" dirty="0" smtClean="0">
                  <a:latin typeface="HY헤드라인M" pitchFamily="18" charset="-127"/>
                  <a:ea typeface="HY헤드라인M" pitchFamily="18" charset="-127"/>
                </a:rPr>
                <a:t> 개발→병원</a:t>
              </a:r>
              <a:r>
                <a:rPr lang="en-US" altLang="ko-KR" sz="2800" b="1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800" b="1" dirty="0" smtClean="0">
                  <a:latin typeface="HY헤드라인M" pitchFamily="18" charset="-127"/>
                  <a:ea typeface="HY헤드라인M" pitchFamily="18" charset="-127"/>
                </a:rPr>
                <a:t>보건소를 통해 제공→ 확산</a:t>
              </a:r>
              <a:endParaRPr lang="en-US" altLang="ko-KR" sz="2800" b="1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16" name="그룹 115"/>
            <p:cNvGrpSpPr/>
            <p:nvPr/>
          </p:nvGrpSpPr>
          <p:grpSpPr>
            <a:xfrm>
              <a:off x="5200573" y="20730861"/>
              <a:ext cx="2492303" cy="800401"/>
              <a:chOff x="3708402" y="23016876"/>
              <a:chExt cx="2492303" cy="800401"/>
            </a:xfrm>
          </p:grpSpPr>
          <p:pic>
            <p:nvPicPr>
              <p:cNvPr id="110" name="Picture 511" descr="002"/>
              <p:cNvPicPr>
                <a:picLocks noChangeAspect="1" noChangeArrowheads="1"/>
              </p:cNvPicPr>
              <p:nvPr/>
            </p:nvPicPr>
            <p:blipFill>
              <a:blip r:embed="rId13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3708402" y="23016876"/>
                <a:ext cx="2492303" cy="80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" name="Rectangle 370"/>
              <p:cNvSpPr>
                <a:spLocks noChangeArrowheads="1"/>
              </p:cNvSpPr>
              <p:nvPr/>
            </p:nvSpPr>
            <p:spPr bwMode="auto">
              <a:xfrm>
                <a:off x="3835327" y="23114021"/>
                <a:ext cx="19367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기본방향</a:t>
                </a:r>
                <a:endParaRPr lang="en-US" altLang="ko-KR" sz="20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9" name="_x66819320" descr="EMB000009ec1d6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42672" y="23388650"/>
            <a:ext cx="6358825" cy="6000792"/>
          </a:xfrm>
          <a:prstGeom prst="rect">
            <a:avLst/>
          </a:prstGeom>
          <a:noFill/>
        </p:spPr>
      </p:pic>
      <p:grpSp>
        <p:nvGrpSpPr>
          <p:cNvPr id="153" name="그룹 65"/>
          <p:cNvGrpSpPr>
            <a:grpSpLocks/>
          </p:cNvGrpSpPr>
          <p:nvPr/>
        </p:nvGrpSpPr>
        <p:grpSpPr bwMode="auto">
          <a:xfrm>
            <a:off x="2414491" y="24923800"/>
            <a:ext cx="2644775" cy="3822700"/>
            <a:chOff x="6255480" y="1838230"/>
            <a:chExt cx="2644926" cy="3823018"/>
          </a:xfrm>
        </p:grpSpPr>
        <p:grpSp>
          <p:nvGrpSpPr>
            <p:cNvPr id="154" name="그룹 61"/>
            <p:cNvGrpSpPr>
              <a:grpSpLocks/>
            </p:cNvGrpSpPr>
            <p:nvPr/>
          </p:nvGrpSpPr>
          <p:grpSpPr bwMode="auto">
            <a:xfrm>
              <a:off x="6255480" y="2506544"/>
              <a:ext cx="2627510" cy="1296144"/>
              <a:chOff x="5976938" y="2708921"/>
              <a:chExt cx="2627510" cy="1296144"/>
            </a:xfrm>
          </p:grpSpPr>
          <p:pic>
            <p:nvPicPr>
              <p:cNvPr id="164" name="Picture 30" descr="blue"/>
              <p:cNvPicPr>
                <a:picLocks noChangeAspect="1" noChangeArrowheads="1"/>
              </p:cNvPicPr>
              <p:nvPr/>
            </p:nvPicPr>
            <p:blipFill>
              <a:blip r:embed="rId15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5976938" y="2708921"/>
                <a:ext cx="2627510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5" name="Text Box 31"/>
              <p:cNvSpPr txBox="1">
                <a:spLocks noChangeArrowheads="1"/>
              </p:cNvSpPr>
              <p:nvPr/>
            </p:nvSpPr>
            <p:spPr bwMode="auto">
              <a:xfrm>
                <a:off x="5991227" y="2870940"/>
                <a:ext cx="2508393" cy="70173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dirty="0">
                    <a:solidFill>
                      <a:srgbClr val="000066"/>
                    </a:solidFill>
                    <a:latin typeface="HY헤드라인M" pitchFamily="18" charset="-127"/>
                    <a:ea typeface="HY헤드라인M" pitchFamily="18" charset="-127"/>
                  </a:rPr>
                  <a:t>지역연계</a:t>
                </a:r>
              </a:p>
              <a:p>
                <a:pPr algn="ctr">
                  <a:defRPr/>
                </a:pP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&lt;</a:t>
                </a:r>
                <a:r>
                  <a:rPr lang="ko-KR" altLang="en-US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자원활용 극대화</a:t>
                </a: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&gt;</a:t>
                </a:r>
              </a:p>
            </p:txBody>
          </p:sp>
        </p:grpSp>
        <p:grpSp>
          <p:nvGrpSpPr>
            <p:cNvPr id="155" name="그룹 62"/>
            <p:cNvGrpSpPr>
              <a:grpSpLocks/>
            </p:cNvGrpSpPr>
            <p:nvPr/>
          </p:nvGrpSpPr>
          <p:grpSpPr bwMode="auto">
            <a:xfrm>
              <a:off x="6264970" y="3429000"/>
              <a:ext cx="2627510" cy="1296144"/>
              <a:chOff x="6264970" y="3717032"/>
              <a:chExt cx="2627510" cy="1296144"/>
            </a:xfrm>
          </p:grpSpPr>
          <p:pic>
            <p:nvPicPr>
              <p:cNvPr id="162" name="Picture 30" descr="blue"/>
              <p:cNvPicPr>
                <a:picLocks noChangeAspect="1" noChangeArrowheads="1"/>
              </p:cNvPicPr>
              <p:nvPr/>
            </p:nvPicPr>
            <p:blipFill>
              <a:blip r:embed="rId15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6264970" y="3717032"/>
                <a:ext cx="2627510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" name="Text Box 31"/>
              <p:cNvSpPr txBox="1">
                <a:spLocks noChangeArrowheads="1"/>
              </p:cNvSpPr>
              <p:nvPr/>
            </p:nvSpPr>
            <p:spPr bwMode="auto">
              <a:xfrm>
                <a:off x="6279295" y="3879007"/>
                <a:ext cx="2508393" cy="70173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dirty="0">
                    <a:solidFill>
                      <a:srgbClr val="000066"/>
                    </a:solidFill>
                    <a:latin typeface="HY헤드라인M" pitchFamily="18" charset="-127"/>
                    <a:ea typeface="HY헤드라인M" pitchFamily="18" charset="-127"/>
                  </a:rPr>
                  <a:t>인력양성</a:t>
                </a:r>
              </a:p>
              <a:p>
                <a:pPr algn="ctr">
                  <a:defRPr/>
                </a:pP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&lt;</a:t>
                </a:r>
                <a:r>
                  <a:rPr lang="ko-KR" altLang="en-US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사업확산 극대화</a:t>
                </a: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&gt;</a:t>
                </a:r>
              </a:p>
            </p:txBody>
          </p:sp>
        </p:grpSp>
        <p:grpSp>
          <p:nvGrpSpPr>
            <p:cNvPr id="156" name="그룹 63"/>
            <p:cNvGrpSpPr>
              <a:grpSpLocks/>
            </p:cNvGrpSpPr>
            <p:nvPr/>
          </p:nvGrpSpPr>
          <p:grpSpPr bwMode="auto">
            <a:xfrm>
              <a:off x="6272896" y="4365104"/>
              <a:ext cx="2627510" cy="1296144"/>
              <a:chOff x="6102042" y="4797152"/>
              <a:chExt cx="2627510" cy="1296144"/>
            </a:xfrm>
          </p:grpSpPr>
          <p:pic>
            <p:nvPicPr>
              <p:cNvPr id="160" name="Picture 30" descr="blue"/>
              <p:cNvPicPr>
                <a:picLocks noChangeAspect="1" noChangeArrowheads="1"/>
              </p:cNvPicPr>
              <p:nvPr/>
            </p:nvPicPr>
            <p:blipFill>
              <a:blip r:embed="rId15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6102042" y="4797152"/>
                <a:ext cx="2627510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1" name="Text Box 31"/>
              <p:cNvSpPr txBox="1">
                <a:spLocks noChangeArrowheads="1"/>
              </p:cNvSpPr>
              <p:nvPr/>
            </p:nvSpPr>
            <p:spPr bwMode="auto">
              <a:xfrm>
                <a:off x="6143367" y="4959727"/>
                <a:ext cx="2508393" cy="70173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dirty="0">
                    <a:solidFill>
                      <a:srgbClr val="000066"/>
                    </a:solidFill>
                    <a:latin typeface="HY헤드라인M" pitchFamily="18" charset="-127"/>
                    <a:ea typeface="HY헤드라인M" pitchFamily="18" charset="-127"/>
                  </a:rPr>
                  <a:t>프로그램 접근법</a:t>
                </a:r>
              </a:p>
              <a:p>
                <a:pPr algn="ctr">
                  <a:defRPr/>
                </a:pP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&lt;</a:t>
                </a:r>
                <a:r>
                  <a:rPr lang="ko-KR" altLang="en-US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지역확산 효율화</a:t>
                </a:r>
                <a:r>
                  <a:rPr lang="en-US" altLang="ko-KR" sz="2000" dirty="0">
                    <a:solidFill>
                      <a:srgbClr val="FF6600"/>
                    </a:solidFill>
                    <a:latin typeface="HY헤드라인M" pitchFamily="18" charset="-127"/>
                    <a:ea typeface="HY헤드라인M" pitchFamily="18" charset="-127"/>
                  </a:rPr>
                  <a:t>&gt;</a:t>
                </a:r>
              </a:p>
            </p:txBody>
          </p:sp>
        </p:grpSp>
        <p:grpSp>
          <p:nvGrpSpPr>
            <p:cNvPr id="157" name="그룹 64"/>
            <p:cNvGrpSpPr>
              <a:grpSpLocks/>
            </p:cNvGrpSpPr>
            <p:nvPr/>
          </p:nvGrpSpPr>
          <p:grpSpPr bwMode="auto">
            <a:xfrm>
              <a:off x="6344904" y="1838230"/>
              <a:ext cx="2448272" cy="719138"/>
              <a:chOff x="6372200" y="1484784"/>
              <a:chExt cx="2281064" cy="719138"/>
            </a:xfrm>
          </p:grpSpPr>
          <p:sp>
            <p:nvSpPr>
              <p:cNvPr id="158" name="AutoShape 6"/>
              <p:cNvSpPr>
                <a:spLocks noChangeArrowheads="1"/>
              </p:cNvSpPr>
              <p:nvPr/>
            </p:nvSpPr>
            <p:spPr bwMode="auto">
              <a:xfrm>
                <a:off x="6372200" y="1484784"/>
                <a:ext cx="2281064" cy="719138"/>
              </a:xfrm>
              <a:prstGeom prst="roundRect">
                <a:avLst>
                  <a:gd name="adj" fmla="val 12319"/>
                </a:avLst>
              </a:prstGeom>
              <a:gradFill rotWithShape="1">
                <a:gsLst>
                  <a:gs pos="0">
                    <a:srgbClr val="A2C2D5"/>
                  </a:gs>
                  <a:gs pos="100000">
                    <a:srgbClr val="1C6C98"/>
                  </a:gs>
                </a:gsLst>
                <a:lin ang="5400000" scaled="1"/>
              </a:gra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prstShdw prst="shdw17" dist="12700" dir="10800000">
                  <a:srgbClr val="000000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9" name="Rectangle 7"/>
              <p:cNvSpPr>
                <a:spLocks noChangeArrowheads="1"/>
              </p:cNvSpPr>
              <p:nvPr/>
            </p:nvSpPr>
            <p:spPr bwMode="auto">
              <a:xfrm>
                <a:off x="6677904" y="1591156"/>
                <a:ext cx="1709914" cy="462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buSzPct val="80000"/>
                  <a:defRPr/>
                </a:pPr>
                <a:r>
                  <a:rPr lang="ko-KR" altLang="en-US" sz="24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추진전략</a:t>
                </a:r>
                <a:endParaRPr lang="en-US" altLang="ko-KR" sz="24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pic>
        <p:nvPicPr>
          <p:cNvPr id="166" name="Picture 11" descr="na_h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64039" y="25420683"/>
            <a:ext cx="8080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직사각형 166"/>
          <p:cNvSpPr/>
          <p:nvPr/>
        </p:nvSpPr>
        <p:spPr>
          <a:xfrm>
            <a:off x="13415943" y="20793728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민관협력 추진 및 법적 기반 마련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71" name="그룹 170"/>
          <p:cNvGrpSpPr/>
          <p:nvPr/>
        </p:nvGrpSpPr>
        <p:grpSpPr>
          <a:xfrm>
            <a:off x="23100677" y="21459824"/>
            <a:ext cx="8531956" cy="5715040"/>
            <a:chOff x="22886363" y="21459824"/>
            <a:chExt cx="8531956" cy="5715040"/>
          </a:xfrm>
        </p:grpSpPr>
        <p:grpSp>
          <p:nvGrpSpPr>
            <p:cNvPr id="152" name="그룹 151"/>
            <p:cNvGrpSpPr/>
            <p:nvPr/>
          </p:nvGrpSpPr>
          <p:grpSpPr>
            <a:xfrm>
              <a:off x="22886363" y="21459824"/>
              <a:ext cx="8531956" cy="5715040"/>
              <a:chOff x="622340" y="2671630"/>
              <a:chExt cx="6807180" cy="3214710"/>
            </a:xfrm>
          </p:grpSpPr>
          <p:grpSp>
            <p:nvGrpSpPr>
              <p:cNvPr id="122" name="그룹 121"/>
              <p:cNvGrpSpPr/>
              <p:nvPr/>
            </p:nvGrpSpPr>
            <p:grpSpPr>
              <a:xfrm>
                <a:off x="622340" y="2674812"/>
                <a:ext cx="2156161" cy="2280384"/>
                <a:chOff x="622340" y="574662"/>
                <a:chExt cx="2156161" cy="2280384"/>
              </a:xfrm>
            </p:grpSpPr>
            <p:grpSp>
              <p:nvGrpSpPr>
                <p:cNvPr id="123" name="그룹 5"/>
                <p:cNvGrpSpPr/>
                <p:nvPr/>
              </p:nvGrpSpPr>
              <p:grpSpPr>
                <a:xfrm>
                  <a:off x="857224" y="574662"/>
                  <a:ext cx="1457310" cy="1282702"/>
                  <a:chOff x="1042989" y="2646364"/>
                  <a:chExt cx="1457310" cy="1282702"/>
                </a:xfrm>
              </p:grpSpPr>
              <p:pic>
                <p:nvPicPr>
                  <p:cNvPr id="128" name="Picture 17" descr="군원"/>
                  <p:cNvPicPr>
                    <a:picLocks noChangeAspect="1"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042989" y="2646364"/>
                    <a:ext cx="1457310" cy="12827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214414" y="2966092"/>
                    <a:ext cx="1055421" cy="60131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추진</a:t>
                    </a:r>
                    <a:endParaRPr lang="en-US" altLang="ko-KR" sz="28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배경</a:t>
                    </a:r>
                    <a:endParaRPr lang="ko-KR" altLang="en-US" sz="2800" b="1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</p:txBody>
              </p:sp>
            </p:grpSp>
            <p:sp>
              <p:nvSpPr>
                <p:cNvPr id="124" name="AutoShape 54"/>
                <p:cNvSpPr>
                  <a:spLocks noChangeArrowheads="1"/>
                </p:cNvSpPr>
                <p:nvPr/>
              </p:nvSpPr>
              <p:spPr bwMode="auto">
                <a:xfrm>
                  <a:off x="642910" y="1965747"/>
                  <a:ext cx="1855360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25" name="Rectangle 62"/>
                <p:cNvSpPr>
                  <a:spLocks noChangeArrowheads="1"/>
                </p:cNvSpPr>
                <p:nvPr/>
              </p:nvSpPr>
              <p:spPr bwMode="auto">
                <a:xfrm>
                  <a:off x="635361" y="2047368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ct val="10000"/>
                    </a:spcAft>
                  </a:pPr>
                  <a:r>
                    <a:rPr lang="ko-KR" altLang="en-US" sz="2000" b="1" dirty="0" err="1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암생존자</a:t>
                  </a: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 관리 미흡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26" name="AutoShape 54"/>
                <p:cNvSpPr>
                  <a:spLocks noChangeArrowheads="1"/>
                </p:cNvSpPr>
                <p:nvPr/>
              </p:nvSpPr>
              <p:spPr bwMode="auto">
                <a:xfrm>
                  <a:off x="652146" y="2463362"/>
                  <a:ext cx="1855360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27" name="Rectangle 62"/>
                <p:cNvSpPr>
                  <a:spLocks noChangeArrowheads="1"/>
                </p:cNvSpPr>
                <p:nvPr/>
              </p:nvSpPr>
              <p:spPr bwMode="auto">
                <a:xfrm>
                  <a:off x="622340" y="2536818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민관협력 추진 필요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130" name="그룹 129"/>
              <p:cNvGrpSpPr/>
              <p:nvPr/>
            </p:nvGrpSpPr>
            <p:grpSpPr>
              <a:xfrm>
                <a:off x="2845802" y="2671630"/>
                <a:ext cx="2167141" cy="3000396"/>
                <a:chOff x="2587758" y="571480"/>
                <a:chExt cx="2167141" cy="3000396"/>
              </a:xfrm>
            </p:grpSpPr>
            <p:grpSp>
              <p:nvGrpSpPr>
                <p:cNvPr id="131" name="그룹 6"/>
                <p:cNvGrpSpPr/>
                <p:nvPr/>
              </p:nvGrpSpPr>
              <p:grpSpPr>
                <a:xfrm>
                  <a:off x="2928926" y="571480"/>
                  <a:ext cx="1457310" cy="1282702"/>
                  <a:chOff x="1042989" y="2646364"/>
                  <a:chExt cx="1457310" cy="1282702"/>
                </a:xfrm>
              </p:grpSpPr>
              <p:pic>
                <p:nvPicPr>
                  <p:cNvPr id="138" name="Picture 17" descr="군원"/>
                  <p:cNvPicPr>
                    <a:picLocks noChangeAspect="1"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042989" y="2646364"/>
                    <a:ext cx="1457310" cy="12827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214414" y="2969274"/>
                    <a:ext cx="1055420" cy="60131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개선</a:t>
                    </a:r>
                    <a:endParaRPr lang="en-US" altLang="ko-KR" sz="28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방안</a:t>
                    </a:r>
                    <a:endParaRPr lang="ko-KR" altLang="en-US" sz="2800" b="1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</p:txBody>
              </p:sp>
            </p:grpSp>
            <p:sp>
              <p:nvSpPr>
                <p:cNvPr id="132" name="AutoShape 54"/>
                <p:cNvSpPr>
                  <a:spLocks noChangeArrowheads="1"/>
                </p:cNvSpPr>
                <p:nvPr/>
              </p:nvSpPr>
              <p:spPr bwMode="auto">
                <a:xfrm>
                  <a:off x="2643174" y="1967603"/>
                  <a:ext cx="2000264" cy="675579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33" name="Rectangle 62"/>
                <p:cNvSpPr>
                  <a:spLocks noChangeArrowheads="1"/>
                </p:cNvSpPr>
                <p:nvPr/>
              </p:nvSpPr>
              <p:spPr bwMode="auto">
                <a:xfrm>
                  <a:off x="2825896" y="2112602"/>
                  <a:ext cx="1723742" cy="4154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경기도 </a:t>
                  </a:r>
                  <a:r>
                    <a:rPr lang="ko-KR" altLang="en-US" sz="2000" b="1" dirty="0" err="1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암생존자</a:t>
                  </a:r>
                  <a:endParaRPr lang="en-US" altLang="ko-KR" sz="2000" b="1" dirty="0" smtClean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 algn="just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관리대책 마련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34" name="AutoShape 54"/>
                <p:cNvSpPr>
                  <a:spLocks noChangeArrowheads="1"/>
                </p:cNvSpPr>
                <p:nvPr/>
              </p:nvSpPr>
              <p:spPr bwMode="auto">
                <a:xfrm>
                  <a:off x="2652410" y="2723856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35" name="Rectangle 62"/>
                <p:cNvSpPr>
                  <a:spLocks noChangeArrowheads="1"/>
                </p:cNvSpPr>
                <p:nvPr/>
              </p:nvSpPr>
              <p:spPr bwMode="auto">
                <a:xfrm>
                  <a:off x="2611759" y="2809102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ct val="10000"/>
                    </a:spcAft>
                  </a:pPr>
                  <a:r>
                    <a:rPr lang="ko-KR" altLang="en-US" sz="2000" b="1" dirty="0" err="1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암통합프로그램</a:t>
                  </a: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 개발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36" name="AutoShape 54"/>
                <p:cNvSpPr>
                  <a:spLocks noChangeArrowheads="1"/>
                </p:cNvSpPr>
                <p:nvPr/>
              </p:nvSpPr>
              <p:spPr bwMode="auto">
                <a:xfrm>
                  <a:off x="2659196" y="3180192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37" name="Rectangle 62"/>
                <p:cNvSpPr>
                  <a:spLocks noChangeArrowheads="1"/>
                </p:cNvSpPr>
                <p:nvPr/>
              </p:nvSpPr>
              <p:spPr bwMode="auto">
                <a:xfrm>
                  <a:off x="2587758" y="3269977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민관협력 네트워킹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140" name="그룹 139"/>
              <p:cNvGrpSpPr/>
              <p:nvPr/>
            </p:nvGrpSpPr>
            <p:grpSpPr>
              <a:xfrm>
                <a:off x="5286380" y="2671630"/>
                <a:ext cx="2143140" cy="3214710"/>
                <a:chOff x="4714876" y="571480"/>
                <a:chExt cx="2143140" cy="3214710"/>
              </a:xfrm>
            </p:grpSpPr>
            <p:grpSp>
              <p:nvGrpSpPr>
                <p:cNvPr id="141" name="그룹 9"/>
                <p:cNvGrpSpPr/>
                <p:nvPr/>
              </p:nvGrpSpPr>
              <p:grpSpPr>
                <a:xfrm>
                  <a:off x="5000628" y="571480"/>
                  <a:ext cx="1457310" cy="1282702"/>
                  <a:chOff x="1042989" y="2646364"/>
                  <a:chExt cx="1457310" cy="1282702"/>
                </a:xfrm>
              </p:grpSpPr>
              <p:pic>
                <p:nvPicPr>
                  <p:cNvPr id="150" name="Picture 17" descr="군원"/>
                  <p:cNvPicPr>
                    <a:picLocks noChangeAspect="1"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042989" y="2646364"/>
                    <a:ext cx="1457310" cy="12827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214414" y="2969274"/>
                    <a:ext cx="1055421" cy="60131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추진</a:t>
                    </a:r>
                    <a:endParaRPr lang="en-US" altLang="ko-KR" sz="28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ct val="20000"/>
                      </a:spcBef>
                      <a:defRPr/>
                    </a:pPr>
                    <a:r>
                      <a:rPr lang="ko-KR" altLang="en-US" sz="28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6752E6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rPr>
                      <a:t>성과</a:t>
                    </a:r>
                    <a:endParaRPr lang="ko-KR" altLang="en-US" sz="2800" b="1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rgbClr val="6752E6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  <a:cs typeface="한컴바탕" pitchFamily="18" charset="2"/>
                    </a:endParaRPr>
                  </a:p>
                </p:txBody>
              </p:sp>
            </p:grpSp>
            <p:sp>
              <p:nvSpPr>
                <p:cNvPr id="142" name="AutoShape 54"/>
                <p:cNvSpPr>
                  <a:spLocks noChangeArrowheads="1"/>
                </p:cNvSpPr>
                <p:nvPr/>
              </p:nvSpPr>
              <p:spPr bwMode="auto">
                <a:xfrm>
                  <a:off x="4786314" y="1965746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3" name="Rectangle 62"/>
                <p:cNvSpPr>
                  <a:spLocks noChangeArrowheads="1"/>
                </p:cNvSpPr>
                <p:nvPr/>
              </p:nvSpPr>
              <p:spPr bwMode="auto">
                <a:xfrm>
                  <a:off x="4714876" y="2034141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경기도 지원 조례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4" name="AutoShape 54"/>
                <p:cNvSpPr>
                  <a:spLocks noChangeArrowheads="1"/>
                </p:cNvSpPr>
                <p:nvPr/>
              </p:nvSpPr>
              <p:spPr bwMode="auto">
                <a:xfrm>
                  <a:off x="4786314" y="2447340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5" name="Rectangle 62"/>
                <p:cNvSpPr>
                  <a:spLocks noChangeArrowheads="1"/>
                </p:cNvSpPr>
                <p:nvPr/>
              </p:nvSpPr>
              <p:spPr bwMode="auto">
                <a:xfrm>
                  <a:off x="4714876" y="2516347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ct val="10000"/>
                    </a:spcAft>
                  </a:pPr>
                  <a:r>
                    <a:rPr lang="ko-KR" altLang="en-US" sz="2000" b="1" dirty="0" err="1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암교육센터</a:t>
                  </a: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 설치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6" name="AutoShape 54"/>
                <p:cNvSpPr>
                  <a:spLocks noChangeArrowheads="1"/>
                </p:cNvSpPr>
                <p:nvPr/>
              </p:nvSpPr>
              <p:spPr bwMode="auto">
                <a:xfrm>
                  <a:off x="4786314" y="2928934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7" name="Rectangle 62"/>
                <p:cNvSpPr>
                  <a:spLocks noChangeArrowheads="1"/>
                </p:cNvSpPr>
                <p:nvPr/>
              </p:nvSpPr>
              <p:spPr bwMode="auto">
                <a:xfrm>
                  <a:off x="4714876" y="2998554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프로그램 연계 실시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8" name="AutoShape 54"/>
                <p:cNvSpPr>
                  <a:spLocks noChangeArrowheads="1"/>
                </p:cNvSpPr>
                <p:nvPr/>
              </p:nvSpPr>
              <p:spPr bwMode="auto">
                <a:xfrm>
                  <a:off x="4786314" y="3394506"/>
                  <a:ext cx="1991028" cy="391684"/>
                </a:xfrm>
                <a:prstGeom prst="roundRect">
                  <a:avLst>
                    <a:gd name="adj" fmla="val 5532"/>
                  </a:avLst>
                </a:prstGeom>
                <a:solidFill>
                  <a:srgbClr val="DEDEEA"/>
                </a:solidFill>
                <a:ln w="12700" algn="ctr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 lIns="91425" tIns="45713" rIns="91425" bIns="45713" anchor="ctr"/>
                <a:lstStyle/>
                <a:p>
                  <a:endParaRPr lang="ko-KR" altLang="en-US" sz="960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49" name="Rectangle 62"/>
                <p:cNvSpPr>
                  <a:spLocks noChangeArrowheads="1"/>
                </p:cNvSpPr>
                <p:nvPr/>
              </p:nvSpPr>
              <p:spPr bwMode="auto">
                <a:xfrm>
                  <a:off x="4714876" y="3480760"/>
                  <a:ext cx="2143140" cy="2250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ct val="10000"/>
                    </a:spcAft>
                  </a:pPr>
                  <a:r>
                    <a:rPr lang="ko-KR" altLang="en-US" sz="2000" b="1" dirty="0" smtClean="0">
                      <a:solidFill>
                        <a:srgbClr val="210D59"/>
                      </a:solidFill>
                      <a:latin typeface="HY헤드라인M" pitchFamily="18" charset="-127"/>
                      <a:ea typeface="HY헤드라인M" pitchFamily="18" charset="-127"/>
                    </a:rPr>
                    <a:t>지역연계 모델 창출</a:t>
                  </a:r>
                  <a:endParaRPr lang="ko-KR" altLang="en-US" sz="2000" b="1" dirty="0">
                    <a:solidFill>
                      <a:srgbClr val="210D59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68" name="AutoShape 54"/>
            <p:cNvSpPr>
              <a:spLocks noChangeArrowheads="1"/>
            </p:cNvSpPr>
            <p:nvPr/>
          </p:nvSpPr>
          <p:spPr bwMode="auto">
            <a:xfrm>
              <a:off x="22926115" y="25621281"/>
              <a:ext cx="2325463" cy="696327"/>
            </a:xfrm>
            <a:prstGeom prst="roundRect">
              <a:avLst>
                <a:gd name="adj" fmla="val 5532"/>
              </a:avLst>
            </a:prstGeom>
            <a:solidFill>
              <a:srgbClr val="DEDEEA"/>
            </a:solidFill>
            <a:ln w="12700" algn="ctr">
              <a:solidFill>
                <a:srgbClr val="666699"/>
              </a:solidFill>
              <a:round/>
              <a:headEnd/>
              <a:tailEnd/>
            </a:ln>
          </p:spPr>
          <p:txBody>
            <a:bodyPr lIns="91425" tIns="45713" rIns="91425" bIns="45713" anchor="ctr"/>
            <a:lstStyle/>
            <a:p>
              <a:endParaRPr lang="ko-KR" altLang="en-US" sz="96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3017119" y="25751870"/>
            <a:ext cx="26861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ct val="10000"/>
              </a:spcAft>
            </a:pPr>
            <a:r>
              <a:rPr lang="ko-KR" altLang="en-US" sz="2000" b="1" dirty="0" smtClean="0">
                <a:solidFill>
                  <a:srgbClr val="210D59"/>
                </a:solidFill>
                <a:latin typeface="HY헤드라인M" pitchFamily="18" charset="-127"/>
                <a:ea typeface="HY헤드라인M" pitchFamily="18" charset="-127"/>
              </a:rPr>
              <a:t>  암환자 요구 증가</a:t>
            </a:r>
            <a:endParaRPr lang="ko-KR" altLang="en-US" sz="2000" b="1" dirty="0">
              <a:solidFill>
                <a:srgbClr val="210D5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0" name="Rectangle 41"/>
          <p:cNvSpPr>
            <a:spLocks noChangeArrowheads="1"/>
          </p:cNvSpPr>
          <p:nvPr/>
        </p:nvSpPr>
        <p:spPr bwMode="auto">
          <a:xfrm>
            <a:off x="23988767" y="18959494"/>
            <a:ext cx="6515259" cy="160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 algn="ctr" latinLnBrk="0">
              <a:lnSpc>
                <a:spcPct val="200000"/>
              </a:lnSpc>
              <a:buSzPct val="80000"/>
              <a:defRPr/>
            </a:pPr>
            <a:r>
              <a:rPr lang="ko-KR" altLang="en-US" sz="6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 개요</a:t>
            </a:r>
            <a:endParaRPr lang="ko-KR" altLang="en-US" sz="60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2" name="Picture 54" descr="사람들3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213991" y="27174864"/>
            <a:ext cx="4989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직사각형 172"/>
          <p:cNvSpPr/>
          <p:nvPr/>
        </p:nvSpPr>
        <p:spPr>
          <a:xfrm>
            <a:off x="13558819" y="2136523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프로그램 개발 및 인력양성의 주요기능을 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경기지역암센터가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실행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3558819" y="223170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자원활용의 극대화를 위한 민관협력을 추진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13558819" y="2286543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지속적인 사업추진을 위한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법적기반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조례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마련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13415943" y="23865562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 통합지지 서비스 제공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13558819" y="24437066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암생존자에게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필요한 서비스 및 관리방안 개발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13558819" y="2500857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병원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보건소를 통하여 서비스 제공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13558819" y="2558007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병원내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암 교육센터 설치 및 운영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13415943" y="26723082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암환자 중심의 전달체계 구축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13558819" y="2729458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하향식 추진체계를 지양하고 수요자중심으로 구축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13558819" y="27866090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환자의 특성에 따라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진단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~2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3~5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적합한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민관의 자원을 연계하는 서비스 전달체계 설계</a:t>
            </a:r>
            <a:endParaRPr lang="en-US" altLang="ko-KR" sz="2800" dirty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6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15877" y="20745444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15877" y="23817278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15877" y="26674798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73067" y="2145982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86449" y="2244366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73067" y="2458680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00963" y="25158308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5477" y="25729812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44505" y="27444324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73533" y="28015828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AutoShape 17"/>
          <p:cNvSpPr>
            <a:spLocks noChangeArrowheads="1"/>
          </p:cNvSpPr>
          <p:nvPr/>
        </p:nvSpPr>
        <p:spPr bwMode="auto">
          <a:xfrm>
            <a:off x="1414359" y="30746764"/>
            <a:ext cx="3929090" cy="1285884"/>
          </a:xfrm>
          <a:prstGeom prst="roundRect">
            <a:avLst>
              <a:gd name="adj" fmla="val 10380"/>
            </a:avLst>
          </a:prstGeom>
          <a:gradFill rotWithShape="1">
            <a:gsLst>
              <a:gs pos="0">
                <a:srgbClr val="B8DDF2"/>
              </a:gs>
              <a:gs pos="100000">
                <a:srgbClr val="53ADDF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prstShdw prst="shdw17" dist="12700" dir="108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2128739" y="30961078"/>
            <a:ext cx="4643470" cy="80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10000"/>
              </a:lnSpc>
              <a:buSzPct val="80000"/>
              <a:defRPr/>
            </a:pPr>
            <a:r>
              <a:rPr lang="ko-KR" altLang="en-US" sz="4800" dirty="0" smtClean="0">
                <a:ln w="28575">
                  <a:solidFill>
                    <a:schemeClr val="bg1"/>
                  </a:solidFill>
                </a:ln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추진내용</a:t>
            </a:r>
            <a:endParaRPr lang="ko-KR" altLang="en-US" sz="4800" dirty="0">
              <a:ln w="28575">
                <a:solidFill>
                  <a:schemeClr val="bg1"/>
                </a:solidFill>
              </a:ln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1842987" y="32318400"/>
            <a:ext cx="9144064" cy="9358377"/>
            <a:chOff x="2057301" y="20730861"/>
            <a:chExt cx="9572692" cy="9358377"/>
          </a:xfrm>
        </p:grpSpPr>
        <p:sp>
          <p:nvSpPr>
            <p:cNvPr id="199" name="AutoShape 57"/>
            <p:cNvSpPr>
              <a:spLocks noChangeArrowheads="1"/>
            </p:cNvSpPr>
            <p:nvPr/>
          </p:nvSpPr>
          <p:spPr bwMode="auto">
            <a:xfrm>
              <a:off x="2057301" y="21031195"/>
              <a:ext cx="9572692" cy="9058043"/>
            </a:xfrm>
            <a:prstGeom prst="roundRect">
              <a:avLst>
                <a:gd name="adj" fmla="val 6764"/>
              </a:avLst>
            </a:prstGeom>
            <a:solidFill>
              <a:srgbClr val="D3EDEC"/>
            </a:solidFill>
            <a:ln w="15875" algn="ctr">
              <a:solidFill>
                <a:srgbClr val="369696"/>
              </a:solidFill>
              <a:round/>
              <a:headEnd/>
              <a:tailEnd/>
            </a:ln>
          </p:spPr>
          <p:txBody>
            <a:bodyPr lIns="91425" tIns="45713" rIns="91425" bIns="45713" anchor="ctr"/>
            <a:lstStyle/>
            <a:p>
              <a:endParaRPr lang="ko-KR" altLang="en-US"/>
            </a:p>
          </p:txBody>
        </p:sp>
        <p:grpSp>
          <p:nvGrpSpPr>
            <p:cNvPr id="202" name="그룹 115"/>
            <p:cNvGrpSpPr/>
            <p:nvPr/>
          </p:nvGrpSpPr>
          <p:grpSpPr>
            <a:xfrm>
              <a:off x="4001754" y="20730861"/>
              <a:ext cx="5833359" cy="800401"/>
              <a:chOff x="2509583" y="23016876"/>
              <a:chExt cx="5833359" cy="800401"/>
            </a:xfrm>
          </p:grpSpPr>
          <p:pic>
            <p:nvPicPr>
              <p:cNvPr id="203" name="Picture 511" descr="002"/>
              <p:cNvPicPr>
                <a:picLocks noChangeAspect="1" noChangeArrowheads="1"/>
              </p:cNvPicPr>
              <p:nvPr/>
            </p:nvPicPr>
            <p:blipFill>
              <a:blip r:embed="rId13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509583" y="23016876"/>
                <a:ext cx="5833359" cy="80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" name="Rectangle 370"/>
              <p:cNvSpPr>
                <a:spLocks noChangeArrowheads="1"/>
              </p:cNvSpPr>
              <p:nvPr/>
            </p:nvSpPr>
            <p:spPr bwMode="auto">
              <a:xfrm>
                <a:off x="2659156" y="23159242"/>
                <a:ext cx="51754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프로그램 개발 및 조례 제정</a:t>
                </a:r>
                <a:endParaRPr lang="en-US" altLang="ko-KR" sz="28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219" name="그룹 218"/>
          <p:cNvGrpSpPr/>
          <p:nvPr/>
        </p:nvGrpSpPr>
        <p:grpSpPr>
          <a:xfrm>
            <a:off x="11629993" y="32246962"/>
            <a:ext cx="9144064" cy="9429815"/>
            <a:chOff x="2057301" y="20730861"/>
            <a:chExt cx="9572692" cy="9429815"/>
          </a:xfrm>
        </p:grpSpPr>
        <p:sp>
          <p:nvSpPr>
            <p:cNvPr id="220" name="AutoShape 57"/>
            <p:cNvSpPr>
              <a:spLocks noChangeArrowheads="1"/>
            </p:cNvSpPr>
            <p:nvPr/>
          </p:nvSpPr>
          <p:spPr bwMode="auto">
            <a:xfrm>
              <a:off x="2057301" y="21031195"/>
              <a:ext cx="9572692" cy="9129481"/>
            </a:xfrm>
            <a:prstGeom prst="roundRect">
              <a:avLst>
                <a:gd name="adj" fmla="val 6764"/>
              </a:avLst>
            </a:prstGeom>
            <a:solidFill>
              <a:srgbClr val="D3EDEC"/>
            </a:solidFill>
            <a:ln w="15875" algn="ctr">
              <a:solidFill>
                <a:srgbClr val="369696"/>
              </a:solidFill>
              <a:round/>
              <a:headEnd/>
              <a:tailEnd/>
            </a:ln>
          </p:spPr>
          <p:txBody>
            <a:bodyPr lIns="91425" tIns="45713" rIns="91425" bIns="45713" anchor="ctr"/>
            <a:lstStyle/>
            <a:p>
              <a:endParaRPr lang="ko-KR" altLang="en-US"/>
            </a:p>
          </p:txBody>
        </p:sp>
        <p:grpSp>
          <p:nvGrpSpPr>
            <p:cNvPr id="221" name="그룹 115"/>
            <p:cNvGrpSpPr/>
            <p:nvPr/>
          </p:nvGrpSpPr>
          <p:grpSpPr>
            <a:xfrm>
              <a:off x="4300901" y="20730861"/>
              <a:ext cx="5309853" cy="800401"/>
              <a:chOff x="2808730" y="23016876"/>
              <a:chExt cx="5309853" cy="800401"/>
            </a:xfrm>
          </p:grpSpPr>
          <p:pic>
            <p:nvPicPr>
              <p:cNvPr id="222" name="Picture 511" descr="002"/>
              <p:cNvPicPr>
                <a:picLocks noChangeAspect="1" noChangeArrowheads="1"/>
              </p:cNvPicPr>
              <p:nvPr/>
            </p:nvPicPr>
            <p:blipFill>
              <a:blip r:embed="rId13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808730" y="23016876"/>
                <a:ext cx="5309853" cy="80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" name="Rectangle 370"/>
              <p:cNvSpPr>
                <a:spLocks noChangeArrowheads="1"/>
              </p:cNvSpPr>
              <p:nvPr/>
            </p:nvSpPr>
            <p:spPr bwMode="auto">
              <a:xfrm>
                <a:off x="3033090" y="23114021"/>
                <a:ext cx="463677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암 교육센터 설치 및 운영</a:t>
                </a:r>
                <a:endParaRPr lang="en-US" altLang="ko-KR" sz="28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224" name="그룹 223"/>
          <p:cNvGrpSpPr/>
          <p:nvPr/>
        </p:nvGrpSpPr>
        <p:grpSpPr>
          <a:xfrm>
            <a:off x="21345561" y="32246962"/>
            <a:ext cx="9144064" cy="9358377"/>
            <a:chOff x="2057301" y="20730861"/>
            <a:chExt cx="9572692" cy="9358377"/>
          </a:xfrm>
        </p:grpSpPr>
        <p:sp>
          <p:nvSpPr>
            <p:cNvPr id="225" name="AutoShape 57"/>
            <p:cNvSpPr>
              <a:spLocks noChangeArrowheads="1"/>
            </p:cNvSpPr>
            <p:nvPr/>
          </p:nvSpPr>
          <p:spPr bwMode="auto">
            <a:xfrm>
              <a:off x="2057301" y="21031195"/>
              <a:ext cx="9572692" cy="9058043"/>
            </a:xfrm>
            <a:prstGeom prst="roundRect">
              <a:avLst>
                <a:gd name="adj" fmla="val 6764"/>
              </a:avLst>
            </a:prstGeom>
            <a:solidFill>
              <a:srgbClr val="D3EDEC"/>
            </a:solidFill>
            <a:ln w="15875" algn="ctr">
              <a:solidFill>
                <a:srgbClr val="369696"/>
              </a:solidFill>
              <a:round/>
              <a:headEnd/>
              <a:tailEnd/>
            </a:ln>
          </p:spPr>
          <p:txBody>
            <a:bodyPr lIns="91425" tIns="45713" rIns="91425" bIns="45713" anchor="ctr"/>
            <a:lstStyle/>
            <a:p>
              <a:endParaRPr lang="ko-KR" altLang="en-US"/>
            </a:p>
          </p:txBody>
        </p:sp>
        <p:grpSp>
          <p:nvGrpSpPr>
            <p:cNvPr id="226" name="그룹 115"/>
            <p:cNvGrpSpPr/>
            <p:nvPr/>
          </p:nvGrpSpPr>
          <p:grpSpPr>
            <a:xfrm>
              <a:off x="4450474" y="20730861"/>
              <a:ext cx="5085493" cy="800401"/>
              <a:chOff x="2958303" y="23016876"/>
              <a:chExt cx="5085493" cy="800401"/>
            </a:xfrm>
          </p:grpSpPr>
          <p:pic>
            <p:nvPicPr>
              <p:cNvPr id="227" name="Picture 511" descr="002"/>
              <p:cNvPicPr>
                <a:picLocks noChangeAspect="1" noChangeArrowheads="1"/>
              </p:cNvPicPr>
              <p:nvPr/>
            </p:nvPicPr>
            <p:blipFill>
              <a:blip r:embed="rId13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958303" y="23016876"/>
                <a:ext cx="5085493" cy="80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8" name="Rectangle 370"/>
              <p:cNvSpPr>
                <a:spLocks noChangeArrowheads="1"/>
              </p:cNvSpPr>
              <p:nvPr/>
            </p:nvSpPr>
            <p:spPr bwMode="auto">
              <a:xfrm>
                <a:off x="3182663" y="23114021"/>
                <a:ext cx="420846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민관협력 네트워킹 구축</a:t>
                </a:r>
                <a:endParaRPr lang="en-US" altLang="ko-KR" sz="28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sp>
        <p:nvSpPr>
          <p:cNvPr id="229" name="직사각형 228"/>
          <p:cNvSpPr/>
          <p:nvPr/>
        </p:nvSpPr>
        <p:spPr>
          <a:xfrm>
            <a:off x="2128739" y="3358113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 생존자 통합지지 지원</a:t>
            </a:r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조례 제정</a:t>
            </a:r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(2012.7.5)</a:t>
            </a:r>
          </a:p>
        </p:txBody>
      </p:sp>
      <p:pic>
        <p:nvPicPr>
          <p:cNvPr id="230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301" y="33532846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71" name="_x82083792" descr="EMB000009ec1d66"/>
          <p:cNvPicPr>
            <a:picLocks noChangeAspect="1" noChangeArrowheads="1"/>
          </p:cNvPicPr>
          <p:nvPr/>
        </p:nvPicPr>
        <p:blipFill>
          <a:blip r:embed="rId19"/>
          <a:srcRect t="4654"/>
          <a:stretch>
            <a:fillRect/>
          </a:stretch>
        </p:blipFill>
        <p:spPr bwMode="auto">
          <a:xfrm>
            <a:off x="2414491" y="38231268"/>
            <a:ext cx="3686194" cy="299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75" name="_x80620496" descr="EMB000009ec1d68"/>
          <p:cNvPicPr>
            <a:picLocks noChangeAspect="1" noChangeArrowheads="1"/>
          </p:cNvPicPr>
          <p:nvPr/>
        </p:nvPicPr>
        <p:blipFill>
          <a:blip r:embed="rId20"/>
          <a:srcRect l="1735" t="1363"/>
          <a:stretch>
            <a:fillRect/>
          </a:stretch>
        </p:blipFill>
        <p:spPr bwMode="auto">
          <a:xfrm>
            <a:off x="12058621" y="38104878"/>
            <a:ext cx="285752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237" name="그림 236" descr="677023_261683_1710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6457" y="38247754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238" name="그림 237" descr="PYH2012092000450006100_P2_59_20120921155908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73331" y="38104878"/>
            <a:ext cx="506411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41" name="그룹 240"/>
          <p:cNvGrpSpPr/>
          <p:nvPr/>
        </p:nvGrpSpPr>
        <p:grpSpPr>
          <a:xfrm>
            <a:off x="26917725" y="37104746"/>
            <a:ext cx="3429024" cy="4071966"/>
            <a:chOff x="5357818" y="428604"/>
            <a:chExt cx="3429024" cy="4143404"/>
          </a:xfrm>
        </p:grpSpPr>
        <p:grpSp>
          <p:nvGrpSpPr>
            <p:cNvPr id="242" name="그룹 27"/>
            <p:cNvGrpSpPr/>
            <p:nvPr/>
          </p:nvGrpSpPr>
          <p:grpSpPr>
            <a:xfrm>
              <a:off x="5675338" y="428604"/>
              <a:ext cx="2754313" cy="1522419"/>
              <a:chOff x="5675338" y="428604"/>
              <a:chExt cx="2754313" cy="1522419"/>
            </a:xfrm>
          </p:grpSpPr>
          <p:sp>
            <p:nvSpPr>
              <p:cNvPr id="249" name="AutoShape 6"/>
              <p:cNvSpPr>
                <a:spLocks noChangeArrowheads="1"/>
              </p:cNvSpPr>
              <p:nvPr/>
            </p:nvSpPr>
            <p:spPr bwMode="auto">
              <a:xfrm>
                <a:off x="5818214" y="428604"/>
                <a:ext cx="2448132" cy="719078"/>
              </a:xfrm>
              <a:prstGeom prst="roundRect">
                <a:avLst>
                  <a:gd name="adj" fmla="val 12319"/>
                </a:avLst>
              </a:prstGeom>
              <a:gradFill rotWithShape="1">
                <a:gsLst>
                  <a:gs pos="0">
                    <a:srgbClr val="A2C2D5"/>
                  </a:gs>
                  <a:gs pos="100000">
                    <a:srgbClr val="1C6C98"/>
                  </a:gs>
                </a:gsLst>
                <a:lin ang="5400000" scaled="1"/>
              </a:gra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prstShdw prst="shdw17" dist="12700" dir="10800000">
                  <a:srgbClr val="000000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6146308" y="534967"/>
                <a:ext cx="1835150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buSzPct val="80000"/>
                  <a:defRPr/>
                </a:pPr>
                <a:r>
                  <a:rPr lang="ko-KR" altLang="en-US" sz="24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하드웨어</a:t>
                </a:r>
                <a:endParaRPr lang="en-US" altLang="ko-KR" sz="24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251" name="Picture 11" descr="na_h30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 rot="5400000">
                <a:off x="6648476" y="169847"/>
                <a:ext cx="808038" cy="275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3" name="그룹 28"/>
            <p:cNvGrpSpPr/>
            <p:nvPr/>
          </p:nvGrpSpPr>
          <p:grpSpPr>
            <a:xfrm>
              <a:off x="5715008" y="3044892"/>
              <a:ext cx="2754313" cy="1527116"/>
              <a:chOff x="5857884" y="3263904"/>
              <a:chExt cx="2754313" cy="1527116"/>
            </a:xfrm>
          </p:grpSpPr>
          <p:grpSp>
            <p:nvGrpSpPr>
              <p:cNvPr id="245" name="그룹 23"/>
              <p:cNvGrpSpPr/>
              <p:nvPr/>
            </p:nvGrpSpPr>
            <p:grpSpPr>
              <a:xfrm>
                <a:off x="6000760" y="4071942"/>
                <a:ext cx="2448132" cy="719078"/>
                <a:chOff x="5857884" y="3071810"/>
                <a:chExt cx="2448132" cy="719078"/>
              </a:xfrm>
            </p:grpSpPr>
            <p:sp>
              <p:nvSpPr>
                <p:cNvPr id="247" name="AutoShape 6"/>
                <p:cNvSpPr>
                  <a:spLocks noChangeArrowheads="1"/>
                </p:cNvSpPr>
                <p:nvPr/>
              </p:nvSpPr>
              <p:spPr bwMode="auto">
                <a:xfrm>
                  <a:off x="5857884" y="3071810"/>
                  <a:ext cx="2448132" cy="719078"/>
                </a:xfrm>
                <a:prstGeom prst="roundRect">
                  <a:avLst>
                    <a:gd name="adj" fmla="val 12319"/>
                  </a:avLst>
                </a:prstGeom>
                <a:gradFill rotWithShape="1">
                  <a:gsLst>
                    <a:gs pos="0">
                      <a:srgbClr val="A2C2D5"/>
                    </a:gs>
                    <a:gs pos="100000">
                      <a:srgbClr val="1C6C98"/>
                    </a:gs>
                  </a:gsLst>
                  <a:lin ang="5400000" scaled="1"/>
                </a:gradFill>
                <a:ln w="28575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prstShdw prst="shdw17" dist="12700" dir="10800000">
                    <a:srgbClr val="000000">
                      <a:alpha val="50000"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8" name="Rectangle 7"/>
                <p:cNvSpPr>
                  <a:spLocks noChangeArrowheads="1"/>
                </p:cNvSpPr>
                <p:nvPr/>
              </p:nvSpPr>
              <p:spPr bwMode="auto">
                <a:xfrm>
                  <a:off x="6185978" y="3178173"/>
                  <a:ext cx="1835150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buSzPct val="80000"/>
                    <a:defRPr/>
                  </a:pPr>
                  <a:r>
                    <a:rPr lang="ko-KR" altLang="en-US" sz="2400" dirty="0" smtClean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소프트웨어</a:t>
                  </a:r>
                  <a:endParaRPr lang="en-US" altLang="ko-KR" sz="24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pic>
            <p:nvPicPr>
              <p:cNvPr id="246" name="Picture 11" descr="na_h30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 rot="16200000">
                <a:off x="6831022" y="2290766"/>
                <a:ext cx="808038" cy="275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4" name="TextBox 243"/>
            <p:cNvSpPr txBox="1"/>
            <p:nvPr/>
          </p:nvSpPr>
          <p:spPr>
            <a:xfrm>
              <a:off x="5357818" y="2071678"/>
              <a:ext cx="3429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n w="9525">
                    <a:solidFill>
                      <a:srgbClr val="00B0F0"/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암환자 정보시스템</a:t>
              </a:r>
              <a:endParaRPr lang="en-US" altLang="ko-KR" sz="2400" dirty="0" smtClean="0">
                <a:ln w="9525">
                  <a:solidFill>
                    <a:srgbClr val="00B0F0"/>
                  </a:solidFill>
                </a:ln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2400" dirty="0" smtClean="0">
                  <a:ln w="9525">
                    <a:solidFill>
                      <a:srgbClr val="00B0F0"/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암환</a:t>
              </a:r>
              <a:r>
                <a:rPr lang="ko-KR" altLang="en-US" sz="2400" dirty="0">
                  <a:ln w="9525">
                    <a:solidFill>
                      <a:srgbClr val="00B0F0"/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자 </a:t>
              </a:r>
              <a:r>
                <a:rPr lang="ko-KR" altLang="en-US" sz="2400" dirty="0" smtClean="0">
                  <a:ln w="9525">
                    <a:solidFill>
                      <a:srgbClr val="00B0F0"/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추적조사 연구</a:t>
              </a:r>
              <a:endParaRPr lang="ko-KR" altLang="en-US" sz="2400" dirty="0">
                <a:ln w="9525">
                  <a:solidFill>
                    <a:srgbClr val="00B0F0"/>
                  </a:solidFill>
                </a:ln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52" name="그룹 251"/>
          <p:cNvGrpSpPr/>
          <p:nvPr/>
        </p:nvGrpSpPr>
        <p:grpSpPr>
          <a:xfrm>
            <a:off x="22059941" y="37533374"/>
            <a:ext cx="4714908" cy="3500462"/>
            <a:chOff x="285720" y="2357430"/>
            <a:chExt cx="4714908" cy="3500462"/>
          </a:xfrm>
        </p:grpSpPr>
        <p:sp>
          <p:nvSpPr>
            <p:cNvPr id="253" name="순서도: 자기 디스크 252"/>
            <p:cNvSpPr/>
            <p:nvPr/>
          </p:nvSpPr>
          <p:spPr>
            <a:xfrm>
              <a:off x="3214678" y="3214686"/>
              <a:ext cx="1785950" cy="1500198"/>
            </a:xfrm>
            <a:prstGeom prst="flowChartMagneticDisk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DBMS</a:t>
              </a:r>
              <a:endPara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4" name="모서리가 둥근 직사각형 253"/>
            <p:cNvSpPr/>
            <p:nvPr/>
          </p:nvSpPr>
          <p:spPr>
            <a:xfrm>
              <a:off x="285720" y="4000504"/>
              <a:ext cx="2143140" cy="92869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국민건강</a:t>
              </a:r>
              <a:endParaRPr lang="en-US" altLang="ko-KR" sz="24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보험공단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5" name="모서리가 둥근 직사각형 254"/>
            <p:cNvSpPr/>
            <p:nvPr/>
          </p:nvSpPr>
          <p:spPr>
            <a:xfrm>
              <a:off x="285720" y="3143248"/>
              <a:ext cx="2071702" cy="71438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err="1" smtClean="0">
                  <a:latin typeface="HY헤드라인M" pitchFamily="18" charset="-127"/>
                  <a:ea typeface="HY헤드라인M" pitchFamily="18" charset="-127"/>
                </a:rPr>
                <a:t>아주대병원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6" name="모서리가 둥근 직사각형 255"/>
            <p:cNvSpPr/>
            <p:nvPr/>
          </p:nvSpPr>
          <p:spPr>
            <a:xfrm>
              <a:off x="285720" y="5072074"/>
              <a:ext cx="2143140" cy="785818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smtClean="0">
                  <a:latin typeface="HY헤드라인M" pitchFamily="18" charset="-127"/>
                  <a:ea typeface="HY헤드라인M" pitchFamily="18" charset="-127"/>
                </a:rPr>
                <a:t>국립암센터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7" name="모서리가 둥근 직사각형 256"/>
            <p:cNvSpPr/>
            <p:nvPr/>
          </p:nvSpPr>
          <p:spPr>
            <a:xfrm>
              <a:off x="285720" y="2357430"/>
              <a:ext cx="2071702" cy="64294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보건소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58" name="직선 연결선 257"/>
            <p:cNvCxnSpPr>
              <a:stCxn id="255" idx="3"/>
              <a:endCxn id="253" idx="2"/>
            </p:cNvCxnSpPr>
            <p:nvPr/>
          </p:nvCxnSpPr>
          <p:spPr>
            <a:xfrm>
              <a:off x="2357422" y="3500438"/>
              <a:ext cx="857256" cy="464347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>
              <a:stCxn id="257" idx="3"/>
              <a:endCxn id="253" idx="2"/>
            </p:cNvCxnSpPr>
            <p:nvPr/>
          </p:nvCxnSpPr>
          <p:spPr>
            <a:xfrm>
              <a:off x="2357422" y="2678901"/>
              <a:ext cx="857256" cy="1285884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직선 연결선 259"/>
            <p:cNvCxnSpPr>
              <a:stCxn id="254" idx="3"/>
              <a:endCxn id="253" idx="2"/>
            </p:cNvCxnSpPr>
            <p:nvPr/>
          </p:nvCxnSpPr>
          <p:spPr>
            <a:xfrm flipV="1">
              <a:off x="2428860" y="3964785"/>
              <a:ext cx="785818" cy="500066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>
              <a:stCxn id="256" idx="3"/>
              <a:endCxn id="253" idx="2"/>
            </p:cNvCxnSpPr>
            <p:nvPr/>
          </p:nvCxnSpPr>
          <p:spPr>
            <a:xfrm flipV="1">
              <a:off x="2428860" y="3964785"/>
              <a:ext cx="785818" cy="1500198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직사각형 261"/>
          <p:cNvSpPr/>
          <p:nvPr/>
        </p:nvSpPr>
        <p:spPr>
          <a:xfrm>
            <a:off x="2557367" y="3415263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전국 최초로 암 생존자 관련 정책의 지속적 추진을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법적기반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조례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마련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2595467" y="35150507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2013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 경기도 신규사업으로 추진 예정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2485929" y="3601002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 통합지지 프로그램 개발 및 시행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65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301" y="35961738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3053" y="34247226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103" y="35318796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직사각형 267"/>
          <p:cNvSpPr/>
          <p:nvPr/>
        </p:nvSpPr>
        <p:spPr>
          <a:xfrm>
            <a:off x="2557367" y="36579267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 통합지지 프로그램 정기적 실시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(23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615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269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3053" y="36673859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" name="직사각형 269"/>
          <p:cNvSpPr/>
          <p:nvPr/>
        </p:nvSpPr>
        <p:spPr>
          <a:xfrm>
            <a:off x="2557367" y="3715303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 생존자 캠프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및 보건소 연계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(9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62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271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3053" y="37247622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" name="직사각형 271"/>
          <p:cNvSpPr/>
          <p:nvPr/>
        </p:nvSpPr>
        <p:spPr>
          <a:xfrm>
            <a:off x="12020521" y="33583389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암환자 쉼터 및 암 교육센터 설치</a:t>
            </a:r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운영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73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49083" y="33535105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" name="직사각형 273"/>
          <p:cNvSpPr/>
          <p:nvPr/>
        </p:nvSpPr>
        <p:spPr>
          <a:xfrm>
            <a:off x="12449149" y="34154893"/>
            <a:ext cx="839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 통합서비스 실시 및 암 관련 정보 제공과 상담을 위한 센터를 신축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병원동에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설치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2487249" y="35293383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상담실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프로그램실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치유실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다도실 및 암환자와 가족을 위한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북카페로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구성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76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34835" y="34249485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53885" y="35461672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" name="직사각형 277"/>
          <p:cNvSpPr/>
          <p:nvPr/>
        </p:nvSpPr>
        <p:spPr>
          <a:xfrm>
            <a:off x="12506299" y="36436391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암 교육센터 운영의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효과성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평가 및 매뉴얼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작업후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경기도내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타병원으로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확산 추진 예정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79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72935" y="36604680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" name="직사각형 279"/>
          <p:cNvSpPr/>
          <p:nvPr/>
        </p:nvSpPr>
        <p:spPr>
          <a:xfrm>
            <a:off x="21702751" y="33578871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민관협력 네트워킹 구축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1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31313" y="33530587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직사각형 281"/>
          <p:cNvSpPr/>
          <p:nvPr/>
        </p:nvSpPr>
        <p:spPr>
          <a:xfrm>
            <a:off x="22131379" y="34150375"/>
            <a:ext cx="839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경기도청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경기도의료원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보건소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국민건강보험공단 등의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공적자원과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민간병원의 민간자원을 연계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3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17065" y="34244967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" name="직사각형 283"/>
          <p:cNvSpPr/>
          <p:nvPr/>
        </p:nvSpPr>
        <p:spPr>
          <a:xfrm>
            <a:off x="22131379" y="35221945"/>
            <a:ext cx="839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법적 허용범위 안에서 암 환자 정보 및 추적조사를 통한 암환자 실태 자료 공유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5" name="Picture 44" descr="na_c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17065" y="35316537"/>
            <a:ext cx="214314" cy="2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" name="직사각형 285"/>
          <p:cNvSpPr/>
          <p:nvPr/>
        </p:nvSpPr>
        <p:spPr>
          <a:xfrm>
            <a:off x="21774189" y="3636721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암환자 사례관리 및 정보관리 시스템 구축 </a:t>
            </a:r>
            <a:endParaRPr lang="en-US" altLang="ko-KR" sz="28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7" name="Picture 45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02751" y="36318928"/>
            <a:ext cx="439445" cy="5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" name="모서리가 둥근 직사각형 290"/>
          <p:cNvSpPr/>
          <p:nvPr/>
        </p:nvSpPr>
        <p:spPr>
          <a:xfrm>
            <a:off x="271351" y="314176"/>
            <a:ext cx="5786478" cy="1214446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8" name="그림 287" descr="경리도청로고.bmp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2789" y="385614"/>
            <a:ext cx="5390673" cy="1143008"/>
          </a:xfrm>
          <a:prstGeom prst="rect">
            <a:avLst/>
          </a:prstGeom>
        </p:spPr>
      </p:pic>
      <p:sp>
        <p:nvSpPr>
          <p:cNvPr id="292" name="모서리가 둥근 직사각형 291"/>
          <p:cNvSpPr/>
          <p:nvPr/>
        </p:nvSpPr>
        <p:spPr>
          <a:xfrm>
            <a:off x="26346221" y="385614"/>
            <a:ext cx="5786478" cy="1214446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9" name="그림 288" descr="아주대의료원로고.bmp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6535673" y="457052"/>
            <a:ext cx="1096432" cy="1071570"/>
          </a:xfrm>
          <a:prstGeom prst="rect">
            <a:avLst/>
          </a:prstGeom>
        </p:spPr>
      </p:pic>
      <p:sp>
        <p:nvSpPr>
          <p:cNvPr id="290" name="Rectangle 41"/>
          <p:cNvSpPr>
            <a:spLocks noChangeArrowheads="1"/>
          </p:cNvSpPr>
          <p:nvPr/>
        </p:nvSpPr>
        <p:spPr bwMode="auto">
          <a:xfrm>
            <a:off x="26774849" y="171300"/>
            <a:ext cx="5857916" cy="110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91425" tIns="45713" rIns="91425" bIns="45713">
            <a:spAutoFit/>
          </a:bodyPr>
          <a:lstStyle/>
          <a:p>
            <a:pPr algn="ctr" latinLnBrk="0">
              <a:lnSpc>
                <a:spcPct val="200000"/>
              </a:lnSpc>
              <a:buSzPct val="80000"/>
              <a:defRPr/>
            </a:pPr>
            <a:r>
              <a:rPr lang="ko-KR" altLang="en-US" sz="4000" b="1" dirty="0" err="1" smtClean="0">
                <a:ln w="1905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경기지역암센터</a:t>
            </a:r>
            <a:endParaRPr lang="ko-KR" altLang="en-US" sz="2800" b="1" dirty="0">
              <a:ln w="1905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기본 디자인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기본 디자인">
    <a:majorFont>
      <a:latin typeface="굴림"/>
      <a:ea typeface="굴림"/>
      <a:cs typeface=""/>
    </a:majorFont>
    <a:minorFont>
      <a:latin typeface="굴림"/>
      <a:ea typeface="굴림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506</Words>
  <Application>Microsoft Office PowerPoint</Application>
  <PresentationFormat>사용자 지정</PresentationFormat>
  <Paragraphs>101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ajou</dc:creator>
  <cp:lastModifiedBy>ajou</cp:lastModifiedBy>
  <cp:revision>41</cp:revision>
  <dcterms:created xsi:type="dcterms:W3CDTF">2012-10-09T03:39:17Z</dcterms:created>
  <dcterms:modified xsi:type="dcterms:W3CDTF">2012-10-09T10:13:04Z</dcterms:modified>
</cp:coreProperties>
</file>