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6" r:id="rId2"/>
    <p:sldId id="302" r:id="rId3"/>
    <p:sldId id="278" r:id="rId4"/>
    <p:sldId id="305" r:id="rId5"/>
    <p:sldId id="306" r:id="rId6"/>
    <p:sldId id="329" r:id="rId7"/>
    <p:sldId id="320" r:id="rId8"/>
    <p:sldId id="319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288" r:id="rId17"/>
    <p:sldId id="289" r:id="rId18"/>
    <p:sldId id="315" r:id="rId19"/>
    <p:sldId id="316" r:id="rId20"/>
    <p:sldId id="292" r:id="rId21"/>
    <p:sldId id="317" r:id="rId22"/>
    <p:sldId id="323" r:id="rId23"/>
    <p:sldId id="324" r:id="rId24"/>
    <p:sldId id="325" r:id="rId25"/>
    <p:sldId id="326" r:id="rId26"/>
    <p:sldId id="327" r:id="rId27"/>
    <p:sldId id="328" r:id="rId28"/>
    <p:sldId id="27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47749;&#51652;\&#50725;&#52380;&#44400;%20&#51116;&#44032;&#50516;&#54872;&#51088;&#44288;&#47532;%20&#54788;&#54889;(2010&#45380;~2014&#45380;%206&#50900;&#47568;&#44592;&#51456;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Sheet1!$B$17</c:f>
              <c:strCache>
                <c:ptCount val="1"/>
                <c:pt idx="0">
                  <c:v>검진대상자</c:v>
                </c:pt>
              </c:strCache>
            </c:strRef>
          </c:tx>
          <c:cat>
            <c:strRef>
              <c:f>Sheet1!$C$16:$D$16</c:f>
              <c:strCache>
                <c:ptCount val="2"/>
                <c:pt idx="0">
                  <c:v>건강보험</c:v>
                </c:pt>
                <c:pt idx="1">
                  <c:v>의료급여</c:v>
                </c:pt>
              </c:strCache>
            </c:strRef>
          </c:cat>
          <c:val>
            <c:numRef>
              <c:f>Sheet1!$C$17:$D$17</c:f>
              <c:numCache>
                <c:formatCode>_-* #,##0_-;\-* #,##0_-;_-* "-"_-;_-@_-</c:formatCode>
                <c:ptCount val="2"/>
                <c:pt idx="0">
                  <c:v>4247</c:v>
                </c:pt>
                <c:pt idx="1">
                  <c:v>36072</c:v>
                </c:pt>
              </c:numCache>
            </c:numRef>
          </c:val>
        </c:ser>
        <c:ser>
          <c:idx val="1"/>
          <c:order val="1"/>
          <c:tx>
            <c:strRef>
              <c:f>Sheet1!$B$18</c:f>
              <c:strCache>
                <c:ptCount val="1"/>
                <c:pt idx="0">
                  <c:v>검진자</c:v>
                </c:pt>
              </c:strCache>
            </c:strRef>
          </c:tx>
          <c:cat>
            <c:strRef>
              <c:f>Sheet1!$C$16:$D$16</c:f>
              <c:strCache>
                <c:ptCount val="2"/>
                <c:pt idx="0">
                  <c:v>건강보험</c:v>
                </c:pt>
                <c:pt idx="1">
                  <c:v>의료급여</c:v>
                </c:pt>
              </c:strCache>
            </c:strRef>
          </c:cat>
          <c:val>
            <c:numRef>
              <c:f>Sheet1!$C$18:$D$18</c:f>
              <c:numCache>
                <c:formatCode>_-* #,##0_-;\-* #,##0_-;_-* "-"_-;_-@_-</c:formatCode>
                <c:ptCount val="2"/>
                <c:pt idx="0">
                  <c:v>1371</c:v>
                </c:pt>
                <c:pt idx="1">
                  <c:v>15720</c:v>
                </c:pt>
              </c:numCache>
            </c:numRef>
          </c:val>
        </c:ser>
        <c:dLbls>
          <c:showVal val="1"/>
        </c:dLbls>
        <c:overlap val="-25"/>
        <c:axId val="66669568"/>
        <c:axId val="68027136"/>
      </c:barChart>
      <c:catAx>
        <c:axId val="66669568"/>
        <c:scaling>
          <c:orientation val="minMax"/>
        </c:scaling>
        <c:axPos val="b"/>
        <c:majorTickMark val="none"/>
        <c:tickLblPos val="nextTo"/>
        <c:crossAx val="68027136"/>
        <c:crosses val="autoZero"/>
        <c:auto val="1"/>
        <c:lblAlgn val="ctr"/>
        <c:lblOffset val="100"/>
      </c:catAx>
      <c:valAx>
        <c:axId val="68027136"/>
        <c:scaling>
          <c:orientation val="minMax"/>
        </c:scaling>
        <c:delete val="1"/>
        <c:axPos val="l"/>
        <c:numFmt formatCode="_-* #,##0_-;\-* #,##0_-;_-* &quot;-&quot;_-;_-@_-" sourceLinked="1"/>
        <c:tickLblPos val="none"/>
        <c:crossAx val="6666956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400"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8"/>
  <c:chart>
    <c:autoTitleDeleted val="1"/>
    <c:plotArea>
      <c:layout/>
      <c:pieChart>
        <c:varyColors val="1"/>
        <c:ser>
          <c:idx val="0"/>
          <c:order val="0"/>
          <c:cat>
            <c:strRef>
              <c:f>Sheet2!$C$5:$D$5</c:f>
              <c:strCache>
                <c:ptCount val="2"/>
                <c:pt idx="0">
                  <c:v>남 </c:v>
                </c:pt>
                <c:pt idx="1">
                  <c:v>여 </c:v>
                </c:pt>
              </c:strCache>
            </c:strRef>
          </c:cat>
          <c:val>
            <c:numRef>
              <c:f>Sheet2!$C$6:$D$6</c:f>
              <c:numCache>
                <c:formatCode>General</c:formatCode>
                <c:ptCount val="2"/>
                <c:pt idx="0">
                  <c:v>67</c:v>
                </c:pt>
                <c:pt idx="1">
                  <c:v>38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200"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21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o-KR" altLang="en-US"/>
                      <a:t>급여</a:t>
                    </a:r>
                    <a:r>
                      <a:rPr lang="en-US" altLang="ko-KR" smtClean="0"/>
                      <a:t>,</a:t>
                    </a:r>
                  </a:p>
                  <a:p>
                    <a:r>
                      <a:rPr lang="en-US" altLang="ko-KR" smtClean="0"/>
                      <a:t>77,854</a:t>
                    </a:r>
                    <a:endParaRPr lang="en-US" altLang="ko-KR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ko-KR" altLang="en-US" err="1"/>
                      <a:t>비급여</a:t>
                    </a:r>
                    <a:r>
                      <a:rPr lang="ko-KR" altLang="en-US"/>
                      <a:t> </a:t>
                    </a:r>
                    <a:r>
                      <a:rPr lang="en-US" altLang="ko-KR" smtClean="0"/>
                      <a:t>,</a:t>
                    </a:r>
                  </a:p>
                  <a:p>
                    <a:r>
                      <a:rPr lang="en-US" altLang="ko-KR" smtClean="0"/>
                      <a:t>61,282</a:t>
                    </a:r>
                    <a:endParaRPr lang="en-US" altLang="ko-KR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Sheet2!$F$5:$G$5</c:f>
              <c:strCache>
                <c:ptCount val="2"/>
                <c:pt idx="0">
                  <c:v>급여</c:v>
                </c:pt>
                <c:pt idx="1">
                  <c:v>비급여 </c:v>
                </c:pt>
              </c:strCache>
            </c:strRef>
          </c:cat>
          <c:val>
            <c:numRef>
              <c:f>Sheet2!$F$6:$G$6</c:f>
              <c:numCache>
                <c:formatCode>#,##0</c:formatCode>
                <c:ptCount val="2"/>
                <c:pt idx="0">
                  <c:v>77854</c:v>
                </c:pt>
                <c:pt idx="1">
                  <c:v>61282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200"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Sheet3!$A$2</c:f>
              <c:strCache>
                <c:ptCount val="1"/>
                <c:pt idx="0">
                  <c:v>등록자수</c:v>
                </c:pt>
              </c:strCache>
            </c:strRef>
          </c:tx>
          <c:cat>
            <c:strRef>
              <c:f>Sheet3!$B$1:$E$1</c:f>
              <c:strCache>
                <c:ptCount val="4"/>
                <c:pt idx="0">
                  <c:v>2010년 </c:v>
                </c:pt>
                <c:pt idx="1">
                  <c:v>2011년 </c:v>
                </c:pt>
                <c:pt idx="2">
                  <c:v>2012년 </c:v>
                </c:pt>
                <c:pt idx="3">
                  <c:v>2013년 </c:v>
                </c:pt>
              </c:strCache>
            </c:strRef>
          </c:cat>
          <c:val>
            <c:numRef>
              <c:f>Sheet3!$B$2:$E$2</c:f>
              <c:numCache>
                <c:formatCode>General</c:formatCode>
                <c:ptCount val="4"/>
                <c:pt idx="0">
                  <c:v>350</c:v>
                </c:pt>
                <c:pt idx="1">
                  <c:v>439</c:v>
                </c:pt>
                <c:pt idx="2">
                  <c:v>529</c:v>
                </c:pt>
                <c:pt idx="3">
                  <c:v>556</c:v>
                </c:pt>
              </c:numCache>
            </c:numRef>
          </c:val>
        </c:ser>
        <c:dLbls>
          <c:showVal val="1"/>
        </c:dLbls>
        <c:shape val="box"/>
        <c:axId val="70374144"/>
        <c:axId val="70375680"/>
        <c:axId val="0"/>
      </c:bar3DChart>
      <c:catAx>
        <c:axId val="70374144"/>
        <c:scaling>
          <c:orientation val="minMax"/>
        </c:scaling>
        <c:axPos val="b"/>
        <c:majorTickMark val="none"/>
        <c:tickLblPos val="nextTo"/>
        <c:crossAx val="70375680"/>
        <c:crosses val="autoZero"/>
        <c:auto val="1"/>
        <c:lblAlgn val="ctr"/>
        <c:lblOffset val="100"/>
      </c:catAx>
      <c:valAx>
        <c:axId val="70375680"/>
        <c:scaling>
          <c:orientation val="minMax"/>
        </c:scaling>
        <c:delete val="1"/>
        <c:axPos val="l"/>
        <c:numFmt formatCode="General" sourceLinked="1"/>
        <c:tickLblPos val="none"/>
        <c:crossAx val="70374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6.3373256350668927E-2"/>
          <c:y val="2.8843631571800692E-2"/>
          <c:w val="0.91480786212757681"/>
          <c:h val="0.79926574516411752"/>
        </c:manualLayout>
      </c:layout>
      <c:barChart>
        <c:barDir val="col"/>
        <c:grouping val="stacked"/>
        <c:ser>
          <c:idx val="0"/>
          <c:order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ko-KR"/>
              </a:p>
            </c:txPr>
            <c:dLblPos val="inEnd"/>
            <c:showVal val="1"/>
          </c:dLbls>
          <c:cat>
            <c:strRef>
              <c:f>'2013년'!$B$18:$H$18</c:f>
              <c:strCache>
                <c:ptCount val="7"/>
                <c:pt idx="0">
                  <c:v>위암</c:v>
                </c:pt>
                <c:pt idx="1">
                  <c:v>폐암</c:v>
                </c:pt>
                <c:pt idx="2">
                  <c:v>대장암</c:v>
                </c:pt>
                <c:pt idx="3">
                  <c:v>간암</c:v>
                </c:pt>
                <c:pt idx="4">
                  <c:v>유방암</c:v>
                </c:pt>
                <c:pt idx="5">
                  <c:v>자궁암</c:v>
                </c:pt>
                <c:pt idx="6">
                  <c:v>기타암</c:v>
                </c:pt>
              </c:strCache>
            </c:strRef>
          </c:cat>
          <c:val>
            <c:numRef>
              <c:f>'2013년'!$B$20:$H$20</c:f>
              <c:numCache>
                <c:formatCode>0%</c:formatCode>
                <c:ptCount val="7"/>
                <c:pt idx="0">
                  <c:v>0.3093525179856127</c:v>
                </c:pt>
                <c:pt idx="1">
                  <c:v>6.654676258992806E-2</c:v>
                </c:pt>
                <c:pt idx="2">
                  <c:v>0.13129496402877697</c:v>
                </c:pt>
                <c:pt idx="3">
                  <c:v>4.1366906474820164E-2</c:v>
                </c:pt>
                <c:pt idx="4">
                  <c:v>7.3741007194244604E-2</c:v>
                </c:pt>
                <c:pt idx="5">
                  <c:v>4.1366906474820164E-2</c:v>
                </c:pt>
                <c:pt idx="6">
                  <c:v>0.33633093525179913</c:v>
                </c:pt>
              </c:numCache>
            </c:numRef>
          </c:val>
        </c:ser>
        <c:overlap val="100"/>
        <c:axId val="68774144"/>
        <c:axId val="72790016"/>
      </c:barChart>
      <c:catAx>
        <c:axId val="687741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ko-KR"/>
          </a:p>
        </c:txPr>
        <c:crossAx val="72790016"/>
        <c:crosses val="autoZero"/>
        <c:auto val="1"/>
        <c:lblAlgn val="ctr"/>
        <c:lblOffset val="100"/>
      </c:catAx>
      <c:valAx>
        <c:axId val="727900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6877414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8"/>
  <c:chart>
    <c:title>
      <c:tx>
        <c:rich>
          <a:bodyPr/>
          <a:lstStyle/>
          <a:p>
            <a:pPr>
              <a:defRPr/>
            </a:pPr>
            <a:r>
              <a:rPr lang="ko-KR"/>
              <a:t>성별 참여 현황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Sheet6!$A$2:$B$2</c:f>
              <c:strCache>
                <c:ptCount val="2"/>
                <c:pt idx="0">
                  <c:v>남</c:v>
                </c:pt>
                <c:pt idx="1">
                  <c:v>여</c:v>
                </c:pt>
              </c:strCache>
            </c:strRef>
          </c:cat>
          <c:val>
            <c:numRef>
              <c:f>Sheet6!$A$3:$B$3</c:f>
              <c:numCache>
                <c:formatCode>General</c:formatCode>
                <c:ptCount val="2"/>
                <c:pt idx="0">
                  <c:v>11</c:v>
                </c:pt>
                <c:pt idx="1">
                  <c:v>21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400" b="0"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18"/>
  <c:chart>
    <c:title>
      <c:tx>
        <c:rich>
          <a:bodyPr/>
          <a:lstStyle/>
          <a:p>
            <a:pPr>
              <a:defRPr/>
            </a:pPr>
            <a:r>
              <a:rPr lang="ko-KR" altLang="en-US"/>
              <a:t>연령</a:t>
            </a:r>
            <a:r>
              <a:rPr lang="ko-KR"/>
              <a:t>별 참여 현황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1.0737172230468016E-2"/>
                  <c:y val="0.1445985323263165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CatName val="1"/>
            <c:showPercent val="1"/>
          </c:dLbls>
          <c:cat>
            <c:strRef>
              <c:f>Sheet6!$F$2:$J$2</c:f>
              <c:strCache>
                <c:ptCount val="5"/>
                <c:pt idx="0">
                  <c:v>40대</c:v>
                </c:pt>
                <c:pt idx="1">
                  <c:v>50대</c:v>
                </c:pt>
                <c:pt idx="2">
                  <c:v>60대</c:v>
                </c:pt>
                <c:pt idx="3">
                  <c:v>70대</c:v>
                </c:pt>
                <c:pt idx="4">
                  <c:v>90대</c:v>
                </c:pt>
              </c:strCache>
            </c:strRef>
          </c:cat>
          <c:val>
            <c:numRef>
              <c:f>Sheet6!$F$3:$J$3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13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400" b="0"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Sheet3!$F$10</c:f>
              <c:strCache>
                <c:ptCount val="1"/>
                <c:pt idx="0">
                  <c:v>사전</c:v>
                </c:pt>
              </c:strCache>
            </c:strRef>
          </c:tx>
          <c:dLbls>
            <c:showVal val="1"/>
          </c:dLbls>
          <c:cat>
            <c:strRef>
              <c:f>Sheet3!$E$11:$E$15</c:f>
              <c:strCache>
                <c:ptCount val="5"/>
                <c:pt idx="0">
                  <c:v>마음건강척도</c:v>
                </c:pt>
                <c:pt idx="1">
                  <c:v>정신적에너지</c:v>
                </c:pt>
                <c:pt idx="2">
                  <c:v>공감적소통</c:v>
                </c:pt>
                <c:pt idx="3">
                  <c:v>심리적유연성</c:v>
                </c:pt>
                <c:pt idx="4">
                  <c:v>자기확신</c:v>
                </c:pt>
              </c:strCache>
            </c:strRef>
          </c:cat>
          <c:val>
            <c:numRef>
              <c:f>Sheet3!$F$11:$F$15</c:f>
              <c:numCache>
                <c:formatCode>General</c:formatCode>
                <c:ptCount val="5"/>
                <c:pt idx="0">
                  <c:v>40.090000000000003</c:v>
                </c:pt>
                <c:pt idx="1">
                  <c:v>18.59</c:v>
                </c:pt>
                <c:pt idx="2">
                  <c:v>13.66</c:v>
                </c:pt>
                <c:pt idx="3">
                  <c:v>8.34</c:v>
                </c:pt>
                <c:pt idx="4">
                  <c:v>4.5599999999999996</c:v>
                </c:pt>
              </c:numCache>
            </c:numRef>
          </c:val>
        </c:ser>
        <c:ser>
          <c:idx val="1"/>
          <c:order val="1"/>
          <c:tx>
            <c:strRef>
              <c:f>Sheet3!$G$10</c:f>
              <c:strCache>
                <c:ptCount val="1"/>
                <c:pt idx="0">
                  <c:v>사후</c:v>
                </c:pt>
              </c:strCache>
            </c:strRef>
          </c:tx>
          <c:dLbls>
            <c:showVal val="1"/>
          </c:dLbls>
          <c:cat>
            <c:strRef>
              <c:f>Sheet3!$E$11:$E$15</c:f>
              <c:strCache>
                <c:ptCount val="5"/>
                <c:pt idx="0">
                  <c:v>마음건강척도</c:v>
                </c:pt>
                <c:pt idx="1">
                  <c:v>정신적에너지</c:v>
                </c:pt>
                <c:pt idx="2">
                  <c:v>공감적소통</c:v>
                </c:pt>
                <c:pt idx="3">
                  <c:v>심리적유연성</c:v>
                </c:pt>
                <c:pt idx="4">
                  <c:v>자기확신</c:v>
                </c:pt>
              </c:strCache>
            </c:strRef>
          </c:cat>
          <c:val>
            <c:numRef>
              <c:f>Sheet3!$G$11:$G$15</c:f>
              <c:numCache>
                <c:formatCode>General</c:formatCode>
                <c:ptCount val="5"/>
                <c:pt idx="0">
                  <c:v>53.190000000000012</c:v>
                </c:pt>
                <c:pt idx="1">
                  <c:v>20.9</c:v>
                </c:pt>
                <c:pt idx="2">
                  <c:v>16.38</c:v>
                </c:pt>
                <c:pt idx="3">
                  <c:v>10.81</c:v>
                </c:pt>
                <c:pt idx="4">
                  <c:v>5.0999999999999996</c:v>
                </c:pt>
              </c:numCache>
            </c:numRef>
          </c:val>
        </c:ser>
        <c:axId val="76170368"/>
        <c:axId val="76171904"/>
      </c:barChart>
      <c:catAx>
        <c:axId val="76170368"/>
        <c:scaling>
          <c:orientation val="minMax"/>
        </c:scaling>
        <c:axPos val="b"/>
        <c:tickLblPos val="nextTo"/>
        <c:crossAx val="76171904"/>
        <c:crosses val="autoZero"/>
        <c:auto val="1"/>
        <c:lblAlgn val="ctr"/>
        <c:lblOffset val="100"/>
      </c:catAx>
      <c:valAx>
        <c:axId val="76171904"/>
        <c:scaling>
          <c:orientation val="minMax"/>
        </c:scaling>
        <c:axPos val="l"/>
        <c:majorGridlines/>
        <c:numFmt formatCode="General" sourceLinked="1"/>
        <c:tickLblPos val="nextTo"/>
        <c:crossAx val="761703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 b="0">
          <a:solidFill>
            <a:schemeClr val="tx1"/>
          </a:solidFill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barChart>
        <c:barDir val="col"/>
        <c:grouping val="stacked"/>
        <c:ser>
          <c:idx val="0"/>
          <c:order val="0"/>
          <c:dLbls>
            <c:showVal val="1"/>
          </c:dLbls>
          <c:cat>
            <c:strRef>
              <c:f>Sheet2!$D$2:$H$2</c:f>
              <c:strCache>
                <c:ptCount val="5"/>
                <c:pt idx="0">
                  <c:v>사업의 내용에 대한 만족</c:v>
                </c:pt>
                <c:pt idx="1">
                  <c:v>사업의 홍보와 설명에 대한 만족</c:v>
                </c:pt>
                <c:pt idx="2">
                  <c:v>사업의 운영 기간에 대한 만족</c:v>
                </c:pt>
                <c:pt idx="3">
                  <c:v>사업의 결과에 대한 만족</c:v>
                </c:pt>
                <c:pt idx="4">
                  <c:v>사업에 계속 참여하거나 주위에 권하실 의향</c:v>
                </c:pt>
              </c:strCache>
            </c:strRef>
          </c:cat>
          <c:val>
            <c:numRef>
              <c:f>Sheet2!$D$3:$H$3</c:f>
              <c:numCache>
                <c:formatCode>General</c:formatCode>
                <c:ptCount val="5"/>
                <c:pt idx="0">
                  <c:v>71</c:v>
                </c:pt>
                <c:pt idx="1">
                  <c:v>86</c:v>
                </c:pt>
                <c:pt idx="2">
                  <c:v>76</c:v>
                </c:pt>
                <c:pt idx="3">
                  <c:v>81</c:v>
                </c:pt>
                <c:pt idx="4">
                  <c:v>76</c:v>
                </c:pt>
              </c:numCache>
            </c:numRef>
          </c:val>
        </c:ser>
        <c:overlap val="100"/>
        <c:axId val="76192768"/>
        <c:axId val="76210944"/>
      </c:barChart>
      <c:catAx>
        <c:axId val="76192768"/>
        <c:scaling>
          <c:orientation val="minMax"/>
        </c:scaling>
        <c:axPos val="b"/>
        <c:tickLblPos val="nextTo"/>
        <c:crossAx val="76210944"/>
        <c:crosses val="autoZero"/>
        <c:auto val="1"/>
        <c:lblAlgn val="ctr"/>
        <c:lblOffset val="100"/>
      </c:catAx>
      <c:valAx>
        <c:axId val="76210944"/>
        <c:scaling>
          <c:orientation val="minMax"/>
        </c:scaling>
        <c:axPos val="l"/>
        <c:majorGridlines/>
        <c:numFmt formatCode="General" sourceLinked="1"/>
        <c:tickLblPos val="nextTo"/>
        <c:crossAx val="76192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0">
          <a:latin typeface="휴먼모음T" pitchFamily="18" charset="-127"/>
          <a:ea typeface="휴먼모음T" pitchFamily="18" charset="-127"/>
        </a:defRPr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B561E-1B52-4C6C-8931-5CC650F08FFD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95A95-01F0-4D92-9AF4-9969957F0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AB42-097C-408E-AE74-55525560AB0E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9E54A-BC95-481B-A8C4-2B21213D8B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128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6D2A-EF85-438A-9529-E10CDB515E5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6D2A-EF85-438A-9529-E10CDB515E5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6D2A-EF85-438A-9529-E10CDB515E5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6D2A-EF85-438A-9529-E10CDB515E5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6D2A-EF85-438A-9529-E10CDB515E5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6D2A-EF85-438A-9529-E10CDB515E5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okcheon\ppts\background0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1" cy="687705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68"/>
          <p:cNvGrpSpPr>
            <a:grpSpLocks/>
          </p:cNvGrpSpPr>
          <p:nvPr userDrawn="1"/>
        </p:nvGrpSpPr>
        <p:grpSpPr bwMode="auto">
          <a:xfrm>
            <a:off x="160338" y="792163"/>
            <a:ext cx="9020175" cy="6165850"/>
            <a:chOff x="519113" y="2109788"/>
            <a:chExt cx="8839200" cy="4872037"/>
          </a:xfrm>
        </p:grpSpPr>
        <p:grpSp>
          <p:nvGrpSpPr>
            <p:cNvPr id="9" name="그룹 107"/>
            <p:cNvGrpSpPr>
              <a:grpSpLocks/>
            </p:cNvGrpSpPr>
            <p:nvPr/>
          </p:nvGrpSpPr>
          <p:grpSpPr bwMode="auto">
            <a:xfrm>
              <a:off x="520700" y="2124075"/>
              <a:ext cx="8837613" cy="4857750"/>
              <a:chOff x="577850" y="2487613"/>
              <a:chExt cx="8664575" cy="4292600"/>
            </a:xfrm>
          </p:grpSpPr>
          <p:pic>
            <p:nvPicPr>
              <p:cNvPr id="14" name="Picture 2" descr="패더박스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9438" y="2487613"/>
                <a:ext cx="8662987" cy="429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패더박스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7850" y="2487613"/>
                <a:ext cx="8662988" cy="429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그룹 107"/>
            <p:cNvGrpSpPr>
              <a:grpSpLocks/>
            </p:cNvGrpSpPr>
            <p:nvPr/>
          </p:nvGrpSpPr>
          <p:grpSpPr bwMode="auto">
            <a:xfrm>
              <a:off x="519113" y="2109788"/>
              <a:ext cx="8837612" cy="4857750"/>
              <a:chOff x="577850" y="2487613"/>
              <a:chExt cx="8664575" cy="4292600"/>
            </a:xfrm>
          </p:grpSpPr>
          <p:pic>
            <p:nvPicPr>
              <p:cNvPr id="12" name="Picture 2" descr="패더박스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9438" y="2487613"/>
                <a:ext cx="8662987" cy="429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 descr="패더박스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7850" y="2487613"/>
                <a:ext cx="8662988" cy="429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" descr="패더박스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0733" y="2124066"/>
              <a:ext cx="8835992" cy="485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9" descr="D:\프리젠테이션\00_png파일모음\클립상자\한국다우코닝_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0"/>
            <a:ext cx="914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785818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3E99-CBEC-480B-BC06-B64FFD6BCA84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05-6A72-4687-AB64-426FC61C716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6" name="Picture 115" descr="F:\프리젠테이션\00_png파일모음\함께하는 충북_에매랄드 사본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99" y="9525"/>
            <a:ext cx="3010126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Work\okcheon\LOGO\your옥천3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44" y="6528654"/>
            <a:ext cx="857288" cy="329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2" descr="마스터_0624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1575-A779-4602-9422-6B00B9CFFFA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4DD19-A685-4F44-B9F4-BD0E0BE1A3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하일라이트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013"/>
            <a:ext cx="9144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 flipH="1">
            <a:off x="4500562" y="5357826"/>
            <a:ext cx="33815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ko-KR" altLang="en-US" sz="2400" dirty="0" err="1" smtClean="0">
                <a:ln w="17780" cmpd="sng">
                  <a:noFill/>
                  <a:prstDash val="solid"/>
                  <a:miter lim="800000"/>
                </a:ln>
                <a:latin typeface="HY헤드라인M" pitchFamily="18" charset="-127"/>
                <a:ea typeface="HY헤드라인M" pitchFamily="18" charset="-127"/>
              </a:rPr>
              <a:t>진료팀</a:t>
            </a:r>
            <a:r>
              <a:rPr lang="ko-KR" altLang="en-US" sz="2400" dirty="0" smtClean="0">
                <a:ln w="17780" cmpd="sng">
                  <a:noFill/>
                  <a:prstDash val="solid"/>
                  <a:miter lim="800000"/>
                </a:ln>
                <a:latin typeface="HY헤드라인M" pitchFamily="18" charset="-127"/>
                <a:ea typeface="HY헤드라인M" pitchFamily="18" charset="-127"/>
              </a:rPr>
              <a:t>  이명진</a:t>
            </a:r>
            <a:endParaRPr lang="en-US" altLang="ko-KR" sz="2400" dirty="0" smtClean="0">
              <a:ln w="17780" cmpd="sng">
                <a:noFill/>
                <a:prstDash val="solid"/>
                <a:miter lim="800000"/>
              </a:ln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7" name="Picture 3" descr="D:\Work\okcheon\LOGO\옥천군보건소_로고포함_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468621"/>
            <a:ext cx="3000396" cy="589180"/>
          </a:xfrm>
          <a:prstGeom prst="rect">
            <a:avLst/>
          </a:prstGeom>
          <a:noFill/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500034" y="1489072"/>
            <a:ext cx="8215370" cy="2439994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8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사랑</a:t>
            </a:r>
            <a:r>
              <a:rPr kumimoji="0" lang="ko-KR" altLang="en-US" sz="40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으로 </a:t>
            </a:r>
            <a:r>
              <a:rPr kumimoji="0" lang="ko-KR" altLang="en-US" sz="48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함께</a:t>
            </a:r>
            <a:r>
              <a:rPr kumimoji="0" lang="ko-KR" altLang="en-US" sz="40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하는</a:t>
            </a:r>
            <a:endParaRPr kumimoji="0" lang="en-US" altLang="ko-KR" sz="4000" dirty="0" smtClean="0">
              <a:gradFill>
                <a:gsLst>
                  <a:gs pos="30000">
                    <a:srgbClr val="FFEA4F"/>
                  </a:gs>
                  <a:gs pos="100000">
                    <a:srgbClr val="FF6737"/>
                  </a:gs>
                </a:gsLst>
                <a:lin ang="5400000" scaled="0"/>
              </a:gradFill>
              <a:effectLst>
                <a:glow rad="101600">
                  <a:schemeClr val="accent1">
                    <a:lumMod val="5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60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60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행복충전프로젝트</a:t>
            </a:r>
            <a:r>
              <a:rPr lang="en-US" altLang="ko-KR" sz="60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”</a:t>
            </a:r>
            <a:endParaRPr kumimoji="0" lang="ko-KR" altLang="en-US" sz="6000" dirty="0">
              <a:gradFill>
                <a:gsLst>
                  <a:gs pos="30000">
                    <a:srgbClr val="FFEA4F"/>
                  </a:gs>
                  <a:gs pos="100000">
                    <a:srgbClr val="FF6737"/>
                  </a:gs>
                </a:gsLst>
                <a:lin ang="5400000" scaled="0"/>
              </a:gradFill>
              <a:effectLst>
                <a:glow rad="101600">
                  <a:schemeClr val="accent1">
                    <a:lumMod val="5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Picture 2" descr="D:\Work\okcheon\LOGO\your옥천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85728"/>
            <a:ext cx="1588496" cy="610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 descr="D:\Work\okcheon\LOGO\향수30리_투명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214290"/>
            <a:ext cx="1714511" cy="9383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 및 필요성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암 발생률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345.8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명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전국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충북에서도 높은 수준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암 사망률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159.3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명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충북에서 가장 높은 수준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평균수명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생존시까지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암 발생확률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42.2%(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전국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암환자를 위한 전문교육 및 관리 프로그램 운영   기관 부재</a:t>
            </a:r>
          </a:p>
          <a:p>
            <a:pPr>
              <a:lnSpc>
                <a:spcPct val="160000"/>
              </a:lnSpc>
            </a:pPr>
            <a:endParaRPr lang="ko-KR" altLang="en-US" sz="28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60000"/>
              </a:lnSpc>
            </a:pP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암진단후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겪을 수 있는 불안감 해소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치료가 끝난 후 일상적 생활로의 복귀를 지원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전문적 지식 제공으로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퇴원후</a:t>
            </a:r>
            <a:r>
              <a:rPr lang="ko-KR" altLang="en-US" sz="280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smtClean="0">
                <a:latin typeface="휴먼모음T" pitchFamily="18" charset="-127"/>
                <a:ea typeface="휴먼모음T" pitchFamily="18" charset="-127"/>
              </a:rPr>
              <a:t>자가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관리 능력 향상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암 의료비 지원 대상자의 가족을 홍보대사로 활용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암수검율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및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암의료비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지원율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향상</a:t>
            </a:r>
            <a:endParaRPr lang="ko-KR" altLang="en-US" sz="28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3" descr="물결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9144000" cy="3973513"/>
          </a:xfrm>
          <a:prstGeom prst="rect">
            <a:avLst/>
          </a:prstGeom>
        </p:spPr>
      </p:pic>
      <p:grpSp>
        <p:nvGrpSpPr>
          <p:cNvPr id="2" name="그룹 7"/>
          <p:cNvGrpSpPr/>
          <p:nvPr/>
        </p:nvGrpSpPr>
        <p:grpSpPr>
          <a:xfrm>
            <a:off x="1500166" y="2571744"/>
            <a:ext cx="5786478" cy="1946275"/>
            <a:chOff x="1920876" y="2346325"/>
            <a:chExt cx="4962498" cy="1946275"/>
          </a:xfrm>
        </p:grpSpPr>
        <p:grpSp>
          <p:nvGrpSpPr>
            <p:cNvPr id="3" name="그룹 15"/>
            <p:cNvGrpSpPr>
              <a:grpSpLocks/>
            </p:cNvGrpSpPr>
            <p:nvPr/>
          </p:nvGrpSpPr>
          <p:grpSpPr bwMode="auto">
            <a:xfrm>
              <a:off x="1920876" y="2346325"/>
              <a:ext cx="4962498" cy="1946275"/>
              <a:chOff x="1547665" y="2684464"/>
              <a:chExt cx="4355957" cy="1709156"/>
            </a:xfrm>
          </p:grpSpPr>
          <p:pic>
            <p:nvPicPr>
              <p:cNvPr id="10" name="Picture 22" descr="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3140" t="16922" r="9045" b="57361"/>
              <a:stretch>
                <a:fillRect/>
              </a:stretch>
            </p:blipFill>
            <p:spPr bwMode="auto">
              <a:xfrm>
                <a:off x="2102802" y="2684464"/>
                <a:ext cx="3800820" cy="170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그룹 17"/>
              <p:cNvGrpSpPr>
                <a:grpSpLocks/>
              </p:cNvGrpSpPr>
              <p:nvPr/>
            </p:nvGrpSpPr>
            <p:grpSpPr bwMode="auto">
              <a:xfrm>
                <a:off x="1547665" y="2815510"/>
                <a:ext cx="941985" cy="918708"/>
                <a:chOff x="-1404663" y="1674580"/>
                <a:chExt cx="572035" cy="557899"/>
              </a:xfrm>
            </p:grpSpPr>
            <p:sp>
              <p:nvSpPr>
                <p:cNvPr id="12" name="대각선 방향의 모서리가 잘린 사각형 11"/>
                <p:cNvSpPr/>
                <p:nvPr/>
              </p:nvSpPr>
              <p:spPr>
                <a:xfrm flipH="1">
                  <a:off x="-1404663" y="1674580"/>
                  <a:ext cx="572035" cy="557899"/>
                </a:xfrm>
                <a:prstGeom prst="snip2DiagRect">
                  <a:avLst>
                    <a:gd name="adj1" fmla="val 0"/>
                    <a:gd name="adj2" fmla="val 30488"/>
                  </a:avLst>
                </a:prstGeom>
                <a:gradFill flip="none" rotWithShape="1">
                  <a:gsLst>
                    <a:gs pos="18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" name="내용 개체 틀 2"/>
                <p:cNvSpPr txBox="1">
                  <a:spLocks/>
                </p:cNvSpPr>
                <p:nvPr/>
              </p:nvSpPr>
              <p:spPr bwMode="auto">
                <a:xfrm>
                  <a:off x="-1224457" y="1707309"/>
                  <a:ext cx="201519" cy="492394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Arial" pitchFamily="34" charset="0"/>
                    <a:buNone/>
                    <a:defRPr/>
                  </a:pPr>
                  <a:r>
                    <a:rPr kumimoji="0" lang="en-US" altLang="ko-KR" sz="6000" b="1" dirty="0" smtClean="0">
                      <a:gradFill>
                        <a:gsLst>
                          <a:gs pos="100000">
                            <a:schemeClr val="bg1"/>
                          </a:gs>
                          <a:gs pos="0">
                            <a:schemeClr val="bg1"/>
                          </a:gs>
                        </a:gsLst>
                        <a:lin ang="5400000" scaled="0"/>
                      </a:gradFill>
                      <a:latin typeface="HY헤드라인M" pitchFamily="18" charset="-127"/>
                      <a:ea typeface="HY헤드라인M" pitchFamily="18" charset="-127"/>
                    </a:rPr>
                    <a:t>3</a:t>
                  </a:r>
                  <a:endParaRPr kumimoji="0" lang="ko-KR" altLang="en-US" sz="6000" b="1" dirty="0">
                    <a:gradFill>
                      <a:gsLst>
                        <a:gs pos="100000">
                          <a:schemeClr val="bg1"/>
                        </a:gs>
                        <a:gs pos="0">
                          <a:schemeClr val="bg1"/>
                        </a:gs>
                      </a:gsLst>
                      <a:lin ang="5400000" scaled="0"/>
                    </a:gra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214241" y="2734076"/>
              <a:ext cx="2872683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smtClean="0">
                  <a:gradFill>
                    <a:gsLst>
                      <a:gs pos="4583">
                        <a:schemeClr val="bg2">
                          <a:lumMod val="10000"/>
                        </a:schemeClr>
                      </a:gs>
                      <a:gs pos="15000">
                        <a:schemeClr val="bg2">
                          <a:lumMod val="10000"/>
                        </a:schemeClr>
                      </a:gs>
                    </a:gsLst>
                    <a:lin ang="5400000" scaled="0"/>
                  </a:gradFill>
                  <a:latin typeface="HY헤드라인M" pitchFamily="18" charset="-127"/>
                  <a:ea typeface="HY헤드라인M" pitchFamily="18" charset="-127"/>
                </a:rPr>
                <a:t>추진 내용</a:t>
              </a:r>
              <a:endParaRPr kumimoji="0" lang="ko-KR" altLang="en-US" sz="4400" dirty="0">
                <a:gradFill>
                  <a:gsLst>
                    <a:gs pos="4583">
                      <a:schemeClr val="bg2">
                        <a:lumMod val="10000"/>
                      </a:schemeClr>
                    </a:gs>
                    <a:gs pos="15000">
                      <a:schemeClr val="bg2">
                        <a:lumMod val="10000"/>
                      </a:schemeClr>
                    </a:gs>
                  </a:gsLst>
                  <a:lin ang="5400000" scaled="0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사업추진 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사업명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암환자를 위한 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행복충전프로젝트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”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기   간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: 8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13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일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~ 9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일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매주 수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4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주간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)10:00~12:00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장   소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옥천군보건소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층 다목적실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대상자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국가암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조기검진으로 발견된 암환자 및 가족              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대상자 모집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암 의료비 지원자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SMS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홍보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일간지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각종 매체 홍보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소요예산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없음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충북지역암센터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보건소정신보건사업 연계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8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사업추진 내용</a:t>
            </a:r>
            <a:endParaRPr lang="ko-KR" altLang="en-US" dirty="0"/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642910" y="3286124"/>
            <a:ext cx="8001056" cy="1357322"/>
          </a:xfrm>
          <a:prstGeom prst="roundRect">
            <a:avLst>
              <a:gd name="adj" fmla="val 13320"/>
            </a:avLst>
          </a:prstGeom>
          <a:gradFill flip="none" rotWithShape="1">
            <a:gsLst>
              <a:gs pos="29000">
                <a:srgbClr val="CBCBCB">
                  <a:alpha val="70000"/>
                </a:srgbClr>
              </a:gs>
              <a:gs pos="69000">
                <a:sysClr val="window" lastClr="FFFFFF"/>
              </a:gs>
            </a:gsLst>
            <a:path path="rect">
              <a:fillToRect l="100000" t="100000"/>
            </a:path>
            <a:tileRect r="-100000" b="-100000"/>
          </a:gradFill>
          <a:ln w="19050" cap="flat" cmpd="sng" algn="ctr">
            <a:solidFill>
              <a:srgbClr val="0070C0"/>
            </a:solidFill>
            <a:prstDash val="solid"/>
          </a:ln>
          <a:effectLst/>
          <a:scene3d>
            <a:camera prst="orthographicFront"/>
            <a:lightRig rig="threePt" dir="t">
              <a:rot lat="0" lon="0" rev="16800000"/>
            </a:lightRig>
          </a:scene3d>
          <a:sp3d extrusionH="254000" prstMaterial="dkEdge">
            <a:bevelT w="165100" prst="coolSlant"/>
            <a:extrusionClr>
              <a:srgbClr val="FFFFFF"/>
            </a:extrusionClr>
          </a:sp3d>
        </p:spPr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ko-KR" altLang="en-US" sz="1400">
              <a:ln w="12700">
                <a:solidFill>
                  <a:schemeClr val="tx1"/>
                </a:solidFill>
              </a:ln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" name="AutoShape 68"/>
          <p:cNvSpPr>
            <a:spLocks noChangeArrowheads="1"/>
          </p:cNvSpPr>
          <p:nvPr/>
        </p:nvSpPr>
        <p:spPr bwMode="auto">
          <a:xfrm>
            <a:off x="642910" y="1571612"/>
            <a:ext cx="8001056" cy="1357322"/>
          </a:xfrm>
          <a:prstGeom prst="roundRect">
            <a:avLst>
              <a:gd name="adj" fmla="val 13320"/>
            </a:avLst>
          </a:prstGeom>
          <a:gradFill flip="none" rotWithShape="1">
            <a:gsLst>
              <a:gs pos="29000">
                <a:srgbClr val="CBCBCB">
                  <a:alpha val="70000"/>
                </a:srgbClr>
              </a:gs>
              <a:gs pos="69000">
                <a:sysClr val="window" lastClr="FFFFFF"/>
              </a:gs>
            </a:gsLst>
            <a:path path="rect">
              <a:fillToRect l="100000" t="100000"/>
            </a:path>
            <a:tileRect r="-100000" b="-100000"/>
          </a:gradFill>
          <a:ln w="19050" cap="flat" cmpd="sng" algn="ctr">
            <a:solidFill>
              <a:srgbClr val="0070C0"/>
            </a:solidFill>
            <a:prstDash val="solid"/>
          </a:ln>
          <a:effectLst/>
          <a:scene3d>
            <a:camera prst="orthographicFront"/>
            <a:lightRig rig="threePt" dir="t">
              <a:rot lat="0" lon="0" rev="16800000"/>
            </a:lightRig>
          </a:scene3d>
          <a:sp3d extrusionH="254000" prstMaterial="dkEdge">
            <a:bevelT w="165100" prst="coolSlant"/>
            <a:extrusionClr>
              <a:srgbClr val="FFFFFF"/>
            </a:extrusionClr>
          </a:sp3d>
        </p:spPr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ko-KR" altLang="en-US" sz="1400">
              <a:ln w="12700">
                <a:solidFill>
                  <a:schemeClr val="tx1"/>
                </a:solidFill>
              </a:ln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714348" y="1714488"/>
            <a:ext cx="7943848" cy="3328998"/>
          </a:xfrm>
        </p:spPr>
        <p:txBody>
          <a:bodyPr>
            <a:normAutofit/>
          </a:bodyPr>
          <a:lstStyle/>
          <a:p>
            <a:pPr fontAlgn="base" latinLnBrk="0"/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암 생존자를 위한 암 극복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재발 예방을 위한 건강관리 교육</a:t>
            </a:r>
          </a:p>
          <a:p>
            <a:pPr fontAlgn="base" latinLnBrk="0">
              <a:buNone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 암 투병 사례 공유로 재활의지 강화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정신적 지지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fontAlgn="base" latinLnBrk="0"/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fontAlgn="base" latinLnBrk="0"/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fontAlgn="base" latinLnBrk="0"/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정신적 건강을 위한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레크레이션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명상요법 등</a:t>
            </a:r>
          </a:p>
          <a:p>
            <a:pPr fontAlgn="base" latinLnBrk="0">
              <a:buNone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 의료비 지원대상자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가족을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암검진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홍보 활용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2915816" y="1196752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altLang="ko-K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1" name="Picture 91" descr="화살2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683568" y="2852936"/>
            <a:ext cx="4536504" cy="580523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48" y="1342969"/>
          <a:ext cx="7929619" cy="5135381"/>
        </p:xfrm>
        <a:graphic>
          <a:graphicData uri="http://schemas.openxmlformats.org/drawingml/2006/table">
            <a:tbl>
              <a:tblPr>
                <a:solidFill>
                  <a:schemeClr val="accent5">
                    <a:lumMod val="20000"/>
                    <a:lumOff val="80000"/>
                  </a:schemeClr>
                </a:solidFill>
              </a:tblPr>
              <a:tblGrid>
                <a:gridCol w="900249"/>
                <a:gridCol w="631490"/>
                <a:gridCol w="1719405"/>
                <a:gridCol w="3178276"/>
                <a:gridCol w="1500199"/>
              </a:tblGrid>
              <a:tr h="2916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회차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월일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시간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프로그램 내용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강사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43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53165" marR="53165" marT="14698" marB="1469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8. 13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10:00~11:00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 환자 관리교육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사전설문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충북암센터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김도훈 교수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11:00~12:00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행복한 마음을 위한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레크레이션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 환자의 행복 선언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웃음치료사 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신미경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59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53165" marR="53165" marT="14698" marB="1469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8. 20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10:00~11:00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암환자 건강관리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충북 </a:t>
                      </a:r>
                      <a:r>
                        <a:rPr lang="ko-KR" altLang="en-US" sz="1400" b="0" kern="0" spc="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암센터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이선자 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7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11:00~12:00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정신건강 증진교육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자신을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다스리기위한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명상요법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 환자의 행복 선언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전문강사 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황정숙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3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53165" marR="53165" marT="14698" marB="1469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8. 27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10:00~11:00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암환자를 위한 영양 및 식이요법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보건소영양사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민병천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11:00~12:00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우울증 예방을 위한 웃음치료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 환자의 행복 선언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전문강사 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심미경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2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53165" marR="53165" marT="14698" marB="1469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9. 3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10:00~11:00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 관리위한 한방요법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7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공중보건한의사</a:t>
                      </a:r>
                      <a:endParaRPr lang="en-US" altLang="ko-KR" sz="1400" b="0" kern="0" spc="-7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7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박현민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7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11:00~12:00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건강관리를 위한 요가 지도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암 환자의 행복 선언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사후설문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만족도 조사 </a:t>
                      </a: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전문강사 </a:t>
                      </a:r>
                      <a:endParaRPr lang="en-US" altLang="ko-KR" sz="1400" b="0" kern="0" spc="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박광희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53165" marR="53165" marT="14698" marB="146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프로그램 운영일정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7" name="Picture 7" descr="C:\Users\user\Pictures\8.13\DSC_5524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528" name="Picture 8" descr="C:\Users\user\Pictures\8.13\DSC_5527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529" name="Picture 9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296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530" name="Picture 10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933056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531" name="Picture 11" descr="C:\Users\user\Pictures\9.3)\IMG_20140903_100715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250592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3132240" y="1196752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altLang="ko-K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1" name="Picture 91" descr="화살2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1044008" y="1916832"/>
            <a:ext cx="7315200" cy="936104"/>
          </a:xfrm>
          <a:prstGeom prst="rect">
            <a:avLst/>
          </a:prstGeom>
          <a:noFill/>
        </p:spPr>
      </p:pic>
      <p:pic>
        <p:nvPicPr>
          <p:cNvPr id="158721" name="Picture 1" descr="C:\Users\user\Pictures\9.3)\IMG_20140903_112258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8722" name="Picture 2" descr="C:\Users\user\Pictures\9.3)\IMG_20140903_111811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448" y="1268760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8723" name="Picture 3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861288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8724" name="Picture 4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448" y="3861048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8725" name="Picture 5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2200" y="2348880"/>
            <a:ext cx="360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3" descr="물결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9144000" cy="3973513"/>
          </a:xfrm>
          <a:prstGeom prst="rect">
            <a:avLst/>
          </a:prstGeom>
        </p:spPr>
      </p:pic>
      <p:grpSp>
        <p:nvGrpSpPr>
          <p:cNvPr id="2" name="그룹 7"/>
          <p:cNvGrpSpPr/>
          <p:nvPr/>
        </p:nvGrpSpPr>
        <p:grpSpPr>
          <a:xfrm>
            <a:off x="1500166" y="2571744"/>
            <a:ext cx="5786478" cy="1946275"/>
            <a:chOff x="1920876" y="2346325"/>
            <a:chExt cx="4962498" cy="1946275"/>
          </a:xfrm>
        </p:grpSpPr>
        <p:grpSp>
          <p:nvGrpSpPr>
            <p:cNvPr id="3" name="그룹 15"/>
            <p:cNvGrpSpPr>
              <a:grpSpLocks/>
            </p:cNvGrpSpPr>
            <p:nvPr/>
          </p:nvGrpSpPr>
          <p:grpSpPr bwMode="auto">
            <a:xfrm>
              <a:off x="1920876" y="2346325"/>
              <a:ext cx="4962498" cy="1946275"/>
              <a:chOff x="1547665" y="2684464"/>
              <a:chExt cx="4355957" cy="1709156"/>
            </a:xfrm>
          </p:grpSpPr>
          <p:pic>
            <p:nvPicPr>
              <p:cNvPr id="10" name="Picture 22" descr="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3140" t="16922" r="9045" b="57361"/>
              <a:stretch>
                <a:fillRect/>
              </a:stretch>
            </p:blipFill>
            <p:spPr bwMode="auto">
              <a:xfrm>
                <a:off x="2102802" y="2684464"/>
                <a:ext cx="3800820" cy="170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그룹 17"/>
              <p:cNvGrpSpPr>
                <a:grpSpLocks/>
              </p:cNvGrpSpPr>
              <p:nvPr/>
            </p:nvGrpSpPr>
            <p:grpSpPr bwMode="auto">
              <a:xfrm>
                <a:off x="1547665" y="2815510"/>
                <a:ext cx="941985" cy="918708"/>
                <a:chOff x="-1404663" y="1674580"/>
                <a:chExt cx="572035" cy="557899"/>
              </a:xfrm>
            </p:grpSpPr>
            <p:sp>
              <p:nvSpPr>
                <p:cNvPr id="12" name="대각선 방향의 모서리가 잘린 사각형 11"/>
                <p:cNvSpPr/>
                <p:nvPr/>
              </p:nvSpPr>
              <p:spPr>
                <a:xfrm flipH="1">
                  <a:off x="-1404663" y="1674580"/>
                  <a:ext cx="572035" cy="557899"/>
                </a:xfrm>
                <a:prstGeom prst="snip2DiagRect">
                  <a:avLst>
                    <a:gd name="adj1" fmla="val 0"/>
                    <a:gd name="adj2" fmla="val 30488"/>
                  </a:avLst>
                </a:prstGeom>
                <a:gradFill flip="none" rotWithShape="1">
                  <a:gsLst>
                    <a:gs pos="18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" name="내용 개체 틀 2"/>
                <p:cNvSpPr txBox="1">
                  <a:spLocks/>
                </p:cNvSpPr>
                <p:nvPr/>
              </p:nvSpPr>
              <p:spPr bwMode="auto">
                <a:xfrm>
                  <a:off x="-1224457" y="1707309"/>
                  <a:ext cx="201519" cy="492394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Arial" pitchFamily="34" charset="0"/>
                    <a:buNone/>
                    <a:defRPr/>
                  </a:pPr>
                  <a:r>
                    <a:rPr kumimoji="0" lang="en-US" altLang="ko-KR" sz="6000" b="1" dirty="0" smtClean="0">
                      <a:gradFill>
                        <a:gsLst>
                          <a:gs pos="100000">
                            <a:schemeClr val="bg1"/>
                          </a:gs>
                          <a:gs pos="0">
                            <a:schemeClr val="bg1"/>
                          </a:gs>
                        </a:gsLst>
                        <a:lin ang="5400000" scaled="0"/>
                      </a:gradFill>
                      <a:latin typeface="HY헤드라인M" pitchFamily="18" charset="-127"/>
                      <a:ea typeface="HY헤드라인M" pitchFamily="18" charset="-127"/>
                    </a:rPr>
                    <a:t>4</a:t>
                  </a:r>
                  <a:endParaRPr kumimoji="0" lang="ko-KR" altLang="en-US" sz="6000" b="1" dirty="0">
                    <a:gradFill>
                      <a:gsLst>
                        <a:gs pos="100000">
                          <a:schemeClr val="bg1"/>
                        </a:gs>
                        <a:gs pos="0">
                          <a:schemeClr val="bg1"/>
                        </a:gs>
                      </a:gsLst>
                      <a:lin ang="5400000" scaled="0"/>
                    </a:gra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214241" y="2734076"/>
              <a:ext cx="2872683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 smtClean="0">
                  <a:gradFill>
                    <a:gsLst>
                      <a:gs pos="4583">
                        <a:schemeClr val="bg2">
                          <a:lumMod val="10000"/>
                        </a:schemeClr>
                      </a:gs>
                      <a:gs pos="15000">
                        <a:schemeClr val="bg2">
                          <a:lumMod val="10000"/>
                        </a:schemeClr>
                      </a:gs>
                    </a:gsLst>
                    <a:lin ang="5400000" scaled="0"/>
                  </a:gradFill>
                  <a:latin typeface="HY헤드라인M" pitchFamily="18" charset="-127"/>
                  <a:ea typeface="HY헤드라인M" pitchFamily="18" charset="-127"/>
                </a:rPr>
                <a:t>홍   보</a:t>
              </a:r>
              <a:endParaRPr kumimoji="0" lang="ko-KR" altLang="en-US" sz="4400" dirty="0">
                <a:gradFill>
                  <a:gsLst>
                    <a:gs pos="4583">
                      <a:schemeClr val="bg2">
                        <a:lumMod val="10000"/>
                      </a:schemeClr>
                    </a:gs>
                    <a:gs pos="15000">
                      <a:schemeClr val="bg2">
                        <a:lumMod val="10000"/>
                      </a:schemeClr>
                    </a:gs>
                  </a:gsLst>
                  <a:lin ang="5400000" scaled="0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홍보 추진 현황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개별 홍보 실시 </a:t>
            </a:r>
          </a:p>
          <a:p>
            <a:pPr lvl="1">
              <a:lnSpc>
                <a:spcPct val="16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공공근로사업 참여자 이용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국가암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조기 검진 대상자 개별 전화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연중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1">
              <a:lnSpc>
                <a:spcPct val="160000"/>
              </a:lnSpc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차 검진 대상자 사후 관리 및 의료비 지원사업 안내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36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건</a:t>
            </a:r>
          </a:p>
          <a:p>
            <a:pPr lvl="1">
              <a:lnSpc>
                <a:spcPct val="16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행사 및 집합교육장 참여자 대상 캠페인 홍보 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회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/3,000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명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대중매체 이용 홍보</a:t>
            </a:r>
          </a:p>
          <a:p>
            <a:pPr lvl="1">
              <a:lnSpc>
                <a:spcPct val="16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각종 일간지 및 매스컴 홍보</a:t>
            </a:r>
          </a:p>
          <a:p>
            <a:pPr lvl="1">
              <a:lnSpc>
                <a:spcPct val="16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보건소 홈페이지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팝업창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설치 </a:t>
            </a:r>
          </a:p>
          <a:p>
            <a:pPr lvl="1">
              <a:lnSpc>
                <a:spcPct val="160000"/>
              </a:lnSpc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LED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전광판 홍보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연중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등  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기타  검진기관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건강보험공단 관계자와의 간담회 실시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285984" y="428604"/>
            <a:ext cx="4500594" cy="725482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kumimoji="0" lang="ko-KR" altLang="en-US" sz="3600" dirty="0">
              <a:gradFill>
                <a:gsLst>
                  <a:gs pos="30000">
                    <a:srgbClr val="FFEA4F"/>
                  </a:gs>
                  <a:gs pos="100000">
                    <a:srgbClr val="FF6737"/>
                  </a:gs>
                </a:gsLst>
                <a:lin ang="5400000" scaled="0"/>
              </a:gradFill>
              <a:effectLst>
                <a:glow rad="101600">
                  <a:schemeClr val="accent1">
                    <a:lumMod val="5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Picture 10" descr="0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1" y="1312823"/>
            <a:ext cx="5913457" cy="687417"/>
          </a:xfrm>
          <a:prstGeom prst="rect">
            <a:avLst/>
          </a:prstGeom>
          <a:noFill/>
        </p:spPr>
      </p:pic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1736726" y="1418373"/>
            <a:ext cx="4608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atin typeface="HY견명조" pitchFamily="18" charset="-127"/>
                <a:ea typeface="HY견명조" pitchFamily="18" charset="-127"/>
              </a:rPr>
              <a:t>Ⅰ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2913063" y="1452357"/>
            <a:ext cx="3550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현 황</a:t>
            </a:r>
            <a:endParaRPr kumimoji="0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11" descr="0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1" y="2176423"/>
            <a:ext cx="5913457" cy="687417"/>
          </a:xfrm>
          <a:prstGeom prst="rect">
            <a:avLst/>
          </a:prstGeom>
          <a:noFill/>
        </p:spPr>
      </p:pic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1736726" y="2280386"/>
            <a:ext cx="4652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atin typeface="HY견명조" pitchFamily="18" charset="-127"/>
                <a:ea typeface="HY견명조" pitchFamily="18" charset="-127"/>
              </a:rPr>
              <a:t>Ⅱ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941638" y="2328657"/>
            <a:ext cx="36375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000" dirty="0" smtClean="0">
                <a:latin typeface="HY헤드라인M" pitchFamily="18" charset="-127"/>
                <a:ea typeface="HY헤드라인M" pitchFamily="18" charset="-127"/>
              </a:rPr>
              <a:t>필요성 및 목적</a:t>
            </a:r>
            <a:endParaRPr kumimoji="0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" name="Picture 5" descr="0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1" y="3040023"/>
            <a:ext cx="5913457" cy="687417"/>
          </a:xfrm>
          <a:prstGeom prst="rect">
            <a:avLst/>
          </a:prstGeom>
          <a:noFill/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1722438" y="3132873"/>
            <a:ext cx="4652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atin typeface="HY견명조" pitchFamily="18" charset="-127"/>
                <a:ea typeface="HY견명조" pitchFamily="18" charset="-127"/>
              </a:rPr>
              <a:t>Ⅲ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2957513" y="3198607"/>
            <a:ext cx="38538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000" dirty="0" smtClean="0">
                <a:latin typeface="HY헤드라인M" pitchFamily="18" charset="-127"/>
                <a:ea typeface="HY헤드라인M" pitchFamily="18" charset="-127"/>
              </a:rPr>
              <a:t>추진내용</a:t>
            </a:r>
            <a:endParaRPr kumimoji="0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" name="Picture 6" descr="0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1" y="3903623"/>
            <a:ext cx="5913457" cy="687417"/>
          </a:xfrm>
          <a:prstGeom prst="rect">
            <a:avLst/>
          </a:prstGeom>
          <a:noFill/>
        </p:spPr>
      </p:pic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1720851" y="4009173"/>
            <a:ext cx="4637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latin typeface="HY견명조" pitchFamily="18" charset="-127"/>
                <a:ea typeface="HY견명조" pitchFamily="18" charset="-127"/>
              </a:rPr>
              <a:t>Ⅳ</a:t>
            </a:r>
            <a:endParaRPr kumimoji="0" lang="en-US" altLang="ko-KR" sz="2400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919414" y="4046332"/>
            <a:ext cx="36108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000" dirty="0" smtClean="0">
                <a:latin typeface="HY헤드라인M" pitchFamily="18" charset="-127"/>
                <a:ea typeface="HY헤드라인M" pitchFamily="18" charset="-127"/>
              </a:rPr>
              <a:t>홍보내용</a:t>
            </a:r>
            <a:endParaRPr kumimoji="0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7" descr="0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1" y="4768810"/>
            <a:ext cx="5913457" cy="687417"/>
          </a:xfrm>
          <a:prstGeom prst="rect">
            <a:avLst/>
          </a:prstGeom>
          <a:noFill/>
        </p:spPr>
      </p:pic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1708151" y="4874361"/>
            <a:ext cx="4637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atin typeface="HY견명조" pitchFamily="18" charset="-127"/>
                <a:ea typeface="HY견명조" pitchFamily="18" charset="-127"/>
              </a:rPr>
              <a:t>Ⅴ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2928938" y="4930569"/>
            <a:ext cx="36020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000" dirty="0" smtClean="0">
                <a:latin typeface="HY헤드라인M" pitchFamily="18" charset="-127"/>
                <a:ea typeface="HY헤드라인M" pitchFamily="18" charset="-127"/>
              </a:rPr>
              <a:t>추진결과</a:t>
            </a:r>
            <a:endParaRPr kumimoji="0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2" name="Picture 7" descr="0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1" y="5599103"/>
            <a:ext cx="5913457" cy="687417"/>
          </a:xfrm>
          <a:prstGeom prst="rect">
            <a:avLst/>
          </a:prstGeom>
          <a:noFill/>
        </p:spPr>
      </p:pic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1708151" y="5704654"/>
            <a:ext cx="4637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latin typeface="HY견명조" pitchFamily="18" charset="-127"/>
                <a:ea typeface="HY견명조" pitchFamily="18" charset="-127"/>
                <a:cs typeface="Arial" pitchFamily="34" charset="0"/>
              </a:rPr>
              <a:t>Ⅵ</a:t>
            </a:r>
            <a:endParaRPr kumimoji="0" lang="en-US" altLang="ko-KR" sz="2400" b="1" dirty="0">
              <a:latin typeface="HY견명조" pitchFamily="18" charset="-127"/>
              <a:ea typeface="HY견명조" pitchFamily="18" charset="-127"/>
              <a:cs typeface="Arial" pitchFamily="34" charset="0"/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2928938" y="5760862"/>
            <a:ext cx="36020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000" dirty="0">
                <a:latin typeface="HY헤드라인M" pitchFamily="18" charset="-127"/>
                <a:ea typeface="HY헤드라인M" pitchFamily="18" charset="-127"/>
              </a:rPr>
              <a:t>향후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사업</a:t>
            </a:r>
            <a:r>
              <a:rPr kumimoji="0" lang="ko-KR" altLang="en-US" sz="2000" dirty="0" smtClean="0">
                <a:latin typeface="HY헤드라인M" pitchFamily="18" charset="-127"/>
                <a:ea typeface="HY헤드라인M" pitchFamily="18" charset="-127"/>
              </a:rPr>
              <a:t>방향</a:t>
            </a:r>
            <a:endParaRPr kumimoji="0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_x185542928" descr="EMB000011d80f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19080"/>
            <a:ext cx="2664296" cy="2746224"/>
          </a:xfrm>
          <a:prstGeom prst="rect">
            <a:avLst/>
          </a:prstGeom>
          <a:noFill/>
        </p:spPr>
      </p:pic>
      <p:pic>
        <p:nvPicPr>
          <p:cNvPr id="4103" name="_x185543888" descr="EMB000011d80f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20"/>
            <a:ext cx="3168352" cy="2304256"/>
          </a:xfrm>
          <a:prstGeom prst="rect">
            <a:avLst/>
          </a:prstGeom>
          <a:noFill/>
        </p:spPr>
      </p:pic>
      <p:pic>
        <p:nvPicPr>
          <p:cNvPr id="4105" name="_x185544208" descr="EMB000011d80f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429000"/>
            <a:ext cx="3024336" cy="27363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3208" y="918592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348880"/>
            <a:ext cx="27045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3" descr="물결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9144000" cy="3973513"/>
          </a:xfrm>
          <a:prstGeom prst="rect">
            <a:avLst/>
          </a:prstGeom>
        </p:spPr>
      </p:pic>
      <p:grpSp>
        <p:nvGrpSpPr>
          <p:cNvPr id="2" name="그룹 7"/>
          <p:cNvGrpSpPr/>
          <p:nvPr/>
        </p:nvGrpSpPr>
        <p:grpSpPr>
          <a:xfrm>
            <a:off x="1500166" y="2571744"/>
            <a:ext cx="5786478" cy="1946275"/>
            <a:chOff x="1920876" y="2346325"/>
            <a:chExt cx="4962498" cy="1946275"/>
          </a:xfrm>
        </p:grpSpPr>
        <p:grpSp>
          <p:nvGrpSpPr>
            <p:cNvPr id="3" name="그룹 15"/>
            <p:cNvGrpSpPr>
              <a:grpSpLocks/>
            </p:cNvGrpSpPr>
            <p:nvPr/>
          </p:nvGrpSpPr>
          <p:grpSpPr bwMode="auto">
            <a:xfrm>
              <a:off x="1920876" y="2346325"/>
              <a:ext cx="4962498" cy="1946275"/>
              <a:chOff x="1547665" y="2684464"/>
              <a:chExt cx="4355957" cy="1709156"/>
            </a:xfrm>
          </p:grpSpPr>
          <p:pic>
            <p:nvPicPr>
              <p:cNvPr id="10" name="Picture 22" descr="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3140" t="16922" r="9045" b="57361"/>
              <a:stretch>
                <a:fillRect/>
              </a:stretch>
            </p:blipFill>
            <p:spPr bwMode="auto">
              <a:xfrm>
                <a:off x="2102802" y="2684464"/>
                <a:ext cx="3800820" cy="170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그룹 17"/>
              <p:cNvGrpSpPr>
                <a:grpSpLocks/>
              </p:cNvGrpSpPr>
              <p:nvPr/>
            </p:nvGrpSpPr>
            <p:grpSpPr bwMode="auto">
              <a:xfrm>
                <a:off x="1547665" y="2815510"/>
                <a:ext cx="941985" cy="918708"/>
                <a:chOff x="-1404663" y="1674580"/>
                <a:chExt cx="572035" cy="557899"/>
              </a:xfrm>
            </p:grpSpPr>
            <p:sp>
              <p:nvSpPr>
                <p:cNvPr id="12" name="대각선 방향의 모서리가 잘린 사각형 11"/>
                <p:cNvSpPr/>
                <p:nvPr/>
              </p:nvSpPr>
              <p:spPr>
                <a:xfrm flipH="1">
                  <a:off x="-1404663" y="1674580"/>
                  <a:ext cx="572035" cy="557899"/>
                </a:xfrm>
                <a:prstGeom prst="snip2DiagRect">
                  <a:avLst>
                    <a:gd name="adj1" fmla="val 0"/>
                    <a:gd name="adj2" fmla="val 30488"/>
                  </a:avLst>
                </a:prstGeom>
                <a:gradFill flip="none" rotWithShape="1">
                  <a:gsLst>
                    <a:gs pos="18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" name="내용 개체 틀 2"/>
                <p:cNvSpPr txBox="1">
                  <a:spLocks/>
                </p:cNvSpPr>
                <p:nvPr/>
              </p:nvSpPr>
              <p:spPr bwMode="auto">
                <a:xfrm>
                  <a:off x="-1224457" y="1707309"/>
                  <a:ext cx="201519" cy="492394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Arial" pitchFamily="34" charset="0"/>
                    <a:buNone/>
                    <a:defRPr/>
                  </a:pPr>
                  <a:r>
                    <a:rPr lang="en-US" altLang="ko-KR" sz="6000" b="1" dirty="0" smtClean="0">
                      <a:gradFill>
                        <a:gsLst>
                          <a:gs pos="100000">
                            <a:schemeClr val="bg1"/>
                          </a:gs>
                          <a:gs pos="0">
                            <a:schemeClr val="bg1"/>
                          </a:gs>
                        </a:gsLst>
                        <a:lin ang="5400000" scaled="0"/>
                      </a:gradFill>
                      <a:latin typeface="HY헤드라인M" pitchFamily="18" charset="-127"/>
                      <a:ea typeface="HY헤드라인M" pitchFamily="18" charset="-127"/>
                    </a:rPr>
                    <a:t>5</a:t>
                  </a:r>
                  <a:endParaRPr kumimoji="0" lang="ko-KR" altLang="en-US" sz="6000" b="1" dirty="0">
                    <a:gradFill>
                      <a:gsLst>
                        <a:gs pos="100000">
                          <a:schemeClr val="bg1"/>
                        </a:gs>
                        <a:gs pos="0">
                          <a:schemeClr val="bg1"/>
                        </a:gs>
                      </a:gsLst>
                      <a:lin ang="5400000" scaled="0"/>
                    </a:gra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214241" y="2734076"/>
              <a:ext cx="2872683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 smtClean="0">
                  <a:gradFill>
                    <a:gsLst>
                      <a:gs pos="4583">
                        <a:schemeClr val="bg2">
                          <a:lumMod val="10000"/>
                        </a:schemeClr>
                      </a:gs>
                      <a:gs pos="15000">
                        <a:schemeClr val="bg2">
                          <a:lumMod val="10000"/>
                        </a:schemeClr>
                      </a:gs>
                    </a:gsLst>
                    <a:lin ang="5400000" scaled="0"/>
                  </a:gradFill>
                  <a:latin typeface="HY헤드라인M" pitchFamily="18" charset="-127"/>
                  <a:ea typeface="HY헤드라인M" pitchFamily="18" charset="-127"/>
                </a:rPr>
                <a:t>추 진 결 과</a:t>
              </a:r>
              <a:endParaRPr kumimoji="0" lang="ko-KR" altLang="en-US" sz="4400" dirty="0">
                <a:gradFill>
                  <a:gsLst>
                    <a:gs pos="4583">
                      <a:schemeClr val="bg2">
                        <a:lumMod val="10000"/>
                      </a:schemeClr>
                    </a:gs>
                    <a:gs pos="15000">
                      <a:schemeClr val="bg2">
                        <a:lumMod val="10000"/>
                      </a:schemeClr>
                    </a:gs>
                  </a:gsLst>
                  <a:lin ang="5400000" scaled="0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연령별 참여 현황</a:t>
            </a:r>
            <a:endParaRPr lang="ko-KR" altLang="en-US" dirty="0"/>
          </a:p>
        </p:txBody>
      </p:sp>
      <p:graphicFrame>
        <p:nvGraphicFramePr>
          <p:cNvPr id="6" name="차트 5"/>
          <p:cNvGraphicFramePr/>
          <p:nvPr/>
        </p:nvGraphicFramePr>
        <p:xfrm>
          <a:off x="857224" y="1643050"/>
          <a:ext cx="298132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차트 6"/>
          <p:cNvGraphicFramePr/>
          <p:nvPr/>
        </p:nvGraphicFramePr>
        <p:xfrm>
          <a:off x="5214942" y="1643050"/>
          <a:ext cx="298132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428728" y="5143512"/>
          <a:ext cx="1870498" cy="870936"/>
        </p:xfrm>
        <a:graphic>
          <a:graphicData uri="http://schemas.openxmlformats.org/drawingml/2006/table">
            <a:tbl>
              <a:tblPr/>
              <a:tblGrid>
                <a:gridCol w="866816"/>
                <a:gridCol w="1003682"/>
              </a:tblGrid>
              <a:tr h="2844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성별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203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000628" y="5143512"/>
          <a:ext cx="3592990" cy="936105"/>
        </p:xfrm>
        <a:graphic>
          <a:graphicData uri="http://schemas.openxmlformats.org/drawingml/2006/table">
            <a:tbl>
              <a:tblPr/>
              <a:tblGrid>
                <a:gridCol w="718598"/>
                <a:gridCol w="718598"/>
                <a:gridCol w="718598"/>
                <a:gridCol w="718598"/>
                <a:gridCol w="718598"/>
              </a:tblGrid>
              <a:tr h="31203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연령별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마음 건강수준 변화</a:t>
            </a:r>
            <a:endParaRPr lang="ko-KR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7862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차트 3"/>
          <p:cNvGraphicFramePr/>
          <p:nvPr/>
        </p:nvGraphicFramePr>
        <p:xfrm>
          <a:off x="4427984" y="1412776"/>
          <a:ext cx="42484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만족도 평가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85860"/>
            <a:ext cx="3888432" cy="505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차트 4"/>
          <p:cNvGraphicFramePr/>
          <p:nvPr/>
        </p:nvGraphicFramePr>
        <p:xfrm>
          <a:off x="4572000" y="1268760"/>
          <a:ext cx="38884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3" descr="물결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9144000" cy="3973513"/>
          </a:xfrm>
          <a:prstGeom prst="rect">
            <a:avLst/>
          </a:prstGeom>
        </p:spPr>
      </p:pic>
      <p:grpSp>
        <p:nvGrpSpPr>
          <p:cNvPr id="2" name="그룹 7"/>
          <p:cNvGrpSpPr/>
          <p:nvPr/>
        </p:nvGrpSpPr>
        <p:grpSpPr>
          <a:xfrm>
            <a:off x="1500165" y="2571744"/>
            <a:ext cx="6786612" cy="1946275"/>
            <a:chOff x="1920875" y="2346325"/>
            <a:chExt cx="4962499" cy="1946275"/>
          </a:xfrm>
        </p:grpSpPr>
        <p:grpSp>
          <p:nvGrpSpPr>
            <p:cNvPr id="3" name="그룹 15"/>
            <p:cNvGrpSpPr>
              <a:grpSpLocks/>
            </p:cNvGrpSpPr>
            <p:nvPr/>
          </p:nvGrpSpPr>
          <p:grpSpPr bwMode="auto">
            <a:xfrm>
              <a:off x="1920875" y="2346325"/>
              <a:ext cx="4962499" cy="1946275"/>
              <a:chOff x="1547664" y="2684464"/>
              <a:chExt cx="4355958" cy="1709156"/>
            </a:xfrm>
          </p:grpSpPr>
          <p:pic>
            <p:nvPicPr>
              <p:cNvPr id="10" name="Picture 22" descr="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3140" t="16922" r="9045" b="57361"/>
              <a:stretch>
                <a:fillRect/>
              </a:stretch>
            </p:blipFill>
            <p:spPr bwMode="auto">
              <a:xfrm>
                <a:off x="2102802" y="2684464"/>
                <a:ext cx="3800820" cy="170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그룹 17"/>
              <p:cNvGrpSpPr>
                <a:grpSpLocks/>
              </p:cNvGrpSpPr>
              <p:nvPr/>
            </p:nvGrpSpPr>
            <p:grpSpPr bwMode="auto">
              <a:xfrm>
                <a:off x="1547664" y="2815510"/>
                <a:ext cx="825339" cy="918708"/>
                <a:chOff x="-1404664" y="1674580"/>
                <a:chExt cx="501200" cy="557899"/>
              </a:xfrm>
            </p:grpSpPr>
            <p:sp>
              <p:nvSpPr>
                <p:cNvPr id="12" name="대각선 방향의 모서리가 잘린 사각형 11"/>
                <p:cNvSpPr/>
                <p:nvPr/>
              </p:nvSpPr>
              <p:spPr>
                <a:xfrm flipH="1">
                  <a:off x="-1404664" y="1674580"/>
                  <a:ext cx="501200" cy="557899"/>
                </a:xfrm>
                <a:prstGeom prst="snip2DiagRect">
                  <a:avLst>
                    <a:gd name="adj1" fmla="val 0"/>
                    <a:gd name="adj2" fmla="val 30488"/>
                  </a:avLst>
                </a:prstGeom>
                <a:gradFill flip="none" rotWithShape="1">
                  <a:gsLst>
                    <a:gs pos="18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" name="내용 개체 틀 2"/>
                <p:cNvSpPr txBox="1">
                  <a:spLocks/>
                </p:cNvSpPr>
                <p:nvPr/>
              </p:nvSpPr>
              <p:spPr bwMode="auto">
                <a:xfrm>
                  <a:off x="-1237597" y="1707309"/>
                  <a:ext cx="201519" cy="492394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Arial" pitchFamily="34" charset="0"/>
                    <a:buNone/>
                    <a:defRPr/>
                  </a:pPr>
                  <a:r>
                    <a:rPr kumimoji="0" lang="en-US" altLang="ko-KR" sz="6000" b="1" dirty="0" smtClean="0">
                      <a:gradFill>
                        <a:gsLst>
                          <a:gs pos="100000">
                            <a:schemeClr val="bg1"/>
                          </a:gs>
                          <a:gs pos="0">
                            <a:schemeClr val="bg1"/>
                          </a:gs>
                        </a:gsLst>
                        <a:lin ang="5400000" scaled="0"/>
                      </a:gradFill>
                      <a:latin typeface="HY헤드라인M" pitchFamily="18" charset="-127"/>
                      <a:ea typeface="HY헤드라인M" pitchFamily="18" charset="-127"/>
                    </a:rPr>
                    <a:t>6</a:t>
                  </a:r>
                  <a:endParaRPr kumimoji="0" lang="ko-KR" altLang="en-US" sz="6000" b="1" dirty="0">
                    <a:gradFill>
                      <a:gsLst>
                        <a:gs pos="100000">
                          <a:schemeClr val="bg1"/>
                        </a:gs>
                        <a:gs pos="0">
                          <a:schemeClr val="bg1"/>
                        </a:gs>
                      </a:gsLst>
                      <a:lin ang="5400000" scaled="0"/>
                    </a:gra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214241" y="2734076"/>
              <a:ext cx="2872683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 smtClean="0">
                  <a:gradFill>
                    <a:gsLst>
                      <a:gs pos="4583">
                        <a:schemeClr val="bg2">
                          <a:lumMod val="10000"/>
                        </a:schemeClr>
                      </a:gs>
                      <a:gs pos="15000">
                        <a:schemeClr val="bg2">
                          <a:lumMod val="10000"/>
                        </a:schemeClr>
                      </a:gs>
                    </a:gsLst>
                    <a:lin ang="5400000" scaled="0"/>
                  </a:gradFill>
                  <a:latin typeface="HY헤드라인M" pitchFamily="18" charset="-127"/>
                  <a:ea typeface="HY헤드라인M" pitchFamily="18" charset="-127"/>
                </a:rPr>
                <a:t>향후 사업 방향</a:t>
              </a:r>
              <a:endParaRPr kumimoji="0" lang="ko-KR" altLang="en-US" sz="4400" dirty="0">
                <a:gradFill>
                  <a:gsLst>
                    <a:gs pos="4583">
                      <a:schemeClr val="bg2">
                        <a:lumMod val="10000"/>
                      </a:schemeClr>
                    </a:gs>
                    <a:gs pos="15000">
                      <a:schemeClr val="bg2">
                        <a:lumMod val="10000"/>
                      </a:schemeClr>
                    </a:gs>
                  </a:gsLst>
                  <a:lin ang="5400000" scaled="0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추진시</a:t>
            </a:r>
            <a:r>
              <a:rPr lang="ko-KR" altLang="en-US" dirty="0" smtClean="0"/>
              <a:t> 문제점</a:t>
            </a:r>
            <a:endParaRPr lang="ko-KR" altLang="en-US" dirty="0"/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642910" y="3643314"/>
            <a:ext cx="8001056" cy="1357322"/>
          </a:xfrm>
          <a:prstGeom prst="roundRect">
            <a:avLst>
              <a:gd name="adj" fmla="val 13320"/>
            </a:avLst>
          </a:prstGeom>
          <a:gradFill flip="none" rotWithShape="1">
            <a:gsLst>
              <a:gs pos="29000">
                <a:srgbClr val="CBCBCB">
                  <a:alpha val="70000"/>
                </a:srgbClr>
              </a:gs>
              <a:gs pos="69000">
                <a:sysClr val="window" lastClr="FFFFFF"/>
              </a:gs>
            </a:gsLst>
            <a:path path="rect">
              <a:fillToRect l="100000" t="100000"/>
            </a:path>
            <a:tileRect r="-100000" b="-100000"/>
          </a:gradFill>
          <a:ln w="19050" cap="flat" cmpd="sng" algn="ctr">
            <a:solidFill>
              <a:srgbClr val="0070C0"/>
            </a:solidFill>
            <a:prstDash val="solid"/>
          </a:ln>
          <a:effectLst/>
          <a:scene3d>
            <a:camera prst="orthographicFront"/>
            <a:lightRig rig="threePt" dir="t">
              <a:rot lat="0" lon="0" rev="16800000"/>
            </a:lightRig>
          </a:scene3d>
          <a:sp3d extrusionH="254000" prstMaterial="dkEdge">
            <a:bevelT w="165100" prst="coolSlant"/>
            <a:extrusionClr>
              <a:srgbClr val="FFFFFF"/>
            </a:extrusionClr>
          </a:sp3d>
        </p:spPr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ko-KR" altLang="en-US" sz="1400">
              <a:ln w="12700">
                <a:solidFill>
                  <a:schemeClr val="tx1"/>
                </a:solidFill>
              </a:ln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" name="AutoShape 68"/>
          <p:cNvSpPr>
            <a:spLocks noChangeArrowheads="1"/>
          </p:cNvSpPr>
          <p:nvPr/>
        </p:nvSpPr>
        <p:spPr bwMode="auto">
          <a:xfrm>
            <a:off x="642910" y="1785926"/>
            <a:ext cx="8001056" cy="1357322"/>
          </a:xfrm>
          <a:prstGeom prst="roundRect">
            <a:avLst>
              <a:gd name="adj" fmla="val 13320"/>
            </a:avLst>
          </a:prstGeom>
          <a:gradFill flip="none" rotWithShape="1">
            <a:gsLst>
              <a:gs pos="29000">
                <a:srgbClr val="CBCBCB">
                  <a:alpha val="70000"/>
                </a:srgbClr>
              </a:gs>
              <a:gs pos="69000">
                <a:sysClr val="window" lastClr="FFFFFF"/>
              </a:gs>
            </a:gsLst>
            <a:path path="rect">
              <a:fillToRect l="100000" t="100000"/>
            </a:path>
            <a:tileRect r="-100000" b="-100000"/>
          </a:gradFill>
          <a:ln w="19050" cap="flat" cmpd="sng" algn="ctr">
            <a:solidFill>
              <a:srgbClr val="0070C0"/>
            </a:solidFill>
            <a:prstDash val="solid"/>
          </a:ln>
          <a:effectLst/>
          <a:scene3d>
            <a:camera prst="orthographicFront"/>
            <a:lightRig rig="threePt" dir="t">
              <a:rot lat="0" lon="0" rev="16800000"/>
            </a:lightRig>
          </a:scene3d>
          <a:sp3d extrusionH="254000" prstMaterial="dkEdge">
            <a:bevelT w="165100" prst="coolSlant"/>
            <a:extrusionClr>
              <a:srgbClr val="FFFFFF"/>
            </a:extrusionClr>
          </a:sp3d>
        </p:spPr>
        <p:txBody>
          <a:bodyPr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ko-KR" altLang="en-US" sz="1400">
              <a:ln w="12700">
                <a:solidFill>
                  <a:schemeClr val="tx1"/>
                </a:solidFill>
              </a:ln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714348" y="1928802"/>
            <a:ext cx="7943848" cy="1143008"/>
          </a:xfrm>
        </p:spPr>
        <p:txBody>
          <a:bodyPr>
            <a:normAutofit/>
          </a:bodyPr>
          <a:lstStyle/>
          <a:p>
            <a:pPr fontAlgn="base" latinLnBrk="0"/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암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진단후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상실감으로 인한 참여율 저조</a:t>
            </a:r>
          </a:p>
          <a:p>
            <a:pPr fontAlgn="base" latinLnBrk="0"/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강사별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강의내용 중복 발생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식이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운동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치료법 등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4348" y="3786190"/>
            <a:ext cx="7943848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검증되지 않은 민간지식 의존</a:t>
            </a:r>
          </a:p>
          <a:p>
            <a:pPr marL="342900" lvl="0" indent="-342900" fontAlgn="base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초기 암환자의 정기검진 등으로 출석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지속율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저조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향후 개선 방향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참여율 향상을 위하여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암의료비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지원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신청시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프로그램 참여 홍보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암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진단후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조기 개입과 검증된 정보제공으로 자가관리 능력 향상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암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검진후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차 검진 대상자에게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암의료비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지원 홍보하여 의료비 지원 누락 예방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프로그램 참석자 활용하여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암 의료비 지원율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및 암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수검율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향상</a:t>
            </a:r>
            <a:endParaRPr lang="ko-KR" altLang="en-US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ackground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5" name="Picture 3" descr="D:\Work\okcheon\LOGO\your옥천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71636" cy="6037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Picture 6" descr="D:\Work\okcheon\LOGO\옥천군보건소_로고포함_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683066"/>
            <a:ext cx="3286149" cy="645293"/>
          </a:xfrm>
          <a:prstGeom prst="rect">
            <a:avLst/>
          </a:prstGeom>
          <a:noFill/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500034" y="2143116"/>
            <a:ext cx="8215370" cy="178595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6600" dirty="0" smtClean="0">
                <a:gradFill>
                  <a:gsLst>
                    <a:gs pos="30000">
                      <a:srgbClr val="FFEA4F"/>
                    </a:gs>
                    <a:gs pos="100000">
                      <a:srgbClr val="FF6737"/>
                    </a:gs>
                  </a:gsLst>
                  <a:lin ang="5400000" scaled="0"/>
                </a:gradFill>
                <a:effectLst>
                  <a:glow rad="101600">
                    <a:schemeClr val="accent1">
                      <a:lumMod val="5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감사합니다</a:t>
            </a:r>
            <a:endParaRPr kumimoji="0" lang="ko-KR" altLang="en-US" sz="6600" dirty="0">
              <a:gradFill>
                <a:gsLst>
                  <a:gs pos="30000">
                    <a:srgbClr val="FFEA4F"/>
                  </a:gs>
                  <a:gs pos="100000">
                    <a:srgbClr val="FF6737"/>
                  </a:gs>
                </a:gsLst>
                <a:lin ang="5400000" scaled="0"/>
              </a:gradFill>
              <a:effectLst>
                <a:glow rad="101600">
                  <a:schemeClr val="accent1">
                    <a:lumMod val="5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3" descr="물결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9144000" cy="3973513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920876" y="2571744"/>
            <a:ext cx="5459412" cy="1946275"/>
            <a:chOff x="1920876" y="2346325"/>
            <a:chExt cx="5459412" cy="1946275"/>
          </a:xfrm>
        </p:grpSpPr>
        <p:grpSp>
          <p:nvGrpSpPr>
            <p:cNvPr id="2" name="그룹 15"/>
            <p:cNvGrpSpPr>
              <a:grpSpLocks/>
            </p:cNvGrpSpPr>
            <p:nvPr/>
          </p:nvGrpSpPr>
          <p:grpSpPr bwMode="auto">
            <a:xfrm>
              <a:off x="1920876" y="2346325"/>
              <a:ext cx="5459412" cy="1946275"/>
              <a:chOff x="1547665" y="2684464"/>
              <a:chExt cx="4792136" cy="1709156"/>
            </a:xfrm>
          </p:grpSpPr>
          <p:pic>
            <p:nvPicPr>
              <p:cNvPr id="10" name="Picture 22" descr="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3140" t="16922" r="9045" b="57361"/>
              <a:stretch>
                <a:fillRect/>
              </a:stretch>
            </p:blipFill>
            <p:spPr bwMode="auto">
              <a:xfrm>
                <a:off x="2102802" y="2684464"/>
                <a:ext cx="4236999" cy="170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그룹 17"/>
              <p:cNvGrpSpPr>
                <a:grpSpLocks/>
              </p:cNvGrpSpPr>
              <p:nvPr/>
            </p:nvGrpSpPr>
            <p:grpSpPr bwMode="auto">
              <a:xfrm>
                <a:off x="1547665" y="2815510"/>
                <a:ext cx="941985" cy="918708"/>
                <a:chOff x="-1404663" y="1674580"/>
                <a:chExt cx="572035" cy="557899"/>
              </a:xfrm>
            </p:grpSpPr>
            <p:sp>
              <p:nvSpPr>
                <p:cNvPr id="12" name="대각선 방향의 모서리가 잘린 사각형 11"/>
                <p:cNvSpPr/>
                <p:nvPr/>
              </p:nvSpPr>
              <p:spPr>
                <a:xfrm flipH="1">
                  <a:off x="-1404663" y="1674580"/>
                  <a:ext cx="572035" cy="557899"/>
                </a:xfrm>
                <a:prstGeom prst="snip2DiagRect">
                  <a:avLst>
                    <a:gd name="adj1" fmla="val 0"/>
                    <a:gd name="adj2" fmla="val 30488"/>
                  </a:avLst>
                </a:prstGeom>
                <a:gradFill flip="none" rotWithShape="1">
                  <a:gsLst>
                    <a:gs pos="18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" name="내용 개체 틀 2"/>
                <p:cNvSpPr txBox="1">
                  <a:spLocks/>
                </p:cNvSpPr>
                <p:nvPr/>
              </p:nvSpPr>
              <p:spPr bwMode="auto">
                <a:xfrm>
                  <a:off x="-1224457" y="1707309"/>
                  <a:ext cx="234979" cy="492394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Arial" pitchFamily="34" charset="0"/>
                    <a:buNone/>
                    <a:defRPr/>
                  </a:pPr>
                  <a:r>
                    <a:rPr kumimoji="0" lang="en-US" altLang="ko-KR" sz="6000" b="1" dirty="0" smtClean="0">
                      <a:gradFill>
                        <a:gsLst>
                          <a:gs pos="100000">
                            <a:schemeClr val="bg1"/>
                          </a:gs>
                          <a:gs pos="0">
                            <a:schemeClr val="bg1"/>
                          </a:gs>
                        </a:gsLst>
                        <a:lin ang="5400000" scaled="0"/>
                      </a:gradFill>
                      <a:latin typeface="HY헤드라인M" pitchFamily="18" charset="-127"/>
                      <a:ea typeface="HY헤드라인M" pitchFamily="18" charset="-127"/>
                    </a:rPr>
                    <a:t>1</a:t>
                  </a:r>
                  <a:endParaRPr kumimoji="0" lang="ko-KR" altLang="en-US" sz="6000" b="1" dirty="0">
                    <a:gradFill>
                      <a:gsLst>
                        <a:gs pos="100000">
                          <a:schemeClr val="bg1"/>
                        </a:gs>
                        <a:gs pos="0">
                          <a:schemeClr val="bg1"/>
                        </a:gs>
                      </a:gsLst>
                      <a:lin ang="5400000" scaled="0"/>
                    </a:gra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486270" y="2734076"/>
              <a:ext cx="2821285" cy="6771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>
                  <a:gradFill>
                    <a:gsLst>
                      <a:gs pos="4583">
                        <a:schemeClr val="bg2">
                          <a:lumMod val="10000"/>
                        </a:schemeClr>
                      </a:gs>
                      <a:gs pos="15000">
                        <a:schemeClr val="bg2">
                          <a:lumMod val="10000"/>
                        </a:schemeClr>
                      </a:gs>
                    </a:gsLst>
                    <a:lin ang="5400000" scaled="0"/>
                  </a:gradFill>
                  <a:latin typeface="HY헤드라인M" pitchFamily="18" charset="-127"/>
                  <a:ea typeface="HY헤드라인M" pitchFamily="18" charset="-127"/>
                </a:rPr>
                <a:t>옥천군현황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국가암</a:t>
            </a:r>
            <a:r>
              <a:rPr lang="ko-KR" altLang="en-US" dirty="0" smtClean="0"/>
              <a:t> 조기검진 대상 현황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57224" y="1571612"/>
          <a:ext cx="7461474" cy="12858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3579"/>
                <a:gridCol w="1237326"/>
                <a:gridCol w="783444"/>
                <a:gridCol w="1109879"/>
                <a:gridCol w="848731"/>
                <a:gridCol w="1175166"/>
                <a:gridCol w="1063349"/>
              </a:tblGrid>
              <a:tr h="3520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인구수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계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,%)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의료급여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,%)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건강보험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,%)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8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검진대상자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검진자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검진대상자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검진자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검진대상자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검진자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  <a:tr h="617051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52,763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40,319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17,091</a:t>
                      </a:r>
                    </a:p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(42.4%)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4,247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1,371</a:t>
                      </a:r>
                    </a:p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(32.3%)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36,072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15,720</a:t>
                      </a:r>
                    </a:p>
                    <a:p>
                      <a:pPr lvl="0"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(43.6%)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차트 6"/>
          <p:cNvGraphicFramePr/>
          <p:nvPr/>
        </p:nvGraphicFramePr>
        <p:xfrm>
          <a:off x="1285852" y="3357562"/>
          <a:ext cx="6429420" cy="229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의료비 지원 현황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28662" y="1571613"/>
          <a:ext cx="7429553" cy="13938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380"/>
                <a:gridCol w="552918"/>
                <a:gridCol w="552918"/>
                <a:gridCol w="1430169"/>
                <a:gridCol w="1430169"/>
                <a:gridCol w="1430169"/>
                <a:gridCol w="1318830"/>
              </a:tblGrid>
              <a:tr h="3104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지원자수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지원액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천원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평균지원액</a:t>
                      </a:r>
                      <a:endParaRPr lang="en-US" altLang="ko-KR" sz="14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천원</a:t>
                      </a: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21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계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남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여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합  계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법정</a:t>
                      </a:r>
                      <a:endParaRPr lang="en-US" altLang="ko-KR" sz="14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본인부담금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비급여</a:t>
                      </a:r>
                      <a:endParaRPr lang="en-US" altLang="ko-KR" sz="1400" b="0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본인부담금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4147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105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67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38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139,136</a:t>
                      </a:r>
                      <a:endParaRPr lang="ko-KR" altLang="en-US" sz="1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77,854</a:t>
                      </a:r>
                      <a:endParaRPr lang="ko-KR" altLang="en-US" sz="1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61,282</a:t>
                      </a:r>
                      <a:endParaRPr lang="ko-KR" altLang="en-US" sz="1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1,325</a:t>
                      </a:r>
                      <a:endParaRPr lang="ko-KR" altLang="en-US" sz="14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8" name="차트 7"/>
          <p:cNvGraphicFramePr/>
          <p:nvPr/>
        </p:nvGraphicFramePr>
        <p:xfrm>
          <a:off x="1000100" y="3000372"/>
          <a:ext cx="328614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4357686" y="3000372"/>
          <a:ext cx="385765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C:\Users\user\Documents\K-1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62" y="2857496"/>
            <a:ext cx="4115842" cy="2857520"/>
          </a:xfrm>
          <a:prstGeom prst="rect">
            <a:avLst/>
          </a:prstGeom>
          <a:noFill/>
        </p:spPr>
      </p:pic>
      <p:pic>
        <p:nvPicPr>
          <p:cNvPr id="117764" name="Picture 4" descr="C:\Users\user\Documents\K-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85524"/>
            <a:ext cx="3744416" cy="2947732"/>
          </a:xfrm>
          <a:prstGeom prst="rect">
            <a:avLst/>
          </a:prstGeom>
          <a:noFill/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14350" y="1556792"/>
          <a:ext cx="7890096" cy="1235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15016"/>
                <a:gridCol w="1315016"/>
                <a:gridCol w="1315016"/>
                <a:gridCol w="1315016"/>
                <a:gridCol w="1315016"/>
                <a:gridCol w="1315016"/>
              </a:tblGrid>
              <a:tr h="36716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암발생율</a:t>
                      </a: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r>
                        <a:rPr lang="ko-KR" altLang="en-US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만명당</a:t>
                      </a: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b="0" dirty="0">
                        <a:solidFill>
                          <a:srgbClr val="FFFF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암사망률</a:t>
                      </a: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명</a:t>
                      </a: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, 10</a:t>
                      </a:r>
                      <a:r>
                        <a:rPr lang="ko-KR" altLang="en-US" b="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만명당</a:t>
                      </a: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b="0" dirty="0">
                        <a:solidFill>
                          <a:srgbClr val="FFFF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08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전국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충북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옥천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전국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충북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옥천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  <a:tr h="479831"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50000"/>
                        </a:lnSpc>
                      </a:pP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319.8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50000"/>
                        </a:lnSpc>
                      </a:pP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313.8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50000"/>
                        </a:lnSpc>
                      </a:pP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345.8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50000"/>
                        </a:lnSpc>
                      </a:pP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120.1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50000"/>
                        </a:lnSpc>
                      </a:pP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112.8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lnSpc>
                          <a:spcPct val="150000"/>
                        </a:lnSpc>
                      </a:pPr>
                      <a:r>
                        <a:rPr lang="en-US" altLang="ko-KR" b="0" dirty="0" smtClean="0">
                          <a:latin typeface="휴먼모음T" pitchFamily="18" charset="-127"/>
                          <a:ea typeface="휴먼모음T" pitchFamily="18" charset="-127"/>
                        </a:rPr>
                        <a:t>159.3</a:t>
                      </a:r>
                      <a:endParaRPr lang="ko-KR" altLang="en-US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071538" y="5857892"/>
            <a:ext cx="7494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자료원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: 2011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충북암센터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암통계</a:t>
            </a:r>
            <a:endParaRPr lang="en-US" altLang="ko-KR" sz="1400" dirty="0" smtClean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Picture 69" descr="D:\프리젠테이션\00_png파일모음\클립상자\한국다우코닝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0"/>
            <a:ext cx="914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 발생률 및 암 사망률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암환자 등록 현황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928662" y="1643050"/>
          <a:ext cx="7429555" cy="8993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5911"/>
                <a:gridCol w="1485911"/>
                <a:gridCol w="1485911"/>
                <a:gridCol w="1485911"/>
                <a:gridCol w="1485911"/>
              </a:tblGrid>
              <a:tr h="428628"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년도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2010</a:t>
                      </a:r>
                      <a:r>
                        <a:rPr lang="ko-KR" altLang="en-US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2011</a:t>
                      </a:r>
                      <a:r>
                        <a:rPr lang="ko-KR" altLang="en-US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2012</a:t>
                      </a:r>
                      <a:r>
                        <a:rPr lang="ko-KR" altLang="en-US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2013</a:t>
                      </a:r>
                      <a:r>
                        <a:rPr lang="ko-KR" altLang="en-US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  <a:tr h="470714">
                <a:tc>
                  <a:txBody>
                    <a:bodyPr/>
                    <a:lstStyle/>
                    <a:p>
                      <a:pPr marL="0" marR="0" lvl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등록자수</a:t>
                      </a: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350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439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529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 defTabSz="914400" rtl="0" eaLnBrk="1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휴먼모음T" pitchFamily="18" charset="-127"/>
                          <a:ea typeface="휴먼모음T" pitchFamily="18" charset="-127"/>
                          <a:cs typeface="+mn-cs"/>
                        </a:rPr>
                        <a:t>556</a:t>
                      </a:r>
                      <a:endParaRPr lang="ko-KR" altLang="en-US" sz="1400" b="0" kern="1200" dirty="0">
                        <a:solidFill>
                          <a:schemeClr val="dk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7" name="차트 6"/>
          <p:cNvGraphicFramePr/>
          <p:nvPr/>
        </p:nvGraphicFramePr>
        <p:xfrm>
          <a:off x="1500166" y="2714620"/>
          <a:ext cx="642942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331640" y="836712"/>
            <a:ext cx="7200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암종별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등록현황</a:t>
            </a:r>
            <a:endParaRPr lang="en-US" altLang="ko-KR" sz="2800" b="1" cap="none" spc="50" dirty="0">
              <a:ln w="11430"/>
              <a:gradFill>
                <a:gsLst>
                  <a:gs pos="25000">
                    <a:srgbClr val="0000FF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187624" y="1484784"/>
          <a:ext cx="7200800" cy="144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1850"/>
                <a:gridCol w="688773"/>
                <a:gridCol w="814004"/>
                <a:gridCol w="751387"/>
                <a:gridCol w="751387"/>
                <a:gridCol w="814004"/>
                <a:gridCol w="814004"/>
                <a:gridCol w="814004"/>
                <a:gridCol w="751387"/>
              </a:tblGrid>
              <a:tr h="63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암종별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총계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위암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폐암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대장암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간암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유방암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자궁암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기타암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806117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등록자수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명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556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172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37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73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23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41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23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187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1331640" y="3140968"/>
          <a:ext cx="69847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3" descr="물결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9144000" cy="3973513"/>
          </a:xfrm>
          <a:prstGeom prst="rect">
            <a:avLst/>
          </a:prstGeom>
        </p:spPr>
      </p:pic>
      <p:grpSp>
        <p:nvGrpSpPr>
          <p:cNvPr id="2" name="그룹 7"/>
          <p:cNvGrpSpPr/>
          <p:nvPr/>
        </p:nvGrpSpPr>
        <p:grpSpPr>
          <a:xfrm>
            <a:off x="1500166" y="2571744"/>
            <a:ext cx="6365900" cy="1946275"/>
            <a:chOff x="1920876" y="2346325"/>
            <a:chExt cx="5459412" cy="1946275"/>
          </a:xfrm>
        </p:grpSpPr>
        <p:grpSp>
          <p:nvGrpSpPr>
            <p:cNvPr id="3" name="그룹 15"/>
            <p:cNvGrpSpPr>
              <a:grpSpLocks/>
            </p:cNvGrpSpPr>
            <p:nvPr/>
          </p:nvGrpSpPr>
          <p:grpSpPr bwMode="auto">
            <a:xfrm>
              <a:off x="1920876" y="2346325"/>
              <a:ext cx="5459412" cy="1946275"/>
              <a:chOff x="1547665" y="2684464"/>
              <a:chExt cx="4792136" cy="1709156"/>
            </a:xfrm>
          </p:grpSpPr>
          <p:pic>
            <p:nvPicPr>
              <p:cNvPr id="10" name="Picture 22" descr="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3140" t="16922" r="9045" b="57361"/>
              <a:stretch>
                <a:fillRect/>
              </a:stretch>
            </p:blipFill>
            <p:spPr bwMode="auto">
              <a:xfrm>
                <a:off x="2102802" y="2684464"/>
                <a:ext cx="4236999" cy="170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그룹 17"/>
              <p:cNvGrpSpPr>
                <a:grpSpLocks/>
              </p:cNvGrpSpPr>
              <p:nvPr/>
            </p:nvGrpSpPr>
            <p:grpSpPr bwMode="auto">
              <a:xfrm>
                <a:off x="1547665" y="2815510"/>
                <a:ext cx="941985" cy="918708"/>
                <a:chOff x="-1404663" y="1674580"/>
                <a:chExt cx="572035" cy="557899"/>
              </a:xfrm>
            </p:grpSpPr>
            <p:sp>
              <p:nvSpPr>
                <p:cNvPr id="12" name="대각선 방향의 모서리가 잘린 사각형 11"/>
                <p:cNvSpPr/>
                <p:nvPr/>
              </p:nvSpPr>
              <p:spPr>
                <a:xfrm flipH="1">
                  <a:off x="-1404663" y="1674580"/>
                  <a:ext cx="572035" cy="557899"/>
                </a:xfrm>
                <a:prstGeom prst="snip2DiagRect">
                  <a:avLst>
                    <a:gd name="adj1" fmla="val 0"/>
                    <a:gd name="adj2" fmla="val 30488"/>
                  </a:avLst>
                </a:prstGeom>
                <a:gradFill flip="none" rotWithShape="1">
                  <a:gsLst>
                    <a:gs pos="18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75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4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" name="내용 개체 틀 2"/>
                <p:cNvSpPr txBox="1">
                  <a:spLocks/>
                </p:cNvSpPr>
                <p:nvPr/>
              </p:nvSpPr>
              <p:spPr bwMode="auto">
                <a:xfrm>
                  <a:off x="-1224457" y="1707309"/>
                  <a:ext cx="234979" cy="492394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Arial" pitchFamily="34" charset="0"/>
                    <a:buNone/>
                    <a:defRPr/>
                  </a:pPr>
                  <a:r>
                    <a:rPr kumimoji="0" lang="en-US" altLang="ko-KR" sz="6000" b="1" dirty="0" smtClean="0">
                      <a:gradFill>
                        <a:gsLst>
                          <a:gs pos="100000">
                            <a:schemeClr val="bg1"/>
                          </a:gs>
                          <a:gs pos="0">
                            <a:schemeClr val="bg1"/>
                          </a:gs>
                        </a:gsLst>
                        <a:lin ang="5400000" scaled="0"/>
                      </a:gradFill>
                      <a:latin typeface="HY헤드라인M" pitchFamily="18" charset="-127"/>
                      <a:ea typeface="HY헤드라인M" pitchFamily="18" charset="-127"/>
                    </a:rPr>
                    <a:t>2</a:t>
                  </a:r>
                  <a:endParaRPr kumimoji="0" lang="ko-KR" altLang="en-US" sz="6000" b="1" dirty="0">
                    <a:gradFill>
                      <a:gsLst>
                        <a:gs pos="100000">
                          <a:schemeClr val="bg1"/>
                        </a:gs>
                        <a:gs pos="0">
                          <a:schemeClr val="bg1"/>
                        </a:gs>
                      </a:gsLst>
                      <a:lin ang="5400000" scaled="0"/>
                    </a:gra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214241" y="2734076"/>
              <a:ext cx="3859721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 smtClean="0">
                  <a:gradFill>
                    <a:gsLst>
                      <a:gs pos="4583">
                        <a:schemeClr val="bg2">
                          <a:lumMod val="10000"/>
                        </a:schemeClr>
                      </a:gs>
                      <a:gs pos="15000">
                        <a:schemeClr val="bg2">
                          <a:lumMod val="10000"/>
                        </a:schemeClr>
                      </a:gs>
                    </a:gsLst>
                    <a:lin ang="5400000" scaled="0"/>
                  </a:gradFill>
                  <a:latin typeface="HY헤드라인M" pitchFamily="18" charset="-127"/>
                  <a:ea typeface="HY헤드라인M" pitchFamily="18" charset="-127"/>
                </a:rPr>
                <a:t>필요성 및 목적</a:t>
              </a:r>
              <a:endParaRPr kumimoji="0" lang="ko-KR" altLang="en-US" sz="4400" dirty="0">
                <a:gradFill>
                  <a:gsLst>
                    <a:gs pos="4583">
                      <a:schemeClr val="bg2">
                        <a:lumMod val="10000"/>
                      </a:schemeClr>
                    </a:gs>
                    <a:gs pos="15000">
                      <a:schemeClr val="bg2">
                        <a:lumMod val="10000"/>
                      </a:schemeClr>
                    </a:gs>
                  </a:gsLst>
                  <a:lin ang="5400000" scaled="0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703</Words>
  <Application>Microsoft Office PowerPoint</Application>
  <PresentationFormat>화면 슬라이드 쇼(4:3)</PresentationFormat>
  <Paragraphs>250</Paragraphs>
  <Slides>28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슬라이드 2</vt:lpstr>
      <vt:lpstr>슬라이드 3</vt:lpstr>
      <vt:lpstr>국가암 조기검진 대상 현황</vt:lpstr>
      <vt:lpstr>의료비 지원 현황</vt:lpstr>
      <vt:lpstr>암 발생률 및 암 사망률</vt:lpstr>
      <vt:lpstr>암환자 등록 현황</vt:lpstr>
      <vt:lpstr>슬라이드 8</vt:lpstr>
      <vt:lpstr>슬라이드 9</vt:lpstr>
      <vt:lpstr>배경 및 필요성</vt:lpstr>
      <vt:lpstr>목적</vt:lpstr>
      <vt:lpstr>슬라이드 12</vt:lpstr>
      <vt:lpstr>사업추진 개요</vt:lpstr>
      <vt:lpstr>사업추진 내용</vt:lpstr>
      <vt:lpstr>프로그램 운영일정</vt:lpstr>
      <vt:lpstr>슬라이드 16</vt:lpstr>
      <vt:lpstr>슬라이드 17</vt:lpstr>
      <vt:lpstr>슬라이드 18</vt:lpstr>
      <vt:lpstr>홍보 추진 현황</vt:lpstr>
      <vt:lpstr>슬라이드 20</vt:lpstr>
      <vt:lpstr>슬라이드 21</vt:lpstr>
      <vt:lpstr>성별, 연령별 참여 현황</vt:lpstr>
      <vt:lpstr>마음 건강수준 변화</vt:lpstr>
      <vt:lpstr>만족도 평가</vt:lpstr>
      <vt:lpstr>슬라이드 25</vt:lpstr>
      <vt:lpstr>추진시 문제점</vt:lpstr>
      <vt:lpstr>향후 개선 방향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KYH</dc:creator>
  <cp:lastModifiedBy>LEE</cp:lastModifiedBy>
  <cp:revision>131</cp:revision>
  <dcterms:created xsi:type="dcterms:W3CDTF">2014-05-20T07:44:08Z</dcterms:created>
  <dcterms:modified xsi:type="dcterms:W3CDTF">2014-12-11T00:35:15Z</dcterms:modified>
</cp:coreProperties>
</file>