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753" r:id="rId2"/>
    <p:sldId id="343" r:id="rId3"/>
    <p:sldId id="740" r:id="rId4"/>
    <p:sldId id="575" r:id="rId5"/>
    <p:sldId id="742" r:id="rId6"/>
    <p:sldId id="738" r:id="rId7"/>
    <p:sldId id="739" r:id="rId8"/>
    <p:sldId id="741" r:id="rId9"/>
    <p:sldId id="743" r:id="rId10"/>
    <p:sldId id="745" r:id="rId11"/>
    <p:sldId id="746" r:id="rId12"/>
    <p:sldId id="747" r:id="rId13"/>
    <p:sldId id="750" r:id="rId14"/>
    <p:sldId id="751" r:id="rId15"/>
    <p:sldId id="749" r:id="rId16"/>
    <p:sldId id="579" r:id="rId17"/>
    <p:sldId id="580" r:id="rId18"/>
    <p:sldId id="709" r:id="rId19"/>
    <p:sldId id="737" r:id="rId20"/>
    <p:sldId id="713" r:id="rId21"/>
  </p:sldIdLst>
  <p:sldSz cx="9144000" cy="6858000" type="screen4x3"/>
  <p:notesSz cx="7104063" cy="10234613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3300"/>
    <a:srgbClr val="0000FF"/>
    <a:srgbClr val="660066"/>
    <a:srgbClr val="F202BE"/>
    <a:srgbClr val="00FFFF"/>
    <a:srgbClr val="66FF33"/>
    <a:srgbClr val="FFCF37"/>
    <a:srgbClr val="99FF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6" autoAdjust="0"/>
    <p:restoredTop sz="94228" autoAdjust="0"/>
  </p:normalViewPr>
  <p:slideViewPr>
    <p:cSldViewPr>
      <p:cViewPr>
        <p:scale>
          <a:sx n="110" d="100"/>
          <a:sy n="110" d="100"/>
        </p:scale>
        <p:origin x="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6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44148;&#44053;&#44288;&#47532;(2012&#45380;)\2012&#45380;%20&#44148;&#44053;&#44160;&#51652;%20&#49892;&#49884;(&#44228;&#54925;%20&#48143;%20&#51648;&#52840;)\&#44397;&#44032;%20&#50516;&#44160;&#51652;%20&#54217;&#44032;\&#48156;&#54364;&#51088;&#47308;%20&#48143;%20&#54252;&#49828;&#53552;\&#50516;&#44160;&#51652;%20&#49688;&#44160;&#54788;&#54889;_20121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view3D>
      <c:rAngAx val="1"/>
    </c:view3D>
    <c:floor>
      <c:spPr>
        <a:solidFill>
          <a:schemeClr val="accent6">
            <a:lumMod val="75000"/>
          </a:schemeClr>
        </a:solidFill>
        <a:ln w="19050"/>
        <a:effectLst>
          <a:outerShdw blurRad="50800" dist="38100" dir="16200000" rotWithShape="0">
            <a:prstClr val="black">
              <a:alpha val="40000"/>
            </a:prstClr>
          </a:outerShdw>
        </a:effectLst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423894985013678E-2"/>
          <c:y val="6.9287936261050384E-2"/>
          <c:w val="0.9011522100299727"/>
          <c:h val="0.68135980922754635"/>
        </c:manualLayout>
      </c:layout>
      <c:bar3DChart>
        <c:barDir val="col"/>
        <c:grouping val="clustered"/>
        <c:ser>
          <c:idx val="0"/>
          <c:order val="0"/>
          <c:tx>
            <c:strRef>
              <c:f>Sheet2!$A$9</c:f>
              <c:strCache>
                <c:ptCount val="1"/>
                <c:pt idx="0">
                  <c:v>광주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3888888888888907E-2"/>
                  <c:y val="-3.7037037037037063E-2"/>
                </c:manualLayout>
              </c:layout>
              <c:showVal val="1"/>
            </c:dLbl>
            <c:dLbl>
              <c:idx val="1"/>
              <c:layout>
                <c:manualLayout>
                  <c:x val="3.0555555555555579E-2"/>
                  <c:y val="-2.777777777777782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ko-KR"/>
              </a:p>
            </c:txPr>
            <c:showVal val="1"/>
          </c:dLbls>
          <c:cat>
            <c:strRef>
              <c:f>Sheet2!$B$8:$C$8</c:f>
              <c:strCache>
                <c:ptCount val="2"/>
                <c:pt idx="0">
                  <c:v>위암</c:v>
                </c:pt>
                <c:pt idx="1">
                  <c:v>유방암</c:v>
                </c:pt>
              </c:strCache>
            </c:strRef>
          </c:cat>
          <c:val>
            <c:numRef>
              <c:f>Sheet2!$B$9:$C$9</c:f>
              <c:numCache>
                <c:formatCode>#,##0.0_ </c:formatCode>
                <c:ptCount val="2"/>
                <c:pt idx="0">
                  <c:v>30.550685696996194</c:v>
                </c:pt>
                <c:pt idx="1">
                  <c:v>33.870963275952285</c:v>
                </c:pt>
              </c:numCache>
            </c:numRef>
          </c:val>
        </c:ser>
        <c:ser>
          <c:idx val="1"/>
          <c:order val="1"/>
          <c:tx>
            <c:strRef>
              <c:f>Sheet2!$A$10</c:f>
              <c:strCache>
                <c:ptCount val="1"/>
                <c:pt idx="0">
                  <c:v>전국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2173420204290155E-2"/>
                  <c:y val="6.9761796014434663E-2"/>
                </c:manualLayout>
              </c:layout>
              <c:showVal val="1"/>
            </c:dLbl>
            <c:dLbl>
              <c:idx val="1"/>
              <c:layout>
                <c:manualLayout>
                  <c:x val="2.1159582928838083E-2"/>
                  <c:y val="7.927462792200051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Sheet2!$B$8:$C$8</c:f>
              <c:strCache>
                <c:ptCount val="2"/>
                <c:pt idx="0">
                  <c:v>위암</c:v>
                </c:pt>
                <c:pt idx="1">
                  <c:v>유방암</c:v>
                </c:pt>
              </c:strCache>
            </c:strRef>
          </c:cat>
          <c:val>
            <c:numRef>
              <c:f>Sheet2!$B$10:$C$10</c:f>
              <c:numCache>
                <c:formatCode>#,##0.0_ </c:formatCode>
                <c:ptCount val="2"/>
                <c:pt idx="0">
                  <c:v>26.655806748554664</c:v>
                </c:pt>
                <c:pt idx="1">
                  <c:v>29.749086172936664</c:v>
                </c:pt>
              </c:numCache>
            </c:numRef>
          </c:val>
        </c:ser>
        <c:shape val="cylinder"/>
        <c:axId val="76680192"/>
        <c:axId val="76714752"/>
        <c:axId val="0"/>
      </c:bar3DChart>
      <c:catAx>
        <c:axId val="76680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ko-KR"/>
          </a:p>
        </c:txPr>
        <c:crossAx val="76714752"/>
        <c:crosses val="autoZero"/>
        <c:auto val="1"/>
        <c:lblAlgn val="ctr"/>
        <c:lblOffset val="100"/>
      </c:catAx>
      <c:valAx>
        <c:axId val="76714752"/>
        <c:scaling>
          <c:orientation val="minMax"/>
        </c:scaling>
        <c:delete val="1"/>
        <c:axPos val="l"/>
        <c:numFmt formatCode="#,##0.0_ " sourceLinked="1"/>
        <c:tickLblPos val="none"/>
        <c:crossAx val="76680192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  <a:ln w="19050">
          <a:solidFill>
            <a:srgbClr val="0000FF"/>
          </a:solidFill>
        </a:ln>
      </c:spPr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042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09" rIns="95418" bIns="47709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3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48" y="0"/>
            <a:ext cx="3079040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09" rIns="95418" bIns="47709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3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824"/>
            <a:ext cx="3079042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09" rIns="95418" bIns="47709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3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48" y="9720824"/>
            <a:ext cx="3079040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09" rIns="95418" bIns="47709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300">
                <a:ea typeface="굴림" pitchFamily="50" charset="-127"/>
              </a:defRPr>
            </a:lvl1pPr>
          </a:lstStyle>
          <a:p>
            <a:pPr>
              <a:defRPr/>
            </a:pPr>
            <a:fld id="{5C707233-BA4F-4EFF-B625-7481A054FD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042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09" rIns="95418" bIns="47709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3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48" y="0"/>
            <a:ext cx="3079040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09" rIns="95418" bIns="47709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3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05" y="4861235"/>
            <a:ext cx="5684255" cy="460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09" rIns="95418" bIns="47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824"/>
            <a:ext cx="3079042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09" rIns="95418" bIns="47709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3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48" y="9720824"/>
            <a:ext cx="3079040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8" tIns="47709" rIns="95418" bIns="47709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300">
                <a:ea typeface="굴림" pitchFamily="50" charset="-127"/>
              </a:defRPr>
            </a:lvl1pPr>
          </a:lstStyle>
          <a:p>
            <a:pPr>
              <a:defRPr/>
            </a:pPr>
            <a:fld id="{81C6A85A-6AEE-429C-95D2-94BFEDAE8F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슬라이드 이미지 개체 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6758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C5FA9-1B8F-47CA-A842-36154814862E}" type="slidenum">
              <a:rPr lang="ko-KR" altLang="en-US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10/30/2012</a:t>
            </a:fld>
            <a:endParaRPr 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 userDrawn="1"/>
        </p:nvGrpSpPr>
        <p:grpSpPr bwMode="auto">
          <a:xfrm flipH="1">
            <a:off x="0" y="687388"/>
            <a:ext cx="9144000" cy="6180137"/>
            <a:chOff x="0" y="195"/>
            <a:chExt cx="5760" cy="4125"/>
          </a:xfrm>
        </p:grpSpPr>
        <p:grpSp>
          <p:nvGrpSpPr>
            <p:cNvPr id="3" name="Group 58"/>
            <p:cNvGrpSpPr>
              <a:grpSpLocks/>
            </p:cNvGrpSpPr>
            <p:nvPr userDrawn="1"/>
          </p:nvGrpSpPr>
          <p:grpSpPr bwMode="auto">
            <a:xfrm>
              <a:off x="0" y="195"/>
              <a:ext cx="5758" cy="1212"/>
              <a:chOff x="97" y="195"/>
              <a:chExt cx="5662" cy="1185"/>
            </a:xfrm>
          </p:grpSpPr>
          <p:sp>
            <p:nvSpPr>
              <p:cNvPr id="7" name="Freeform 49"/>
              <p:cNvSpPr>
                <a:spLocks/>
              </p:cNvSpPr>
              <p:nvPr userDrawn="1"/>
            </p:nvSpPr>
            <p:spPr bwMode="ltGray">
              <a:xfrm>
                <a:off x="97" y="198"/>
                <a:ext cx="5660" cy="526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0" y="526"/>
                  </a:cxn>
                  <a:cxn ang="0">
                    <a:pos x="5660" y="0"/>
                  </a:cxn>
                  <a:cxn ang="0">
                    <a:pos x="0" y="363"/>
                  </a:cxn>
                </a:cxnLst>
                <a:rect l="0" t="0" r="r" b="b"/>
                <a:pathLst>
                  <a:path w="5660" h="526">
                    <a:moveTo>
                      <a:pt x="0" y="363"/>
                    </a:moveTo>
                    <a:lnTo>
                      <a:pt x="0" y="526"/>
                    </a:lnTo>
                    <a:lnTo>
                      <a:pt x="5660" y="0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chemeClr val="bg1">
                  <a:alpha val="10001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>
                  <a:ea typeface="+mn-ea"/>
                </a:endParaRPr>
              </a:p>
            </p:txBody>
          </p:sp>
          <p:sp>
            <p:nvSpPr>
              <p:cNvPr id="8" name="Freeform 50"/>
              <p:cNvSpPr>
                <a:spLocks/>
              </p:cNvSpPr>
              <p:nvPr userDrawn="1"/>
            </p:nvSpPr>
            <p:spPr bwMode="ltGray">
              <a:xfrm>
                <a:off x="97" y="195"/>
                <a:ext cx="5662" cy="1185"/>
              </a:xfrm>
              <a:custGeom>
                <a:avLst/>
                <a:gdLst/>
                <a:ahLst/>
                <a:cxnLst>
                  <a:cxn ang="0">
                    <a:pos x="5662" y="0"/>
                  </a:cxn>
                  <a:cxn ang="0">
                    <a:pos x="0" y="1185"/>
                  </a:cxn>
                  <a:cxn ang="0">
                    <a:pos x="0" y="442"/>
                  </a:cxn>
                  <a:cxn ang="0">
                    <a:pos x="5662" y="0"/>
                  </a:cxn>
                </a:cxnLst>
                <a:rect l="0" t="0" r="r" b="b"/>
                <a:pathLst>
                  <a:path w="5662" h="1185">
                    <a:moveTo>
                      <a:pt x="5662" y="0"/>
                    </a:moveTo>
                    <a:lnTo>
                      <a:pt x="0" y="1185"/>
                    </a:lnTo>
                    <a:lnTo>
                      <a:pt x="0" y="442"/>
                    </a:lnTo>
                    <a:lnTo>
                      <a:pt x="5662" y="0"/>
                    </a:lnTo>
                    <a:close/>
                  </a:path>
                </a:pathLst>
              </a:custGeom>
              <a:solidFill>
                <a:schemeClr val="bg1">
                  <a:alpha val="10001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>
                  <a:ea typeface="+mn-ea"/>
                </a:endParaRPr>
              </a:p>
            </p:txBody>
          </p:sp>
        </p:grpSp>
        <p:sp>
          <p:nvSpPr>
            <p:cNvPr id="4" name="Freeform 51"/>
            <p:cNvSpPr>
              <a:spLocks/>
            </p:cNvSpPr>
            <p:nvPr userDrawn="1"/>
          </p:nvSpPr>
          <p:spPr bwMode="ltGray">
            <a:xfrm flipH="1">
              <a:off x="0" y="315"/>
              <a:ext cx="5753" cy="39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2711"/>
                </a:cxn>
                <a:cxn ang="0">
                  <a:pos x="5760" y="3076"/>
                </a:cxn>
                <a:cxn ang="0">
                  <a:pos x="952" y="3084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5760" h="3084">
                  <a:moveTo>
                    <a:pt x="0" y="0"/>
                  </a:moveTo>
                  <a:lnTo>
                    <a:pt x="5760" y="2711"/>
                  </a:lnTo>
                  <a:lnTo>
                    <a:pt x="5760" y="3076"/>
                  </a:lnTo>
                  <a:lnTo>
                    <a:pt x="952" y="3084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5" name="Freeform 52"/>
            <p:cNvSpPr>
              <a:spLocks/>
            </p:cNvSpPr>
            <p:nvPr userDrawn="1"/>
          </p:nvSpPr>
          <p:spPr bwMode="ltGray">
            <a:xfrm>
              <a:off x="0" y="215"/>
              <a:ext cx="5759" cy="4105"/>
            </a:xfrm>
            <a:custGeom>
              <a:avLst/>
              <a:gdLst/>
              <a:ahLst/>
              <a:cxnLst>
                <a:cxn ang="0">
                  <a:pos x="5663" y="228"/>
                </a:cxn>
                <a:cxn ang="0">
                  <a:pos x="1776" y="4006"/>
                </a:cxn>
                <a:cxn ang="0">
                  <a:pos x="0" y="4017"/>
                </a:cxn>
                <a:cxn ang="0">
                  <a:pos x="0" y="1658"/>
                </a:cxn>
                <a:cxn ang="0">
                  <a:pos x="5662" y="0"/>
                </a:cxn>
                <a:cxn ang="0">
                  <a:pos x="5663" y="228"/>
                </a:cxn>
              </a:cxnLst>
              <a:rect l="0" t="0" r="r" b="b"/>
              <a:pathLst>
                <a:path w="5663" h="4017">
                  <a:moveTo>
                    <a:pt x="5663" y="228"/>
                  </a:moveTo>
                  <a:lnTo>
                    <a:pt x="1776" y="4006"/>
                  </a:lnTo>
                  <a:lnTo>
                    <a:pt x="0" y="4017"/>
                  </a:lnTo>
                  <a:lnTo>
                    <a:pt x="0" y="1658"/>
                  </a:lnTo>
                  <a:lnTo>
                    <a:pt x="5662" y="0"/>
                  </a:lnTo>
                  <a:lnTo>
                    <a:pt x="5663" y="228"/>
                  </a:lnTo>
                  <a:close/>
                </a:path>
              </a:pathLst>
            </a:custGeom>
            <a:solidFill>
              <a:schemeClr val="bg1">
                <a:alpha val="1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6" name="Freeform 53"/>
            <p:cNvSpPr>
              <a:spLocks/>
            </p:cNvSpPr>
            <p:nvPr userDrawn="1"/>
          </p:nvSpPr>
          <p:spPr bwMode="ltGray">
            <a:xfrm>
              <a:off x="0" y="201"/>
              <a:ext cx="5760" cy="2772"/>
            </a:xfrm>
            <a:custGeom>
              <a:avLst/>
              <a:gdLst/>
              <a:ahLst/>
              <a:cxnLst>
                <a:cxn ang="0">
                  <a:pos x="5664" y="0"/>
                </a:cxn>
                <a:cxn ang="0">
                  <a:pos x="8" y="971"/>
                </a:cxn>
                <a:cxn ang="0">
                  <a:pos x="0" y="2713"/>
                </a:cxn>
                <a:cxn ang="0">
                  <a:pos x="5664" y="96"/>
                </a:cxn>
                <a:cxn ang="0">
                  <a:pos x="5664" y="0"/>
                </a:cxn>
              </a:cxnLst>
              <a:rect l="0" t="0" r="r" b="b"/>
              <a:pathLst>
                <a:path w="5664" h="2713">
                  <a:moveTo>
                    <a:pt x="5664" y="0"/>
                  </a:moveTo>
                  <a:lnTo>
                    <a:pt x="8" y="971"/>
                  </a:lnTo>
                  <a:lnTo>
                    <a:pt x="0" y="2713"/>
                  </a:lnTo>
                  <a:lnTo>
                    <a:pt x="5664" y="96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pic>
        <p:nvPicPr>
          <p:cNvPr id="9" name="Picture 4" descr="C:\DOCUME~1\사용자\LOCALS~1\Temp\Hnc\BinData\EMB00000820207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963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이등변 삼각형 15"/>
          <p:cNvSpPr/>
          <p:nvPr userDrawn="1"/>
        </p:nvSpPr>
        <p:spPr bwMode="auto">
          <a:xfrm rot="16200000">
            <a:off x="8496300" y="6210300"/>
            <a:ext cx="647700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+mn-ea"/>
            </a:endParaRPr>
          </a:p>
        </p:txBody>
      </p:sp>
      <p:pic>
        <p:nvPicPr>
          <p:cNvPr id="11" name="그림 10" descr="공단마크.png"/>
          <p:cNvPicPr>
            <a:picLocks noChangeAspect="1"/>
          </p:cNvPicPr>
          <p:nvPr userDrawn="1"/>
        </p:nvPicPr>
        <p:blipFill>
          <a:blip r:embed="rId3" cstate="print"/>
          <a:srcRect l="13274" t="23154" r="19469" b="33429"/>
          <a:stretch>
            <a:fillRect/>
          </a:stretch>
        </p:blipFill>
        <p:spPr bwMode="auto">
          <a:xfrm>
            <a:off x="7667625" y="6488113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 bwMode="gray">
          <a:xfrm>
            <a:off x="7010400" y="6519863"/>
            <a:ext cx="2133600" cy="3016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600" smtClean="0">
                <a:ea typeface="굴림" pitchFamily="50" charset="-127"/>
              </a:defRPr>
            </a:lvl1pPr>
          </a:lstStyle>
          <a:p>
            <a:pPr>
              <a:defRPr/>
            </a:pPr>
            <a:fld id="{BE93226F-0B04-4EB7-8AFB-7EE18A4DD55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2"/>
          <p:cNvGrpSpPr>
            <a:grpSpLocks/>
          </p:cNvGrpSpPr>
          <p:nvPr userDrawn="1"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pic>
          <p:nvPicPr>
            <p:cNvPr id="4" name="Picture 3" descr="D:\변창오\적정청구\2. 본사업\1. 기본계획\복지부 워크숍\목차_바탕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직사각형 11"/>
            <p:cNvSpPr/>
            <p:nvPr userDrawn="1"/>
          </p:nvSpPr>
          <p:spPr>
            <a:xfrm>
              <a:off x="0" y="4581525"/>
              <a:ext cx="9144000" cy="2276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ko-KR" altLang="en-US"/>
            </a:p>
          </p:txBody>
        </p:sp>
      </p:grpSp>
      <p:sp>
        <p:nvSpPr>
          <p:cNvPr id="6" name="Rectangle 32"/>
          <p:cNvSpPr>
            <a:spLocks noChangeArrowheads="1"/>
          </p:cNvSpPr>
          <p:nvPr userDrawn="1"/>
        </p:nvSpPr>
        <p:spPr bwMode="ltGray">
          <a:xfrm>
            <a:off x="-324544" y="3933056"/>
            <a:ext cx="10009112" cy="2143125"/>
          </a:xfrm>
          <a:prstGeom prst="rect">
            <a:avLst/>
          </a:prstGeom>
          <a:gradFill>
            <a:gsLst>
              <a:gs pos="0">
                <a:srgbClr val="E4EBF8">
                  <a:alpha val="1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1400000" scaled="0"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eaLnBrk="0" latinLnBrk="0" hangingPunct="0">
              <a:defRPr/>
            </a:pPr>
            <a:endParaRPr kumimoji="0" lang="ko-KR" altLang="en-US">
              <a:latin typeface="Times New Roman" pitchFamily="18" charset="0"/>
              <a:ea typeface="굴림" charset="-127"/>
            </a:endParaRPr>
          </a:p>
        </p:txBody>
      </p:sp>
      <p:pic>
        <p:nvPicPr>
          <p:cNvPr id="7" name="Picture 26" descr="brown"/>
          <p:cNvPicPr>
            <a:picLocks noChangeAspect="1" noChangeArrowheads="1"/>
          </p:cNvPicPr>
          <p:nvPr userDrawn="1"/>
        </p:nvPicPr>
        <p:blipFill>
          <a:blip r:embed="rId3" cstate="print">
            <a:lum bright="60000" contrast="-20000"/>
          </a:blip>
          <a:srcRect l="36719" b="70238"/>
          <a:stretch>
            <a:fillRect/>
          </a:stretch>
        </p:blipFill>
        <p:spPr bwMode="auto">
          <a:xfrm>
            <a:off x="-252536" y="5013176"/>
            <a:ext cx="97930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그림 13" descr="1-4.png"/>
          <p:cNvPicPr>
            <a:picLocks noChangeAspect="1"/>
          </p:cNvPicPr>
          <p:nvPr userDrawn="1"/>
        </p:nvPicPr>
        <p:blipFill>
          <a:blip r:embed="rId4" cstate="print"/>
          <a:srcRect r="7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16" descr="b-3 copy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~1\USER\LOCALS~1\Temp\Hnc\BinData\EMB0000136c2d52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635625"/>
            <a:ext cx="15843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7" name="Picture 3" descr="D:\변창오\적정청구\2. 본사업\1. 기본계획\복지부 워크숍\목차_바탕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94a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 b="52033"/>
          <a:stretch>
            <a:fillRect/>
          </a:stretch>
        </p:blipFill>
        <p:spPr bwMode="auto">
          <a:xfrm rot="10800000"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 userDrawn="1"/>
        </p:nvSpPr>
        <p:spPr>
          <a:xfrm>
            <a:off x="0" y="2928934"/>
            <a:ext cx="9144000" cy="857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10/30/2012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DBAE-945A-4A30-A987-16F4C6E23EEC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grpSp>
        <p:nvGrpSpPr>
          <p:cNvPr id="5" name="Group 60"/>
          <p:cNvGrpSpPr>
            <a:grpSpLocks/>
          </p:cNvGrpSpPr>
          <p:nvPr userDrawn="1"/>
        </p:nvGrpSpPr>
        <p:grpSpPr bwMode="auto">
          <a:xfrm>
            <a:off x="0" y="687388"/>
            <a:ext cx="9144000" cy="6180137"/>
            <a:chOff x="0" y="195"/>
            <a:chExt cx="5760" cy="4125"/>
          </a:xfrm>
        </p:grpSpPr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0" y="195"/>
              <a:ext cx="5758" cy="1212"/>
              <a:chOff x="97" y="195"/>
              <a:chExt cx="5662" cy="1185"/>
            </a:xfrm>
          </p:grpSpPr>
          <p:sp>
            <p:nvSpPr>
              <p:cNvPr id="10" name="Freeform 49"/>
              <p:cNvSpPr>
                <a:spLocks/>
              </p:cNvSpPr>
              <p:nvPr userDrawn="1"/>
            </p:nvSpPr>
            <p:spPr bwMode="ltGray">
              <a:xfrm>
                <a:off x="97" y="198"/>
                <a:ext cx="5660" cy="526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0" y="526"/>
                  </a:cxn>
                  <a:cxn ang="0">
                    <a:pos x="5660" y="0"/>
                  </a:cxn>
                  <a:cxn ang="0">
                    <a:pos x="0" y="363"/>
                  </a:cxn>
                </a:cxnLst>
                <a:rect l="0" t="0" r="r" b="b"/>
                <a:pathLst>
                  <a:path w="5660" h="526">
                    <a:moveTo>
                      <a:pt x="0" y="363"/>
                    </a:moveTo>
                    <a:lnTo>
                      <a:pt x="0" y="526"/>
                    </a:lnTo>
                    <a:lnTo>
                      <a:pt x="5660" y="0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chemeClr val="bg1">
                  <a:alpha val="10001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>
                  <a:ea typeface="+mn-ea"/>
                </a:endParaRPr>
              </a:p>
            </p:txBody>
          </p:sp>
          <p:sp>
            <p:nvSpPr>
              <p:cNvPr id="11" name="Freeform 50"/>
              <p:cNvSpPr>
                <a:spLocks/>
              </p:cNvSpPr>
              <p:nvPr userDrawn="1"/>
            </p:nvSpPr>
            <p:spPr bwMode="ltGray">
              <a:xfrm>
                <a:off x="97" y="195"/>
                <a:ext cx="5662" cy="1185"/>
              </a:xfrm>
              <a:custGeom>
                <a:avLst/>
                <a:gdLst/>
                <a:ahLst/>
                <a:cxnLst>
                  <a:cxn ang="0">
                    <a:pos x="5662" y="0"/>
                  </a:cxn>
                  <a:cxn ang="0">
                    <a:pos x="0" y="1185"/>
                  </a:cxn>
                  <a:cxn ang="0">
                    <a:pos x="0" y="442"/>
                  </a:cxn>
                  <a:cxn ang="0">
                    <a:pos x="5662" y="0"/>
                  </a:cxn>
                </a:cxnLst>
                <a:rect l="0" t="0" r="r" b="b"/>
                <a:pathLst>
                  <a:path w="5662" h="1185">
                    <a:moveTo>
                      <a:pt x="5662" y="0"/>
                    </a:moveTo>
                    <a:lnTo>
                      <a:pt x="0" y="1185"/>
                    </a:lnTo>
                    <a:lnTo>
                      <a:pt x="0" y="442"/>
                    </a:lnTo>
                    <a:lnTo>
                      <a:pt x="5662" y="0"/>
                    </a:lnTo>
                    <a:close/>
                  </a:path>
                </a:pathLst>
              </a:custGeom>
              <a:solidFill>
                <a:schemeClr val="bg1">
                  <a:alpha val="10001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>
                  <a:ea typeface="+mn-ea"/>
                </a:endParaRPr>
              </a:p>
            </p:txBody>
          </p:sp>
        </p:grpSp>
        <p:sp>
          <p:nvSpPr>
            <p:cNvPr id="7" name="Freeform 51"/>
            <p:cNvSpPr>
              <a:spLocks/>
            </p:cNvSpPr>
            <p:nvPr userDrawn="1"/>
          </p:nvSpPr>
          <p:spPr bwMode="ltGray">
            <a:xfrm flipH="1">
              <a:off x="0" y="315"/>
              <a:ext cx="5753" cy="39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2711"/>
                </a:cxn>
                <a:cxn ang="0">
                  <a:pos x="5760" y="3076"/>
                </a:cxn>
                <a:cxn ang="0">
                  <a:pos x="952" y="3084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5760" h="3084">
                  <a:moveTo>
                    <a:pt x="0" y="0"/>
                  </a:moveTo>
                  <a:lnTo>
                    <a:pt x="5760" y="2711"/>
                  </a:lnTo>
                  <a:lnTo>
                    <a:pt x="5760" y="3076"/>
                  </a:lnTo>
                  <a:lnTo>
                    <a:pt x="952" y="3084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8" name="Freeform 52"/>
            <p:cNvSpPr>
              <a:spLocks/>
            </p:cNvSpPr>
            <p:nvPr userDrawn="1"/>
          </p:nvSpPr>
          <p:spPr bwMode="ltGray">
            <a:xfrm>
              <a:off x="0" y="215"/>
              <a:ext cx="5759" cy="4105"/>
            </a:xfrm>
            <a:custGeom>
              <a:avLst/>
              <a:gdLst/>
              <a:ahLst/>
              <a:cxnLst>
                <a:cxn ang="0">
                  <a:pos x="5663" y="228"/>
                </a:cxn>
                <a:cxn ang="0">
                  <a:pos x="1776" y="4006"/>
                </a:cxn>
                <a:cxn ang="0">
                  <a:pos x="0" y="4017"/>
                </a:cxn>
                <a:cxn ang="0">
                  <a:pos x="0" y="1658"/>
                </a:cxn>
                <a:cxn ang="0">
                  <a:pos x="5662" y="0"/>
                </a:cxn>
                <a:cxn ang="0">
                  <a:pos x="5663" y="228"/>
                </a:cxn>
              </a:cxnLst>
              <a:rect l="0" t="0" r="r" b="b"/>
              <a:pathLst>
                <a:path w="5663" h="4017">
                  <a:moveTo>
                    <a:pt x="5663" y="228"/>
                  </a:moveTo>
                  <a:lnTo>
                    <a:pt x="1776" y="4006"/>
                  </a:lnTo>
                  <a:lnTo>
                    <a:pt x="0" y="4017"/>
                  </a:lnTo>
                  <a:lnTo>
                    <a:pt x="0" y="1658"/>
                  </a:lnTo>
                  <a:lnTo>
                    <a:pt x="5662" y="0"/>
                  </a:lnTo>
                  <a:lnTo>
                    <a:pt x="5663" y="228"/>
                  </a:lnTo>
                  <a:close/>
                </a:path>
              </a:pathLst>
            </a:custGeom>
            <a:solidFill>
              <a:schemeClr val="bg1">
                <a:alpha val="14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9" name="Freeform 53"/>
            <p:cNvSpPr>
              <a:spLocks/>
            </p:cNvSpPr>
            <p:nvPr userDrawn="1"/>
          </p:nvSpPr>
          <p:spPr bwMode="ltGray">
            <a:xfrm>
              <a:off x="0" y="201"/>
              <a:ext cx="5760" cy="2772"/>
            </a:xfrm>
            <a:custGeom>
              <a:avLst/>
              <a:gdLst/>
              <a:ahLst/>
              <a:cxnLst>
                <a:cxn ang="0">
                  <a:pos x="5664" y="0"/>
                </a:cxn>
                <a:cxn ang="0">
                  <a:pos x="8" y="971"/>
                </a:cxn>
                <a:cxn ang="0">
                  <a:pos x="0" y="2713"/>
                </a:cxn>
                <a:cxn ang="0">
                  <a:pos x="5664" y="96"/>
                </a:cxn>
                <a:cxn ang="0">
                  <a:pos x="5664" y="0"/>
                </a:cxn>
              </a:cxnLst>
              <a:rect l="0" t="0" r="r" b="b"/>
              <a:pathLst>
                <a:path w="5664" h="2713">
                  <a:moveTo>
                    <a:pt x="5664" y="0"/>
                  </a:moveTo>
                  <a:lnTo>
                    <a:pt x="8" y="971"/>
                  </a:lnTo>
                  <a:lnTo>
                    <a:pt x="0" y="2713"/>
                  </a:lnTo>
                  <a:lnTo>
                    <a:pt x="5664" y="96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pic>
        <p:nvPicPr>
          <p:cNvPr id="12" name="Picture 4" descr="C:\DOCUME~1\사용자\LOCALS~1\Temp\Hnc\BinData\EMB00000820207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134938"/>
            <a:ext cx="11525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이등변 삼각형 12"/>
          <p:cNvSpPr/>
          <p:nvPr userDrawn="1"/>
        </p:nvSpPr>
        <p:spPr bwMode="auto">
          <a:xfrm rot="16200000">
            <a:off x="8496300" y="6210300"/>
            <a:ext cx="647700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0">
              <a:defRPr/>
            </a:pPr>
            <a:endParaRPr kumimoji="0" lang="ko-KR" altLang="en-US">
              <a:ea typeface="+mn-ea"/>
            </a:endParaRPr>
          </a:p>
        </p:txBody>
      </p:sp>
      <p:pic>
        <p:nvPicPr>
          <p:cNvPr id="14" name="그림 13" descr="공단마크.png"/>
          <p:cNvPicPr>
            <a:picLocks noChangeAspect="1"/>
          </p:cNvPicPr>
          <p:nvPr userDrawn="1"/>
        </p:nvPicPr>
        <p:blipFill>
          <a:blip r:embed="rId3" cstate="print"/>
          <a:srcRect l="13274" t="23154" r="19469" b="33429"/>
          <a:stretch>
            <a:fillRect/>
          </a:stretch>
        </p:blipFill>
        <p:spPr bwMode="auto">
          <a:xfrm>
            <a:off x="7740650" y="64881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 userDrawn="1"/>
        </p:nvCxnSpPr>
        <p:spPr bwMode="auto">
          <a:xfrm>
            <a:off x="395288" y="836613"/>
            <a:ext cx="7129462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10/30/2012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10/30/2012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10/30/2012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  <p:sldLayoutId id="2147483746" r:id="rId13"/>
    <p:sldLayoutId id="2147483747" r:id="rId14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3838054" y="3879776"/>
            <a:ext cx="1742058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2012. </a:t>
            </a:r>
            <a:r>
              <a:rPr lang="en-US" altLang="ko-KR" sz="3600" b="1" kern="10" dirty="0" smtClean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11. 1. </a:t>
            </a:r>
            <a:endParaRPr lang="ko-KR" altLang="en-US" sz="3600" b="1" kern="10" dirty="0">
              <a:ln w="19050">
                <a:solidFill>
                  <a:srgbClr val="FFFEFE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HY울릉도B"/>
              <a:ea typeface="HY울릉도B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2699792" y="4941168"/>
            <a:ext cx="4608512" cy="503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 dirty="0" smtClean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국민건강보험공단  광주지역본부</a:t>
            </a:r>
            <a:endParaRPr lang="ko-KR" altLang="en-US" sz="3600" b="1" kern="10" dirty="0">
              <a:ln w="19050">
                <a:solidFill>
                  <a:srgbClr val="FFFEFE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HY울릉도B"/>
              <a:ea typeface="HY울릉도B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7294438" y="5877272"/>
            <a:ext cx="1598042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 dirty="0" smtClean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이 경 림</a:t>
            </a:r>
            <a:endParaRPr lang="ko-KR" altLang="en-US" sz="3600" b="1" kern="10" dirty="0">
              <a:ln w="19050">
                <a:solidFill>
                  <a:srgbClr val="FFFEFE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HY울릉도B"/>
              <a:ea typeface="HY울릉도B"/>
            </a:endParaRPr>
          </a:p>
        </p:txBody>
      </p:sp>
      <p:pic>
        <p:nvPicPr>
          <p:cNvPr id="13" name="Picture 2" descr="C:\DOCUME~1\USER\LOCALS~1\Temp\Hnc\BinData\EMB0000136c2d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085184"/>
            <a:ext cx="1584176" cy="1005826"/>
          </a:xfrm>
          <a:prstGeom prst="rect">
            <a:avLst/>
          </a:prstGeom>
          <a:noFill/>
        </p:spPr>
      </p:pic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1000100" y="1995110"/>
            <a:ext cx="7388324" cy="10018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latinLnBrk="0">
              <a:defRPr/>
            </a:pPr>
            <a:r>
              <a:rPr lang="ko-KR" altLang="en-US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국가 암 </a:t>
            </a:r>
            <a:r>
              <a:rPr lang="ko-KR" altLang="en-US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8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검진 </a:t>
            </a:r>
            <a:r>
              <a:rPr lang="ko-KR" altLang="en-US" sz="3600" b="1" kern="1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8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수검률</a:t>
            </a:r>
            <a:r>
              <a:rPr lang="ko-KR" altLang="en-US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8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향상 플랜</a:t>
            </a:r>
            <a:endParaRPr lang="ko-KR" altLang="en-US" sz="3600" b="1" kern="1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802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1331640" y="1196752"/>
            <a:ext cx="6480720" cy="36004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 latinLnBrk="0">
              <a:defRPr/>
            </a:pPr>
            <a:r>
              <a:rPr lang="ko-KR" altLang="en-US" sz="40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암 검진</a:t>
            </a:r>
            <a:r>
              <a:rPr lang="en-US" altLang="ko-KR" sz="40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40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암은 멀어지고 </a:t>
            </a:r>
            <a:r>
              <a:rPr lang="ko-KR" altLang="en-US" sz="40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웃음</a:t>
            </a:r>
            <a:r>
              <a:rPr lang="ko-KR" altLang="en-US" sz="40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은 가까워 집니다 </a:t>
            </a:r>
            <a:r>
              <a:rPr lang="en-US" altLang="ko-KR" sz="40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!!</a:t>
            </a:r>
            <a:endParaRPr lang="ko-KR" altLang="en-US" sz="40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5"/>
          <p:cNvSpPr>
            <a:spLocks noChangeArrowheads="1"/>
          </p:cNvSpPr>
          <p:nvPr/>
        </p:nvSpPr>
        <p:spPr bwMode="auto">
          <a:xfrm>
            <a:off x="395536" y="980728"/>
            <a:ext cx="4392612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8100" dir="2400000" algn="ctr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2000" dirty="0" smtClean="0">
                <a:solidFill>
                  <a:srgbClr val="FFFFFF"/>
                </a:solidFill>
                <a:latin typeface="HY울릉도M" pitchFamily="18" charset="-127"/>
                <a:ea typeface="HY울릉도M" pitchFamily="18" charset="-127"/>
                <a:cs typeface="굴림" pitchFamily="50" charset="-127"/>
              </a:rPr>
              <a:t>관련 근거 자료 및 참고자료</a:t>
            </a:r>
            <a:endParaRPr lang="ko-KR" sz="2400" dirty="0">
              <a:latin typeface="굴림" pitchFamily="50" charset="-127"/>
              <a:ea typeface="HY울릉도M" pitchFamily="18" charset="-127"/>
              <a:cs typeface="굴림" pitchFamily="50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77825" y="1412875"/>
            <a:ext cx="8442325" cy="5111750"/>
          </a:xfrm>
          <a:prstGeom prst="roundRect">
            <a:avLst>
              <a:gd name="adj" fmla="val 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dirty="0"/>
          </a:p>
        </p:txBody>
      </p:sp>
      <p:sp>
        <p:nvSpPr>
          <p:cNvPr id="2150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432048" cy="365125"/>
          </a:xfrm>
          <a:noFill/>
        </p:spPr>
        <p:txBody>
          <a:bodyPr/>
          <a:lstStyle/>
          <a:p>
            <a:fld id="{E80DE732-25D1-4433-9F72-952175815C40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21508" name="직사각형 19"/>
          <p:cNvSpPr>
            <a:spLocks noChangeArrowheads="1"/>
          </p:cNvSpPr>
          <p:nvPr/>
        </p:nvSpPr>
        <p:spPr bwMode="auto">
          <a:xfrm>
            <a:off x="755651" y="1618953"/>
            <a:ext cx="194414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dirty="0" smtClean="0">
                <a:latin typeface="HY울릉도B" pitchFamily="18" charset="-127"/>
                <a:ea typeface="HY울릉도B" pitchFamily="18" charset="-127"/>
              </a:rPr>
              <a:t> 맞춤형 안내문</a:t>
            </a:r>
            <a:endParaRPr kumimoji="0"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21509" name="Picture 12" descr="025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58813" y="1736428"/>
            <a:ext cx="1111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pic>
        <p:nvPicPr>
          <p:cNvPr id="1026" name="Picture 2" descr="C:\DOCUME~1\USER~1.SAM\LOCALS~1\Temp\Hnc\BinData\EMB00004540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888431" cy="4104456"/>
          </a:xfrm>
          <a:prstGeom prst="rect">
            <a:avLst/>
          </a:prstGeom>
          <a:noFill/>
          <a:ln w="25400">
            <a:solidFill>
              <a:srgbClr val="0000FF">
                <a:alpha val="74000"/>
              </a:srgbClr>
            </a:solidFill>
          </a:ln>
        </p:spPr>
      </p:pic>
      <p:pic>
        <p:nvPicPr>
          <p:cNvPr id="1028" name="Picture 4" descr="C:\DOCUME~1\USER~1.SAM\LOCALS~1\Temp\Hnc\BinData\EMB000045400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04864"/>
            <a:ext cx="3888432" cy="4104456"/>
          </a:xfrm>
          <a:prstGeom prst="rect">
            <a:avLst/>
          </a:prstGeom>
          <a:noFill/>
          <a:ln w="25400">
            <a:solidFill>
              <a:srgbClr val="0000FF">
                <a:alpha val="84000"/>
              </a:srgbClr>
            </a:solidFill>
          </a:ln>
        </p:spPr>
      </p:pic>
      <p:sp>
        <p:nvSpPr>
          <p:cNvPr id="15" name="직사각형 19"/>
          <p:cNvSpPr>
            <a:spLocks noChangeArrowheads="1"/>
          </p:cNvSpPr>
          <p:nvPr/>
        </p:nvSpPr>
        <p:spPr bwMode="auto">
          <a:xfrm>
            <a:off x="4932114" y="1628800"/>
            <a:ext cx="1944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dirty="0" smtClean="0">
                <a:latin typeface="HY울릉도B" pitchFamily="18" charset="-127"/>
                <a:ea typeface="HY울릉도B" pitchFamily="18" charset="-127"/>
              </a:rPr>
              <a:t> 지사지원 </a:t>
            </a:r>
            <a:r>
              <a:rPr kumimoji="0" lang="ko-KR" altLang="en-US" dirty="0" err="1" smtClean="0">
                <a:latin typeface="HY울릉도B" pitchFamily="18" charset="-127"/>
                <a:ea typeface="HY울릉도B" pitchFamily="18" charset="-127"/>
              </a:rPr>
              <a:t>점검표</a:t>
            </a:r>
            <a:endParaRPr kumimoji="0"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7" name="Picture 12" descr="025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835276" y="1746275"/>
            <a:ext cx="1111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740352" y="2708920"/>
            <a:ext cx="792088" cy="1692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ko-KR" altLang="en-US" sz="500" dirty="0"/>
          </a:p>
        </p:txBody>
      </p:sp>
      <p:sp>
        <p:nvSpPr>
          <p:cNvPr id="19" name="TextBox 18"/>
          <p:cNvSpPr txBox="1"/>
          <p:nvPr/>
        </p:nvSpPr>
        <p:spPr>
          <a:xfrm>
            <a:off x="5220072" y="2708920"/>
            <a:ext cx="432048" cy="1231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ko-KR" altLang="en-US" sz="200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2467018"/>
            <a:ext cx="57606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600" dirty="0" smtClean="0"/>
              <a:t>○     ○</a:t>
            </a:r>
            <a:endParaRPr lang="ko-KR" altLang="en-US" sz="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3348366"/>
            <a:ext cx="504056" cy="1846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600" dirty="0" smtClean="0"/>
              <a:t>○ ○ ○</a:t>
            </a:r>
            <a:endParaRPr lang="ko-KR" altLang="en-US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277839"/>
            <a:ext cx="712879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HY울릉도B" pitchFamily="18" charset="-127"/>
                <a:ea typeface="HY울릉도B" pitchFamily="18" charset="-127"/>
              </a:rPr>
              <a:t>1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암검진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kumimoji="0" lang="ko-KR" alt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수검률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제고를 위한 지원</a:t>
            </a:r>
            <a:endParaRPr kumimoji="0" lang="ko-KR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sp>
        <p:nvSpPr>
          <p:cNvPr id="1638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  <a:noFill/>
        </p:spPr>
        <p:txBody>
          <a:bodyPr/>
          <a:lstStyle/>
          <a:p>
            <a:fld id="{C8FD4337-B765-4A38-B509-EE97D141B393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306388" y="1052736"/>
            <a:ext cx="8567737" cy="5184775"/>
          </a:xfrm>
          <a:prstGeom prst="roundRect">
            <a:avLst>
              <a:gd name="adj" fmla="val 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16389" name="직사각형 117"/>
          <p:cNvSpPr>
            <a:spLocks noChangeArrowheads="1"/>
          </p:cNvSpPr>
          <p:nvPr/>
        </p:nvSpPr>
        <p:spPr bwMode="auto">
          <a:xfrm>
            <a:off x="946150" y="2420318"/>
            <a:ext cx="67221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b="1" dirty="0" smtClean="0">
                <a:solidFill>
                  <a:srgbClr val="C00000"/>
                </a:solidFill>
                <a:latin typeface="HY울릉도M" pitchFamily="18" charset="-127"/>
                <a:ea typeface="HY울릉도M" pitchFamily="18" charset="-127"/>
              </a:rPr>
              <a:t>지역별</a:t>
            </a:r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 실정에 맞는 홍보 수행 지원 및 관리</a:t>
            </a:r>
            <a:endParaRPr kumimoji="0" lang="ko-KR" altLang="en-US" sz="2000" b="1" dirty="0">
              <a:solidFill>
                <a:srgbClr val="C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6390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750" y="2348880"/>
            <a:ext cx="38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95536" y="277839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현장 중심의 교육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·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홍보 다양화</a:t>
            </a:r>
            <a:endParaRPr kumimoji="0" lang="ko-KR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398" name="직사각형 14"/>
          <p:cNvSpPr>
            <a:spLocks noChangeArrowheads="1"/>
          </p:cNvSpPr>
          <p:nvPr/>
        </p:nvSpPr>
        <p:spPr bwMode="auto">
          <a:xfrm>
            <a:off x="684213" y="4508550"/>
            <a:ext cx="792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   지역실정에 맞는 체계적 홍보 수행 지원 및 관리</a:t>
            </a:r>
            <a:endParaRPr kumimoji="0" lang="ko-KR" altLang="en-US" sz="1600" b="1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6399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750" y="4437112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직사각형 24"/>
          <p:cNvSpPr>
            <a:spLocks noChangeArrowheads="1"/>
          </p:cNvSpPr>
          <p:nvPr/>
        </p:nvSpPr>
        <p:spPr bwMode="auto">
          <a:xfrm>
            <a:off x="900113" y="4984800"/>
            <a:ext cx="6984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효율적 홍보를 위한 계획 수립 및 홍보용품 제작 지원</a:t>
            </a:r>
            <a:endParaRPr kumimoji="0" lang="ko-KR" altLang="en-US" sz="2000" dirty="0">
              <a:solidFill>
                <a:srgbClr val="0000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722392" y="2923866"/>
          <a:ext cx="7738040" cy="13692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6202"/>
                <a:gridCol w="2419781"/>
                <a:gridCol w="2812057"/>
              </a:tblGrid>
              <a:tr h="5247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신문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/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정보지</a:t>
                      </a:r>
                      <a:endParaRPr lang="en-US" altLang="ko-KR" sz="1600" dirty="0" smtClean="0">
                        <a:solidFill>
                          <a:srgbClr val="FF0000"/>
                        </a:solidFill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캠페인</a:t>
                      </a:r>
                      <a:endParaRPr lang="en-US" altLang="ko-KR" sz="1600" dirty="0" smtClean="0">
                        <a:solidFill>
                          <a:srgbClr val="FF0000"/>
                        </a:solidFill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기타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홍보 지원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)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44479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</a:t>
                      </a:r>
                      <a:r>
                        <a:rPr lang="en-US" altLang="ko-KR" sz="1600" b="1" baseline="0" dirty="0" smtClean="0">
                          <a:latin typeface="HY수평선M" pitchFamily="18" charset="-127"/>
                          <a:ea typeface="HY수평선M" pitchFamily="18" charset="-127"/>
                        </a:rPr>
                        <a:t> 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언론보도  </a:t>
                      </a:r>
                      <a:r>
                        <a:rPr lang="en-US" altLang="ko-KR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8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개 매체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생활정보지 </a:t>
                      </a:r>
                      <a:r>
                        <a:rPr lang="en-US" altLang="ko-KR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9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개 지역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암 예방의 날 홍보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핑크리본 대회 참여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대장암검진 </a:t>
                      </a:r>
                      <a:r>
                        <a:rPr lang="ko-KR" altLang="en-US" sz="1600" b="1" dirty="0" err="1" smtClean="0">
                          <a:latin typeface="HY수평선M" pitchFamily="18" charset="-127"/>
                          <a:ea typeface="HY수평선M" pitchFamily="18" charset="-127"/>
                        </a:rPr>
                        <a:t>채변통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 제공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암 검진 스티커 제작 등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4" descr="A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676" y="1412776"/>
            <a:ext cx="210964" cy="2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755577" y="1268760"/>
          <a:ext cx="7704855" cy="10081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04855"/>
              </a:tblGrid>
              <a:tr h="100811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FFFF">
                        <a:alpha val="28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4" descr="A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676" y="1849884"/>
            <a:ext cx="210964" cy="2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331640" y="13265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교육프로그램의 표준화 제공으로 업무 역량 강화</a:t>
            </a:r>
            <a:endParaRPr lang="ko-KR" altLang="en-US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1640" y="176352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M" pitchFamily="18" charset="-127"/>
                <a:ea typeface="HY동녘M" pitchFamily="18" charset="-127"/>
              </a:rPr>
              <a:t>다양한 지역 행사  현장 참여로 홍보의 효과 극대화</a:t>
            </a:r>
            <a:endParaRPr lang="ko-KR" altLang="en-US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2" name="직사각형 24"/>
          <p:cNvSpPr>
            <a:spLocks noChangeArrowheads="1"/>
          </p:cNvSpPr>
          <p:nvPr/>
        </p:nvSpPr>
        <p:spPr bwMode="auto">
          <a:xfrm>
            <a:off x="899592" y="5373216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현장 중심 홍보로 국가 암 검진의 인식 제고</a:t>
            </a:r>
            <a:endParaRPr kumimoji="0" lang="ko-KR" altLang="en-US" sz="2000" dirty="0">
              <a:solidFill>
                <a:srgbClr val="0000FF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377825" y="1052736"/>
            <a:ext cx="8442325" cy="5471889"/>
          </a:xfrm>
          <a:prstGeom prst="roundRect">
            <a:avLst>
              <a:gd name="adj" fmla="val 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dirty="0"/>
          </a:p>
        </p:txBody>
      </p:sp>
      <p:sp>
        <p:nvSpPr>
          <p:cNvPr id="2150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  <a:noFill/>
        </p:spPr>
        <p:txBody>
          <a:bodyPr/>
          <a:lstStyle/>
          <a:p>
            <a:fld id="{E80DE732-25D1-4433-9F72-952175815C40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sp>
        <p:nvSpPr>
          <p:cNvPr id="11" name="직사각형 14"/>
          <p:cNvSpPr>
            <a:spLocks noChangeArrowheads="1"/>
          </p:cNvSpPr>
          <p:nvPr/>
        </p:nvSpPr>
        <p:spPr bwMode="auto">
          <a:xfrm>
            <a:off x="684015" y="3313666"/>
            <a:ext cx="792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   캠페인용 홍보 포스터 및 스티커 제작 배부</a:t>
            </a:r>
            <a:endParaRPr kumimoji="0" lang="ko-KR" altLang="en-US" sz="1600" b="1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2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552" y="3242228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24"/>
          <p:cNvSpPr>
            <a:spLocks noChangeArrowheads="1"/>
          </p:cNvSpPr>
          <p:nvPr/>
        </p:nvSpPr>
        <p:spPr bwMode="auto">
          <a:xfrm>
            <a:off x="899915" y="3789916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지역행사 건강부스 운영 및 캠페인 실시</a:t>
            </a:r>
            <a:r>
              <a:rPr kumimoji="0" lang="en-US" altLang="ko-KR" sz="2000" dirty="0" smtClean="0">
                <a:solidFill>
                  <a:srgbClr val="C00000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… 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지사 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5</a:t>
            </a:r>
            <a:r>
              <a:rPr kumimoji="0" lang="ko-KR" altLang="en-US" sz="1600" b="1" dirty="0" err="1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만매</a:t>
            </a:r>
            <a:endParaRPr kumimoji="0" lang="ko-KR" altLang="en-US" sz="2000" b="1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684213" y="2282302"/>
            <a:ext cx="792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b="1" dirty="0" smtClean="0"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검진기관 업무 역량 강화를 위한 담당자 교육 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… 4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회 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/ 670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여명</a:t>
            </a:r>
            <a:endParaRPr kumimoji="0" lang="ko-KR" altLang="en-US" sz="1600" b="1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7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750" y="2210294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4"/>
          <p:cNvSpPr>
            <a:spLocks noChangeArrowheads="1"/>
          </p:cNvSpPr>
          <p:nvPr/>
        </p:nvSpPr>
        <p:spPr bwMode="auto">
          <a:xfrm>
            <a:off x="900113" y="2758552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err="1" smtClean="0">
                <a:latin typeface="HY울릉도M" pitchFamily="18" charset="-127"/>
                <a:ea typeface="HY울릉도M" pitchFamily="18" charset="-127"/>
              </a:rPr>
              <a:t>권역별</a:t>
            </a:r>
            <a:r>
              <a:rPr kumimoji="0" lang="en-US" altLang="ko-KR" sz="1600" b="1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kumimoji="0" lang="ko-KR" altLang="en-US" sz="1600" b="1" dirty="0" smtClean="0">
                <a:latin typeface="HY동녘M" pitchFamily="18" charset="-127"/>
                <a:ea typeface="HY동녘M" pitchFamily="18" charset="-127"/>
              </a:rPr>
              <a:t>광주</a:t>
            </a:r>
            <a:r>
              <a:rPr kumimoji="0" lang="en-US" altLang="ko-KR" sz="1600" b="1" dirty="0" smtClean="0">
                <a:latin typeface="HY동녘M" pitchFamily="18" charset="-127"/>
                <a:ea typeface="HY동녘M" pitchFamily="18" charset="-127"/>
              </a:rPr>
              <a:t>·</a:t>
            </a:r>
            <a:r>
              <a:rPr kumimoji="0" lang="ko-KR" altLang="en-US" sz="1600" b="1" dirty="0" smtClean="0">
                <a:latin typeface="HY동녘M" pitchFamily="18" charset="-127"/>
                <a:ea typeface="HY동녘M" pitchFamily="18" charset="-127"/>
              </a:rPr>
              <a:t>전남</a:t>
            </a:r>
            <a:r>
              <a:rPr kumimoji="0" lang="en-US" altLang="ko-KR" sz="1600" b="1" dirty="0" smtClean="0">
                <a:latin typeface="HY동녘M" pitchFamily="18" charset="-127"/>
                <a:ea typeface="HY동녘M" pitchFamily="18" charset="-127"/>
              </a:rPr>
              <a:t>,  </a:t>
            </a:r>
            <a:r>
              <a:rPr kumimoji="0" lang="ko-KR" altLang="en-US" sz="1600" b="1" dirty="0" smtClean="0">
                <a:latin typeface="HY동녘M" pitchFamily="18" charset="-127"/>
                <a:ea typeface="HY동녘M" pitchFamily="18" charset="-127"/>
              </a:rPr>
              <a:t>전북</a:t>
            </a:r>
            <a:r>
              <a:rPr kumimoji="0" lang="en-US" altLang="ko-KR" sz="1600" b="1" dirty="0" smtClean="0">
                <a:latin typeface="HY동녘M" pitchFamily="18" charset="-127"/>
                <a:ea typeface="HY동녘M" pitchFamily="18" charset="-127"/>
              </a:rPr>
              <a:t>,  </a:t>
            </a:r>
            <a:r>
              <a:rPr kumimoji="0" lang="ko-KR" altLang="en-US" sz="1600" b="1" dirty="0" smtClean="0">
                <a:latin typeface="HY동녘M" pitchFamily="18" charset="-127"/>
                <a:ea typeface="HY동녘M" pitchFamily="18" charset="-127"/>
              </a:rPr>
              <a:t>제주</a:t>
            </a:r>
            <a:r>
              <a:rPr kumimoji="0" lang="en-US" altLang="ko-KR" sz="1600" b="1" dirty="0" smtClean="0">
                <a:latin typeface="HY동녘M" pitchFamily="18" charset="-127"/>
                <a:ea typeface="HY동녘M" pitchFamily="18" charset="-127"/>
              </a:rPr>
              <a:t>)</a:t>
            </a:r>
            <a:r>
              <a:rPr kumimoji="0" lang="ko-KR" altLang="en-US" sz="1600" b="1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교육 참석 편의 도모</a:t>
            </a:r>
            <a:endParaRPr kumimoji="0" lang="ko-KR" altLang="en-US" sz="20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3" name="직사각형 14"/>
          <p:cNvSpPr>
            <a:spLocks noChangeArrowheads="1"/>
          </p:cNvSpPr>
          <p:nvPr/>
        </p:nvSpPr>
        <p:spPr bwMode="auto">
          <a:xfrm>
            <a:off x="684015" y="1271190"/>
            <a:ext cx="8136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b="1" dirty="0" smtClean="0"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대학생현장 홍보</a:t>
            </a:r>
            <a:r>
              <a:rPr kumimoji="0" lang="en-US" altLang="ko-KR" sz="2000" b="1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특강</a:t>
            </a:r>
            <a:r>
              <a:rPr kumimoji="0" lang="en-US" altLang="ko-KR" sz="2000" b="1" dirty="0" smtClean="0">
                <a:latin typeface="HY울릉도M" pitchFamily="18" charset="-127"/>
                <a:ea typeface="HY울릉도M" pitchFamily="18" charset="-127"/>
              </a:rPr>
              <a:t>)</a:t>
            </a:r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실시 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… 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상반기 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2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회 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/ 150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명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, 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하반기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(11</a:t>
            </a:r>
            <a:r>
              <a:rPr kumimoji="0" lang="ko-KR" altLang="en-US" sz="1600" b="1" dirty="0" err="1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월중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)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2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회 예정</a:t>
            </a:r>
            <a:endParaRPr kumimoji="0" lang="ko-KR" altLang="en-US" sz="1600" b="1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24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552" y="1199752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899915" y="1747440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광주대학교 사회복지학과 대상 차세대 고객을 위한 </a:t>
            </a:r>
            <a:r>
              <a:rPr kumimoji="0" lang="ko-KR" altLang="en-US" sz="20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암 예방 교육</a:t>
            </a:r>
            <a:endParaRPr kumimoji="0" lang="ko-KR" altLang="en-US" sz="2000" dirty="0">
              <a:solidFill>
                <a:srgbClr val="FF0000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27" name="Picture 10" descr="C:\DOCUME~1\USER~1.SAM\LOCALS~1\Temp\UNI00006eec10a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07722"/>
            <a:ext cx="2592288" cy="185374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28" name="Picture 6" descr="C:\DOCUME~1\USER~1.SAM\LOCALS~1\Temp\Hnc\BinData\EMB00006eec1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636" y="4307722"/>
            <a:ext cx="2404269" cy="185758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29" name="Picture 2" descr="C:\DOCUME~1\USER~1.SAM\LOCALS~1\Temp\Hnc\BinData\EMB00006eec109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90470"/>
            <a:ext cx="2404269" cy="187483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827584" y="616530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권역별</a:t>
            </a:r>
            <a:r>
              <a:rPr lang="ko-KR" altLang="en-US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 검진기관 담당자 교육</a:t>
            </a:r>
            <a:endParaRPr lang="ko-KR" altLang="en-US" sz="1200" b="1" dirty="0">
              <a:solidFill>
                <a:srgbClr val="660066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616530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홍보용 스티커</a:t>
            </a:r>
            <a:endParaRPr lang="ko-KR" altLang="en-US" sz="1200" b="1" dirty="0">
              <a:solidFill>
                <a:srgbClr val="660066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4248" y="616530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캠페인용 포스터</a:t>
            </a:r>
            <a:endParaRPr lang="ko-KR" altLang="en-US" sz="1200" b="1" dirty="0">
              <a:solidFill>
                <a:srgbClr val="660066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269213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현장 중심의 교육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·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홍보 다양화</a:t>
            </a:r>
            <a:endParaRPr kumimoji="0" lang="ko-KR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377825" y="1052736"/>
            <a:ext cx="8442325" cy="5471889"/>
          </a:xfrm>
          <a:prstGeom prst="roundRect">
            <a:avLst>
              <a:gd name="adj" fmla="val 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dirty="0"/>
          </a:p>
        </p:txBody>
      </p:sp>
      <p:sp>
        <p:nvSpPr>
          <p:cNvPr id="2150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02488" y="6592267"/>
            <a:ext cx="762000" cy="365125"/>
          </a:xfrm>
          <a:noFill/>
        </p:spPr>
        <p:txBody>
          <a:bodyPr/>
          <a:lstStyle/>
          <a:p>
            <a:fld id="{E80DE732-25D1-4433-9F72-952175815C40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740352" y="2708920"/>
            <a:ext cx="792088" cy="1692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ko-KR" altLang="en-US" sz="500" dirty="0"/>
          </a:p>
        </p:txBody>
      </p:sp>
      <p:sp>
        <p:nvSpPr>
          <p:cNvPr id="19" name="TextBox 18"/>
          <p:cNvSpPr txBox="1"/>
          <p:nvPr/>
        </p:nvSpPr>
        <p:spPr>
          <a:xfrm>
            <a:off x="5220072" y="2708920"/>
            <a:ext cx="432048" cy="1231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ko-KR" altLang="en-US" sz="200" dirty="0"/>
          </a:p>
        </p:txBody>
      </p:sp>
      <p:sp>
        <p:nvSpPr>
          <p:cNvPr id="8" name="직사각형 14"/>
          <p:cNvSpPr>
            <a:spLocks noChangeArrowheads="1"/>
          </p:cNvSpPr>
          <p:nvPr/>
        </p:nvSpPr>
        <p:spPr bwMode="auto">
          <a:xfrm>
            <a:off x="684213" y="3160291"/>
            <a:ext cx="792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대장암 검진 </a:t>
            </a:r>
            <a:r>
              <a:rPr kumimoji="0" lang="ko-KR" altLang="en-US" sz="2000" b="1" dirty="0" err="1" smtClean="0">
                <a:latin typeface="HY울릉도M" pitchFamily="18" charset="-127"/>
                <a:ea typeface="HY울릉도M" pitchFamily="18" charset="-127"/>
              </a:rPr>
              <a:t>채변통</a:t>
            </a:r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 제작 활용 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… 73,000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개 제공</a:t>
            </a:r>
            <a:endParaRPr kumimoji="0" lang="ko-KR" altLang="en-US" sz="1600" b="1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9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750" y="3088853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24"/>
          <p:cNvSpPr>
            <a:spLocks noChangeArrowheads="1"/>
          </p:cNvSpPr>
          <p:nvPr/>
        </p:nvSpPr>
        <p:spPr bwMode="auto">
          <a:xfrm>
            <a:off x="900113" y="3636541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대장암 </a:t>
            </a:r>
            <a:r>
              <a:rPr kumimoji="0" lang="ko-KR" altLang="en-US" sz="2000" dirty="0" err="1" smtClean="0">
                <a:latin typeface="HY울릉도M" pitchFamily="18" charset="-127"/>
                <a:ea typeface="HY울릉도M" pitchFamily="18" charset="-127"/>
              </a:rPr>
              <a:t>수검률</a:t>
            </a:r>
            <a:r>
              <a:rPr kumimoji="0" lang="en-US" altLang="ko-KR" sz="2000" dirty="0" smtClean="0">
                <a:latin typeface="HY울릉도M" pitchFamily="18" charset="-127"/>
                <a:ea typeface="HY울릉도M" pitchFamily="18" charset="-127"/>
              </a:rPr>
              <a:t>(5</a:t>
            </a:r>
            <a:r>
              <a:rPr kumimoji="0" lang="ko-KR" altLang="en-US" sz="2000" dirty="0" err="1" smtClean="0">
                <a:latin typeface="HY울릉도M" pitchFamily="18" charset="-127"/>
                <a:ea typeface="HY울릉도M" pitchFamily="18" charset="-127"/>
              </a:rPr>
              <a:t>대암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 중 최하위</a:t>
            </a:r>
            <a:r>
              <a:rPr kumimoji="0" lang="en-US" altLang="ko-KR" sz="2000" dirty="0" smtClean="0">
                <a:latin typeface="HY울릉도M" pitchFamily="18" charset="-127"/>
                <a:ea typeface="HY울릉도M" pitchFamily="18" charset="-127"/>
              </a:rPr>
              <a:t>)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향상을 위한 홍보용</a:t>
            </a:r>
            <a:endParaRPr kumimoji="0" lang="ko-KR" altLang="en-US" sz="20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1" name="직사각형 24"/>
          <p:cNvSpPr>
            <a:spLocks noChangeArrowheads="1"/>
          </p:cNvSpPr>
          <p:nvPr/>
        </p:nvSpPr>
        <p:spPr bwMode="auto">
          <a:xfrm>
            <a:off x="899592" y="4056895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다중 왕래 장소 비치</a:t>
            </a:r>
            <a:r>
              <a:rPr kumimoji="0"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보건지소 담당자 협력 지원</a:t>
            </a:r>
            <a:endParaRPr kumimoji="0" lang="ko-KR" altLang="en-US" sz="20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2" name="직사각형 14"/>
          <p:cNvSpPr>
            <a:spLocks noChangeArrowheads="1"/>
          </p:cNvSpPr>
          <p:nvPr/>
        </p:nvSpPr>
        <p:spPr bwMode="auto">
          <a:xfrm>
            <a:off x="684015" y="1196182"/>
            <a:ext cx="8136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   국가 암 검진 사업 효율성 제고</a:t>
            </a:r>
            <a:endParaRPr kumimoji="0" lang="ko-KR" altLang="en-US" sz="1600" b="1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4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552" y="1124744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827584" y="1722446"/>
          <a:ext cx="7560840" cy="13465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12368"/>
                <a:gridCol w="720080"/>
                <a:gridCol w="3528392"/>
              </a:tblGrid>
              <a:tr h="3897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개선  전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ko-KR" altLang="en-US" sz="2000" dirty="0" err="1" smtClean="0"/>
                        <a:t>ㅁ</a:t>
                      </a:r>
                      <a:endParaRPr lang="ko-KR" altLang="en-US" sz="20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개선  후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6733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     </a:t>
                      </a:r>
                      <a:r>
                        <a:rPr lang="ko-KR" altLang="en-US" sz="1600" b="1" dirty="0" err="1" smtClean="0">
                          <a:latin typeface="HY수평선M" pitchFamily="18" charset="-127"/>
                          <a:ea typeface="HY수평선M" pitchFamily="18" charset="-127"/>
                        </a:rPr>
                        <a:t>지사별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 수검 독려 단독 추진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     지역별 언론 매체 홍보 수준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     지역본부와 지사간 역할 분담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     </a:t>
                      </a:r>
                      <a:r>
                        <a:rPr lang="ko-KR" altLang="en-US" sz="1600" b="1" dirty="0" err="1" smtClean="0">
                          <a:latin typeface="HY수평선M" pitchFamily="18" charset="-127"/>
                          <a:ea typeface="HY수평선M" pitchFamily="18" charset="-127"/>
                        </a:rPr>
                        <a:t>권역별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 통합 방송 매체 홍보 확대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오른쪽 화살표 15"/>
          <p:cNvSpPr/>
          <p:nvPr/>
        </p:nvSpPr>
        <p:spPr bwMode="auto">
          <a:xfrm>
            <a:off x="4283968" y="1948336"/>
            <a:ext cx="360040" cy="100811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4" descr="A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19436"/>
            <a:ext cx="210964" cy="2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A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77042"/>
            <a:ext cx="210964" cy="2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A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108" y="2319436"/>
            <a:ext cx="210964" cy="2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A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77042"/>
            <a:ext cx="210964" cy="2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C:\DOCUME~1\USER~1.SAM\LOCALS~1\Temp\Hnc\BinData\EMB00006eec1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673029"/>
            <a:ext cx="3024336" cy="172819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10244" name="Picture 4" descr="C:\DOCUME~1\USER~1.SAM\LOCALS~1\Temp\Hnc\BinData\EMB00007e881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673029"/>
            <a:ext cx="2808312" cy="174715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779912" y="4993431"/>
            <a:ext cx="136815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HY동녘M" pitchFamily="18" charset="-127"/>
                <a:ea typeface="HY동녘M" pitchFamily="18" charset="-127"/>
              </a:rPr>
              <a:t>언론보도자료</a:t>
            </a:r>
            <a:endParaRPr lang="ko-KR" altLang="en-US" sz="1400" b="1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3928" y="5713511"/>
            <a:ext cx="1368152" cy="307777"/>
          </a:xfrm>
          <a:prstGeom prst="rect">
            <a:avLst/>
          </a:prstGeom>
          <a:solidFill>
            <a:srgbClr val="FFC000"/>
          </a:solidFill>
          <a:ln w="1905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HY동녘M" pitchFamily="18" charset="-127"/>
                <a:ea typeface="HY동녘M" pitchFamily="18" charset="-127"/>
              </a:rPr>
              <a:t>대장암검진용</a:t>
            </a:r>
            <a:endParaRPr lang="ko-KR" altLang="en-US" sz="1400" b="1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7" name="Freeform 57"/>
          <p:cNvSpPr>
            <a:spLocks/>
          </p:cNvSpPr>
          <p:nvPr/>
        </p:nvSpPr>
        <p:spPr bwMode="auto">
          <a:xfrm rot="3389837" flipV="1">
            <a:off x="4646422" y="6050702"/>
            <a:ext cx="840937" cy="328869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68" y="0"/>
              </a:cxn>
              <a:cxn ang="0">
                <a:pos x="105" y="1"/>
              </a:cxn>
              <a:cxn ang="0">
                <a:pos x="139" y="7"/>
              </a:cxn>
              <a:cxn ang="0">
                <a:pos x="180" y="16"/>
              </a:cxn>
              <a:cxn ang="0">
                <a:pos x="218" y="27"/>
              </a:cxn>
              <a:cxn ang="0">
                <a:pos x="258" y="44"/>
              </a:cxn>
              <a:cxn ang="0">
                <a:pos x="295" y="61"/>
              </a:cxn>
              <a:cxn ang="0">
                <a:pos x="329" y="78"/>
              </a:cxn>
              <a:cxn ang="0">
                <a:pos x="363" y="97"/>
              </a:cxn>
              <a:cxn ang="0">
                <a:pos x="396" y="119"/>
              </a:cxn>
              <a:cxn ang="0">
                <a:pos x="428" y="144"/>
              </a:cxn>
              <a:cxn ang="0">
                <a:pos x="454" y="169"/>
              </a:cxn>
              <a:cxn ang="0">
                <a:pos x="471" y="192"/>
              </a:cxn>
              <a:cxn ang="0">
                <a:pos x="580" y="185"/>
              </a:cxn>
              <a:cxn ang="0">
                <a:pos x="543" y="201"/>
              </a:cxn>
              <a:cxn ang="0">
                <a:pos x="517" y="214"/>
              </a:cxn>
              <a:cxn ang="0">
                <a:pos x="496" y="228"/>
              </a:cxn>
              <a:cxn ang="0">
                <a:pos x="475" y="244"/>
              </a:cxn>
              <a:cxn ang="0">
                <a:pos x="450" y="266"/>
              </a:cxn>
              <a:cxn ang="0">
                <a:pos x="428" y="288"/>
              </a:cxn>
              <a:cxn ang="0">
                <a:pos x="408" y="294"/>
              </a:cxn>
              <a:cxn ang="0">
                <a:pos x="388" y="283"/>
              </a:cxn>
              <a:cxn ang="0">
                <a:pos x="363" y="273"/>
              </a:cxn>
              <a:cxn ang="0">
                <a:pos x="340" y="266"/>
              </a:cxn>
              <a:cxn ang="0">
                <a:pos x="314" y="258"/>
              </a:cxn>
              <a:cxn ang="0">
                <a:pos x="287" y="252"/>
              </a:cxn>
              <a:cxn ang="0">
                <a:pos x="261" y="246"/>
              </a:cxn>
              <a:cxn ang="0">
                <a:pos x="236" y="241"/>
              </a:cxn>
              <a:cxn ang="0">
                <a:pos x="203" y="235"/>
              </a:cxn>
              <a:cxn ang="0">
                <a:pos x="325" y="196"/>
              </a:cxn>
              <a:cxn ang="0">
                <a:pos x="297" y="158"/>
              </a:cxn>
              <a:cxn ang="0">
                <a:pos x="275" y="136"/>
              </a:cxn>
              <a:cxn ang="0">
                <a:pos x="243" y="107"/>
              </a:cxn>
              <a:cxn ang="0">
                <a:pos x="216" y="84"/>
              </a:cxn>
              <a:cxn ang="0">
                <a:pos x="194" y="67"/>
              </a:cxn>
              <a:cxn ang="0">
                <a:pos x="167" y="50"/>
              </a:cxn>
              <a:cxn ang="0">
                <a:pos x="139" y="36"/>
              </a:cxn>
              <a:cxn ang="0">
                <a:pos x="105" y="24"/>
              </a:cxn>
              <a:cxn ang="0">
                <a:pos x="69" y="16"/>
              </a:cxn>
              <a:cxn ang="0">
                <a:pos x="31" y="8"/>
              </a:cxn>
            </a:cxnLst>
            <a:rect l="0" t="0" r="r" b="b"/>
            <a:pathLst>
              <a:path w="599" h="299">
                <a:moveTo>
                  <a:pt x="0" y="1"/>
                </a:moveTo>
                <a:lnTo>
                  <a:pt x="32" y="0"/>
                </a:lnTo>
                <a:lnTo>
                  <a:pt x="48" y="0"/>
                </a:lnTo>
                <a:lnTo>
                  <a:pt x="68" y="0"/>
                </a:lnTo>
                <a:lnTo>
                  <a:pt x="87" y="0"/>
                </a:lnTo>
                <a:lnTo>
                  <a:pt x="105" y="1"/>
                </a:lnTo>
                <a:lnTo>
                  <a:pt x="123" y="3"/>
                </a:lnTo>
                <a:lnTo>
                  <a:pt x="139" y="7"/>
                </a:lnTo>
                <a:lnTo>
                  <a:pt x="158" y="10"/>
                </a:lnTo>
                <a:lnTo>
                  <a:pt x="180" y="16"/>
                </a:lnTo>
                <a:lnTo>
                  <a:pt x="199" y="22"/>
                </a:lnTo>
                <a:lnTo>
                  <a:pt x="218" y="27"/>
                </a:lnTo>
                <a:lnTo>
                  <a:pt x="239" y="35"/>
                </a:lnTo>
                <a:lnTo>
                  <a:pt x="258" y="44"/>
                </a:lnTo>
                <a:lnTo>
                  <a:pt x="278" y="53"/>
                </a:lnTo>
                <a:lnTo>
                  <a:pt x="295" y="61"/>
                </a:lnTo>
                <a:lnTo>
                  <a:pt x="313" y="69"/>
                </a:lnTo>
                <a:lnTo>
                  <a:pt x="329" y="78"/>
                </a:lnTo>
                <a:lnTo>
                  <a:pt x="346" y="88"/>
                </a:lnTo>
                <a:lnTo>
                  <a:pt x="363" y="97"/>
                </a:lnTo>
                <a:lnTo>
                  <a:pt x="381" y="110"/>
                </a:lnTo>
                <a:lnTo>
                  <a:pt x="396" y="119"/>
                </a:lnTo>
                <a:lnTo>
                  <a:pt x="413" y="133"/>
                </a:lnTo>
                <a:lnTo>
                  <a:pt x="428" y="144"/>
                </a:lnTo>
                <a:lnTo>
                  <a:pt x="442" y="156"/>
                </a:lnTo>
                <a:lnTo>
                  <a:pt x="454" y="169"/>
                </a:lnTo>
                <a:lnTo>
                  <a:pt x="464" y="181"/>
                </a:lnTo>
                <a:lnTo>
                  <a:pt x="471" y="192"/>
                </a:lnTo>
                <a:lnTo>
                  <a:pt x="598" y="177"/>
                </a:lnTo>
                <a:lnTo>
                  <a:pt x="580" y="185"/>
                </a:lnTo>
                <a:lnTo>
                  <a:pt x="559" y="194"/>
                </a:lnTo>
                <a:lnTo>
                  <a:pt x="543" y="201"/>
                </a:lnTo>
                <a:lnTo>
                  <a:pt x="530" y="207"/>
                </a:lnTo>
                <a:lnTo>
                  <a:pt x="517" y="214"/>
                </a:lnTo>
                <a:lnTo>
                  <a:pt x="506" y="221"/>
                </a:lnTo>
                <a:lnTo>
                  <a:pt x="496" y="228"/>
                </a:lnTo>
                <a:lnTo>
                  <a:pt x="485" y="236"/>
                </a:lnTo>
                <a:lnTo>
                  <a:pt x="475" y="244"/>
                </a:lnTo>
                <a:lnTo>
                  <a:pt x="463" y="255"/>
                </a:lnTo>
                <a:lnTo>
                  <a:pt x="450" y="266"/>
                </a:lnTo>
                <a:lnTo>
                  <a:pt x="440" y="276"/>
                </a:lnTo>
                <a:lnTo>
                  <a:pt x="428" y="288"/>
                </a:lnTo>
                <a:lnTo>
                  <a:pt x="418" y="298"/>
                </a:lnTo>
                <a:lnTo>
                  <a:pt x="408" y="294"/>
                </a:lnTo>
                <a:lnTo>
                  <a:pt x="398" y="288"/>
                </a:lnTo>
                <a:lnTo>
                  <a:pt x="388" y="283"/>
                </a:lnTo>
                <a:lnTo>
                  <a:pt x="375" y="278"/>
                </a:lnTo>
                <a:lnTo>
                  <a:pt x="363" y="273"/>
                </a:lnTo>
                <a:lnTo>
                  <a:pt x="351" y="269"/>
                </a:lnTo>
                <a:lnTo>
                  <a:pt x="340" y="266"/>
                </a:lnTo>
                <a:lnTo>
                  <a:pt x="327" y="262"/>
                </a:lnTo>
                <a:lnTo>
                  <a:pt x="314" y="258"/>
                </a:lnTo>
                <a:lnTo>
                  <a:pt x="300" y="255"/>
                </a:lnTo>
                <a:lnTo>
                  <a:pt x="287" y="252"/>
                </a:lnTo>
                <a:lnTo>
                  <a:pt x="275" y="248"/>
                </a:lnTo>
                <a:lnTo>
                  <a:pt x="261" y="246"/>
                </a:lnTo>
                <a:lnTo>
                  <a:pt x="249" y="243"/>
                </a:lnTo>
                <a:lnTo>
                  <a:pt x="236" y="241"/>
                </a:lnTo>
                <a:lnTo>
                  <a:pt x="222" y="238"/>
                </a:lnTo>
                <a:lnTo>
                  <a:pt x="203" y="235"/>
                </a:lnTo>
                <a:lnTo>
                  <a:pt x="334" y="213"/>
                </a:lnTo>
                <a:lnTo>
                  <a:pt x="325" y="196"/>
                </a:lnTo>
                <a:lnTo>
                  <a:pt x="315" y="183"/>
                </a:lnTo>
                <a:lnTo>
                  <a:pt x="297" y="158"/>
                </a:lnTo>
                <a:lnTo>
                  <a:pt x="286" y="148"/>
                </a:lnTo>
                <a:lnTo>
                  <a:pt x="275" y="136"/>
                </a:lnTo>
                <a:lnTo>
                  <a:pt x="255" y="118"/>
                </a:lnTo>
                <a:lnTo>
                  <a:pt x="243" y="107"/>
                </a:lnTo>
                <a:lnTo>
                  <a:pt x="229" y="94"/>
                </a:lnTo>
                <a:lnTo>
                  <a:pt x="216" y="84"/>
                </a:lnTo>
                <a:lnTo>
                  <a:pt x="205" y="76"/>
                </a:lnTo>
                <a:lnTo>
                  <a:pt x="194" y="67"/>
                </a:lnTo>
                <a:lnTo>
                  <a:pt x="181" y="59"/>
                </a:lnTo>
                <a:lnTo>
                  <a:pt x="167" y="50"/>
                </a:lnTo>
                <a:lnTo>
                  <a:pt x="152" y="44"/>
                </a:lnTo>
                <a:lnTo>
                  <a:pt x="139" y="36"/>
                </a:lnTo>
                <a:lnTo>
                  <a:pt x="121" y="30"/>
                </a:lnTo>
                <a:lnTo>
                  <a:pt x="105" y="24"/>
                </a:lnTo>
                <a:lnTo>
                  <a:pt x="87" y="20"/>
                </a:lnTo>
                <a:lnTo>
                  <a:pt x="69" y="16"/>
                </a:lnTo>
                <a:lnTo>
                  <a:pt x="50" y="11"/>
                </a:lnTo>
                <a:lnTo>
                  <a:pt x="31" y="8"/>
                </a:lnTo>
                <a:lnTo>
                  <a:pt x="0" y="1"/>
                </a:lnTo>
              </a:path>
            </a:pathLst>
          </a:custGeom>
          <a:gradFill rotWithShape="0">
            <a:gsLst>
              <a:gs pos="1000">
                <a:srgbClr val="0000FF"/>
              </a:gs>
              <a:gs pos="100000">
                <a:srgbClr val="8AB24E"/>
              </a:gs>
            </a:gsLst>
            <a:lin ang="0" scaled="1"/>
          </a:gradFill>
          <a:ln w="12700" cap="rnd" cmpd="sng">
            <a:solidFill>
              <a:schemeClr val="bg1"/>
            </a:solidFill>
            <a:round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endParaRPr lang="ko-KR" altLang="en-US"/>
          </a:p>
        </p:txBody>
      </p:sp>
      <p:sp>
        <p:nvSpPr>
          <p:cNvPr id="28" name="Freeform 57"/>
          <p:cNvSpPr>
            <a:spLocks/>
          </p:cNvSpPr>
          <p:nvPr/>
        </p:nvSpPr>
        <p:spPr bwMode="auto">
          <a:xfrm rot="13518790" flipV="1">
            <a:off x="3639618" y="4663426"/>
            <a:ext cx="840937" cy="328869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68" y="0"/>
              </a:cxn>
              <a:cxn ang="0">
                <a:pos x="105" y="1"/>
              </a:cxn>
              <a:cxn ang="0">
                <a:pos x="139" y="7"/>
              </a:cxn>
              <a:cxn ang="0">
                <a:pos x="180" y="16"/>
              </a:cxn>
              <a:cxn ang="0">
                <a:pos x="218" y="27"/>
              </a:cxn>
              <a:cxn ang="0">
                <a:pos x="258" y="44"/>
              </a:cxn>
              <a:cxn ang="0">
                <a:pos x="295" y="61"/>
              </a:cxn>
              <a:cxn ang="0">
                <a:pos x="329" y="78"/>
              </a:cxn>
              <a:cxn ang="0">
                <a:pos x="363" y="97"/>
              </a:cxn>
              <a:cxn ang="0">
                <a:pos x="396" y="119"/>
              </a:cxn>
              <a:cxn ang="0">
                <a:pos x="428" y="144"/>
              </a:cxn>
              <a:cxn ang="0">
                <a:pos x="454" y="169"/>
              </a:cxn>
              <a:cxn ang="0">
                <a:pos x="471" y="192"/>
              </a:cxn>
              <a:cxn ang="0">
                <a:pos x="580" y="185"/>
              </a:cxn>
              <a:cxn ang="0">
                <a:pos x="543" y="201"/>
              </a:cxn>
              <a:cxn ang="0">
                <a:pos x="517" y="214"/>
              </a:cxn>
              <a:cxn ang="0">
                <a:pos x="496" y="228"/>
              </a:cxn>
              <a:cxn ang="0">
                <a:pos x="475" y="244"/>
              </a:cxn>
              <a:cxn ang="0">
                <a:pos x="450" y="266"/>
              </a:cxn>
              <a:cxn ang="0">
                <a:pos x="428" y="288"/>
              </a:cxn>
              <a:cxn ang="0">
                <a:pos x="408" y="294"/>
              </a:cxn>
              <a:cxn ang="0">
                <a:pos x="388" y="283"/>
              </a:cxn>
              <a:cxn ang="0">
                <a:pos x="363" y="273"/>
              </a:cxn>
              <a:cxn ang="0">
                <a:pos x="340" y="266"/>
              </a:cxn>
              <a:cxn ang="0">
                <a:pos x="314" y="258"/>
              </a:cxn>
              <a:cxn ang="0">
                <a:pos x="287" y="252"/>
              </a:cxn>
              <a:cxn ang="0">
                <a:pos x="261" y="246"/>
              </a:cxn>
              <a:cxn ang="0">
                <a:pos x="236" y="241"/>
              </a:cxn>
              <a:cxn ang="0">
                <a:pos x="203" y="235"/>
              </a:cxn>
              <a:cxn ang="0">
                <a:pos x="325" y="196"/>
              </a:cxn>
              <a:cxn ang="0">
                <a:pos x="297" y="158"/>
              </a:cxn>
              <a:cxn ang="0">
                <a:pos x="275" y="136"/>
              </a:cxn>
              <a:cxn ang="0">
                <a:pos x="243" y="107"/>
              </a:cxn>
              <a:cxn ang="0">
                <a:pos x="216" y="84"/>
              </a:cxn>
              <a:cxn ang="0">
                <a:pos x="194" y="67"/>
              </a:cxn>
              <a:cxn ang="0">
                <a:pos x="167" y="50"/>
              </a:cxn>
              <a:cxn ang="0">
                <a:pos x="139" y="36"/>
              </a:cxn>
              <a:cxn ang="0">
                <a:pos x="105" y="24"/>
              </a:cxn>
              <a:cxn ang="0">
                <a:pos x="69" y="16"/>
              </a:cxn>
              <a:cxn ang="0">
                <a:pos x="31" y="8"/>
              </a:cxn>
            </a:cxnLst>
            <a:rect l="0" t="0" r="r" b="b"/>
            <a:pathLst>
              <a:path w="599" h="299">
                <a:moveTo>
                  <a:pt x="0" y="1"/>
                </a:moveTo>
                <a:lnTo>
                  <a:pt x="32" y="0"/>
                </a:lnTo>
                <a:lnTo>
                  <a:pt x="48" y="0"/>
                </a:lnTo>
                <a:lnTo>
                  <a:pt x="68" y="0"/>
                </a:lnTo>
                <a:lnTo>
                  <a:pt x="87" y="0"/>
                </a:lnTo>
                <a:lnTo>
                  <a:pt x="105" y="1"/>
                </a:lnTo>
                <a:lnTo>
                  <a:pt x="123" y="3"/>
                </a:lnTo>
                <a:lnTo>
                  <a:pt x="139" y="7"/>
                </a:lnTo>
                <a:lnTo>
                  <a:pt x="158" y="10"/>
                </a:lnTo>
                <a:lnTo>
                  <a:pt x="180" y="16"/>
                </a:lnTo>
                <a:lnTo>
                  <a:pt x="199" y="22"/>
                </a:lnTo>
                <a:lnTo>
                  <a:pt x="218" y="27"/>
                </a:lnTo>
                <a:lnTo>
                  <a:pt x="239" y="35"/>
                </a:lnTo>
                <a:lnTo>
                  <a:pt x="258" y="44"/>
                </a:lnTo>
                <a:lnTo>
                  <a:pt x="278" y="53"/>
                </a:lnTo>
                <a:lnTo>
                  <a:pt x="295" y="61"/>
                </a:lnTo>
                <a:lnTo>
                  <a:pt x="313" y="69"/>
                </a:lnTo>
                <a:lnTo>
                  <a:pt x="329" y="78"/>
                </a:lnTo>
                <a:lnTo>
                  <a:pt x="346" y="88"/>
                </a:lnTo>
                <a:lnTo>
                  <a:pt x="363" y="97"/>
                </a:lnTo>
                <a:lnTo>
                  <a:pt x="381" y="110"/>
                </a:lnTo>
                <a:lnTo>
                  <a:pt x="396" y="119"/>
                </a:lnTo>
                <a:lnTo>
                  <a:pt x="413" y="133"/>
                </a:lnTo>
                <a:lnTo>
                  <a:pt x="428" y="144"/>
                </a:lnTo>
                <a:lnTo>
                  <a:pt x="442" y="156"/>
                </a:lnTo>
                <a:lnTo>
                  <a:pt x="454" y="169"/>
                </a:lnTo>
                <a:lnTo>
                  <a:pt x="464" y="181"/>
                </a:lnTo>
                <a:lnTo>
                  <a:pt x="471" y="192"/>
                </a:lnTo>
                <a:lnTo>
                  <a:pt x="598" y="177"/>
                </a:lnTo>
                <a:lnTo>
                  <a:pt x="580" y="185"/>
                </a:lnTo>
                <a:lnTo>
                  <a:pt x="559" y="194"/>
                </a:lnTo>
                <a:lnTo>
                  <a:pt x="543" y="201"/>
                </a:lnTo>
                <a:lnTo>
                  <a:pt x="530" y="207"/>
                </a:lnTo>
                <a:lnTo>
                  <a:pt x="517" y="214"/>
                </a:lnTo>
                <a:lnTo>
                  <a:pt x="506" y="221"/>
                </a:lnTo>
                <a:lnTo>
                  <a:pt x="496" y="228"/>
                </a:lnTo>
                <a:lnTo>
                  <a:pt x="485" y="236"/>
                </a:lnTo>
                <a:lnTo>
                  <a:pt x="475" y="244"/>
                </a:lnTo>
                <a:lnTo>
                  <a:pt x="463" y="255"/>
                </a:lnTo>
                <a:lnTo>
                  <a:pt x="450" y="266"/>
                </a:lnTo>
                <a:lnTo>
                  <a:pt x="440" y="276"/>
                </a:lnTo>
                <a:lnTo>
                  <a:pt x="428" y="288"/>
                </a:lnTo>
                <a:lnTo>
                  <a:pt x="418" y="298"/>
                </a:lnTo>
                <a:lnTo>
                  <a:pt x="408" y="294"/>
                </a:lnTo>
                <a:lnTo>
                  <a:pt x="398" y="288"/>
                </a:lnTo>
                <a:lnTo>
                  <a:pt x="388" y="283"/>
                </a:lnTo>
                <a:lnTo>
                  <a:pt x="375" y="278"/>
                </a:lnTo>
                <a:lnTo>
                  <a:pt x="363" y="273"/>
                </a:lnTo>
                <a:lnTo>
                  <a:pt x="351" y="269"/>
                </a:lnTo>
                <a:lnTo>
                  <a:pt x="340" y="266"/>
                </a:lnTo>
                <a:lnTo>
                  <a:pt x="327" y="262"/>
                </a:lnTo>
                <a:lnTo>
                  <a:pt x="314" y="258"/>
                </a:lnTo>
                <a:lnTo>
                  <a:pt x="300" y="255"/>
                </a:lnTo>
                <a:lnTo>
                  <a:pt x="287" y="252"/>
                </a:lnTo>
                <a:lnTo>
                  <a:pt x="275" y="248"/>
                </a:lnTo>
                <a:lnTo>
                  <a:pt x="261" y="246"/>
                </a:lnTo>
                <a:lnTo>
                  <a:pt x="249" y="243"/>
                </a:lnTo>
                <a:lnTo>
                  <a:pt x="236" y="241"/>
                </a:lnTo>
                <a:lnTo>
                  <a:pt x="222" y="238"/>
                </a:lnTo>
                <a:lnTo>
                  <a:pt x="203" y="235"/>
                </a:lnTo>
                <a:lnTo>
                  <a:pt x="334" y="213"/>
                </a:lnTo>
                <a:lnTo>
                  <a:pt x="325" y="196"/>
                </a:lnTo>
                <a:lnTo>
                  <a:pt x="315" y="183"/>
                </a:lnTo>
                <a:lnTo>
                  <a:pt x="297" y="158"/>
                </a:lnTo>
                <a:lnTo>
                  <a:pt x="286" y="148"/>
                </a:lnTo>
                <a:lnTo>
                  <a:pt x="275" y="136"/>
                </a:lnTo>
                <a:lnTo>
                  <a:pt x="255" y="118"/>
                </a:lnTo>
                <a:lnTo>
                  <a:pt x="243" y="107"/>
                </a:lnTo>
                <a:lnTo>
                  <a:pt x="229" y="94"/>
                </a:lnTo>
                <a:lnTo>
                  <a:pt x="216" y="84"/>
                </a:lnTo>
                <a:lnTo>
                  <a:pt x="205" y="76"/>
                </a:lnTo>
                <a:lnTo>
                  <a:pt x="194" y="67"/>
                </a:lnTo>
                <a:lnTo>
                  <a:pt x="181" y="59"/>
                </a:lnTo>
                <a:lnTo>
                  <a:pt x="167" y="50"/>
                </a:lnTo>
                <a:lnTo>
                  <a:pt x="152" y="44"/>
                </a:lnTo>
                <a:lnTo>
                  <a:pt x="139" y="36"/>
                </a:lnTo>
                <a:lnTo>
                  <a:pt x="121" y="30"/>
                </a:lnTo>
                <a:lnTo>
                  <a:pt x="105" y="24"/>
                </a:lnTo>
                <a:lnTo>
                  <a:pt x="87" y="20"/>
                </a:lnTo>
                <a:lnTo>
                  <a:pt x="69" y="16"/>
                </a:lnTo>
                <a:lnTo>
                  <a:pt x="50" y="11"/>
                </a:lnTo>
                <a:lnTo>
                  <a:pt x="31" y="8"/>
                </a:lnTo>
                <a:lnTo>
                  <a:pt x="0" y="1"/>
                </a:lnTo>
              </a:path>
            </a:pathLst>
          </a:custGeom>
          <a:gradFill rotWithShape="0">
            <a:gsLst>
              <a:gs pos="1000">
                <a:srgbClr val="0000FF"/>
              </a:gs>
              <a:gs pos="100000">
                <a:srgbClr val="8AB24E"/>
              </a:gs>
            </a:gsLst>
            <a:lin ang="0" scaled="1"/>
          </a:gradFill>
          <a:ln w="12700" cap="rnd" cmpd="sng">
            <a:solidFill>
              <a:schemeClr val="bg1"/>
            </a:solidFill>
            <a:round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95536" y="260587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HY울릉도B" pitchFamily="18" charset="-127"/>
                <a:ea typeface="HY울릉도B" pitchFamily="18" charset="-127"/>
              </a:rPr>
              <a:t>2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현장 중심의 교육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·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홍보 다양화</a:t>
            </a:r>
            <a:endParaRPr kumimoji="0" lang="ko-KR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377825" y="1052736"/>
            <a:ext cx="8442325" cy="5471889"/>
          </a:xfrm>
          <a:prstGeom prst="roundRect">
            <a:avLst>
              <a:gd name="adj" fmla="val 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dirty="0"/>
          </a:p>
        </p:txBody>
      </p:sp>
      <p:sp>
        <p:nvSpPr>
          <p:cNvPr id="2150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395536" cy="301625"/>
          </a:xfrm>
          <a:noFill/>
        </p:spPr>
        <p:txBody>
          <a:bodyPr>
            <a:normAutofit/>
          </a:bodyPr>
          <a:lstStyle/>
          <a:p>
            <a:fld id="{E80DE732-25D1-4433-9F72-952175815C40}" type="slidenum">
              <a:rPr lang="en-US" altLang="ko-KR"/>
              <a:pPr/>
              <a:t>13</a:t>
            </a:fld>
            <a:endParaRPr lang="en-US" altLang="ko-KR" dirty="0"/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277839"/>
            <a:ext cx="60486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HY울릉도B" pitchFamily="18" charset="-127"/>
                <a:ea typeface="HY울릉도B" pitchFamily="18" charset="-127"/>
              </a:rPr>
              <a:t>3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지역사회의 자원연계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·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활용</a:t>
            </a:r>
            <a:endParaRPr kumimoji="0" lang="ko-KR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0" name="직사각형 14"/>
          <p:cNvSpPr>
            <a:spLocks noChangeArrowheads="1"/>
          </p:cNvSpPr>
          <p:nvPr/>
        </p:nvSpPr>
        <p:spPr bwMode="auto">
          <a:xfrm>
            <a:off x="684213" y="2708350"/>
            <a:ext cx="792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지역사회 자원연계 </a:t>
            </a:r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현황</a:t>
            </a:r>
            <a:endParaRPr kumimoji="0" lang="ko-KR" altLang="en-US" sz="1600" b="1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1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750" y="2636912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24"/>
          <p:cNvSpPr>
            <a:spLocks noChangeArrowheads="1"/>
          </p:cNvSpPr>
          <p:nvPr/>
        </p:nvSpPr>
        <p:spPr bwMode="auto">
          <a:xfrm>
            <a:off x="899592" y="1700808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국가 암 검진 </a:t>
            </a:r>
            <a:r>
              <a:rPr kumimoji="0" lang="ko-KR" altLang="en-US" sz="2000" dirty="0" err="1" smtClean="0">
                <a:latin typeface="HY울릉도M" pitchFamily="18" charset="-127"/>
                <a:ea typeface="HY울릉도M" pitchFamily="18" charset="-127"/>
              </a:rPr>
              <a:t>수검률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 제고를 위한 역할분담</a:t>
            </a:r>
            <a:endParaRPr kumimoji="0" lang="ko-KR" altLang="en-US" sz="20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684015" y="1265190"/>
            <a:ext cx="8136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ko-KR" altLang="en-US" sz="2000" b="1" dirty="0" smtClean="0">
                <a:latin typeface="HY울릉도M" pitchFamily="18" charset="-127"/>
                <a:ea typeface="HY울릉도M" pitchFamily="18" charset="-127"/>
              </a:rPr>
              <a:t>지역사회 자원연계로 국가 암 검진 사업 활성화 방안</a:t>
            </a:r>
            <a:endParaRPr kumimoji="0" lang="ko-KR" altLang="en-US" sz="1600" dirty="0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6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552" y="1193752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722392" y="3293112"/>
          <a:ext cx="7810047" cy="294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5352"/>
                <a:gridCol w="3528392"/>
                <a:gridCol w="2736303"/>
              </a:tblGrid>
              <a:tr h="4640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구분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사업 내용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협력 단체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267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합동 캠페인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</a:t>
                      </a:r>
                      <a:r>
                        <a:rPr lang="en-US" altLang="ko-KR" sz="1600" b="1" baseline="0" dirty="0" smtClean="0">
                          <a:latin typeface="HY수평선M" pitchFamily="18" charset="-127"/>
                          <a:ea typeface="HY수평선M" pitchFamily="18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latin typeface="HY수평선M" pitchFamily="18" charset="-127"/>
                          <a:ea typeface="HY수평선M" pitchFamily="18" charset="-127"/>
                        </a:rPr>
                        <a:t>암 예방의 날</a:t>
                      </a:r>
                      <a:r>
                        <a:rPr lang="en-US" altLang="ko-KR" sz="1600" b="1" baseline="0" dirty="0" smtClean="0">
                          <a:latin typeface="HY수평선M" pitchFamily="18" charset="-127"/>
                          <a:ea typeface="HY수평선M" pitchFamily="18" charset="-127"/>
                        </a:rPr>
                        <a:t>, </a:t>
                      </a:r>
                      <a:r>
                        <a:rPr lang="ko-KR" altLang="en-US" sz="1600" b="1" baseline="0" dirty="0" smtClean="0">
                          <a:latin typeface="HY수평선M" pitchFamily="18" charset="-127"/>
                          <a:ea typeface="HY수평선M" pitchFamily="18" charset="-127"/>
                        </a:rPr>
                        <a:t>핑크리본 대회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건강걷기 대회 캠페인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보건소 등 </a:t>
                      </a:r>
                      <a:r>
                        <a:rPr lang="en-US" altLang="ko-KR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9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개 단체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</a:t>
                      </a:r>
                      <a:r>
                        <a:rPr lang="ko-KR" altLang="en-US" sz="1600" b="1" dirty="0" err="1" smtClean="0">
                          <a:latin typeface="HY수평선M" pitchFamily="18" charset="-127"/>
                          <a:ea typeface="HY수평선M" pitchFamily="18" charset="-127"/>
                        </a:rPr>
                        <a:t>지자체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 등 </a:t>
                      </a:r>
                      <a:r>
                        <a:rPr lang="en-US" altLang="ko-KR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2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개 단체 참여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</a:tr>
              <a:tr h="8267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유관기관 협력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국가검진  스티커  제작 활용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대장암검진 수검용 </a:t>
                      </a:r>
                      <a:r>
                        <a:rPr lang="ko-KR" altLang="en-US" sz="1600" b="1" dirty="0" err="1" smtClean="0">
                          <a:latin typeface="HY수평선M" pitchFamily="18" charset="-127"/>
                          <a:ea typeface="HY수평선M" pitchFamily="18" charset="-127"/>
                        </a:rPr>
                        <a:t>채변통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 분배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보건소 등 유관기관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</a:tr>
              <a:tr h="8267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지역자원 연계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야간건강검진센터 운영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지역 </a:t>
                      </a:r>
                      <a:r>
                        <a:rPr lang="ko-KR" altLang="en-US" sz="1600" b="1" dirty="0" err="1" smtClean="0">
                          <a:latin typeface="HY수평선M" pitchFamily="18" charset="-127"/>
                          <a:ea typeface="HY수평선M" pitchFamily="18" charset="-127"/>
                        </a:rPr>
                        <a:t>암센터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 협의체 구성 등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▶ 광주광역시 등 </a:t>
                      </a:r>
                      <a:r>
                        <a:rPr lang="en-US" altLang="ko-KR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2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개 단체</a:t>
                      </a:r>
                      <a:endParaRPr lang="en-US" altLang="ko-KR" sz="1600" b="1" dirty="0" smtClean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000">
                        <a:alpha val="8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직사각형 24"/>
          <p:cNvSpPr>
            <a:spLocks noChangeArrowheads="1"/>
          </p:cNvSpPr>
          <p:nvPr/>
        </p:nvSpPr>
        <p:spPr bwMode="auto">
          <a:xfrm>
            <a:off x="899592" y="2113106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암 검진 및 암 예방을 위한 지역행사 공동 참여</a:t>
            </a:r>
            <a:endParaRPr kumimoji="0" lang="ko-KR" altLang="en-US" sz="20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377825" y="1052736"/>
            <a:ext cx="8442325" cy="5471889"/>
          </a:xfrm>
          <a:prstGeom prst="roundRect">
            <a:avLst>
              <a:gd name="adj" fmla="val 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dirty="0"/>
          </a:p>
        </p:txBody>
      </p:sp>
      <p:sp>
        <p:nvSpPr>
          <p:cNvPr id="2150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  <a:noFill/>
        </p:spPr>
        <p:txBody>
          <a:bodyPr/>
          <a:lstStyle/>
          <a:p>
            <a:fld id="{E80DE732-25D1-4433-9F72-952175815C40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740352" y="2780928"/>
            <a:ext cx="792088" cy="1692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ko-KR" altLang="en-US" sz="500" dirty="0"/>
          </a:p>
        </p:txBody>
      </p:sp>
      <p:pic>
        <p:nvPicPr>
          <p:cNvPr id="11" name="Picture 14" descr="C:\DOCUME~1\USER~1.SAM\LOCALS~1\Temp\Hnc\BinData\EMB00007e881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2567930" cy="201622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12" name="Picture 2" descr="C:\DOCUME~1\USER~1.SAM\LOCALS~1\Temp\Hnc\BinData\EMB00007e881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1734" y="3933056"/>
            <a:ext cx="2520280" cy="201622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sp>
        <p:nvSpPr>
          <p:cNvPr id="14" name="직사각형 14"/>
          <p:cNvSpPr>
            <a:spLocks noChangeArrowheads="1"/>
          </p:cNvSpPr>
          <p:nvPr/>
        </p:nvSpPr>
        <p:spPr bwMode="auto">
          <a:xfrm>
            <a:off x="684213" y="1411560"/>
            <a:ext cx="7488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   유관기관과 유기적 연계를 통한 홍보 강화</a:t>
            </a:r>
            <a:endParaRPr kumimoji="0" lang="ko-KR" altLang="en-US" sz="1600" dirty="0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5" name="Picture 3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750" y="1339552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5" name="Picture 3" descr="C:\DOCUME~1\USER~1.SAM\LOCALS~1\Temp\Hnc\BinData\EMB000026f40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933056"/>
            <a:ext cx="2592288" cy="2016223"/>
          </a:xfrm>
          <a:prstGeom prst="rect">
            <a:avLst/>
          </a:prstGeom>
          <a:noFill/>
          <a:ln w="19050">
            <a:solidFill>
              <a:srgbClr val="F202BE"/>
            </a:solidFill>
          </a:ln>
        </p:spPr>
      </p:pic>
      <p:sp>
        <p:nvSpPr>
          <p:cNvPr id="21" name="직사각형 24"/>
          <p:cNvSpPr>
            <a:spLocks noChangeArrowheads="1"/>
          </p:cNvSpPr>
          <p:nvPr/>
        </p:nvSpPr>
        <p:spPr bwMode="auto">
          <a:xfrm>
            <a:off x="755576" y="1870702"/>
            <a:ext cx="5328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국가 검진 연중 지속 광고 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…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전광판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, BIS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등</a:t>
            </a:r>
            <a:endParaRPr kumimoji="0" lang="ko-KR" altLang="en-US" sz="2000" dirty="0">
              <a:solidFill>
                <a:srgbClr val="0000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3" name="직사각형 24"/>
          <p:cNvSpPr>
            <a:spLocks noChangeArrowheads="1"/>
          </p:cNvSpPr>
          <p:nvPr/>
        </p:nvSpPr>
        <p:spPr bwMode="auto">
          <a:xfrm>
            <a:off x="907976" y="2242368"/>
            <a:ext cx="4959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400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※ </a:t>
            </a:r>
            <a:r>
              <a:rPr kumimoji="0" lang="ko-KR" altLang="en-US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광주광역시 등 </a:t>
            </a:r>
            <a:r>
              <a:rPr kumimoji="0" lang="en-US" altLang="ko-KR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5</a:t>
            </a:r>
            <a:r>
              <a:rPr kumimoji="0" lang="ko-KR" altLang="en-US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개 </a:t>
            </a:r>
            <a:r>
              <a:rPr kumimoji="0" lang="ko-KR" altLang="en-US" dirty="0" err="1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지자체</a:t>
            </a:r>
            <a:r>
              <a:rPr kumimoji="0" lang="ko-KR" altLang="en-US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en-US" altLang="ko-KR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… 970</a:t>
            </a:r>
            <a:r>
              <a:rPr kumimoji="0" lang="ko-KR" altLang="en-US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개 장소</a:t>
            </a:r>
            <a:endParaRPr kumimoji="0" lang="ko-KR" altLang="en-US" sz="2400" dirty="0">
              <a:solidFill>
                <a:srgbClr val="0000FF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4" name="직사각형 24"/>
          <p:cNvSpPr>
            <a:spLocks noChangeArrowheads="1"/>
          </p:cNvSpPr>
          <p:nvPr/>
        </p:nvSpPr>
        <p:spPr bwMode="auto">
          <a:xfrm>
            <a:off x="755577" y="2783988"/>
            <a:ext cx="5112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정기적 간담회 및 </a:t>
            </a:r>
            <a:r>
              <a:rPr kumimoji="0" lang="ko-KR" altLang="en-US" sz="2000" dirty="0" err="1" smtClean="0">
                <a:latin typeface="HY울릉도M" pitchFamily="18" charset="-127"/>
                <a:ea typeface="HY울릉도M" pitchFamily="18" charset="-127"/>
              </a:rPr>
              <a:t>브레인스토밍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 실시</a:t>
            </a:r>
            <a:endParaRPr kumimoji="0" lang="ko-KR" altLang="en-US" sz="2000" dirty="0">
              <a:solidFill>
                <a:srgbClr val="0000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8197" name="Picture 5" descr="C:\DOCUME~1\USER~1.SAM\LOCALS~1\Temp\Hnc\BinData\EMB000026f401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4273" y="1268760"/>
            <a:ext cx="2592289" cy="2160240"/>
          </a:xfrm>
          <a:prstGeom prst="rect">
            <a:avLst/>
          </a:prstGeom>
          <a:noFill/>
          <a:ln w="25400">
            <a:solidFill>
              <a:srgbClr val="6633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11560" y="6032321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유관기관</a:t>
            </a:r>
            <a:r>
              <a:rPr lang="en-US" altLang="ko-KR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연계</a:t>
            </a:r>
            <a:r>
              <a:rPr lang="en-US" altLang="ko-KR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핑크리본 사랑마라톤</a:t>
            </a:r>
            <a:r>
              <a:rPr lang="en-US" altLang="ko-KR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200" b="1" dirty="0">
              <a:solidFill>
                <a:srgbClr val="660066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9872" y="603854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취약계층 검진 편의 안내 보도</a:t>
            </a:r>
            <a:endParaRPr lang="ko-KR" altLang="en-US" sz="1200" b="1" dirty="0">
              <a:solidFill>
                <a:srgbClr val="660066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0152" y="603854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유관기관</a:t>
            </a:r>
            <a:r>
              <a:rPr lang="en-US" altLang="ko-KR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연계</a:t>
            </a:r>
            <a:r>
              <a:rPr lang="en-US" altLang="ko-KR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핑크리본 사랑마라톤</a:t>
            </a:r>
            <a:r>
              <a:rPr lang="en-US" altLang="ko-KR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200" b="1" dirty="0">
              <a:solidFill>
                <a:srgbClr val="660066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36" y="344625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안내시스템</a:t>
            </a:r>
            <a:r>
              <a:rPr lang="en-US" altLang="ko-KR" sz="1200" b="1" dirty="0" smtClean="0">
                <a:solidFill>
                  <a:srgbClr val="660066"/>
                </a:solidFill>
                <a:latin typeface="HY울릉도M" pitchFamily="18" charset="-127"/>
                <a:ea typeface="HY울릉도M" pitchFamily="18" charset="-127"/>
              </a:rPr>
              <a:t>(Bus Information System)</a:t>
            </a:r>
            <a:endParaRPr lang="ko-KR" altLang="en-US" sz="1200" b="1" dirty="0">
              <a:solidFill>
                <a:srgbClr val="660066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269213"/>
            <a:ext cx="60486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HY울릉도B" pitchFamily="18" charset="-127"/>
                <a:ea typeface="HY울릉도B" pitchFamily="18" charset="-127"/>
              </a:rPr>
              <a:t>3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지역사회의 자원연계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·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활용</a:t>
            </a:r>
            <a:endParaRPr kumimoji="0" lang="ko-KR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noFill/>
        </p:spPr>
        <p:txBody>
          <a:bodyPr/>
          <a:lstStyle/>
          <a:p>
            <a:fld id="{999CC89B-EF7B-4C94-A196-D00C98887210}" type="slidenum">
              <a:rPr lang="en-US" altLang="ko-KR"/>
              <a:pPr/>
              <a:t>15</a:t>
            </a:fld>
            <a:endParaRPr lang="en-US" altLang="ko-KR"/>
          </a:p>
        </p:txBody>
      </p:sp>
      <p:grpSp>
        <p:nvGrpSpPr>
          <p:cNvPr id="19459" name="그룹 67"/>
          <p:cNvGrpSpPr>
            <a:grpSpLocks/>
          </p:cNvGrpSpPr>
          <p:nvPr/>
        </p:nvGrpSpPr>
        <p:grpSpPr bwMode="auto">
          <a:xfrm>
            <a:off x="890588" y="2460426"/>
            <a:ext cx="1593850" cy="1544638"/>
            <a:chOff x="1907704" y="3789040"/>
            <a:chExt cx="1592436" cy="1544386"/>
          </a:xfrm>
        </p:grpSpPr>
        <p:pic>
          <p:nvPicPr>
            <p:cNvPr id="19476" name="Picture 5" descr="블릿_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3789040"/>
              <a:ext cx="1592436" cy="1544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직사각형 17"/>
            <p:cNvSpPr/>
            <p:nvPr/>
          </p:nvSpPr>
          <p:spPr>
            <a:xfrm>
              <a:off x="2266986" y="3895431"/>
              <a:ext cx="94128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0">
                <a:defRPr/>
              </a:pPr>
              <a:r>
                <a:rPr kumimoji="0" lang="en-US" altLang="ko-KR" sz="600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latin typeface="휴먼둥근헤드라인" pitchFamily="18" charset="-127"/>
                  <a:ea typeface="휴먼둥근헤드라인" pitchFamily="18" charset="-127"/>
                </a:rPr>
                <a:t>Ⅳ</a:t>
              </a:r>
              <a:endParaRPr kumimoji="0" lang="ko-KR" altLang="en-US" sz="6000" dirty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2627784" y="2622177"/>
            <a:ext cx="5183956" cy="84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 dirty="0" smtClean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사업 추진 결과</a:t>
            </a:r>
            <a:endParaRPr lang="ko-KR" altLang="en-US" sz="3600" b="1" kern="10" dirty="0">
              <a:ln w="19050">
                <a:solidFill>
                  <a:srgbClr val="FFFEFE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HY울릉도B"/>
              <a:ea typeface="HY울릉도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377825" y="1125562"/>
            <a:ext cx="8442325" cy="5111750"/>
          </a:xfrm>
          <a:prstGeom prst="roundRect">
            <a:avLst>
              <a:gd name="adj" fmla="val 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95536" y="289625"/>
            <a:ext cx="705678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200" b="1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Ⅳ</a:t>
            </a:r>
            <a:r>
              <a:rPr kumimoji="0" lang="en-US" altLang="ko-KR" sz="3200" b="1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사업 추진 결과</a:t>
            </a:r>
            <a:endParaRPr kumimoji="0" lang="ko-KR" altLang="en-US" sz="3200" b="1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048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noFill/>
        </p:spPr>
        <p:txBody>
          <a:bodyPr/>
          <a:lstStyle/>
          <a:p>
            <a:fld id="{81554B5A-A6D7-4456-AD6C-A9279877BF56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20" name="직사각형 19"/>
          <p:cNvSpPr/>
          <p:nvPr/>
        </p:nvSpPr>
        <p:spPr>
          <a:xfrm>
            <a:off x="971549" y="1426181"/>
            <a:ext cx="3816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사업 </a:t>
            </a:r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추진 성과</a:t>
            </a:r>
            <a:endParaRPr kumimoji="0" lang="ko-KR" altLang="en-US" spc="-150" dirty="0">
              <a:solidFill>
                <a:srgbClr val="C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683568" y="4366320"/>
          <a:ext cx="4968553" cy="1543672"/>
        </p:xfrm>
        <a:graphic>
          <a:graphicData uri="http://schemas.openxmlformats.org/drawingml/2006/table">
            <a:tbl>
              <a:tblPr/>
              <a:tblGrid>
                <a:gridCol w="796177"/>
                <a:gridCol w="695396"/>
                <a:gridCol w="695396"/>
                <a:gridCol w="695396"/>
                <a:gridCol w="695396"/>
                <a:gridCol w="695396"/>
                <a:gridCol w="695396"/>
              </a:tblGrid>
              <a:tr h="38591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0033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구분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0033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합계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FF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위암</a:t>
                      </a:r>
                      <a:endParaRPr lang="ko-KR" altLang="en-US" sz="1100" b="0" i="0" spc="0" dirty="0">
                        <a:solidFill>
                          <a:srgbClr val="FF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0033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대장암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0033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간암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FF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유방암</a:t>
                      </a:r>
                      <a:endParaRPr lang="ko-KR" altLang="en-US" sz="1100" b="0" i="0" spc="0" dirty="0">
                        <a:solidFill>
                          <a:srgbClr val="FF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0033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자궁암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91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전국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20.86 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FF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26.66 </a:t>
                      </a:r>
                      <a:endParaRPr lang="ko-KR" altLang="en-US" sz="1100" b="0" i="0" spc="0" dirty="0">
                        <a:solidFill>
                          <a:srgbClr val="FF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15.22 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24.15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FF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29.75</a:t>
                      </a:r>
                      <a:endParaRPr lang="ko-KR" altLang="en-US" sz="1100" b="0" i="0" spc="0" dirty="0">
                        <a:solidFill>
                          <a:srgbClr val="FF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21.30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1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광주본부</a:t>
                      </a:r>
                      <a:endParaRPr lang="ko-KR" altLang="en-US" sz="1100" b="1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23.41 </a:t>
                      </a:r>
                      <a:endParaRPr lang="ko-KR" altLang="en-US" sz="1100" b="1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FF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30.55</a:t>
                      </a:r>
                      <a:endParaRPr lang="ko-KR" altLang="en-US" sz="1100" b="1" i="0" spc="0" dirty="0">
                        <a:solidFill>
                          <a:srgbClr val="FF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15.60</a:t>
                      </a:r>
                      <a:endParaRPr lang="ko-KR" altLang="en-US" sz="1100" b="1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24.86</a:t>
                      </a:r>
                      <a:endParaRPr lang="ko-KR" altLang="en-US" sz="1100" b="1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FF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33.87</a:t>
                      </a:r>
                      <a:endParaRPr lang="ko-KR" altLang="en-US" sz="1100" b="1" i="0" spc="0" dirty="0">
                        <a:solidFill>
                          <a:srgbClr val="FF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21.61</a:t>
                      </a:r>
                      <a:endParaRPr lang="ko-KR" altLang="en-US" sz="1100" b="1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1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차이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2.55↑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FF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3.89↑</a:t>
                      </a:r>
                      <a:endParaRPr lang="ko-KR" altLang="en-US" sz="1100" b="0" i="0" spc="0" dirty="0">
                        <a:solidFill>
                          <a:srgbClr val="FF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0.39↑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0.71↑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FF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4.12↑</a:t>
                      </a:r>
                      <a:endParaRPr lang="ko-KR" altLang="en-US" sz="1100" b="0" i="0" spc="0" dirty="0">
                        <a:solidFill>
                          <a:srgbClr val="FF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000000"/>
                          </a:solidFill>
                          <a:latin typeface="HY동녘B" pitchFamily="18" charset="-127"/>
                          <a:ea typeface="HY동녘B" pitchFamily="18" charset="-127"/>
                        </a:rPr>
                        <a:t>0.30↑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동녘B" pitchFamily="18" charset="-127"/>
                        <a:ea typeface="HY동녘B" pitchFamily="18" charset="-127"/>
                      </a:endParaRP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552" y="1340768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24"/>
          <p:cNvSpPr>
            <a:spLocks noChangeArrowheads="1"/>
          </p:cNvSpPr>
          <p:nvPr/>
        </p:nvSpPr>
        <p:spPr bwMode="auto">
          <a:xfrm>
            <a:off x="900113" y="1839198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유관기관과 유기적 연계를 통한 효율적 업무 추진</a:t>
            </a:r>
            <a:endParaRPr kumimoji="0" lang="ko-KR" altLang="en-US" sz="20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7" name="직사각형 24"/>
          <p:cNvSpPr>
            <a:spLocks noChangeArrowheads="1"/>
          </p:cNvSpPr>
          <p:nvPr/>
        </p:nvSpPr>
        <p:spPr bwMode="auto">
          <a:xfrm>
            <a:off x="899592" y="2674476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현장중심의 홍보 강화 및 효율화</a:t>
            </a:r>
            <a:endParaRPr kumimoji="0" lang="ko-KR" altLang="en-US" sz="20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71549" y="3668271"/>
            <a:ext cx="3816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사업 실적 평가</a:t>
            </a:r>
            <a:endParaRPr kumimoji="0" lang="ko-KR" altLang="en-US" spc="-150" dirty="0">
              <a:solidFill>
                <a:srgbClr val="C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9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552" y="3576016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오른쪽 화살표 40"/>
          <p:cNvSpPr/>
          <p:nvPr/>
        </p:nvSpPr>
        <p:spPr bwMode="auto">
          <a:xfrm>
            <a:off x="1374770" y="3250540"/>
            <a:ext cx="164268" cy="1556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오른쪽 화살표 41"/>
          <p:cNvSpPr/>
          <p:nvPr/>
        </p:nvSpPr>
        <p:spPr bwMode="auto">
          <a:xfrm>
            <a:off x="1366144" y="2386384"/>
            <a:ext cx="164268" cy="1556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직사각형 24"/>
          <p:cNvSpPr>
            <a:spLocks noChangeArrowheads="1"/>
          </p:cNvSpPr>
          <p:nvPr/>
        </p:nvSpPr>
        <p:spPr bwMode="auto">
          <a:xfrm>
            <a:off x="1556569" y="2218377"/>
            <a:ext cx="4959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dirty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국가 암 사업의 활성화와 </a:t>
            </a:r>
            <a:r>
              <a:rPr kumimoji="0" lang="ko-KR" altLang="en-US" dirty="0" err="1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수검률</a:t>
            </a:r>
            <a:r>
              <a:rPr kumimoji="0" lang="ko-KR" altLang="en-US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 향상</a:t>
            </a:r>
            <a:endParaRPr kumimoji="0" lang="ko-KR" altLang="en-US" sz="2000" dirty="0">
              <a:solidFill>
                <a:srgbClr val="0000FF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5" name="직사각형 24"/>
          <p:cNvSpPr>
            <a:spLocks noChangeArrowheads="1"/>
          </p:cNvSpPr>
          <p:nvPr/>
        </p:nvSpPr>
        <p:spPr bwMode="auto">
          <a:xfrm>
            <a:off x="1547664" y="3100898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dirty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ko-KR" altLang="en-US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국민에게 암 검진의 필요성</a:t>
            </a:r>
            <a:r>
              <a:rPr kumimoji="0" lang="en-US" altLang="ko-KR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·</a:t>
            </a:r>
            <a:r>
              <a:rPr kumimoji="0" lang="ko-KR" altLang="en-US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중요성 인식전환과 고취</a:t>
            </a:r>
            <a:endParaRPr kumimoji="0" lang="ko-KR" altLang="en-US" sz="2000" dirty="0">
              <a:solidFill>
                <a:srgbClr val="0000FF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6" name="모서리가 둥근 직사각형 17"/>
          <p:cNvSpPr>
            <a:spLocks noChangeArrowheads="1"/>
          </p:cNvSpPr>
          <p:nvPr/>
        </p:nvSpPr>
        <p:spPr bwMode="auto">
          <a:xfrm>
            <a:off x="641390" y="5158408"/>
            <a:ext cx="5010730" cy="360362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419872" y="404378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2012.10.10</a:t>
            </a:r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일 현재</a:t>
            </a:r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단위 </a:t>
            </a:r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: %)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25" name="차트 24"/>
          <p:cNvGraphicFramePr/>
          <p:nvPr/>
        </p:nvGraphicFramePr>
        <p:xfrm>
          <a:off x="5724128" y="4005064"/>
          <a:ext cx="282656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261648" y="4653136"/>
            <a:ext cx="369332" cy="720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1200" b="1" dirty="0" smtClean="0">
                <a:latin typeface="HY동녘M" pitchFamily="18" charset="-127"/>
                <a:ea typeface="HY동녘M" pitchFamily="18" charset="-127"/>
              </a:rPr>
              <a:t>광주본부</a:t>
            </a:r>
            <a:endParaRPr lang="ko-KR" altLang="en-US" sz="1200" b="1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34182" y="4653136"/>
            <a:ext cx="369332" cy="7200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1200" b="1" dirty="0" smtClean="0">
                <a:latin typeface="HY동녘M" pitchFamily="18" charset="-127"/>
                <a:ea typeface="HY동녘M" pitchFamily="18" charset="-127"/>
              </a:rPr>
              <a:t>광주본부</a:t>
            </a:r>
            <a:endParaRPr lang="ko-KR" altLang="en-US" sz="1200" b="1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3054" y="4877544"/>
            <a:ext cx="369332" cy="4236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1200" b="1" dirty="0" smtClean="0">
                <a:latin typeface="HY동녘M" pitchFamily="18" charset="-127"/>
                <a:ea typeface="HY동녘M" pitchFamily="18" charset="-127"/>
              </a:rPr>
              <a:t>전국</a:t>
            </a:r>
            <a:endParaRPr lang="ko-KR" altLang="en-US" sz="1200" b="1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12922" y="4869160"/>
            <a:ext cx="369332" cy="4236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1200" b="1" dirty="0" smtClean="0">
                <a:latin typeface="HY동녘M" pitchFamily="18" charset="-127"/>
                <a:ea typeface="HY동녘M" pitchFamily="18" charset="-127"/>
              </a:rPr>
              <a:t>전국</a:t>
            </a:r>
            <a:endParaRPr lang="ko-KR" altLang="en-US" sz="1200" b="1" dirty="0">
              <a:latin typeface="HY동녘M" pitchFamily="18" charset="-127"/>
              <a:ea typeface="HY동녘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WordArt 8"/>
          <p:cNvSpPr>
            <a:spLocks noChangeArrowheads="1" noChangeShapeType="1" noTextEdit="1"/>
          </p:cNvSpPr>
          <p:nvPr/>
        </p:nvSpPr>
        <p:spPr bwMode="auto">
          <a:xfrm>
            <a:off x="2484438" y="2955925"/>
            <a:ext cx="5687962" cy="84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 dirty="0" err="1" smtClean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향후계획</a:t>
            </a:r>
            <a:r>
              <a:rPr lang="ko-KR" altLang="en-US" sz="3600" b="1" kern="10" dirty="0" smtClean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 </a:t>
            </a:r>
            <a:r>
              <a:rPr lang="ko-KR" altLang="en-US" sz="3600" b="1" kern="10" dirty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및 </a:t>
            </a:r>
            <a:r>
              <a:rPr lang="ko-KR" altLang="en-US" sz="3600" b="1" kern="10" dirty="0" smtClean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개선방안</a:t>
            </a:r>
            <a:endParaRPr lang="ko-KR" altLang="en-US" sz="3600" b="1" kern="10" dirty="0">
              <a:ln w="19050">
                <a:solidFill>
                  <a:srgbClr val="FFFEFE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HY울릉도B"/>
              <a:ea typeface="HY울릉도B"/>
            </a:endParaRPr>
          </a:p>
        </p:txBody>
      </p:sp>
      <p:sp>
        <p:nvSpPr>
          <p:cNvPr id="6349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288032" cy="365125"/>
          </a:xfrm>
          <a:noFill/>
        </p:spPr>
        <p:txBody>
          <a:bodyPr/>
          <a:lstStyle/>
          <a:p>
            <a:fld id="{132EE186-ECCA-4307-9A25-EB10C1B9936B}" type="slidenum">
              <a:rPr lang="en-US" altLang="ko-KR"/>
              <a:pPr/>
              <a:t>17</a:t>
            </a:fld>
            <a:endParaRPr lang="en-US" altLang="ko-KR"/>
          </a:p>
        </p:txBody>
      </p:sp>
      <p:grpSp>
        <p:nvGrpSpPr>
          <p:cNvPr id="63491" name="그룹 67"/>
          <p:cNvGrpSpPr>
            <a:grpSpLocks/>
          </p:cNvGrpSpPr>
          <p:nvPr/>
        </p:nvGrpSpPr>
        <p:grpSpPr bwMode="auto">
          <a:xfrm>
            <a:off x="890588" y="2747963"/>
            <a:ext cx="1593850" cy="1544637"/>
            <a:chOff x="1907704" y="3789040"/>
            <a:chExt cx="1592436" cy="1544386"/>
          </a:xfrm>
        </p:grpSpPr>
        <p:pic>
          <p:nvPicPr>
            <p:cNvPr id="63492" name="Picture 5" descr="블릿_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3789040"/>
              <a:ext cx="1592436" cy="1544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3" name="직사각형 17"/>
            <p:cNvSpPr>
              <a:spLocks noChangeArrowheads="1"/>
            </p:cNvSpPr>
            <p:nvPr/>
          </p:nvSpPr>
          <p:spPr bwMode="auto">
            <a:xfrm>
              <a:off x="2269349" y="3895431"/>
              <a:ext cx="95410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altLang="ko-KR" sz="6000" dirty="0">
                  <a:solidFill>
                    <a:srgbClr val="0000FF"/>
                  </a:solidFill>
                  <a:latin typeface="휴먼둥근헤드라인" pitchFamily="18" charset="-127"/>
                  <a:ea typeface="휴먼둥근헤드라인" pitchFamily="18" charset="-127"/>
                </a:rPr>
                <a:t>Ⅴ</a:t>
              </a:r>
              <a:endParaRPr kumimoji="0" lang="ko-KR" altLang="en-US" sz="6000" dirty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모서리가 둥근 직사각형 31"/>
          <p:cNvSpPr/>
          <p:nvPr/>
        </p:nvSpPr>
        <p:spPr>
          <a:xfrm>
            <a:off x="377825" y="908050"/>
            <a:ext cx="8442325" cy="5545138"/>
          </a:xfrm>
          <a:prstGeom prst="roundRect">
            <a:avLst>
              <a:gd name="adj" fmla="val 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dirty="0"/>
          </a:p>
        </p:txBody>
      </p:sp>
      <p:sp>
        <p:nvSpPr>
          <p:cNvPr id="6553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32048" cy="365125"/>
          </a:xfrm>
          <a:noFill/>
        </p:spPr>
        <p:txBody>
          <a:bodyPr/>
          <a:lstStyle/>
          <a:p>
            <a:fld id="{9BC5AEA9-5C81-494C-939B-23FA3984BA00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34" name="TextBox 33"/>
          <p:cNvSpPr txBox="1"/>
          <p:nvPr/>
        </p:nvSpPr>
        <p:spPr>
          <a:xfrm>
            <a:off x="395536" y="250593"/>
            <a:ext cx="705678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600" b="1" spc="-1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Ⅴ</a:t>
            </a:r>
            <a:r>
              <a:rPr kumimoji="0" lang="en-US" altLang="ko-KR" sz="3200" b="1" spc="-1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spc="-1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향후 계획 및 개선 방안</a:t>
            </a:r>
            <a:endParaRPr kumimoji="0" lang="ko-KR" altLang="en-US" sz="3200" b="1" spc="-1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554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sp>
        <p:nvSpPr>
          <p:cNvPr id="6557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755576" y="3153611"/>
            <a:ext cx="7704857" cy="4711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108000" anchor="ctr"/>
          <a:lstStyle/>
          <a:p>
            <a:pPr marL="263525" indent="-263525" defTabSz="1393825" latinLnBrk="0">
              <a:lnSpc>
                <a:spcPct val="110000"/>
              </a:lnSpc>
              <a:spcBef>
                <a:spcPct val="80000"/>
              </a:spcBef>
              <a:buSzPct val="80000"/>
            </a:pPr>
            <a:r>
              <a:rPr lang="en-US" altLang="ko-KR" sz="2000" b="1" dirty="0" smtClean="0">
                <a:solidFill>
                  <a:srgbClr val="2312FA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b="1" dirty="0" smtClean="0">
                <a:solidFill>
                  <a:srgbClr val="2312FA"/>
                </a:solidFill>
                <a:latin typeface="HY견고딕" pitchFamily="18" charset="-127"/>
                <a:ea typeface="HY견고딕" pitchFamily="18" charset="-127"/>
              </a:rPr>
              <a:t>대규모 사업장  및  주요 단체에 암 예방 교육 실시</a:t>
            </a:r>
            <a:endParaRPr lang="ko-KR" altLang="en-US" sz="20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139687" y="4325991"/>
            <a:ext cx="7248736" cy="4711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108000" anchor="ctr"/>
          <a:lstStyle/>
          <a:p>
            <a:pPr marL="263525" indent="-263525" defTabSz="1393825" latinLnBrk="0">
              <a:lnSpc>
                <a:spcPct val="110000"/>
              </a:lnSpc>
              <a:spcBef>
                <a:spcPct val="80000"/>
              </a:spcBef>
              <a:buSzPct val="80000"/>
            </a:pPr>
            <a:endParaRPr lang="ko-KR" altLang="en-US" sz="14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55576" y="4416860"/>
            <a:ext cx="7848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defTabSz="1393825" latinLnBrk="0">
              <a:lnSpc>
                <a:spcPct val="110000"/>
              </a:lnSpc>
              <a:spcBef>
                <a:spcPct val="80000"/>
              </a:spcBef>
              <a:buSzPct val="80000"/>
            </a:pPr>
            <a:r>
              <a:rPr lang="en-US" altLang="ko-KR" sz="2000" b="1" dirty="0" smtClean="0">
                <a:solidFill>
                  <a:srgbClr val="2312FA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b="1" dirty="0" smtClean="0">
                <a:solidFill>
                  <a:srgbClr val="2312FA"/>
                </a:solidFill>
                <a:latin typeface="HY견고딕" pitchFamily="18" charset="-127"/>
                <a:ea typeface="HY견고딕" pitchFamily="18" charset="-127"/>
              </a:rPr>
              <a:t>검진 대상자 편의를 위한 야간 및 휴일 검진 확대</a:t>
            </a:r>
            <a:endParaRPr lang="ko-KR" altLang="en-US" sz="20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1139687" y="5910167"/>
            <a:ext cx="7248736" cy="4711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108000" anchor="ctr"/>
          <a:lstStyle/>
          <a:p>
            <a:pPr marL="263525" indent="-263525" defTabSz="1393825" latinLnBrk="0">
              <a:lnSpc>
                <a:spcPct val="110000"/>
              </a:lnSpc>
              <a:spcBef>
                <a:spcPct val="80000"/>
              </a:spcBef>
              <a:buSzPct val="80000"/>
            </a:pPr>
            <a:endParaRPr lang="ko-KR" altLang="en-US" sz="14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55576" y="5642157"/>
            <a:ext cx="7848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defTabSz="1393825" latinLnBrk="0">
              <a:lnSpc>
                <a:spcPct val="110000"/>
              </a:lnSpc>
              <a:spcBef>
                <a:spcPct val="80000"/>
              </a:spcBef>
              <a:buSzPct val="80000"/>
            </a:pPr>
            <a:r>
              <a:rPr lang="en-US" altLang="ko-KR" sz="2000" b="1" dirty="0" smtClean="0">
                <a:solidFill>
                  <a:srgbClr val="2312FA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b="1" dirty="0" smtClean="0">
                <a:solidFill>
                  <a:srgbClr val="2312FA"/>
                </a:solidFill>
                <a:latin typeface="HY견고딕" pitchFamily="18" charset="-127"/>
                <a:ea typeface="HY견고딕" pitchFamily="18" charset="-127"/>
              </a:rPr>
              <a:t>취약계층의  건강검진 지원을 통한 건강수준 향상  </a:t>
            </a:r>
            <a:endParaRPr lang="ko-KR" altLang="en-US" sz="20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7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552" y="1292150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971600" y="1349906"/>
            <a:ext cx="7344816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defTabSz="1393825" latinLnBrk="0">
              <a:lnSpc>
                <a:spcPct val="110000"/>
              </a:lnSpc>
              <a:spcBef>
                <a:spcPct val="80000"/>
              </a:spcBef>
              <a:buSzPct val="80000"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암 관리 사업의 효율적 운영을 위한 지역자원 유기적 연계</a:t>
            </a:r>
            <a:endParaRPr lang="ko-KR" altLang="en-US" sz="22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5576" y="193159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2312FA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b="1" spc="50" dirty="0" smtClean="0">
                <a:solidFill>
                  <a:srgbClr val="2312FA"/>
                </a:solidFill>
                <a:latin typeface="HY견고딕" pitchFamily="18" charset="-127"/>
                <a:ea typeface="HY견고딕" pitchFamily="18" charset="-127"/>
              </a:rPr>
              <a:t>유관기관과  협력하여 홍보 등 공동사업  운영</a:t>
            </a:r>
            <a:endParaRPr lang="ko-KR" altLang="en-US" sz="2000" spc="50" dirty="0"/>
          </a:p>
        </p:txBody>
      </p:sp>
      <p:pic>
        <p:nvPicPr>
          <p:cNvPr id="50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552" y="2576881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971600" y="2660515"/>
            <a:ext cx="7344816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defTabSz="1393825" latinLnBrk="0">
              <a:lnSpc>
                <a:spcPct val="110000"/>
              </a:lnSpc>
              <a:spcBef>
                <a:spcPct val="80000"/>
              </a:spcBef>
              <a:buSzPct val="80000"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암 예방을 위한 교육 및 검진의 중요성 전파</a:t>
            </a:r>
            <a:endParaRPr lang="ko-KR" altLang="en-US" sz="22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3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552" y="3820719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971600" y="3887101"/>
            <a:ext cx="7344816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defTabSz="1393825" latinLnBrk="0">
              <a:lnSpc>
                <a:spcPct val="110000"/>
              </a:lnSpc>
              <a:spcBef>
                <a:spcPct val="80000"/>
              </a:spcBef>
              <a:buSzPct val="80000"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국가 암 검진 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대상자별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  맞춤형 수검안내 체계화</a:t>
            </a:r>
            <a:endParaRPr lang="ko-KR" altLang="en-US" sz="22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6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552" y="5013176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971600" y="5096755"/>
            <a:ext cx="7344816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defTabSz="1393825" latinLnBrk="0">
              <a:lnSpc>
                <a:spcPct val="110000"/>
              </a:lnSpc>
              <a:spcBef>
                <a:spcPct val="80000"/>
              </a:spcBef>
              <a:buSzPct val="80000"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저소득층 암 조기 검진 및 암 환자 의료비 지원 홍보 강화</a:t>
            </a:r>
            <a:endParaRPr lang="ko-KR" altLang="en-US" sz="2200" dirty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8604448" y="6519863"/>
            <a:ext cx="467544" cy="301625"/>
          </a:xfrm>
          <a:noFill/>
        </p:spPr>
        <p:txBody>
          <a:bodyPr>
            <a:noAutofit/>
          </a:bodyPr>
          <a:lstStyle/>
          <a:p>
            <a:fld id="{58D3C51A-3CBB-42D5-B4A5-4E177D32E74E}" type="slidenum">
              <a:rPr lang="en-US" altLang="ko-KR" sz="1200"/>
              <a:pPr/>
              <a:t>1</a:t>
            </a:fld>
            <a:endParaRPr lang="en-US" altLang="ko-KR" sz="1200" dirty="0"/>
          </a:p>
        </p:txBody>
      </p:sp>
      <p:pic>
        <p:nvPicPr>
          <p:cNvPr id="22" name="Picture 4" descr="bhedr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997" y="1680032"/>
            <a:ext cx="6218379" cy="71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woPt" dir="t"/>
          </a:scene3d>
          <a:sp3d extrusionH="76200" prstMaterial="plastic">
            <a:bevelT w="114300" prst="artDeco"/>
            <a:bevelB/>
            <a:extrusionClr>
              <a:schemeClr val="tx1">
                <a:lumMod val="20000"/>
                <a:lumOff val="80000"/>
              </a:schemeClr>
            </a:extrusionClr>
          </a:sp3d>
        </p:spPr>
      </p:pic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847850" y="1644650"/>
            <a:ext cx="5762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none" lIns="0" tIns="0" rIns="0" bIns="0"/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000" b="1" dirty="0">
                <a:solidFill>
                  <a:srgbClr val="FFFFFF"/>
                </a:solidFill>
                <a:latin typeface="휴먼둥근헤드라인" pitchFamily="18" charset="-127"/>
                <a:ea typeface="휴먼둥근헤드라인" pitchFamily="18" charset="-127"/>
              </a:rPr>
              <a:t>Ⅰ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627784" y="1762291"/>
            <a:ext cx="34563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300" dirty="0" smtClean="0">
                <a:solidFill>
                  <a:srgbClr val="7030A0"/>
                </a:solidFill>
                <a:latin typeface="HY울릉도B" pitchFamily="18" charset="-127"/>
                <a:ea typeface="HY울릉도B" pitchFamily="18" charset="-127"/>
              </a:rPr>
              <a:t>  </a:t>
            </a:r>
            <a:r>
              <a:rPr kumimoji="0" lang="ko-KR" altLang="en-US" sz="2800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일반 현황</a:t>
            </a:r>
            <a:endParaRPr kumimoji="0" lang="ko-KR" altLang="en-US" sz="2800" spc="-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9223" name="그룹 24"/>
          <p:cNvGrpSpPr>
            <a:grpSpLocks/>
          </p:cNvGrpSpPr>
          <p:nvPr/>
        </p:nvGrpSpPr>
        <p:grpSpPr bwMode="auto">
          <a:xfrm>
            <a:off x="1735138" y="2541588"/>
            <a:ext cx="6221412" cy="742950"/>
            <a:chOff x="1426596" y="3006209"/>
            <a:chExt cx="6074363" cy="791426"/>
          </a:xfrm>
        </p:grpSpPr>
        <p:pic>
          <p:nvPicPr>
            <p:cNvPr id="26" name="Picture 7" descr="bhedrf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6596" y="3031609"/>
              <a:ext cx="6074363" cy="766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extrusionH="76200" prstMaterial="plastic">
              <a:bevelT w="114300" prst="artDeco"/>
              <a:bevelB/>
              <a:extrusionClr>
                <a:schemeClr val="tx1">
                  <a:lumMod val="20000"/>
                  <a:lumOff val="80000"/>
                </a:schemeClr>
              </a:extrusionClr>
            </a:sp3d>
          </p:spPr>
        </p:pic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1482395" y="3006209"/>
              <a:ext cx="719190" cy="564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0" tIns="0" rIns="0" bIns="0"/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000" dirty="0">
                  <a:solidFill>
                    <a:srgbClr val="FFFFFF"/>
                  </a:solidFill>
                  <a:latin typeface="휴먼둥근헤드라인" pitchFamily="18" charset="-127"/>
                  <a:ea typeface="휴먼둥근헤드라인" pitchFamily="18" charset="-127"/>
                </a:rPr>
                <a:t>Ⅱ</a:t>
              </a: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367876" y="3086057"/>
              <a:ext cx="4875307" cy="557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spc="-15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사업계획</a:t>
              </a:r>
              <a:endParaRPr kumimoji="0" lang="ko-KR" altLang="en-US" sz="2800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9224" name="그룹 28"/>
          <p:cNvGrpSpPr>
            <a:grpSpLocks/>
          </p:cNvGrpSpPr>
          <p:nvPr/>
        </p:nvGrpSpPr>
        <p:grpSpPr bwMode="auto">
          <a:xfrm>
            <a:off x="1735138" y="4270375"/>
            <a:ext cx="6221412" cy="742950"/>
            <a:chOff x="1426595" y="3999410"/>
            <a:chExt cx="6074363" cy="792088"/>
          </a:xfrm>
        </p:grpSpPr>
        <p:pic>
          <p:nvPicPr>
            <p:cNvPr id="30" name="Picture 7" descr="bhedrf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6595" y="4025472"/>
              <a:ext cx="6074363" cy="766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extrusionH="76200" prstMaterial="plastic">
              <a:bevelT w="114300" prst="artDeco"/>
              <a:bevelB/>
              <a:extrusionClr>
                <a:schemeClr val="tx1">
                  <a:lumMod val="20000"/>
                  <a:lumOff val="80000"/>
                </a:schemeClr>
              </a:extrusionClr>
            </a:sp3d>
          </p:spPr>
        </p:pic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1466894" y="3999410"/>
              <a:ext cx="719190" cy="64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0" tIns="0" rIns="0" bIns="0"/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000" dirty="0">
                  <a:solidFill>
                    <a:srgbClr val="FFFFFF"/>
                  </a:solidFill>
                  <a:latin typeface="휴먼둥근헤드라인" pitchFamily="18" charset="-127"/>
                  <a:ea typeface="휴먼둥근헤드라인" pitchFamily="18" charset="-127"/>
                </a:rPr>
                <a:t>Ⅳ</a:t>
              </a: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2555775" y="4077071"/>
              <a:ext cx="4443259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rgbClr val="002060"/>
                </a:solidFill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9225" name="그룹 32"/>
          <p:cNvGrpSpPr>
            <a:grpSpLocks/>
          </p:cNvGrpSpPr>
          <p:nvPr/>
        </p:nvGrpSpPr>
        <p:grpSpPr bwMode="auto">
          <a:xfrm>
            <a:off x="1735138" y="5133975"/>
            <a:ext cx="6221412" cy="742950"/>
            <a:chOff x="1426595" y="4995029"/>
            <a:chExt cx="6074363" cy="791426"/>
          </a:xfrm>
        </p:grpSpPr>
        <p:pic>
          <p:nvPicPr>
            <p:cNvPr id="34" name="Picture 7" descr="bhedrf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6595" y="5020429"/>
              <a:ext cx="6074363" cy="766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extrusionH="76200" prstMaterial="plastic">
              <a:bevelT w="114300" prst="artDeco"/>
              <a:bevelB/>
              <a:extrusionClr>
                <a:schemeClr val="tx1">
                  <a:lumMod val="20000"/>
                  <a:lumOff val="80000"/>
                </a:schemeClr>
              </a:extrusionClr>
            </a:sp3d>
          </p:spPr>
        </p:pic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463794" y="4995029"/>
              <a:ext cx="719190" cy="564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0" tIns="0" rIns="0" bIns="0"/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000" dirty="0">
                  <a:solidFill>
                    <a:srgbClr val="FFFFFF"/>
                  </a:solidFill>
                  <a:latin typeface="휴먼둥근헤드라인" pitchFamily="18" charset="-127"/>
                  <a:ea typeface="휴먼둥근헤드라인" pitchFamily="18" charset="-127"/>
                </a:rPr>
                <a:t>Ⅴ</a:t>
              </a: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2367876" y="5074794"/>
              <a:ext cx="4646513" cy="5573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</a:t>
              </a:r>
              <a:r>
                <a:rPr kumimoji="0" lang="ko-KR" altLang="en-US" sz="2800" dirty="0" err="1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향후계획</a:t>
              </a:r>
              <a:r>
                <a:rPr kumimoji="0" lang="ko-KR" altLang="en-US" sz="2800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및 개선방안</a:t>
              </a:r>
              <a:endParaRPr kumimoji="0" lang="ko-KR" altLang="en-US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9226" name="WordArt 3"/>
          <p:cNvSpPr>
            <a:spLocks noChangeArrowheads="1" noChangeShapeType="1" noTextEdit="1"/>
          </p:cNvSpPr>
          <p:nvPr/>
        </p:nvSpPr>
        <p:spPr bwMode="auto">
          <a:xfrm>
            <a:off x="1331913" y="912813"/>
            <a:ext cx="1223962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  <a:latin typeface="HY헤드라인M"/>
                <a:ea typeface="HY헤드라인M"/>
              </a:rPr>
              <a:t>순서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2699792" y="4326064"/>
            <a:ext cx="494518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사업추진 결과</a:t>
            </a:r>
            <a:endParaRPr kumimoji="0" lang="ko-KR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9230" name="그룹 24"/>
          <p:cNvGrpSpPr>
            <a:grpSpLocks/>
          </p:cNvGrpSpPr>
          <p:nvPr/>
        </p:nvGrpSpPr>
        <p:grpSpPr bwMode="auto">
          <a:xfrm>
            <a:off x="1735138" y="3405188"/>
            <a:ext cx="6221412" cy="744537"/>
            <a:chOff x="1426596" y="3006209"/>
            <a:chExt cx="6074363" cy="791426"/>
          </a:xfrm>
        </p:grpSpPr>
        <p:pic>
          <p:nvPicPr>
            <p:cNvPr id="41" name="Picture 7" descr="bhedrf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6596" y="3031609"/>
              <a:ext cx="6074363" cy="766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extrusionH="76200" prstMaterial="plastic">
              <a:bevelT w="114300" prst="artDeco"/>
              <a:bevelB/>
              <a:extrusionClr>
                <a:schemeClr val="tx1">
                  <a:lumMod val="20000"/>
                  <a:lumOff val="80000"/>
                </a:schemeClr>
              </a:extrusionClr>
            </a:sp3d>
          </p:spPr>
        </p:pic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1482395" y="3006209"/>
              <a:ext cx="719190" cy="56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0" tIns="0" rIns="0" bIns="0"/>
            <a:lstStyle/>
            <a:p>
              <a:pPr algn="ctr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000" dirty="0">
                  <a:solidFill>
                    <a:srgbClr val="FFFFFF"/>
                  </a:solidFill>
                  <a:latin typeface="휴먼둥근헤드라인" pitchFamily="18" charset="-127"/>
                  <a:ea typeface="휴먼둥근헤드라인" pitchFamily="18" charset="-127"/>
                </a:rPr>
                <a:t>Ⅲ</a:t>
              </a:r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2367876" y="3086057"/>
              <a:ext cx="4875307" cy="557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사업추진 내용</a:t>
              </a:r>
              <a:endParaRPr kumimoji="0" lang="ko-KR" altLang="en-US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4" descr="감사합니다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564904"/>
            <a:ext cx="625229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32048" cy="365125"/>
          </a:xfrm>
          <a:noFill/>
        </p:spPr>
        <p:txBody>
          <a:bodyPr/>
          <a:lstStyle/>
          <a:p>
            <a:fld id="{002BC8DA-2F94-48F5-B6FD-943AA10BA528}" type="slidenum">
              <a:rPr lang="en-US" altLang="ko-KR"/>
              <a:pPr/>
              <a:t>2</a:t>
            </a:fld>
            <a:endParaRPr lang="en-US" altLang="ko-KR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915816" y="2943225"/>
            <a:ext cx="5183956" cy="84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 dirty="0" smtClean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일 반  현 황</a:t>
            </a:r>
            <a:endParaRPr lang="ko-KR" altLang="en-US" sz="3600" b="1" kern="10" dirty="0">
              <a:ln w="19050">
                <a:solidFill>
                  <a:srgbClr val="FFFEFE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HY울릉도B"/>
              <a:ea typeface="HY울릉도B"/>
            </a:endParaRPr>
          </a:p>
        </p:txBody>
      </p:sp>
      <p:grpSp>
        <p:nvGrpSpPr>
          <p:cNvPr id="5" name="그룹 67"/>
          <p:cNvGrpSpPr>
            <a:grpSpLocks/>
          </p:cNvGrpSpPr>
          <p:nvPr/>
        </p:nvGrpSpPr>
        <p:grpSpPr bwMode="auto">
          <a:xfrm>
            <a:off x="1116013" y="2708275"/>
            <a:ext cx="1592262" cy="1544638"/>
            <a:chOff x="1907704" y="3789040"/>
            <a:chExt cx="1592436" cy="1544386"/>
          </a:xfrm>
        </p:grpSpPr>
        <p:pic>
          <p:nvPicPr>
            <p:cNvPr id="6" name="Picture 5" descr="블릿_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3789040"/>
              <a:ext cx="1592436" cy="1544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2255111" y="3871681"/>
              <a:ext cx="93968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0">
                <a:defRPr/>
              </a:pPr>
              <a:r>
                <a:rPr kumimoji="0" lang="en-US" altLang="ko-KR" sz="600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latin typeface="휴먼둥근헤드라인" pitchFamily="18" charset="-127"/>
                  <a:ea typeface="휴먼둥근헤드라인" pitchFamily="18" charset="-127"/>
                </a:rPr>
                <a:t>Ⅰ</a:t>
              </a:r>
              <a:endParaRPr kumimoji="0" lang="ko-KR" altLang="en-US" sz="6000" dirty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320969"/>
            <a:ext cx="568863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Ⅰ</a:t>
            </a:r>
            <a:r>
              <a:rPr kumimoji="0" lang="en-US" altLang="ko-KR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일반현황</a:t>
            </a:r>
            <a:endParaRPr kumimoji="0" lang="ko-KR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129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  <a:noFill/>
        </p:spPr>
        <p:txBody>
          <a:bodyPr/>
          <a:lstStyle/>
          <a:p>
            <a:fld id="{5A6D9B84-165F-4E7A-8971-80A72AD58C54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32" name="Freeform 80"/>
          <p:cNvSpPr>
            <a:spLocks noChangeAspect="1"/>
          </p:cNvSpPr>
          <p:nvPr/>
        </p:nvSpPr>
        <p:spPr bwMode="auto">
          <a:xfrm flipV="1">
            <a:off x="467544" y="1495543"/>
            <a:ext cx="3182992" cy="49916"/>
          </a:xfrm>
          <a:custGeom>
            <a:avLst/>
            <a:gdLst/>
            <a:ahLst/>
            <a:cxnLst>
              <a:cxn ang="0">
                <a:pos x="184" y="3"/>
              </a:cxn>
              <a:cxn ang="0">
                <a:pos x="2454" y="0"/>
              </a:cxn>
              <a:cxn ang="0">
                <a:pos x="2493" y="45"/>
              </a:cxn>
              <a:cxn ang="0">
                <a:pos x="2361" y="1052"/>
              </a:cxn>
              <a:cxn ang="0">
                <a:pos x="2321" y="1091"/>
              </a:cxn>
              <a:cxn ang="0">
                <a:pos x="53" y="1085"/>
              </a:cxn>
              <a:cxn ang="0">
                <a:pos x="5" y="1049"/>
              </a:cxn>
              <a:cxn ang="0">
                <a:pos x="133" y="39"/>
              </a:cxn>
              <a:cxn ang="0">
                <a:pos x="184" y="3"/>
              </a:cxn>
            </a:cxnLst>
            <a:rect l="0" t="0" r="r" b="b"/>
            <a:pathLst>
              <a:path w="2495" h="1091">
                <a:moveTo>
                  <a:pt x="184" y="3"/>
                </a:moveTo>
                <a:cubicBezTo>
                  <a:pt x="1319" y="1"/>
                  <a:pt x="2454" y="0"/>
                  <a:pt x="2454" y="0"/>
                </a:cubicBezTo>
                <a:cubicBezTo>
                  <a:pt x="2480" y="2"/>
                  <a:pt x="2495" y="23"/>
                  <a:pt x="2493" y="45"/>
                </a:cubicBezTo>
                <a:cubicBezTo>
                  <a:pt x="2493" y="45"/>
                  <a:pt x="2427" y="548"/>
                  <a:pt x="2361" y="1052"/>
                </a:cubicBezTo>
                <a:cubicBezTo>
                  <a:pt x="2358" y="1080"/>
                  <a:pt x="2349" y="1089"/>
                  <a:pt x="2321" y="1091"/>
                </a:cubicBezTo>
                <a:cubicBezTo>
                  <a:pt x="2321" y="1091"/>
                  <a:pt x="1187" y="1088"/>
                  <a:pt x="53" y="1085"/>
                </a:cubicBezTo>
                <a:cubicBezTo>
                  <a:pt x="24" y="1086"/>
                  <a:pt x="0" y="1076"/>
                  <a:pt x="5" y="1049"/>
                </a:cubicBezTo>
                <a:cubicBezTo>
                  <a:pt x="5" y="1049"/>
                  <a:pt x="69" y="544"/>
                  <a:pt x="133" y="39"/>
                </a:cubicBezTo>
                <a:cubicBezTo>
                  <a:pt x="138" y="9"/>
                  <a:pt x="159" y="0"/>
                  <a:pt x="184" y="3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endParaRPr lang="ko-KR" altLang="en-US" sz="2000" b="1">
              <a:solidFill>
                <a:srgbClr val="FFFFFF"/>
              </a:solidFill>
              <a:latin typeface="Verdana" pitchFamily="34" charset="0"/>
              <a:ea typeface="HY헤드라인M" pitchFamily="18" charset="-127"/>
            </a:endParaRPr>
          </a:p>
        </p:txBody>
      </p:sp>
      <p:grpSp>
        <p:nvGrpSpPr>
          <p:cNvPr id="33" name="그룹 77"/>
          <p:cNvGrpSpPr/>
          <p:nvPr/>
        </p:nvGrpSpPr>
        <p:grpSpPr>
          <a:xfrm>
            <a:off x="467544" y="980728"/>
            <a:ext cx="3240360" cy="416980"/>
            <a:chOff x="467544" y="620688"/>
            <a:chExt cx="3240360" cy="502563"/>
          </a:xfrm>
        </p:grpSpPr>
        <p:sp>
          <p:nvSpPr>
            <p:cNvPr id="34" name="Freeform 81"/>
            <p:cNvSpPr>
              <a:spLocks noChangeAspect="1"/>
            </p:cNvSpPr>
            <p:nvPr/>
          </p:nvSpPr>
          <p:spPr bwMode="auto">
            <a:xfrm>
              <a:off x="467544" y="620688"/>
              <a:ext cx="3240360" cy="502563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r" b="b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l">
                <a:spcBef>
                  <a:spcPct val="50000"/>
                </a:spcBef>
                <a:defRPr/>
              </a:pPr>
              <a:endParaRPr lang="ko-KR" altLang="en-US" sz="2000" b="1">
                <a:solidFill>
                  <a:srgbClr val="FFFFFF"/>
                </a:solidFill>
                <a:latin typeface="Verdana" pitchFamily="34" charset="0"/>
                <a:ea typeface="HY헤드라인M" pitchFamily="18" charset="-127"/>
              </a:endParaRPr>
            </a:p>
          </p:txBody>
        </p:sp>
        <p:grpSp>
          <p:nvGrpSpPr>
            <p:cNvPr id="35" name="Group 82"/>
            <p:cNvGrpSpPr>
              <a:grpSpLocks noChangeAspect="1"/>
            </p:cNvGrpSpPr>
            <p:nvPr/>
          </p:nvGrpSpPr>
          <p:grpSpPr bwMode="auto">
            <a:xfrm>
              <a:off x="1115616" y="692696"/>
              <a:ext cx="2520280" cy="374967"/>
              <a:chOff x="519" y="2588"/>
              <a:chExt cx="2497" cy="1091"/>
            </a:xfrm>
          </p:grpSpPr>
          <p:sp>
            <p:nvSpPr>
              <p:cNvPr id="43" name="Freeform 83"/>
              <p:cNvSpPr>
                <a:spLocks noChangeAspect="1"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l">
                  <a:spcBef>
                    <a:spcPct val="50000"/>
                  </a:spcBef>
                  <a:defRPr/>
                </a:pPr>
                <a:endParaRPr lang="ko-KR" altLang="en-US" sz="2000" b="1">
                  <a:solidFill>
                    <a:srgbClr val="FFFFFF"/>
                  </a:solidFill>
                  <a:latin typeface="Verdana" pitchFamily="34" charset="0"/>
                  <a:ea typeface="HY헤드라인M" pitchFamily="18" charset="-127"/>
                </a:endParaRPr>
              </a:p>
            </p:txBody>
          </p:sp>
          <p:sp>
            <p:nvSpPr>
              <p:cNvPr id="44" name="Freeform 84"/>
              <p:cNvSpPr>
                <a:spLocks noChangeAspect="1"/>
              </p:cNvSpPr>
              <p:nvPr/>
            </p:nvSpPr>
            <p:spPr bwMode="auto">
              <a:xfrm>
                <a:off x="519" y="2608"/>
                <a:ext cx="2450" cy="1050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blipFill>
                <a:blip r:embed="rId2" cstate="print"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50000"/>
                  </a:spcBef>
                  <a:defRPr/>
                </a:pPr>
                <a:r>
                  <a:rPr lang="ko-KR" altLang="en-US" sz="20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Verdana" pitchFamily="34" charset="0"/>
                    <a:ea typeface="HY헤드라인M" pitchFamily="18" charset="-127"/>
                  </a:rPr>
                  <a:t> </a:t>
                </a:r>
                <a:r>
                  <a:rPr lang="ko-KR" altLang="en-US" sz="20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Verdana" pitchFamily="34" charset="0"/>
                    <a:ea typeface="HY헤드라인M" pitchFamily="18" charset="-127"/>
                  </a:rPr>
                  <a:t>인구 현황</a:t>
                </a:r>
                <a:endParaRPr lang="ko-KR" altLang="en-US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  <a:ea typeface="HY헤드라인M" pitchFamily="18" charset="-127"/>
                </a:endParaRPr>
              </a:p>
            </p:txBody>
          </p:sp>
        </p:grpSp>
        <p:grpSp>
          <p:nvGrpSpPr>
            <p:cNvPr id="36" name="그룹 76"/>
            <p:cNvGrpSpPr/>
            <p:nvPr/>
          </p:nvGrpSpPr>
          <p:grpSpPr>
            <a:xfrm>
              <a:off x="611560" y="620688"/>
              <a:ext cx="432049" cy="416980"/>
              <a:chOff x="611560" y="620688"/>
              <a:chExt cx="432049" cy="416980"/>
            </a:xfrm>
          </p:grpSpPr>
          <p:grpSp>
            <p:nvGrpSpPr>
              <p:cNvPr id="37" name="그룹 34"/>
              <p:cNvGrpSpPr/>
              <p:nvPr/>
            </p:nvGrpSpPr>
            <p:grpSpPr>
              <a:xfrm>
                <a:off x="683569" y="692696"/>
                <a:ext cx="360040" cy="344972"/>
                <a:chOff x="2643177" y="142852"/>
                <a:chExt cx="510272" cy="479138"/>
              </a:xfrm>
            </p:grpSpPr>
            <p:sp>
              <p:nvSpPr>
                <p:cNvPr id="41" name="타원 40"/>
                <p:cNvSpPr/>
                <p:nvPr/>
              </p:nvSpPr>
              <p:spPr>
                <a:xfrm>
                  <a:off x="2643177" y="142852"/>
                  <a:ext cx="510272" cy="479138"/>
                </a:xfrm>
                <a:prstGeom prst="ellipse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타원 41"/>
                <p:cNvSpPr/>
                <p:nvPr/>
              </p:nvSpPr>
              <p:spPr>
                <a:xfrm>
                  <a:off x="2714613" y="142852"/>
                  <a:ext cx="438833" cy="479138"/>
                </a:xfrm>
                <a:prstGeom prst="ellipse">
                  <a:avLst/>
                </a:prstGeom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3200" b="1" dirty="0" smtClean="0">
                      <a:solidFill>
                        <a:schemeClr val="tx1"/>
                      </a:solidFill>
                      <a:latin typeface="Bell MT" pitchFamily="18" charset="0"/>
                      <a:ea typeface="HY헤드라인M" pitchFamily="18" charset="-127"/>
                    </a:rPr>
                    <a:t>1</a:t>
                  </a:r>
                  <a:endParaRPr lang="en-US" altLang="ko-KR" sz="3200" b="1" dirty="0">
                    <a:solidFill>
                      <a:schemeClr val="tx1"/>
                    </a:solidFill>
                    <a:latin typeface="Bell MT" pitchFamily="18" charset="0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38" name="그룹 46"/>
              <p:cNvGrpSpPr/>
              <p:nvPr/>
            </p:nvGrpSpPr>
            <p:grpSpPr>
              <a:xfrm>
                <a:off x="611560" y="620688"/>
                <a:ext cx="288032" cy="329534"/>
                <a:chOff x="1547665" y="476672"/>
                <a:chExt cx="288032" cy="329534"/>
              </a:xfrm>
            </p:grpSpPr>
            <p:sp>
              <p:nvSpPr>
                <p:cNvPr id="39" name="AutoShape 85"/>
                <p:cNvSpPr>
                  <a:spLocks noChangeArrowheads="1"/>
                </p:cNvSpPr>
                <p:nvPr/>
              </p:nvSpPr>
              <p:spPr bwMode="auto">
                <a:xfrm rot="14161095" flipV="1">
                  <a:off x="1570395" y="536387"/>
                  <a:ext cx="241524" cy="183292"/>
                </a:xfrm>
                <a:prstGeom prst="parallelogram">
                  <a:avLst>
                    <a:gd name="adj" fmla="val 43088"/>
                  </a:avLst>
                </a:prstGeom>
                <a:gradFill rotWithShape="1">
                  <a:gsLst>
                    <a:gs pos="0">
                      <a:schemeClr val="bg1">
                        <a:alpha val="67999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>
                    <a:spcBef>
                      <a:spcPct val="50000"/>
                    </a:spcBef>
                    <a:defRPr/>
                  </a:pPr>
                  <a:endParaRPr lang="ko-KR" altLang="en-US" sz="2000" b="1">
                    <a:solidFill>
                      <a:srgbClr val="FFFFFF"/>
                    </a:solidFill>
                    <a:latin typeface="Verdana" pitchFamily="34" charset="0"/>
                    <a:ea typeface="HY헤드라인M" pitchFamily="18" charset="-127"/>
                  </a:endParaRPr>
                </a:p>
              </p:txBody>
            </p:sp>
            <p:pic>
              <p:nvPicPr>
                <p:cNvPr id="40" name="Picture 7" descr="05"/>
                <p:cNvPicPr>
                  <a:picLocks noChangeArrowheads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 bwMode="auto">
                <a:xfrm>
                  <a:off x="1547665" y="476672"/>
                  <a:ext cx="288032" cy="329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5436096" y="1285316"/>
            <a:ext cx="2736304" cy="2160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0000" anchor="ctr"/>
          <a:lstStyle/>
          <a:p>
            <a:pPr marL="263525" indent="-263525" defTabSz="1393825" latinLnBrk="0">
              <a:lnSpc>
                <a:spcPct val="110000"/>
              </a:lnSpc>
              <a:spcBef>
                <a:spcPct val="80000"/>
              </a:spcBef>
              <a:buSzPct val="80000"/>
            </a:pPr>
            <a:r>
              <a:rPr lang="en-US" altLang="ko-KR" sz="1400" b="1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2012.9.30.(</a:t>
            </a:r>
            <a:r>
              <a:rPr lang="ko-KR" altLang="en-US" sz="1400" b="1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단위 </a:t>
            </a:r>
            <a:r>
              <a:rPr lang="en-US" altLang="ko-KR" sz="1400" b="1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: </a:t>
            </a:r>
            <a:r>
              <a:rPr lang="ko-KR" altLang="en-US" sz="1400" b="1" dirty="0" err="1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천세대</a:t>
            </a:r>
            <a:r>
              <a:rPr lang="en-US" altLang="ko-KR" sz="1400" b="1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,</a:t>
            </a:r>
            <a:r>
              <a:rPr lang="ko-KR" altLang="en-US" sz="1400" b="1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천명</a:t>
            </a:r>
            <a:r>
              <a:rPr lang="en-US" altLang="ko-KR" sz="1400" dirty="0" smtClean="0"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b="1" dirty="0">
              <a:solidFill>
                <a:srgbClr val="002060"/>
              </a:solidFill>
              <a:latin typeface="HY궁서B" pitchFamily="18" charset="-127"/>
              <a:ea typeface="HY궁서B" pitchFamily="18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683568" y="1541723"/>
          <a:ext cx="7488831" cy="3263392"/>
        </p:xfrm>
        <a:graphic>
          <a:graphicData uri="http://schemas.openxmlformats.org/drawingml/2006/table">
            <a:tbl>
              <a:tblPr/>
              <a:tblGrid>
                <a:gridCol w="1583005"/>
                <a:gridCol w="1120280"/>
                <a:gridCol w="1059395"/>
                <a:gridCol w="1010688"/>
                <a:gridCol w="1010688"/>
                <a:gridCol w="1010688"/>
                <a:gridCol w="694087"/>
              </a:tblGrid>
              <a:tr h="361924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 baseline="0" dirty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구   분</a:t>
                      </a:r>
                    </a:p>
                  </a:txBody>
                  <a:tcPr marL="17780" marR="17780" marT="17780" marB="17780" anchor="ctr">
                    <a:lnL>
                      <a:noFill/>
                    </a:lnL>
                    <a:lnR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 baseline="0" dirty="0" err="1" smtClean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세대수</a:t>
                      </a:r>
                      <a:endParaRPr lang="ko-KR" altLang="en-US" sz="1600" b="0" i="0" spc="0" baseline="0" dirty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17780" marB="17780" anchor="ctr">
                    <a:lnL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 baseline="0" dirty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총 인구</a:t>
                      </a:r>
                      <a:endParaRPr lang="ko-KR" altLang="en-US" sz="1100" b="0" i="0" spc="0" baseline="0" dirty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 baseline="0" dirty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노인인구</a:t>
                      </a:r>
                      <a:endParaRPr lang="ko-KR" altLang="en-US" sz="1100" b="0" i="0" spc="0" baseline="0" dirty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19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 baseline="0" dirty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계</a:t>
                      </a: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 baseline="0" dirty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남</a:t>
                      </a: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 baseline="0" dirty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여</a:t>
                      </a: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baseline="0" dirty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65</a:t>
                      </a:r>
                      <a:r>
                        <a:rPr lang="ko-KR" altLang="en-US" sz="1600" b="0" i="0" spc="0" baseline="0" dirty="0" err="1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세이상</a:t>
                      </a:r>
                      <a:endParaRPr lang="ko-KR" altLang="en-US" sz="1600" b="0" i="0" spc="0" baseline="0" dirty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 baseline="0" dirty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비율</a:t>
                      </a: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19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전   국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>
                      <a:noFill/>
                    </a:lnL>
                    <a:lnR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20,153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50,872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25,470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25,402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5,894</a:t>
                      </a:r>
                      <a:endParaRPr lang="ko-KR" altLang="en-US" sz="1100" b="0" i="0" spc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11.6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i="0" spc="0" dirty="0" smtClean="0">
                          <a:solidFill>
                            <a:srgbClr val="0000FF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합   계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>
                      <a:noFill/>
                    </a:lnL>
                    <a:lnR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i="0" spc="0" dirty="0">
                          <a:solidFill>
                            <a:srgbClr val="0000FF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2,351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i="0" spc="0" dirty="0">
                          <a:solidFill>
                            <a:srgbClr val="0000FF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5,831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i="0" spc="0" dirty="0">
                          <a:solidFill>
                            <a:srgbClr val="0000FF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2,906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i="0" spc="0" dirty="0">
                          <a:solidFill>
                            <a:srgbClr val="0000FF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2,925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i="0" spc="0" dirty="0">
                          <a:solidFill>
                            <a:srgbClr val="0000FF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881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239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i="0" spc="0" dirty="0">
                          <a:solidFill>
                            <a:srgbClr val="0000FF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15.1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9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광   주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>
                      <a:noFill/>
                    </a:lnL>
                    <a:lnR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554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1,468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728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740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142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9.7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전   남</a:t>
                      </a:r>
                      <a:endParaRPr lang="ko-KR" altLang="en-US" sz="1100" b="0" i="0" spc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>
                      <a:noFill/>
                    </a:lnL>
                    <a:lnR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808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1,909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954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955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364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19.1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전   북</a:t>
                      </a:r>
                      <a:endParaRPr lang="ko-KR" altLang="en-US" sz="1100" b="0" i="0" spc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>
                      <a:noFill/>
                    </a:lnL>
                    <a:lnR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758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1,873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933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940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300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16.0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spc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제   주</a:t>
                      </a:r>
                      <a:endParaRPr lang="ko-KR" altLang="en-US" sz="1100" b="0" i="0" spc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>
                      <a:noFill/>
                    </a:lnL>
                    <a:lnR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231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581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291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290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541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75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282828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12.9</a:t>
                      </a:r>
                      <a:endParaRPr lang="ko-KR" altLang="en-US" sz="11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0" marB="17780">
                    <a:lnL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683568" y="5323642"/>
          <a:ext cx="7416823" cy="913670"/>
        </p:xfrm>
        <a:graphic>
          <a:graphicData uri="http://schemas.openxmlformats.org/drawingml/2006/table">
            <a:tbl>
              <a:tblPr/>
              <a:tblGrid>
                <a:gridCol w="1565908"/>
                <a:gridCol w="1966490"/>
                <a:gridCol w="1735852"/>
                <a:gridCol w="2148573"/>
              </a:tblGrid>
              <a:tr h="4324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i="0" spc="0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계</a:t>
                      </a:r>
                    </a:p>
                  </a:txBody>
                  <a:tcPr marL="17780" marR="17780" marT="17780" marB="17780" anchor="ctr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i="0" spc="0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일반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i="0" spc="0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암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spc="0" dirty="0" smtClean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비  고</a:t>
                      </a: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126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0" dirty="0" smtClean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1,112</a:t>
                      </a:r>
                      <a:endParaRPr lang="ko-KR" altLang="en-US" sz="18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0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524</a:t>
                      </a:r>
                      <a:endParaRPr lang="ko-KR" altLang="en-US" sz="18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0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588</a:t>
                      </a:r>
                      <a:endParaRPr lang="ko-KR" altLang="en-US" sz="18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i="0" spc="0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출장검진 </a:t>
                      </a:r>
                      <a:r>
                        <a:rPr lang="en-US" altLang="ko-KR" sz="1800" b="0" i="0" spc="0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98</a:t>
                      </a:r>
                      <a:endParaRPr lang="ko-KR" altLang="en-US" sz="1800" b="0" i="0" spc="0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6" name="그룹 77"/>
          <p:cNvGrpSpPr/>
          <p:nvPr/>
        </p:nvGrpSpPr>
        <p:grpSpPr>
          <a:xfrm>
            <a:off x="467544" y="4869160"/>
            <a:ext cx="3240360" cy="416980"/>
            <a:chOff x="467544" y="620688"/>
            <a:chExt cx="3240360" cy="502563"/>
          </a:xfrm>
        </p:grpSpPr>
        <p:sp>
          <p:nvSpPr>
            <p:cNvPr id="27" name="Freeform 81"/>
            <p:cNvSpPr>
              <a:spLocks noChangeAspect="1"/>
            </p:cNvSpPr>
            <p:nvPr/>
          </p:nvSpPr>
          <p:spPr bwMode="auto">
            <a:xfrm>
              <a:off x="467544" y="620688"/>
              <a:ext cx="3240360" cy="502563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r" b="b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l">
                <a:spcBef>
                  <a:spcPct val="50000"/>
                </a:spcBef>
                <a:defRPr/>
              </a:pPr>
              <a:endParaRPr lang="ko-KR" altLang="en-US" sz="2000" b="1">
                <a:solidFill>
                  <a:srgbClr val="FFFFFF"/>
                </a:solidFill>
                <a:latin typeface="Verdana" pitchFamily="34" charset="0"/>
                <a:ea typeface="HY헤드라인M" pitchFamily="18" charset="-127"/>
              </a:endParaRPr>
            </a:p>
          </p:txBody>
        </p:sp>
        <p:grpSp>
          <p:nvGrpSpPr>
            <p:cNvPr id="28" name="Group 82"/>
            <p:cNvGrpSpPr>
              <a:grpSpLocks noChangeAspect="1"/>
            </p:cNvGrpSpPr>
            <p:nvPr/>
          </p:nvGrpSpPr>
          <p:grpSpPr bwMode="auto">
            <a:xfrm>
              <a:off x="1115616" y="692696"/>
              <a:ext cx="2520280" cy="374967"/>
              <a:chOff x="519" y="2588"/>
              <a:chExt cx="2497" cy="1091"/>
            </a:xfrm>
          </p:grpSpPr>
          <p:sp>
            <p:nvSpPr>
              <p:cNvPr id="53" name="Freeform 83"/>
              <p:cNvSpPr>
                <a:spLocks noChangeAspect="1"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l">
                  <a:spcBef>
                    <a:spcPct val="50000"/>
                  </a:spcBef>
                  <a:defRPr/>
                </a:pPr>
                <a:endParaRPr lang="ko-KR" altLang="en-US" sz="2000" b="1">
                  <a:solidFill>
                    <a:srgbClr val="FFFFFF"/>
                  </a:solidFill>
                  <a:latin typeface="Verdana" pitchFamily="34" charset="0"/>
                  <a:ea typeface="HY헤드라인M" pitchFamily="18" charset="-127"/>
                </a:endParaRPr>
              </a:p>
            </p:txBody>
          </p:sp>
          <p:sp>
            <p:nvSpPr>
              <p:cNvPr id="54" name="Freeform 84"/>
              <p:cNvSpPr>
                <a:spLocks noChangeAspect="1"/>
              </p:cNvSpPr>
              <p:nvPr/>
            </p:nvSpPr>
            <p:spPr bwMode="auto">
              <a:xfrm>
                <a:off x="519" y="2608"/>
                <a:ext cx="2450" cy="1050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blipFill>
                <a:blip r:embed="rId2" cstate="print"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50000"/>
                  </a:spcBef>
                  <a:defRPr/>
                </a:pPr>
                <a:r>
                  <a:rPr lang="ko-KR" altLang="en-US" sz="2000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Verdana" pitchFamily="34" charset="0"/>
                    <a:ea typeface="HY헤드라인M" pitchFamily="18" charset="-127"/>
                  </a:rPr>
                  <a:t> </a:t>
                </a:r>
                <a:r>
                  <a:rPr lang="ko-KR" altLang="en-US" sz="20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Verdana" pitchFamily="34" charset="0"/>
                    <a:ea typeface="HY헤드라인M" pitchFamily="18" charset="-127"/>
                  </a:rPr>
                  <a:t>검진기관 현황</a:t>
                </a:r>
                <a:endParaRPr lang="ko-KR" altLang="en-US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  <a:ea typeface="HY헤드라인M" pitchFamily="18" charset="-127"/>
                </a:endParaRPr>
              </a:p>
            </p:txBody>
          </p:sp>
        </p:grpSp>
        <p:grpSp>
          <p:nvGrpSpPr>
            <p:cNvPr id="29" name="그룹 76"/>
            <p:cNvGrpSpPr/>
            <p:nvPr/>
          </p:nvGrpSpPr>
          <p:grpSpPr>
            <a:xfrm>
              <a:off x="611560" y="620688"/>
              <a:ext cx="432049" cy="416980"/>
              <a:chOff x="611560" y="620688"/>
              <a:chExt cx="432049" cy="416980"/>
            </a:xfrm>
          </p:grpSpPr>
          <p:grpSp>
            <p:nvGrpSpPr>
              <p:cNvPr id="30" name="그룹 34"/>
              <p:cNvGrpSpPr/>
              <p:nvPr/>
            </p:nvGrpSpPr>
            <p:grpSpPr>
              <a:xfrm>
                <a:off x="683569" y="692696"/>
                <a:ext cx="360040" cy="344972"/>
                <a:chOff x="2643177" y="142852"/>
                <a:chExt cx="510272" cy="479138"/>
              </a:xfrm>
            </p:grpSpPr>
            <p:sp>
              <p:nvSpPr>
                <p:cNvPr id="51" name="타원 50"/>
                <p:cNvSpPr/>
                <p:nvPr/>
              </p:nvSpPr>
              <p:spPr>
                <a:xfrm>
                  <a:off x="2643177" y="142852"/>
                  <a:ext cx="510272" cy="479138"/>
                </a:xfrm>
                <a:prstGeom prst="ellipse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" name="타원 51"/>
                <p:cNvSpPr/>
                <p:nvPr/>
              </p:nvSpPr>
              <p:spPr>
                <a:xfrm>
                  <a:off x="2714613" y="142852"/>
                  <a:ext cx="438833" cy="479138"/>
                </a:xfrm>
                <a:prstGeom prst="ellipse">
                  <a:avLst/>
                </a:prstGeom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3200" b="1" dirty="0" smtClean="0">
                      <a:solidFill>
                        <a:schemeClr val="tx1"/>
                      </a:solidFill>
                      <a:latin typeface="Bell MT" pitchFamily="18" charset="0"/>
                      <a:ea typeface="HY헤드라인M" pitchFamily="18" charset="-127"/>
                    </a:rPr>
                    <a:t>2</a:t>
                  </a:r>
                  <a:endParaRPr lang="en-US" altLang="ko-KR" sz="3200" b="1" dirty="0">
                    <a:solidFill>
                      <a:schemeClr val="tx1"/>
                    </a:solidFill>
                    <a:latin typeface="Bell MT" pitchFamily="18" charset="0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31" name="그룹 46"/>
              <p:cNvGrpSpPr/>
              <p:nvPr/>
            </p:nvGrpSpPr>
            <p:grpSpPr>
              <a:xfrm>
                <a:off x="611560" y="620688"/>
                <a:ext cx="288032" cy="329534"/>
                <a:chOff x="1547665" y="476672"/>
                <a:chExt cx="288032" cy="329534"/>
              </a:xfrm>
            </p:grpSpPr>
            <p:sp>
              <p:nvSpPr>
                <p:cNvPr id="49" name="AutoShape 85"/>
                <p:cNvSpPr>
                  <a:spLocks noChangeArrowheads="1"/>
                </p:cNvSpPr>
                <p:nvPr/>
              </p:nvSpPr>
              <p:spPr bwMode="auto">
                <a:xfrm rot="14161095" flipV="1">
                  <a:off x="1570395" y="536387"/>
                  <a:ext cx="241524" cy="183292"/>
                </a:xfrm>
                <a:prstGeom prst="parallelogram">
                  <a:avLst>
                    <a:gd name="adj" fmla="val 43088"/>
                  </a:avLst>
                </a:prstGeom>
                <a:gradFill rotWithShape="1">
                  <a:gsLst>
                    <a:gs pos="0">
                      <a:schemeClr val="bg1">
                        <a:alpha val="67999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>
                    <a:spcBef>
                      <a:spcPct val="50000"/>
                    </a:spcBef>
                    <a:defRPr/>
                  </a:pPr>
                  <a:endParaRPr lang="ko-KR" altLang="en-US" sz="2000" b="1">
                    <a:solidFill>
                      <a:srgbClr val="FFFFFF"/>
                    </a:solidFill>
                    <a:latin typeface="Verdana" pitchFamily="34" charset="0"/>
                    <a:ea typeface="HY헤드라인M" pitchFamily="18" charset="-127"/>
                  </a:endParaRPr>
                </a:p>
              </p:txBody>
            </p:sp>
            <p:pic>
              <p:nvPicPr>
                <p:cNvPr id="50" name="Picture 7" descr="05"/>
                <p:cNvPicPr>
                  <a:picLocks noChangeArrowheads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 bwMode="auto">
                <a:xfrm>
                  <a:off x="1547665" y="476672"/>
                  <a:ext cx="288032" cy="329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5940152" y="5061864"/>
            <a:ext cx="2232248" cy="2160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0000" anchor="ctr"/>
          <a:lstStyle/>
          <a:p>
            <a:pPr marL="263525" indent="-263525" defTabSz="1393825" latinLnBrk="0">
              <a:lnSpc>
                <a:spcPct val="110000"/>
              </a:lnSpc>
              <a:spcBef>
                <a:spcPct val="80000"/>
              </a:spcBef>
              <a:buSzPct val="80000"/>
            </a:pPr>
            <a:r>
              <a:rPr lang="en-US" altLang="ko-KR" sz="1400" b="1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2012.9.30.(</a:t>
            </a:r>
            <a:r>
              <a:rPr lang="ko-KR" altLang="en-US" sz="1400" b="1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단위 </a:t>
            </a:r>
            <a:r>
              <a:rPr lang="en-US" altLang="ko-KR" sz="1400" b="1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: </a:t>
            </a:r>
            <a:r>
              <a:rPr lang="ko-KR" altLang="en-US" sz="1400" b="1" dirty="0" smtClean="0">
                <a:solidFill>
                  <a:srgbClr val="002060"/>
                </a:solidFill>
                <a:latin typeface="HY궁서B" pitchFamily="18" charset="-127"/>
                <a:ea typeface="HY궁서B" pitchFamily="18" charset="-127"/>
              </a:rPr>
              <a:t>개</a:t>
            </a:r>
            <a:r>
              <a:rPr lang="en-US" altLang="ko-KR" sz="1400" dirty="0" smtClean="0"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400" b="1" dirty="0">
              <a:solidFill>
                <a:srgbClr val="002060"/>
              </a:solidFill>
              <a:latin typeface="HY궁서B" pitchFamily="18" charset="-127"/>
              <a:ea typeface="HY궁서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  <a:noFill/>
        </p:spPr>
        <p:txBody>
          <a:bodyPr/>
          <a:lstStyle/>
          <a:p>
            <a:fld id="{999CC89B-EF7B-4C94-A196-D00C98887210}" type="slidenum">
              <a:rPr lang="en-US" altLang="ko-KR"/>
              <a:pPr/>
              <a:t>4</a:t>
            </a:fld>
            <a:endParaRPr lang="en-US" altLang="ko-KR"/>
          </a:p>
        </p:txBody>
      </p:sp>
      <p:grpSp>
        <p:nvGrpSpPr>
          <p:cNvPr id="10" name="그룹 67"/>
          <p:cNvGrpSpPr>
            <a:grpSpLocks/>
          </p:cNvGrpSpPr>
          <p:nvPr/>
        </p:nvGrpSpPr>
        <p:grpSpPr bwMode="auto">
          <a:xfrm>
            <a:off x="1042988" y="2708275"/>
            <a:ext cx="1593850" cy="1544638"/>
            <a:chOff x="1907704" y="3789040"/>
            <a:chExt cx="1592436" cy="1544386"/>
          </a:xfrm>
        </p:grpSpPr>
        <p:pic>
          <p:nvPicPr>
            <p:cNvPr id="11" name="Picture 5" descr="블릿_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3789040"/>
              <a:ext cx="1592436" cy="1544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직사각형 11"/>
            <p:cNvSpPr/>
            <p:nvPr/>
          </p:nvSpPr>
          <p:spPr>
            <a:xfrm>
              <a:off x="2243236" y="3871681"/>
              <a:ext cx="94128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0">
                <a:defRPr/>
              </a:pPr>
              <a:r>
                <a:rPr kumimoji="0" lang="en-US" altLang="ko-KR" sz="600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latin typeface="휴먼둥근헤드라인" pitchFamily="18" charset="-127"/>
                  <a:ea typeface="휴먼둥근헤드라인" pitchFamily="18" charset="-127"/>
                </a:rPr>
                <a:t>Ⅱ</a:t>
              </a:r>
              <a:endParaRPr kumimoji="0" lang="ko-KR" altLang="en-US" sz="6000" dirty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2915816" y="2943225"/>
            <a:ext cx="4032448" cy="84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 dirty="0" smtClean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사 업 계 획</a:t>
            </a:r>
            <a:endParaRPr lang="ko-KR" altLang="en-US" sz="3600" b="1" kern="10" dirty="0">
              <a:ln w="19050">
                <a:solidFill>
                  <a:srgbClr val="FFFEFE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HY울릉도B"/>
              <a:ea typeface="HY울릉도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320969"/>
            <a:ext cx="590465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Ⅱ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사업 계획</a:t>
            </a:r>
            <a:endParaRPr kumimoji="0" lang="ko-KR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129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  <a:noFill/>
        </p:spPr>
        <p:txBody>
          <a:bodyPr/>
          <a:lstStyle/>
          <a:p>
            <a:fld id="{5A6D9B84-165F-4E7A-8971-80A72AD58C54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21" name="제목 3"/>
          <p:cNvSpPr txBox="1">
            <a:spLocks/>
          </p:cNvSpPr>
          <p:nvPr/>
        </p:nvSpPr>
        <p:spPr>
          <a:xfrm>
            <a:off x="1979712" y="980728"/>
            <a:ext cx="5357850" cy="725470"/>
          </a:xfrm>
          <a:prstGeom prst="rect">
            <a:avLst/>
          </a:prstGeom>
          <a:solidFill>
            <a:srgbClr val="660066"/>
          </a:solidFill>
          <a:effectLst/>
        </p:spPr>
        <p:txBody>
          <a:bodyPr vert="horz" t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100" normalizeH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2012</a:t>
            </a:r>
            <a:r>
              <a:rPr kumimoji="0" lang="ko-KR" altLang="en-US" sz="4000" b="1" i="0" u="none" strike="noStrike" kern="1200" cap="none" spc="100" normalizeH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년 기본 목표</a:t>
            </a:r>
            <a:endParaRPr kumimoji="0" lang="ko-KR" altLang="en-US" sz="4000" b="1" i="0" u="none" strike="noStrike" kern="1200" cap="none" spc="100" normalizeH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028825" y="2882031"/>
            <a:ext cx="5086350" cy="1714500"/>
            <a:chOff x="2028825" y="2882031"/>
            <a:chExt cx="5086350" cy="1714500"/>
          </a:xfrm>
        </p:grpSpPr>
        <p:pic>
          <p:nvPicPr>
            <p:cNvPr id="23" name="그림 22" descr="화살표1.pn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2028825" y="2882031"/>
              <a:ext cx="508635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122604" y="3284984"/>
              <a:ext cx="2928958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국민을 건강하게</a:t>
              </a:r>
              <a:endParaRPr kumimoji="0" lang="en-US" altLang="ko-KR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고객을 행복하게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984248" y="3731865"/>
            <a:ext cx="2714625" cy="1857375"/>
            <a:chOff x="6116638" y="3731865"/>
            <a:chExt cx="2714625" cy="1857375"/>
          </a:xfrm>
        </p:grpSpPr>
        <p:sp>
          <p:nvSpPr>
            <p:cNvPr id="26" name="타원 25"/>
            <p:cNvSpPr/>
            <p:nvPr/>
          </p:nvSpPr>
          <p:spPr bwMode="auto">
            <a:xfrm>
              <a:off x="6116638" y="3731865"/>
              <a:ext cx="2714625" cy="1857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Relaxed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7" name="타원 26"/>
            <p:cNvSpPr/>
            <p:nvPr/>
          </p:nvSpPr>
          <p:spPr bwMode="auto">
            <a:xfrm>
              <a:off x="6281161" y="4149956"/>
              <a:ext cx="2385580" cy="990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8" name="직사각형 28"/>
            <p:cNvSpPr>
              <a:spLocks noChangeArrowheads="1"/>
            </p:cNvSpPr>
            <p:nvPr/>
          </p:nvSpPr>
          <p:spPr bwMode="auto">
            <a:xfrm>
              <a:off x="6721851" y="4289585"/>
              <a:ext cx="14927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0" lang="ko-KR" altLang="en-US" spc="-100" dirty="0" smtClean="0">
                  <a:latin typeface="HY헤드라인M" pitchFamily="18" charset="-127"/>
                  <a:ea typeface="HY헤드라인M" pitchFamily="18" charset="-127"/>
                </a:rPr>
                <a:t>지역사회자원</a:t>
              </a:r>
              <a:endParaRPr kumimoji="0" lang="en-US" altLang="ko-KR" spc="-1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효율적  운영</a:t>
              </a:r>
              <a:endParaRPr kumimoji="0"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35154" y="3789040"/>
            <a:ext cx="2963862" cy="1785938"/>
            <a:chOff x="467544" y="3789040"/>
            <a:chExt cx="2963862" cy="1785938"/>
          </a:xfrm>
        </p:grpSpPr>
        <p:sp>
          <p:nvSpPr>
            <p:cNvPr id="30" name="타원 29"/>
            <p:cNvSpPr/>
            <p:nvPr/>
          </p:nvSpPr>
          <p:spPr bwMode="auto">
            <a:xfrm>
              <a:off x="467544" y="3789040"/>
              <a:ext cx="2963862" cy="17859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perspectiveRelaxed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1" name="타원 30"/>
            <p:cNvSpPr/>
            <p:nvPr/>
          </p:nvSpPr>
          <p:spPr bwMode="auto">
            <a:xfrm>
              <a:off x="647172" y="4191051"/>
              <a:ext cx="2604606" cy="952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3" name="직사각형 29"/>
            <p:cNvSpPr>
              <a:spLocks noChangeArrowheads="1"/>
            </p:cNvSpPr>
            <p:nvPr/>
          </p:nvSpPr>
          <p:spPr bwMode="auto">
            <a:xfrm>
              <a:off x="971600" y="4303365"/>
              <a:ext cx="20162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찾아가는  건강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교육 및 참여유도</a:t>
              </a:r>
              <a:endParaRPr kumimoji="0"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1357290" y="2024771"/>
            <a:ext cx="6572296" cy="785818"/>
            <a:chOff x="1357290" y="2000240"/>
            <a:chExt cx="6572296" cy="785818"/>
          </a:xfrm>
        </p:grpSpPr>
        <p:grpSp>
          <p:nvGrpSpPr>
            <p:cNvPr id="36" name="그룹 31"/>
            <p:cNvGrpSpPr/>
            <p:nvPr/>
          </p:nvGrpSpPr>
          <p:grpSpPr>
            <a:xfrm>
              <a:off x="1357290" y="2000240"/>
              <a:ext cx="6572296" cy="785818"/>
              <a:chOff x="1357290" y="2000240"/>
              <a:chExt cx="6572296" cy="785818"/>
            </a:xfrm>
          </p:grpSpPr>
          <p:sp>
            <p:nvSpPr>
              <p:cNvPr id="38" name="모서리가 둥근 직사각형 37"/>
              <p:cNvSpPr/>
              <p:nvPr/>
            </p:nvSpPr>
            <p:spPr>
              <a:xfrm>
                <a:off x="1357290" y="2000240"/>
                <a:ext cx="6572296" cy="78581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9" name="모서리가 둥근 직사각형 48"/>
              <p:cNvSpPr/>
              <p:nvPr/>
            </p:nvSpPr>
            <p:spPr>
              <a:xfrm>
                <a:off x="1547664" y="2036317"/>
                <a:ext cx="6277020" cy="6429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475656" y="2094966"/>
              <a:ext cx="6408712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b="1" spc="50" dirty="0">
                  <a:ln w="11430"/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국민에게 </a:t>
              </a:r>
              <a:r>
                <a:rPr kumimoji="0" lang="ko-KR" altLang="en-US" sz="3200" b="1" spc="50" dirty="0" smtClean="0">
                  <a:ln w="11430"/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신뢰받는 건강검진 </a:t>
              </a:r>
              <a:endParaRPr kumimoji="0" lang="ko-KR" altLang="en-US" sz="3200" b="1" spc="50" dirty="0">
                <a:ln w="11430"/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3166996" y="4409404"/>
            <a:ext cx="2963862" cy="1785938"/>
            <a:chOff x="3299386" y="4409404"/>
            <a:chExt cx="2963862" cy="1785938"/>
          </a:xfrm>
        </p:grpSpPr>
        <p:sp>
          <p:nvSpPr>
            <p:cNvPr id="51" name="타원 50"/>
            <p:cNvSpPr/>
            <p:nvPr/>
          </p:nvSpPr>
          <p:spPr bwMode="auto">
            <a:xfrm>
              <a:off x="3299386" y="4409404"/>
              <a:ext cx="2963862" cy="178593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perspectiveRelaxed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2" name="타원 51"/>
            <p:cNvSpPr/>
            <p:nvPr/>
          </p:nvSpPr>
          <p:spPr bwMode="auto">
            <a:xfrm>
              <a:off x="3479014" y="4811415"/>
              <a:ext cx="2604606" cy="952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3" name="직사각형 30"/>
            <p:cNvSpPr>
              <a:spLocks noChangeArrowheads="1"/>
            </p:cNvSpPr>
            <p:nvPr/>
          </p:nvSpPr>
          <p:spPr bwMode="auto">
            <a:xfrm>
              <a:off x="3836021" y="4941169"/>
              <a:ext cx="18966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0" lang="ko-KR" altLang="en-US" spc="-150" dirty="0" smtClean="0">
                  <a:latin typeface="HY헤드라인M" pitchFamily="18" charset="-127"/>
                  <a:ea typeface="HY헤드라인M" pitchFamily="18" charset="-127"/>
                </a:rPr>
                <a:t>검진  </a:t>
              </a:r>
              <a:r>
                <a:rPr kumimoji="0" lang="ko-KR" altLang="en-US" spc="-150" dirty="0" err="1" smtClean="0">
                  <a:latin typeface="HY헤드라인M" pitchFamily="18" charset="-127"/>
                  <a:ea typeface="HY헤드라인M" pitchFamily="18" charset="-127"/>
                </a:rPr>
                <a:t>수검률</a:t>
              </a:r>
              <a:r>
                <a:rPr kumimoji="0" lang="ko-KR" altLang="en-US" spc="-150" dirty="0" smtClean="0">
                  <a:latin typeface="HY헤드라인M" pitchFamily="18" charset="-127"/>
                  <a:ea typeface="HY헤드라인M" pitchFamily="18" charset="-127"/>
                </a:rPr>
                <a:t> 향상</a:t>
              </a:r>
              <a:endParaRPr kumimoji="0" lang="en-US" altLang="ko-KR" spc="-15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밀착형 수검독려</a:t>
              </a:r>
              <a:endParaRPr kumimoji="0"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  <a:noFill/>
        </p:spPr>
        <p:txBody>
          <a:bodyPr/>
          <a:lstStyle/>
          <a:p>
            <a:fld id="{002BC8DA-2F94-48F5-B6FD-943AA10BA528}" type="slidenum">
              <a:rPr lang="en-US" altLang="ko-KR"/>
              <a:pPr/>
              <a:t>6</a:t>
            </a:fld>
            <a:endParaRPr lang="en-US" altLang="ko-KR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228181" y="1340768"/>
          <a:ext cx="2448276" cy="1523087"/>
        </p:xfrm>
        <a:graphic>
          <a:graphicData uri="http://schemas.openxmlformats.org/drawingml/2006/table">
            <a:tbl>
              <a:tblPr/>
              <a:tblGrid>
                <a:gridCol w="753315"/>
                <a:gridCol w="564987"/>
                <a:gridCol w="564987"/>
                <a:gridCol w="564987"/>
              </a:tblGrid>
              <a:tr h="3600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구분</a:t>
                      </a:r>
                    </a:p>
                  </a:txBody>
                  <a:tcPr marL="17780" marR="17780" marT="17780" marB="17780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계</a:t>
                      </a: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남자</a:t>
                      </a: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여자</a:t>
                      </a:r>
                    </a:p>
                  </a:txBody>
                  <a:tcPr marL="17780" marR="17780" marT="17780" marB="17780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558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 smtClean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평균</a:t>
                      </a:r>
                      <a:endParaRPr lang="en-US" altLang="ko-KR" sz="1400" b="1" i="0" spc="0" dirty="0" smtClean="0">
                        <a:solidFill>
                          <a:srgbClr val="000000"/>
                        </a:solidFill>
                        <a:latin typeface="HY동녘M" pitchFamily="18" charset="-127"/>
                        <a:ea typeface="HY동녘M" pitchFamily="18" charset="-127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 smtClean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수명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81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77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84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8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암 발생</a:t>
                      </a:r>
                    </a:p>
                  </a:txBody>
                  <a:tcPr marL="17780" marR="17780" marT="17780" marB="17780" anchor="ctr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36.2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37.9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>
                          <a:solidFill>
                            <a:srgbClr val="000000"/>
                          </a:solidFill>
                          <a:latin typeface="HY동녘M" pitchFamily="18" charset="-127"/>
                          <a:ea typeface="HY동녘M" pitchFamily="18" charset="-127"/>
                        </a:rPr>
                        <a:t>32.7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17780" marR="1778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9" name="Picture 3" descr="C:\DOCUME~1\USER~1.SAM\LOCALS~1\Temp\UNI000026f401f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996952"/>
            <a:ext cx="2448272" cy="1296144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</p:pic>
      <p:pic>
        <p:nvPicPr>
          <p:cNvPr id="19461" name="Picture 5" descr="C:\DOCUME~1\USER~1.SAM\LOCALS~1\Temp\UNI000026f402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365104"/>
            <a:ext cx="2448272" cy="1296144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</p:pic>
      <p:sp>
        <p:nvSpPr>
          <p:cNvPr id="8" name="직사각형 19"/>
          <p:cNvSpPr>
            <a:spLocks noChangeArrowheads="1"/>
          </p:cNvSpPr>
          <p:nvPr/>
        </p:nvSpPr>
        <p:spPr bwMode="auto">
          <a:xfrm>
            <a:off x="928689" y="1052166"/>
            <a:ext cx="2779216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사업의 필요성</a:t>
            </a:r>
            <a:endParaRPr kumimoji="0" lang="ko-KR" altLang="en-US" sz="14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9" name="Picture 3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750" y="980728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17"/>
          <p:cNvSpPr>
            <a:spLocks noChangeArrowheads="1"/>
          </p:cNvSpPr>
          <p:nvPr/>
        </p:nvSpPr>
        <p:spPr bwMode="auto">
          <a:xfrm>
            <a:off x="756097" y="1517303"/>
            <a:ext cx="5616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암은 국민건강을 위협하는 가장 중대한 요인</a:t>
            </a:r>
            <a:endParaRPr kumimoji="0" lang="ko-KR" altLang="en-US" sz="2000" dirty="0">
              <a:solidFill>
                <a:srgbClr val="C0000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1" name="직사각형 19"/>
          <p:cNvSpPr>
            <a:spLocks noChangeArrowheads="1"/>
          </p:cNvSpPr>
          <p:nvPr/>
        </p:nvSpPr>
        <p:spPr bwMode="auto">
          <a:xfrm>
            <a:off x="928689" y="4509120"/>
            <a:ext cx="479544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추진 계획</a:t>
            </a:r>
            <a:endParaRPr kumimoji="0" lang="ko-KR" altLang="en-US" sz="14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2" name="Picture 3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750" y="4437112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7"/>
          <p:cNvSpPr>
            <a:spLocks noChangeArrowheads="1"/>
          </p:cNvSpPr>
          <p:nvPr/>
        </p:nvSpPr>
        <p:spPr bwMode="auto">
          <a:xfrm>
            <a:off x="756096" y="4974257"/>
            <a:ext cx="4319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체감하는 암 관리 사업 지사지원</a:t>
            </a:r>
            <a:endParaRPr kumimoji="0" lang="ko-KR" altLang="en-US" sz="2000" dirty="0">
              <a:solidFill>
                <a:srgbClr val="C0000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4" name="직사각형 19"/>
          <p:cNvSpPr>
            <a:spLocks noChangeArrowheads="1"/>
          </p:cNvSpPr>
          <p:nvPr/>
        </p:nvSpPr>
        <p:spPr bwMode="auto">
          <a:xfrm>
            <a:off x="928490" y="2852366"/>
            <a:ext cx="5443709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목적</a:t>
            </a:r>
            <a:endParaRPr kumimoji="0" lang="ko-KR" altLang="en-US" sz="14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5" name="Picture 3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552" y="2780928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7"/>
          <p:cNvSpPr>
            <a:spLocks noChangeArrowheads="1"/>
          </p:cNvSpPr>
          <p:nvPr/>
        </p:nvSpPr>
        <p:spPr bwMode="auto">
          <a:xfrm>
            <a:off x="755899" y="3317503"/>
            <a:ext cx="54722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암 조기 발견을 위한 암 검진 </a:t>
            </a:r>
            <a:r>
              <a:rPr kumimoji="0" lang="ko-KR" altLang="en-US" sz="2000" dirty="0" err="1" smtClean="0">
                <a:latin typeface="HY울릉도M" pitchFamily="18" charset="-127"/>
                <a:ea typeface="HY울릉도M" pitchFamily="18" charset="-127"/>
              </a:rPr>
              <a:t>수검률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 향상</a:t>
            </a:r>
            <a:endParaRPr kumimoji="0" lang="ko-KR" altLang="en-US" sz="2000" dirty="0">
              <a:solidFill>
                <a:srgbClr val="C0000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7" name="직사각형 24"/>
          <p:cNvSpPr>
            <a:spLocks noChangeArrowheads="1"/>
          </p:cNvSpPr>
          <p:nvPr/>
        </p:nvSpPr>
        <p:spPr bwMode="auto">
          <a:xfrm>
            <a:off x="908497" y="1922458"/>
            <a:ext cx="53916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16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※ 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평균수명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(81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세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),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 암 발생률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(36.2%) … 2009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동녘B" pitchFamily="18" charset="-127"/>
                <a:ea typeface="HY동녘B" pitchFamily="18" charset="-127"/>
              </a:rPr>
              <a:t>년 통계</a:t>
            </a:r>
            <a:endParaRPr kumimoji="0" lang="ko-KR" altLang="en-US" sz="1600" dirty="0">
              <a:solidFill>
                <a:srgbClr val="0000FF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755576" y="2262680"/>
            <a:ext cx="5616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인구노령화</a:t>
            </a:r>
            <a:r>
              <a:rPr kumimoji="0"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생활양식변화 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…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암 발생률 증가</a:t>
            </a:r>
            <a:endParaRPr kumimoji="0" lang="ko-KR" altLang="en-US" sz="2000" dirty="0">
              <a:solidFill>
                <a:srgbClr val="C0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9" name="직사각형 17"/>
          <p:cNvSpPr>
            <a:spLocks noChangeArrowheads="1"/>
          </p:cNvSpPr>
          <p:nvPr/>
        </p:nvSpPr>
        <p:spPr bwMode="auto">
          <a:xfrm>
            <a:off x="755576" y="3820978"/>
            <a:ext cx="5544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표준화된 교육</a:t>
            </a:r>
            <a:r>
              <a:rPr kumimoji="0" lang="en-US" altLang="ko-KR" sz="2000" dirty="0" smtClean="0">
                <a:latin typeface="HY울릉도M" pitchFamily="18" charset="-127"/>
                <a:ea typeface="HY울릉도M" pitchFamily="18" charset="-127"/>
              </a:rPr>
              <a:t>·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홍보로 암 검진 인식 제고</a:t>
            </a:r>
            <a:endParaRPr kumimoji="0" lang="ko-KR" altLang="en-US" sz="2000" dirty="0">
              <a:solidFill>
                <a:srgbClr val="C0000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0" name="직사각형 17"/>
          <p:cNvSpPr>
            <a:spLocks noChangeArrowheads="1"/>
          </p:cNvSpPr>
          <p:nvPr/>
        </p:nvSpPr>
        <p:spPr bwMode="auto">
          <a:xfrm>
            <a:off x="755576" y="5334297"/>
            <a:ext cx="482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현장 중심의 찾아가는 암 검진 홍보</a:t>
            </a:r>
            <a:endParaRPr kumimoji="0" lang="ko-KR" altLang="en-US" sz="2000" dirty="0">
              <a:solidFill>
                <a:srgbClr val="C0000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1" name="직사각형 17"/>
          <p:cNvSpPr>
            <a:spLocks noChangeArrowheads="1"/>
          </p:cNvSpPr>
          <p:nvPr/>
        </p:nvSpPr>
        <p:spPr bwMode="auto">
          <a:xfrm>
            <a:off x="755576" y="5766345"/>
            <a:ext cx="7416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지역자원의 효율적 운영과 유대강화로 암 검진 </a:t>
            </a:r>
            <a:r>
              <a:rPr kumimoji="0" lang="ko-KR" altLang="en-US" sz="2000" dirty="0" err="1" smtClean="0">
                <a:latin typeface="HY울릉도M" pitchFamily="18" charset="-127"/>
                <a:ea typeface="HY울릉도M" pitchFamily="18" charset="-127"/>
              </a:rPr>
              <a:t>수검률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 제고</a:t>
            </a:r>
            <a:endParaRPr kumimoji="0" lang="ko-KR" altLang="en-US" sz="2000" dirty="0">
              <a:solidFill>
                <a:srgbClr val="C0000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303778"/>
            <a:ext cx="590465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Ⅱ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사업 계획</a:t>
            </a:r>
            <a:endParaRPr kumimoji="0" lang="ko-KR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  <a:noFill/>
        </p:spPr>
        <p:txBody>
          <a:bodyPr/>
          <a:lstStyle/>
          <a:p>
            <a:fld id="{999CC89B-EF7B-4C94-A196-D00C98887210}" type="slidenum">
              <a:rPr lang="en-US" altLang="ko-KR"/>
              <a:pPr/>
              <a:t>7</a:t>
            </a:fld>
            <a:endParaRPr lang="en-US" altLang="ko-KR"/>
          </a:p>
        </p:txBody>
      </p:sp>
      <p:grpSp>
        <p:nvGrpSpPr>
          <p:cNvPr id="10" name="그룹 67"/>
          <p:cNvGrpSpPr>
            <a:grpSpLocks/>
          </p:cNvGrpSpPr>
          <p:nvPr/>
        </p:nvGrpSpPr>
        <p:grpSpPr bwMode="auto">
          <a:xfrm>
            <a:off x="1042988" y="1380306"/>
            <a:ext cx="1593850" cy="1544638"/>
            <a:chOff x="1907704" y="3789040"/>
            <a:chExt cx="1592436" cy="1544386"/>
          </a:xfrm>
        </p:grpSpPr>
        <p:pic>
          <p:nvPicPr>
            <p:cNvPr id="11" name="Picture 5" descr="블릿_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3789040"/>
              <a:ext cx="1592436" cy="1544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직사각형 11"/>
            <p:cNvSpPr/>
            <p:nvPr/>
          </p:nvSpPr>
          <p:spPr>
            <a:xfrm>
              <a:off x="2262565" y="3871681"/>
              <a:ext cx="94128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0">
                <a:defRPr/>
              </a:pPr>
              <a:r>
                <a:rPr kumimoji="0" lang="en-US" altLang="ko-KR" sz="6000" b="1" dirty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latin typeface="휴먼둥근헤드라인" pitchFamily="18" charset="-127"/>
                  <a:ea typeface="휴먼둥근헤드라인" pitchFamily="18" charset="-127"/>
                </a:rPr>
                <a:t>Ⅲ</a:t>
              </a:r>
              <a:endParaRPr kumimoji="0" lang="ko-KR" altLang="en-US" sz="6000" dirty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2843808" y="1615256"/>
            <a:ext cx="5183956" cy="84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 dirty="0" smtClean="0">
                <a:ln w="19050">
                  <a:solidFill>
                    <a:srgbClr val="FFFEFE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울릉도B"/>
                <a:ea typeface="HY울릉도B"/>
              </a:rPr>
              <a:t>사업 추진 내용</a:t>
            </a:r>
            <a:endParaRPr lang="ko-KR" altLang="en-US" sz="3600" b="1" kern="10" dirty="0">
              <a:ln w="19050">
                <a:solidFill>
                  <a:srgbClr val="FFFEFE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HY울릉도B"/>
              <a:ea typeface="HY울릉도B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556040" y="3238557"/>
            <a:ext cx="692464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 </a:t>
            </a:r>
            <a:r>
              <a:rPr kumimoji="0" lang="en-US" altLang="ko-KR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r>
              <a:rPr kumimoji="0" lang="en-US" altLang="ko-K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 </a:t>
            </a:r>
            <a:r>
              <a:rPr kumimoji="0" lang="ko-KR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암 검진 </a:t>
            </a:r>
            <a:r>
              <a:rPr kumimoji="0" lang="ko-KR" alt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수검률</a:t>
            </a:r>
            <a:r>
              <a:rPr kumimoji="0" lang="ko-KR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제고를 위한 지원</a:t>
            </a:r>
            <a:endParaRPr kumimoji="0" lang="ko-KR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533411" y="4883327"/>
            <a:ext cx="675687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 </a:t>
            </a:r>
            <a:r>
              <a:rPr kumimoji="0" lang="en-US" altLang="ko-KR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3</a:t>
            </a:r>
            <a:r>
              <a:rPr kumimoji="0" lang="en-US" altLang="ko-K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 </a:t>
            </a:r>
            <a:r>
              <a:rPr kumimoji="0" lang="ko-KR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지역사회의 자원 연계 및 활용</a:t>
            </a:r>
            <a:endParaRPr kumimoji="0" lang="ko-KR" alt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619672" y="4129916"/>
            <a:ext cx="67687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 </a:t>
            </a:r>
            <a:r>
              <a:rPr kumimoji="0" lang="en-US" altLang="ko-K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2. </a:t>
            </a:r>
            <a:r>
              <a:rPr kumimoji="0" lang="ko-KR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현장 중심의 교육</a:t>
            </a:r>
            <a:r>
              <a:rPr kumimoji="0" lang="en-US" altLang="ko-K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·</a:t>
            </a:r>
            <a:r>
              <a:rPr kumimoji="0" lang="ko-KR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홍보 다양화</a:t>
            </a:r>
            <a:endParaRPr kumimoji="0" lang="ko-KR" alt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sp>
        <p:nvSpPr>
          <p:cNvPr id="1638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02488" y="6356350"/>
            <a:ext cx="762000" cy="365125"/>
          </a:xfrm>
          <a:noFill/>
        </p:spPr>
        <p:txBody>
          <a:bodyPr/>
          <a:lstStyle/>
          <a:p>
            <a:fld id="{C8FD4337-B765-4A38-B509-EE97D141B393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306388" y="1052736"/>
            <a:ext cx="8567737" cy="5184775"/>
          </a:xfrm>
          <a:prstGeom prst="roundRect">
            <a:avLst>
              <a:gd name="adj" fmla="val 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16389" name="직사각형 117"/>
          <p:cNvSpPr>
            <a:spLocks noChangeArrowheads="1"/>
          </p:cNvSpPr>
          <p:nvPr/>
        </p:nvSpPr>
        <p:spPr bwMode="auto">
          <a:xfrm>
            <a:off x="946150" y="1295146"/>
            <a:ext cx="787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 err="1" smtClean="0">
                <a:latin typeface="HY울릉도B" pitchFamily="18" charset="-127"/>
                <a:ea typeface="HY울릉도B" pitchFamily="18" charset="-127"/>
              </a:rPr>
              <a:t>수검률</a:t>
            </a:r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 향상을 위한 </a:t>
            </a:r>
            <a:r>
              <a:rPr kumimoji="0" lang="ko-KR" altLang="en-US" sz="2000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단계별</a:t>
            </a:r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 수검독려 </a:t>
            </a:r>
            <a:r>
              <a:rPr kumimoji="0" lang="en-US" altLang="ko-KR" sz="1600" b="1" dirty="0" smtClean="0">
                <a:solidFill>
                  <a:srgbClr val="C00000"/>
                </a:solidFill>
                <a:latin typeface="HY동녘M" pitchFamily="18" charset="-127"/>
                <a:ea typeface="HY동녘M" pitchFamily="18" charset="-127"/>
              </a:rPr>
              <a:t>… </a:t>
            </a:r>
            <a:r>
              <a:rPr kumimoji="0" lang="ko-KR" altLang="en-US" sz="1600" b="1" dirty="0" smtClean="0">
                <a:solidFill>
                  <a:srgbClr val="C00000"/>
                </a:solidFill>
                <a:latin typeface="HY동녘M" pitchFamily="18" charset="-127"/>
                <a:ea typeface="HY동녘M" pitchFamily="18" charset="-127"/>
              </a:rPr>
              <a:t>지역본부와 지사의 역할분담</a:t>
            </a:r>
            <a:endParaRPr kumimoji="0" lang="ko-KR" altLang="en-US" sz="2000" b="1" dirty="0">
              <a:solidFill>
                <a:srgbClr val="C00000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6390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750" y="1223708"/>
            <a:ext cx="38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95536" y="286465"/>
            <a:ext cx="712879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en-US" altLang="ko-KR" sz="32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HY울릉도B" pitchFamily="18" charset="-127"/>
                <a:ea typeface="HY울릉도B" pitchFamily="18" charset="-127"/>
              </a:rPr>
              <a:t>1</a:t>
            </a:r>
            <a:r>
              <a:rPr kumimoji="0" lang="en-US" altLang="ko-K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 </a:t>
            </a:r>
            <a:r>
              <a:rPr kumimoji="0" lang="ko-KR" alt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암검진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kumimoji="0" lang="ko-KR" altLang="en-US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수검률</a:t>
            </a:r>
            <a:r>
              <a:rPr kumimoji="0" lang="ko-KR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제고를 위한 지원</a:t>
            </a:r>
            <a:endParaRPr kumimoji="0" lang="ko-KR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392" name="직사각형 19"/>
          <p:cNvSpPr>
            <a:spLocks noChangeArrowheads="1"/>
          </p:cNvSpPr>
          <p:nvPr/>
        </p:nvSpPr>
        <p:spPr bwMode="auto">
          <a:xfrm>
            <a:off x="928688" y="3573772"/>
            <a:ext cx="79200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수검독려 지사지원 및 점검</a:t>
            </a:r>
            <a:r>
              <a:rPr kumimoji="0" lang="en-US" altLang="ko-KR" dirty="0" smtClean="0">
                <a:solidFill>
                  <a:srgbClr val="0000FF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kumimoji="0" lang="ko-KR" altLang="en-US" dirty="0" smtClean="0">
                <a:solidFill>
                  <a:srgbClr val="0000FF"/>
                </a:solidFill>
                <a:latin typeface="HY울릉도B" pitchFamily="18" charset="-127"/>
                <a:ea typeface="HY울릉도B" pitchFamily="18" charset="-127"/>
              </a:rPr>
              <a:t>모니터링</a:t>
            </a:r>
            <a:r>
              <a:rPr kumimoji="0" lang="en-US" altLang="ko-KR" dirty="0" smtClean="0">
                <a:solidFill>
                  <a:srgbClr val="0000FF"/>
                </a:solidFill>
                <a:latin typeface="HY울릉도B" pitchFamily="18" charset="-127"/>
                <a:ea typeface="HY울릉도B" pitchFamily="18" charset="-127"/>
              </a:rPr>
              <a:t>)</a:t>
            </a:r>
            <a:endParaRPr kumimoji="0" lang="ko-KR" altLang="en-US" sz="14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6393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750" y="3502334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직사각형 14"/>
          <p:cNvSpPr>
            <a:spLocks noChangeArrowheads="1"/>
          </p:cNvSpPr>
          <p:nvPr/>
        </p:nvSpPr>
        <p:spPr bwMode="auto">
          <a:xfrm>
            <a:off x="755576" y="5085184"/>
            <a:ext cx="792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 smtClean="0">
                <a:latin typeface="HY울릉도B" pitchFamily="18" charset="-127"/>
                <a:ea typeface="HY울릉도B" pitchFamily="18" charset="-127"/>
              </a:rPr>
              <a:t>   전자문서를 활용한 예산절감 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… 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공공요금 </a:t>
            </a:r>
            <a:r>
              <a:rPr kumimoji="0" lang="en-US" altLang="ko-KR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170</a:t>
            </a:r>
            <a:r>
              <a:rPr kumimoji="0" lang="ko-KR" altLang="en-US" sz="1600" b="1" dirty="0" smtClean="0">
                <a:solidFill>
                  <a:srgbClr val="0000FF"/>
                </a:solidFill>
                <a:latin typeface="HY동녘M" pitchFamily="18" charset="-127"/>
                <a:ea typeface="HY동녘M" pitchFamily="18" charset="-127"/>
              </a:rPr>
              <a:t>만원</a:t>
            </a:r>
            <a:endParaRPr kumimoji="0" lang="ko-KR" altLang="en-US" sz="1600" b="1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6399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39750" y="5013176"/>
            <a:ext cx="381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직사각형 17"/>
          <p:cNvSpPr>
            <a:spLocks noChangeArrowheads="1"/>
          </p:cNvSpPr>
          <p:nvPr/>
        </p:nvSpPr>
        <p:spPr bwMode="auto">
          <a:xfrm>
            <a:off x="900113" y="4038909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err="1" smtClean="0">
                <a:latin typeface="HY울릉도M" pitchFamily="18" charset="-127"/>
                <a:ea typeface="HY울릉도M" pitchFamily="18" charset="-127"/>
              </a:rPr>
              <a:t>미수검자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 수검 독려를 위한 맞춤형 안내문</a:t>
            </a:r>
            <a:r>
              <a:rPr kumimoji="0" lang="en-US" altLang="ko-KR" dirty="0" smtClean="0">
                <a:latin typeface="HY동녘M" pitchFamily="18" charset="-127"/>
                <a:ea typeface="HY동녘M" pitchFamily="18" charset="-127"/>
              </a:rPr>
              <a:t>(</a:t>
            </a:r>
            <a:r>
              <a:rPr kumimoji="0" lang="ko-KR" altLang="en-US" dirty="0" smtClean="0">
                <a:latin typeface="HY동녘M" pitchFamily="18" charset="-127"/>
                <a:ea typeface="HY동녘M" pitchFamily="18" charset="-127"/>
              </a:rPr>
              <a:t>매크로</a:t>
            </a:r>
            <a:r>
              <a:rPr kumimoji="0" lang="en-US" altLang="ko-KR" dirty="0" smtClean="0">
                <a:latin typeface="HY동녘M" pitchFamily="18" charset="-127"/>
                <a:ea typeface="HY동녘M" pitchFamily="18" charset="-127"/>
              </a:rPr>
              <a:t>)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제공</a:t>
            </a:r>
            <a:endParaRPr kumimoji="0" lang="ko-KR" altLang="en-US" sz="2000" dirty="0">
              <a:solidFill>
                <a:srgbClr val="C0000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6401" name="직사각형 24"/>
          <p:cNvSpPr>
            <a:spLocks noChangeArrowheads="1"/>
          </p:cNvSpPr>
          <p:nvPr/>
        </p:nvSpPr>
        <p:spPr bwMode="auto">
          <a:xfrm>
            <a:off x="900113" y="5560864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공</a:t>
            </a:r>
            <a:r>
              <a:rPr kumimoji="0" lang="en-US" altLang="ko-KR" sz="2000" dirty="0" smtClean="0">
                <a:latin typeface="HY울릉도M" pitchFamily="18" charset="-127"/>
                <a:ea typeface="HY울릉도M" pitchFamily="18" charset="-127"/>
              </a:rPr>
              <a:t>·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교 사업장 건강검진 안내 전자문서 활용</a:t>
            </a:r>
            <a:endParaRPr kumimoji="0" lang="ko-KR" altLang="en-US" sz="2000" dirty="0">
              <a:solidFill>
                <a:srgbClr val="0000FF"/>
              </a:solidFill>
              <a:latin typeface="HY동녘M" pitchFamily="18" charset="-127"/>
              <a:ea typeface="HY동녘M" pitchFamily="18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722392" y="1798694"/>
          <a:ext cx="7704855" cy="16303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3304"/>
                <a:gridCol w="2304256"/>
                <a:gridCol w="2088232"/>
                <a:gridCol w="2199063"/>
              </a:tblGrid>
              <a:tr h="5132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구분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차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(2012.7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월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)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2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차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(2012.8~9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월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)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3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차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(2012.10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월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HY수평선M" pitchFamily="18" charset="-127"/>
                          <a:ea typeface="HY수평선M" pitchFamily="18" charset="-127"/>
                        </a:rPr>
                        <a:t>)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85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지역본부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맞춤형 안내문 제공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홍보용 포스터 제작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지사점검 및 지원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F37"/>
                    </a:solidFill>
                  </a:tcPr>
                </a:tc>
              </a:tr>
              <a:tr h="5585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지사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암 검진 대상 집중독려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안내문</a:t>
                      </a:r>
                      <a:r>
                        <a:rPr lang="en-US" altLang="ko-KR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,  </a:t>
                      </a: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문자전송</a:t>
                      </a:r>
                      <a:endParaRPr lang="ko-KR" altLang="en-US" sz="1600" b="1" dirty="0">
                        <a:latin typeface="HY수평선M" pitchFamily="18" charset="-127"/>
                        <a:ea typeface="HY수평선M" pitchFamily="18" charset="-127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HY수평선M" pitchFamily="18" charset="-127"/>
                          <a:ea typeface="HY수평선M" pitchFamily="18" charset="-127"/>
                        </a:rPr>
                        <a:t>취약계층 집중 독려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F37"/>
                    </a:solidFill>
                  </a:tcPr>
                </a:tc>
              </a:tr>
            </a:tbl>
          </a:graphicData>
        </a:graphic>
      </p:graphicFrame>
      <p:sp>
        <p:nvSpPr>
          <p:cNvPr id="22" name="직사각형 17"/>
          <p:cNvSpPr>
            <a:spLocks noChangeArrowheads="1"/>
          </p:cNvSpPr>
          <p:nvPr/>
        </p:nvSpPr>
        <p:spPr bwMode="auto">
          <a:xfrm>
            <a:off x="899592" y="4469050"/>
            <a:ext cx="786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0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kumimoji="0" lang="ko-KR" altLang="en-US" sz="2000" dirty="0" smtClean="0">
                <a:latin typeface="HY울릉도M" pitchFamily="18" charset="-127"/>
                <a:ea typeface="HY울릉도M" pitchFamily="18" charset="-127"/>
              </a:rPr>
              <a:t>매월 실적분석을 통한 지사지원 및 점검</a:t>
            </a:r>
            <a:endParaRPr kumimoji="0" lang="ko-KR" altLang="en-US" sz="2000" dirty="0">
              <a:solidFill>
                <a:srgbClr val="C00000"/>
              </a:solidFill>
              <a:latin typeface="HY동녘M" pitchFamily="18" charset="-127"/>
              <a:ea typeface="HY동녘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12458</TotalTime>
  <Words>1070</Words>
  <Application>Microsoft Office PowerPoint</Application>
  <PresentationFormat>화면 슬라이드 쇼(4:3)</PresentationFormat>
  <Paragraphs>298</Paragraphs>
  <Slides>20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흐름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SEC</cp:lastModifiedBy>
  <cp:revision>1140</cp:revision>
  <dcterms:created xsi:type="dcterms:W3CDTF">2009-11-09T07:31:38Z</dcterms:created>
  <dcterms:modified xsi:type="dcterms:W3CDTF">2012-10-30T07:51:40Z</dcterms:modified>
</cp:coreProperties>
</file>