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2413" cy="6858000"/>
  <p:notesSz cx="6854825" cy="914082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1" hangingPunct="1">
      <a:defRPr kumimoji="1"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27" cy="7202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sldImg"/>
          </p:nvPr>
        </p:nvSpPr>
        <p:spPr bwMode="auto">
          <a:xfrm>
            <a:off x="684213" y="760413"/>
            <a:ext cx="5594350" cy="36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22" tIns="46825" rIns="90022" bIns="46825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ko-KR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hdr" sz="quarter" idx="2"/>
          </p:nvPr>
        </p:nvSpPr>
        <p:spPr bwMode="auto">
          <a:xfrm>
            <a:off x="227013" y="0"/>
            <a:ext cx="291465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22" tIns="46825" rIns="90022" bIns="46825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40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idx="3"/>
          </p:nvPr>
        </p:nvSpPr>
        <p:spPr bwMode="auto">
          <a:xfrm>
            <a:off x="3768725" y="0"/>
            <a:ext cx="291465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22" tIns="46825" rIns="90022" bIns="46825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40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27013" y="8682038"/>
            <a:ext cx="291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22" tIns="46825" rIns="90022" bIns="46825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40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8725" y="8682038"/>
            <a:ext cx="291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22" tIns="46825" rIns="90022" bIns="46825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10000"/>
              </a:lnSpc>
              <a:defRPr sz="140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fld id="{6DDA6945-4D6B-467C-8934-5EA438F13E8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932310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8FB9D-BEB5-4D10-9D82-8CF002DA77BE}" type="slidenum">
              <a:rPr lang="en-US" altLang="ko-KR"/>
              <a:pPr/>
              <a:t>2</a:t>
            </a:fld>
            <a:endParaRPr lang="en-US" altLang="ko-KR"/>
          </a:p>
        </p:txBody>
      </p:sp>
      <p:sp>
        <p:nvSpPr>
          <p:cNvPr id="35844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757280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DD8A02-6397-4203-82D8-F634ABF7B4BB}" type="slidenum">
              <a:rPr lang="en-US" altLang="ko-KR"/>
              <a:pPr/>
              <a:t>14</a:t>
            </a:fld>
            <a:endParaRPr lang="en-US" altLang="ko-KR"/>
          </a:p>
        </p:txBody>
      </p:sp>
      <p:sp>
        <p:nvSpPr>
          <p:cNvPr id="45060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2051157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0753D9-4B1C-4D33-9AE4-86E9955F01BD}" type="slidenum">
              <a:rPr lang="en-US" altLang="ko-KR"/>
              <a:pPr/>
              <a:t>15</a:t>
            </a:fld>
            <a:endParaRPr lang="en-US" altLang="ko-KR"/>
          </a:p>
        </p:txBody>
      </p:sp>
      <p:sp>
        <p:nvSpPr>
          <p:cNvPr id="46084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3735185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B1425F-C90B-4570-BA8E-86B53CA7F2FF}" type="slidenum">
              <a:rPr lang="en-US" altLang="ko-KR"/>
              <a:pPr/>
              <a:t>16</a:t>
            </a:fld>
            <a:endParaRPr lang="en-US" altLang="ko-KR"/>
          </a:p>
        </p:txBody>
      </p:sp>
      <p:sp>
        <p:nvSpPr>
          <p:cNvPr id="47108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3099440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D48C14-DC99-41EA-BA61-89205F742114}" type="slidenum">
              <a:rPr lang="en-US" altLang="ko-KR"/>
              <a:pPr/>
              <a:t>17</a:t>
            </a:fld>
            <a:endParaRPr lang="en-US" altLang="ko-KR"/>
          </a:p>
        </p:txBody>
      </p:sp>
      <p:sp>
        <p:nvSpPr>
          <p:cNvPr id="48132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828650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940D29-943B-4E88-8862-D56AF3B2A777}" type="slidenum">
              <a:rPr lang="en-US" altLang="ko-KR"/>
              <a:pPr/>
              <a:t>19</a:t>
            </a:fld>
            <a:endParaRPr lang="en-US" altLang="ko-KR"/>
          </a:p>
        </p:txBody>
      </p:sp>
      <p:sp>
        <p:nvSpPr>
          <p:cNvPr id="49156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2922193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218E9-BB43-4F30-9E0C-3C6E3F4B6CA0}" type="slidenum">
              <a:rPr lang="en-US" altLang="ko-KR"/>
              <a:pPr/>
              <a:t>20</a:t>
            </a:fld>
            <a:endParaRPr lang="en-US" altLang="ko-KR"/>
          </a:p>
        </p:txBody>
      </p:sp>
      <p:sp>
        <p:nvSpPr>
          <p:cNvPr id="50180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2779353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D61D0-EE6C-4B59-B1F3-857DD20BBE25}" type="slidenum">
              <a:rPr lang="en-US" altLang="ko-KR"/>
              <a:pPr/>
              <a:t>21</a:t>
            </a:fld>
            <a:endParaRPr lang="en-US" altLang="ko-KR"/>
          </a:p>
        </p:txBody>
      </p:sp>
      <p:sp>
        <p:nvSpPr>
          <p:cNvPr id="51204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2407766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70BCA1-103D-4658-AECF-E0E0A15AC048}" type="slidenum">
              <a:rPr lang="en-US" altLang="ko-KR"/>
              <a:pPr/>
              <a:t>22</a:t>
            </a:fld>
            <a:endParaRPr lang="en-US" altLang="ko-KR"/>
          </a:p>
        </p:txBody>
      </p:sp>
      <p:sp>
        <p:nvSpPr>
          <p:cNvPr id="52228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490800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6144A-0818-4C81-8CC1-FC7F68FE0F6C}" type="slidenum">
              <a:rPr lang="en-US" altLang="ko-KR"/>
              <a:pPr/>
              <a:t>24</a:t>
            </a:fld>
            <a:endParaRPr lang="en-US" altLang="ko-KR"/>
          </a:p>
        </p:txBody>
      </p:sp>
      <p:sp>
        <p:nvSpPr>
          <p:cNvPr id="53252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향기나는 옐로우시티로 장성을 디자인하다</a:t>
            </a:r>
            <a:r>
              <a:rPr lang="en-US" altLang="ko-KR">
                <a:ea typeface="굴림" panose="020B0600000101010101" pitchFamily="50" charset="-127"/>
              </a:rPr>
              <a:t>. </a:t>
            </a:r>
          </a:p>
          <a:p>
            <a:r>
              <a:rPr lang="ko-KR" altLang="en-US">
                <a:ea typeface="굴림" panose="020B0600000101010101" pitchFamily="50" charset="-127"/>
              </a:rPr>
              <a:t>민선 </a:t>
            </a:r>
            <a:r>
              <a:rPr lang="en-US" altLang="ko-KR">
                <a:ea typeface="굴림" panose="020B0600000101010101" pitchFamily="50" charset="-127"/>
              </a:rPr>
              <a:t>6</a:t>
            </a:r>
            <a:r>
              <a:rPr lang="ko-KR" altLang="en-US">
                <a:ea typeface="굴림" panose="020B0600000101010101" pitchFamily="50" charset="-127"/>
              </a:rPr>
              <a:t>기와 함께 출발한 옐로우시티는 작년 </a:t>
            </a:r>
            <a:r>
              <a:rPr lang="en-US" altLang="ko-KR">
                <a:ea typeface="굴림" panose="020B0600000101010101" pitchFamily="50" charset="-127"/>
              </a:rPr>
              <a:t>11</a:t>
            </a:r>
            <a:r>
              <a:rPr lang="ko-KR" altLang="en-US">
                <a:ea typeface="굴림" panose="020B0600000101010101" pitchFamily="50" charset="-127"/>
              </a:rPr>
              <a:t>월 노란색 꽃 위주로 도시를 디자인하여 노란색으로</a:t>
            </a:r>
          </a:p>
          <a:p>
            <a:r>
              <a:rPr lang="ko-KR" altLang="en-US">
                <a:ea typeface="굴림" panose="020B0600000101010101" pitchFamily="50" charset="-127"/>
              </a:rPr>
              <a:t>관광자원화 하자는 데서 시작이 되었습니다</a:t>
            </a:r>
            <a:r>
              <a:rPr lang="en-US" altLang="ko-KR">
                <a:ea typeface="굴림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745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276E23-A5B4-4163-BBBF-D75B61852F6A}" type="slidenum">
              <a:rPr lang="en-US" altLang="ko-KR"/>
              <a:pPr/>
              <a:t>27</a:t>
            </a:fld>
            <a:endParaRPr lang="en-US" altLang="ko-KR"/>
          </a:p>
        </p:txBody>
      </p:sp>
      <p:sp>
        <p:nvSpPr>
          <p:cNvPr id="54276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향기나는 옐로우시티로 장성을 디자인하다</a:t>
            </a:r>
            <a:r>
              <a:rPr lang="en-US" altLang="ko-KR">
                <a:ea typeface="굴림" panose="020B0600000101010101" pitchFamily="50" charset="-127"/>
              </a:rPr>
              <a:t>. </a:t>
            </a:r>
          </a:p>
          <a:p>
            <a:r>
              <a:rPr lang="ko-KR" altLang="en-US">
                <a:ea typeface="굴림" panose="020B0600000101010101" pitchFamily="50" charset="-127"/>
              </a:rPr>
              <a:t>민선 </a:t>
            </a:r>
            <a:r>
              <a:rPr lang="en-US" altLang="ko-KR">
                <a:ea typeface="굴림" panose="020B0600000101010101" pitchFamily="50" charset="-127"/>
              </a:rPr>
              <a:t>6</a:t>
            </a:r>
            <a:r>
              <a:rPr lang="ko-KR" altLang="en-US">
                <a:ea typeface="굴림" panose="020B0600000101010101" pitchFamily="50" charset="-127"/>
              </a:rPr>
              <a:t>기와 함께 출발한 옐로우시티는 작년 </a:t>
            </a:r>
            <a:r>
              <a:rPr lang="en-US" altLang="ko-KR">
                <a:ea typeface="굴림" panose="020B0600000101010101" pitchFamily="50" charset="-127"/>
              </a:rPr>
              <a:t>11</a:t>
            </a:r>
            <a:r>
              <a:rPr lang="ko-KR" altLang="en-US">
                <a:ea typeface="굴림" panose="020B0600000101010101" pitchFamily="50" charset="-127"/>
              </a:rPr>
              <a:t>월 노란색 꽃 위주로 도시를 디자인하여 노란색으로</a:t>
            </a:r>
          </a:p>
          <a:p>
            <a:r>
              <a:rPr lang="ko-KR" altLang="en-US">
                <a:ea typeface="굴림" panose="020B0600000101010101" pitchFamily="50" charset="-127"/>
              </a:rPr>
              <a:t>관광자원화 하자는 데서 시작이 되었습니다</a:t>
            </a:r>
            <a:r>
              <a:rPr lang="en-US" altLang="ko-KR">
                <a:ea typeface="굴림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58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C008B2-5274-4A30-B6C8-ECB8B9D99856}" type="slidenum">
              <a:rPr lang="en-US" altLang="ko-KR"/>
              <a:pPr/>
              <a:t>3</a:t>
            </a:fld>
            <a:endParaRPr lang="en-US" altLang="ko-KR"/>
          </a:p>
        </p:txBody>
      </p:sp>
      <p:sp>
        <p:nvSpPr>
          <p:cNvPr id="36868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365034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B1F53-4EE0-42B6-83D9-B90FF1F56B8F}" type="slidenum">
              <a:rPr lang="en-US" altLang="ko-KR"/>
              <a:pPr/>
              <a:t>4</a:t>
            </a:fld>
            <a:endParaRPr lang="en-US" altLang="ko-KR"/>
          </a:p>
        </p:txBody>
      </p:sp>
      <p:sp>
        <p:nvSpPr>
          <p:cNvPr id="37892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색깔마케팅을 하고 있는 옐로우시티 장성은</a:t>
            </a:r>
          </a:p>
          <a:p>
            <a:endParaRPr lang="ko-KR" altLang="en-US">
              <a:ea typeface="굴림" panose="020B0600000101010101" pitchFamily="50" charset="-127"/>
            </a:endParaRPr>
          </a:p>
          <a:p>
            <a:r>
              <a:rPr lang="ko-KR" altLang="en-US">
                <a:ea typeface="굴림" panose="020B0600000101010101" pitchFamily="50" charset="-127"/>
              </a:rPr>
              <a:t>태양을 상징하고 꿈과 희망이 있는 아늑하고 따사로운 곳입니다</a:t>
            </a:r>
            <a:r>
              <a:rPr lang="en-US" altLang="ko-KR">
                <a:ea typeface="굴림" panose="020B0600000101010101" pitchFamily="50" charset="-127"/>
              </a:rPr>
              <a:t>.</a:t>
            </a:r>
          </a:p>
          <a:p>
            <a:endParaRPr lang="en-US" altLang="ko-KR">
              <a:ea typeface="굴림" panose="020B0600000101010101" pitchFamily="50" charset="-127"/>
            </a:endParaRPr>
          </a:p>
          <a:p>
            <a:r>
              <a:rPr lang="ko-KR" altLang="en-US">
                <a:ea typeface="굴림" panose="020B0600000101010101" pitchFamily="50" charset="-127"/>
              </a:rPr>
              <a:t>자연과 인간이 공존하는 환경친화적 매력을 가진 곳입니다</a:t>
            </a:r>
            <a:r>
              <a:rPr lang="en-US" altLang="ko-KR">
                <a:ea typeface="굴림" panose="020B0600000101010101" pitchFamily="50" charset="-127"/>
              </a:rPr>
              <a:t>.</a:t>
            </a:r>
          </a:p>
          <a:p>
            <a:endParaRPr lang="en-US" altLang="ko-KR">
              <a:ea typeface="굴림" panose="020B0600000101010101" pitchFamily="50" charset="-127"/>
            </a:endParaRPr>
          </a:p>
          <a:p>
            <a:r>
              <a:rPr lang="ko-KR" altLang="en-US">
                <a:ea typeface="굴림" panose="020B0600000101010101" pitchFamily="50" charset="-127"/>
              </a:rPr>
              <a:t>옐로우시티는 노란색 상징 화가인 고흐를 느낄 수 있는 곳 </a:t>
            </a:r>
          </a:p>
          <a:p>
            <a:endParaRPr lang="ko-KR" altLang="en-US">
              <a:ea typeface="굴림" panose="020B0600000101010101" pitchFamily="50" charset="-127"/>
            </a:endParaRPr>
          </a:p>
          <a:p>
            <a:r>
              <a:rPr lang="ko-KR" altLang="en-US">
                <a:ea typeface="굴림" panose="020B0600000101010101" pitchFamily="50" charset="-127"/>
              </a:rPr>
              <a:t>즉</a:t>
            </a:r>
            <a:r>
              <a:rPr lang="en-US" altLang="ko-KR">
                <a:ea typeface="굴림" panose="020B0600000101010101" pitchFamily="50" charset="-127"/>
              </a:rPr>
              <a:t>, </a:t>
            </a:r>
            <a:r>
              <a:rPr lang="ko-KR" altLang="en-US">
                <a:ea typeface="굴림" panose="020B0600000101010101" pitchFamily="50" charset="-127"/>
              </a:rPr>
              <a:t>예술을 만날 수 있는 곳으로 다시 태어나게 됩니다</a:t>
            </a:r>
            <a:r>
              <a:rPr lang="en-US" altLang="ko-KR">
                <a:ea typeface="굴림" panose="020B0600000101010101" pitchFamily="50" charset="-127"/>
              </a:rPr>
              <a:t>.</a:t>
            </a:r>
          </a:p>
          <a:p>
            <a:endParaRPr lang="en-US" altLang="ko-KR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8111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DAFD3E-77F6-4E72-9B24-7F2F58CEFF21}" type="slidenum">
              <a:rPr lang="en-US" altLang="ko-KR"/>
              <a:pPr/>
              <a:t>5</a:t>
            </a:fld>
            <a:endParaRPr lang="en-US" altLang="ko-KR"/>
          </a:p>
        </p:txBody>
      </p:sp>
      <p:sp>
        <p:nvSpPr>
          <p:cNvPr id="38916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1289322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CE092-9492-4A62-857E-51F832058D73}" type="slidenum">
              <a:rPr lang="en-US" altLang="ko-KR"/>
              <a:pPr/>
              <a:t>7</a:t>
            </a:fld>
            <a:endParaRPr lang="en-US" altLang="ko-KR"/>
          </a:p>
        </p:txBody>
      </p:sp>
      <p:sp>
        <p:nvSpPr>
          <p:cNvPr id="39940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향기나는 옐로우시티로 장성을 디자인하다</a:t>
            </a:r>
            <a:r>
              <a:rPr lang="en-US" altLang="ko-KR">
                <a:ea typeface="굴림" panose="020B0600000101010101" pitchFamily="50" charset="-127"/>
              </a:rPr>
              <a:t>. </a:t>
            </a:r>
          </a:p>
          <a:p>
            <a:r>
              <a:rPr lang="ko-KR" altLang="en-US">
                <a:ea typeface="굴림" panose="020B0600000101010101" pitchFamily="50" charset="-127"/>
              </a:rPr>
              <a:t>민선 </a:t>
            </a:r>
            <a:r>
              <a:rPr lang="en-US" altLang="ko-KR">
                <a:ea typeface="굴림" panose="020B0600000101010101" pitchFamily="50" charset="-127"/>
              </a:rPr>
              <a:t>6</a:t>
            </a:r>
            <a:r>
              <a:rPr lang="ko-KR" altLang="en-US">
                <a:ea typeface="굴림" panose="020B0600000101010101" pitchFamily="50" charset="-127"/>
              </a:rPr>
              <a:t>기와 함께 출발한 옐로우시티는 작년 </a:t>
            </a:r>
            <a:r>
              <a:rPr lang="en-US" altLang="ko-KR">
                <a:ea typeface="굴림" panose="020B0600000101010101" pitchFamily="50" charset="-127"/>
              </a:rPr>
              <a:t>11</a:t>
            </a:r>
            <a:r>
              <a:rPr lang="ko-KR" altLang="en-US">
                <a:ea typeface="굴림" panose="020B0600000101010101" pitchFamily="50" charset="-127"/>
              </a:rPr>
              <a:t>월 노란색 꽃 위주로 도시를 디자인하여 노란색으로</a:t>
            </a:r>
          </a:p>
          <a:p>
            <a:r>
              <a:rPr lang="ko-KR" altLang="en-US">
                <a:ea typeface="굴림" panose="020B0600000101010101" pitchFamily="50" charset="-127"/>
              </a:rPr>
              <a:t>관광자원화 하자는 데서 시작이 되었습니다</a:t>
            </a:r>
            <a:r>
              <a:rPr lang="en-US" altLang="ko-KR">
                <a:ea typeface="굴림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5027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00A91-5FE7-4C74-9411-947B02DCBFC1}" type="slidenum">
              <a:rPr lang="en-US" altLang="ko-KR"/>
              <a:pPr/>
              <a:t>9</a:t>
            </a:fld>
            <a:endParaRPr lang="en-US" altLang="ko-KR"/>
          </a:p>
        </p:txBody>
      </p:sp>
      <p:sp>
        <p:nvSpPr>
          <p:cNvPr id="40964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향기나는 옐로우시티로 장성을 디자인하다</a:t>
            </a:r>
            <a:r>
              <a:rPr lang="en-US" altLang="ko-KR">
                <a:ea typeface="굴림" panose="020B0600000101010101" pitchFamily="50" charset="-127"/>
              </a:rPr>
              <a:t>. </a:t>
            </a:r>
          </a:p>
          <a:p>
            <a:r>
              <a:rPr lang="ko-KR" altLang="en-US">
                <a:ea typeface="굴림" panose="020B0600000101010101" pitchFamily="50" charset="-127"/>
              </a:rPr>
              <a:t>민선 </a:t>
            </a:r>
            <a:r>
              <a:rPr lang="en-US" altLang="ko-KR">
                <a:ea typeface="굴림" panose="020B0600000101010101" pitchFamily="50" charset="-127"/>
              </a:rPr>
              <a:t>6</a:t>
            </a:r>
            <a:r>
              <a:rPr lang="ko-KR" altLang="en-US">
                <a:ea typeface="굴림" panose="020B0600000101010101" pitchFamily="50" charset="-127"/>
              </a:rPr>
              <a:t>기와 함께 출발한 옐로우시티는 작년 </a:t>
            </a:r>
            <a:r>
              <a:rPr lang="en-US" altLang="ko-KR">
                <a:ea typeface="굴림" panose="020B0600000101010101" pitchFamily="50" charset="-127"/>
              </a:rPr>
              <a:t>11</a:t>
            </a:r>
            <a:r>
              <a:rPr lang="ko-KR" altLang="en-US">
                <a:ea typeface="굴림" panose="020B0600000101010101" pitchFamily="50" charset="-127"/>
              </a:rPr>
              <a:t>월 노란색 꽃 위주로 도시를 디자인하여 노란색으로</a:t>
            </a:r>
          </a:p>
          <a:p>
            <a:r>
              <a:rPr lang="ko-KR" altLang="en-US">
                <a:ea typeface="굴림" panose="020B0600000101010101" pitchFamily="50" charset="-127"/>
              </a:rPr>
              <a:t>관광자원화 하자는 데서 시작이 되었습니다</a:t>
            </a:r>
            <a:r>
              <a:rPr lang="en-US" altLang="ko-KR">
                <a:ea typeface="굴림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0823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57A2E-3937-496D-B6C0-9F23BDBB777C}" type="slidenum">
              <a:rPr lang="en-US" altLang="ko-KR"/>
              <a:pPr/>
              <a:t>10</a:t>
            </a:fld>
            <a:endParaRPr lang="en-US" altLang="ko-KR"/>
          </a:p>
        </p:txBody>
      </p:sp>
      <p:sp>
        <p:nvSpPr>
          <p:cNvPr id="41988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320604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68716-338F-4120-81C9-612E374102F7}" type="slidenum">
              <a:rPr lang="en-US" altLang="ko-KR"/>
              <a:pPr/>
              <a:t>12</a:t>
            </a:fld>
            <a:endParaRPr lang="en-US" altLang="ko-KR"/>
          </a:p>
        </p:txBody>
      </p:sp>
      <p:sp>
        <p:nvSpPr>
          <p:cNvPr id="43012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1458222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05DDD-6D00-401E-A57A-BAFD25DE99CF}" type="slidenum">
              <a:rPr lang="en-US" altLang="ko-KR"/>
              <a:pPr/>
              <a:t>13</a:t>
            </a:fld>
            <a:endParaRPr lang="en-US" altLang="ko-KR"/>
          </a:p>
        </p:txBody>
      </p:sp>
      <p:sp>
        <p:nvSpPr>
          <p:cNvPr id="44036" name="Rectangle 4"/>
          <p:cNvSpPr>
            <a:spLocks noChangeAspect="1"/>
          </p:cNvSpPr>
          <p:nvPr>
            <p:ph type="sldImg"/>
          </p:nvPr>
        </p:nvSpPr>
        <p:spPr bwMode="auto">
          <a:xfrm>
            <a:off x="1044575" y="760413"/>
            <a:ext cx="4873625" cy="3656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ChangeAspect="1"/>
          </p:cNvSpPr>
          <p:nvPr>
            <p:ph type="body" idx="1"/>
          </p:nvPr>
        </p:nvSpPr>
        <p:spPr bwMode="auto">
          <a:xfrm>
            <a:off x="684213" y="4721225"/>
            <a:ext cx="5594350" cy="3732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>
                <a:ea typeface="굴림" panose="020B0600000101010101" pitchFamily="50" charset="-127"/>
              </a:rPr>
              <a:t>내용을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111392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64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64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7E39-36B5-4232-A10F-9609EF320A7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5479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90476-68A7-45DD-BCF1-0363F7BA7F7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7606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30988" y="273050"/>
            <a:ext cx="2057400" cy="58562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22975" cy="58562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AA244-3B70-4E25-BDF6-78997A7C942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8754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32775" cy="114458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5613" y="6216650"/>
            <a:ext cx="2135187" cy="503238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2613" y="6216650"/>
            <a:ext cx="2897187" cy="503238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16650"/>
            <a:ext cx="2135188" cy="503238"/>
          </a:xfrm>
        </p:spPr>
        <p:txBody>
          <a:bodyPr/>
          <a:lstStyle>
            <a:lvl1pPr>
              <a:defRPr/>
            </a:lvl1pPr>
          </a:lstStyle>
          <a:p>
            <a:fld id="{8BC0953C-9521-4B82-99DD-508216ED6A2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4656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64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64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B6F-A6C6-42DC-9536-6D2CA93A07C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4919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CC606-4249-40BD-8905-0B98AC80206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519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511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511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6718D-A5E3-4406-A740-1C00F541B19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82992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40187" cy="4529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0188" cy="4529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80C20-F12C-47F6-AAF3-4095A7F3314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9553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5112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71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715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7563" y="1681163"/>
            <a:ext cx="388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7563" y="2505075"/>
            <a:ext cx="388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2F069-C9C1-40FB-B83B-24C0CAF63FE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795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65390-C76C-4CAB-AB34-B6CA125169F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5059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27EDF-632A-40DE-BCD7-42C7739943E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6160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E2D7C-924F-4F89-9C78-D797E3C0105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8297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79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6200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79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54D3B-095A-4993-A5F1-2DD7C7CD28F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01825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79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620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79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AE762-22AB-4D0E-844F-7B94EFB0466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15519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2EB42-1CC7-44CA-8911-B156BDAD9FD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9196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30988" y="273050"/>
            <a:ext cx="2057400" cy="58562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22975" cy="58562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E75E5-F20E-4691-BCB3-B87604D86B3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90205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32775" cy="114458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5613" y="6216650"/>
            <a:ext cx="2135187" cy="503238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2613" y="6216650"/>
            <a:ext cx="2897187" cy="503238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16650"/>
            <a:ext cx="2135188" cy="503238"/>
          </a:xfrm>
        </p:spPr>
        <p:txBody>
          <a:bodyPr/>
          <a:lstStyle>
            <a:lvl1pPr>
              <a:defRPr/>
            </a:lvl1pPr>
          </a:lstStyle>
          <a:p>
            <a:fld id="{E05865AC-DAF7-4268-B866-B5FC2256C01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9818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64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64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B44D7-BC6C-4EC5-9612-577BB9340BC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28485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3D43A-B5FE-44C3-A6DC-48F5B01A788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568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511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511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DE15A-F35A-47D6-9DD2-8AF2C9D0A3F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97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40187" cy="4529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0188" cy="4529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D7C2C-1054-4D4B-B375-4B86215A65C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81769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5112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71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715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7563" y="1681163"/>
            <a:ext cx="388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7563" y="2505075"/>
            <a:ext cx="388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2F02A-DA5F-41C4-9AC2-47DE0CF7C1C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181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511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511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BEE0B-A9B9-421B-8450-4FC3E2F39BD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90251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599E3-A8F2-4313-A5A6-974D142BB0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85504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DA0F9-CA0D-409B-A068-106FA68A18B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11293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79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6200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79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2CFE5-26A4-4916-92AA-EC8B248EC66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3814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79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620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79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E7FE1-DE90-455B-8921-C14F72BE023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01758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786B-E59A-4CE1-9761-B68999A8807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56469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30988" y="273050"/>
            <a:ext cx="2057400" cy="58562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22975" cy="58562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50B2-7BE0-4E27-9046-A990D5D3D8D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64551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64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64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9CE13-1F4A-4C47-8A09-04626E849D4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091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CE203-41CC-4297-84DC-AFAFFBC1B50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18862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511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511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BCCE9-53DB-44E5-B196-5A11A20F316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8160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40187" cy="4529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0188" cy="4529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BA60A-E18A-4BAC-906B-AD7853F4F0F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06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40187" cy="4529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0188" cy="4529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B331D-4D83-4E35-BF63-13EA903CBCE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90895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5112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71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715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7563" y="1681163"/>
            <a:ext cx="388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7563" y="2505075"/>
            <a:ext cx="388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BDFF8-CA65-4087-9FD1-D0161A1EAFC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246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15268-4FFE-4B79-99C3-157734CECE4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754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F5907-5B2F-46E0-B9B9-B6A076EC718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10438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79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6200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79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AAFD3-E84E-43D4-8376-81217B18D22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6140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79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620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79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574E-AECE-4535-B3E5-EB0AED36658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71169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95D62-5B7D-47AA-A9D9-611942FDCD3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18805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30988" y="273050"/>
            <a:ext cx="2057400" cy="58562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22975" cy="58562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2075B-57CA-48AA-A8DC-569285FE198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644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32775" cy="114458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5613" y="6216650"/>
            <a:ext cx="2135187" cy="503238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2613" y="6216650"/>
            <a:ext cx="2897187" cy="503238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16650"/>
            <a:ext cx="2135188" cy="503238"/>
          </a:xfrm>
        </p:spPr>
        <p:txBody>
          <a:bodyPr/>
          <a:lstStyle>
            <a:lvl1pPr>
              <a:defRPr/>
            </a:lvl1pPr>
          </a:lstStyle>
          <a:p>
            <a:fld id="{1B1EE38E-BAA6-4B23-B87B-3A0F42F74AF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9533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5112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71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715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7563" y="1681163"/>
            <a:ext cx="388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7563" y="2505075"/>
            <a:ext cx="388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B0C04-4DD0-4157-B1A2-C1C91D19E9D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696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6FF58-DEF9-42FA-9B3D-06BFD86A727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308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A1372-EAEF-46EA-B070-27F628BFA05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665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79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6200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79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9F714-09D6-4745-B9E7-873C5803126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961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79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620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79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ED138-D029-4804-9656-4DF3672AE50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3743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32775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66" tIns="46769" rIns="89966" bIns="46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anose="020B0600000101010101" pitchFamily="50" charset="-127"/>
              </a:rPr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600200"/>
            <a:ext cx="8232775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66" tIns="46769" rIns="89966" bIns="46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anose="020B0600000101010101" pitchFamily="50" charset="-127"/>
              </a:rPr>
              <a:t>마스터 텍스트 스타일을 편집합니다</a:t>
            </a:r>
          </a:p>
          <a:p>
            <a:pPr lvl="1"/>
            <a:r>
              <a:rPr lang="ko-KR" altLang="en-US" smtClean="0">
                <a:sym typeface="굴림" panose="020B0600000101010101" pitchFamily="50" charset="-127"/>
              </a:rPr>
              <a:t>둘째 수준</a:t>
            </a:r>
          </a:p>
          <a:p>
            <a:pPr lvl="2"/>
            <a:r>
              <a:rPr lang="ko-KR" altLang="en-US" smtClean="0">
                <a:sym typeface="굴림" panose="020B0600000101010101" pitchFamily="50" charset="-127"/>
              </a:rPr>
              <a:t>셋째 수준</a:t>
            </a:r>
          </a:p>
          <a:p>
            <a:pPr lvl="3"/>
            <a:r>
              <a:rPr lang="ko-KR" altLang="en-US" smtClean="0">
                <a:sym typeface="굴림" panose="020B0600000101010101" pitchFamily="50" charset="-127"/>
              </a:rPr>
              <a:t>넷째 수준</a:t>
            </a:r>
          </a:p>
          <a:p>
            <a:pPr lvl="4"/>
            <a:r>
              <a:rPr lang="ko-KR" altLang="en-US" smtClean="0">
                <a:sym typeface="굴림" panose="020B0600000101010101" pitchFamily="50" charset="-127"/>
              </a:rPr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16650"/>
            <a:ext cx="21351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16650"/>
            <a:ext cx="28971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16650"/>
            <a:ext cx="213518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fld id="{AB08C008-CBF8-43F4-9809-E15BDBAC7E3A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121025" y="6354763"/>
            <a:ext cx="28987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98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  <a:sym typeface="굴림" panose="020B0600000101010101" pitchFamily="50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5pPr>
      <a:lvl6pPr marL="4572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6pPr>
      <a:lvl7pPr marL="9144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7pPr>
      <a:lvl8pPr marL="13716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8pPr>
      <a:lvl9pPr marL="18288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9pPr>
    </p:titleStyle>
    <p:bodyStyle>
      <a:lvl1pPr marL="342900" indent="-3429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1pPr>
      <a:lvl2pPr marL="742950" indent="-28575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2pPr>
      <a:lvl3pPr marL="1143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3pPr>
      <a:lvl4pPr marL="1600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4pPr>
      <a:lvl5pPr marL="20574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32775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66" tIns="46769" rIns="89966" bIns="46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anose="020B0600000101010101" pitchFamily="50" charset="-127"/>
              </a:rPr>
              <a:t>마스터 제목 스타일 편집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600200"/>
            <a:ext cx="8232775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66" tIns="46769" rIns="89966" bIns="46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anose="020B0600000101010101" pitchFamily="50" charset="-127"/>
              </a:rPr>
              <a:t>마스터 텍스트 스타일을 편집합니다</a:t>
            </a:r>
          </a:p>
          <a:p>
            <a:pPr lvl="1"/>
            <a:r>
              <a:rPr lang="ko-KR" altLang="en-US" smtClean="0">
                <a:sym typeface="굴림" panose="020B0600000101010101" pitchFamily="50" charset="-127"/>
              </a:rPr>
              <a:t>둘째 수준</a:t>
            </a:r>
          </a:p>
          <a:p>
            <a:pPr lvl="2"/>
            <a:r>
              <a:rPr lang="ko-KR" altLang="en-US" smtClean="0">
                <a:sym typeface="굴림" panose="020B0600000101010101" pitchFamily="50" charset="-127"/>
              </a:rPr>
              <a:t>셋째 수준</a:t>
            </a:r>
          </a:p>
          <a:p>
            <a:pPr lvl="3"/>
            <a:r>
              <a:rPr lang="ko-KR" altLang="en-US" smtClean="0">
                <a:sym typeface="굴림" panose="020B0600000101010101" pitchFamily="50" charset="-127"/>
              </a:rPr>
              <a:t>넷째 수준</a:t>
            </a:r>
          </a:p>
          <a:p>
            <a:pPr lvl="4"/>
            <a:r>
              <a:rPr lang="ko-KR" altLang="en-US" smtClean="0">
                <a:sym typeface="굴림" panose="020B0600000101010101" pitchFamily="50" charset="-127"/>
              </a:rPr>
              <a:t>다섯째 수준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16650"/>
            <a:ext cx="21351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16650"/>
            <a:ext cx="28971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16650"/>
            <a:ext cx="213518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fld id="{AFA635AA-41F3-440E-AE09-0DD8256619B5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3121025" y="6354763"/>
            <a:ext cx="28987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96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  <a:sym typeface="굴림" panose="020B0600000101010101" pitchFamily="50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5pPr>
      <a:lvl6pPr marL="4572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6pPr>
      <a:lvl7pPr marL="9144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7pPr>
      <a:lvl8pPr marL="13716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8pPr>
      <a:lvl9pPr marL="18288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9pPr>
    </p:titleStyle>
    <p:bodyStyle>
      <a:lvl1pPr marL="342900" indent="-3429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1pPr>
      <a:lvl2pPr marL="742950" indent="-28575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2pPr>
      <a:lvl3pPr marL="1143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3pPr>
      <a:lvl4pPr marL="1600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4pPr>
      <a:lvl5pPr marL="20574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32775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66" tIns="46769" rIns="89966" bIns="46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anose="020B0600000101010101" pitchFamily="50" charset="-127"/>
              </a:rPr>
              <a:t>마스터 제목 스타일 편집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600200"/>
            <a:ext cx="8232775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66" tIns="46769" rIns="89966" bIns="46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anose="020B0600000101010101" pitchFamily="50" charset="-127"/>
              </a:rPr>
              <a:t>마스터 텍스트 스타일을 편집합니다</a:t>
            </a:r>
          </a:p>
          <a:p>
            <a:pPr lvl="1"/>
            <a:r>
              <a:rPr lang="ko-KR" altLang="en-US" smtClean="0">
                <a:sym typeface="굴림" panose="020B0600000101010101" pitchFamily="50" charset="-127"/>
              </a:rPr>
              <a:t>둘째 수준</a:t>
            </a:r>
          </a:p>
          <a:p>
            <a:pPr lvl="2"/>
            <a:r>
              <a:rPr lang="ko-KR" altLang="en-US" smtClean="0">
                <a:sym typeface="굴림" panose="020B0600000101010101" pitchFamily="50" charset="-127"/>
              </a:rPr>
              <a:t>셋째 수준</a:t>
            </a:r>
          </a:p>
          <a:p>
            <a:pPr lvl="3"/>
            <a:r>
              <a:rPr lang="ko-KR" altLang="en-US" smtClean="0">
                <a:sym typeface="굴림" panose="020B0600000101010101" pitchFamily="50" charset="-127"/>
              </a:rPr>
              <a:t>넷째 수준</a:t>
            </a:r>
          </a:p>
          <a:p>
            <a:pPr lvl="4"/>
            <a:r>
              <a:rPr lang="ko-KR" altLang="en-US" smtClean="0">
                <a:sym typeface="굴림" panose="020B0600000101010101" pitchFamily="50" charset="-127"/>
              </a:rPr>
              <a:t>다섯째 수준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16650"/>
            <a:ext cx="21351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16650"/>
            <a:ext cx="28971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16650"/>
            <a:ext cx="213518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fld id="{DDAACD34-A901-4498-B65B-C55A49DB2E20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121025" y="6354763"/>
            <a:ext cx="28987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  <a:sym typeface="굴림" panose="020B0600000101010101" pitchFamily="50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5pPr>
      <a:lvl6pPr marL="4572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6pPr>
      <a:lvl7pPr marL="9144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7pPr>
      <a:lvl8pPr marL="13716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8pPr>
      <a:lvl9pPr marL="18288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9pPr>
    </p:titleStyle>
    <p:bodyStyle>
      <a:lvl1pPr marL="342900" indent="-3429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1pPr>
      <a:lvl2pPr marL="742950" indent="-28575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2pPr>
      <a:lvl3pPr marL="1143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3pPr>
      <a:lvl4pPr marL="1600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4pPr>
      <a:lvl5pPr marL="20574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32775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66" tIns="46769" rIns="89966" bIns="46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anose="020B0600000101010101" pitchFamily="50" charset="-127"/>
              </a:rPr>
              <a:t>마스터 제목 스타일 편집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600200"/>
            <a:ext cx="8232775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66" tIns="46769" rIns="89966" bIns="46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>
                <a:sym typeface="굴림" panose="020B0600000101010101" pitchFamily="50" charset="-127"/>
              </a:rPr>
              <a:t>마스터 텍스트 스타일을 편집합니다</a:t>
            </a:r>
          </a:p>
          <a:p>
            <a:pPr lvl="1"/>
            <a:r>
              <a:rPr lang="ko-KR" altLang="en-US" smtClean="0">
                <a:sym typeface="굴림" panose="020B0600000101010101" pitchFamily="50" charset="-127"/>
              </a:rPr>
              <a:t>둘째 수준</a:t>
            </a:r>
          </a:p>
          <a:p>
            <a:pPr lvl="2"/>
            <a:r>
              <a:rPr lang="ko-KR" altLang="en-US" smtClean="0">
                <a:sym typeface="굴림" panose="020B0600000101010101" pitchFamily="50" charset="-127"/>
              </a:rPr>
              <a:t>셋째 수준</a:t>
            </a:r>
          </a:p>
          <a:p>
            <a:pPr lvl="3"/>
            <a:r>
              <a:rPr lang="ko-KR" altLang="en-US" smtClean="0">
                <a:sym typeface="굴림" panose="020B0600000101010101" pitchFamily="50" charset="-127"/>
              </a:rPr>
              <a:t>넷째 수준</a:t>
            </a:r>
          </a:p>
          <a:p>
            <a:pPr lvl="4"/>
            <a:r>
              <a:rPr lang="ko-KR" altLang="en-US" smtClean="0">
                <a:sym typeface="굴림" panose="020B0600000101010101" pitchFamily="50" charset="-127"/>
              </a:rPr>
              <a:t>다섯째 수준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16650"/>
            <a:ext cx="21351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16650"/>
            <a:ext cx="28971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16650"/>
            <a:ext cx="213518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449263" indent="-449263" algn="ctr" defTabSz="898525">
              <a:lnSpc>
                <a:spcPct val="110000"/>
              </a:lnSpc>
              <a:defRPr sz="1400">
                <a:latin typeface="+mn-lt"/>
                <a:ea typeface="+mn-ea"/>
              </a:defRPr>
            </a:lvl1pPr>
          </a:lstStyle>
          <a:p>
            <a:fld id="{8E0B599B-63CB-4041-84D7-16389528F90D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121025" y="6354763"/>
            <a:ext cx="28987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  <a:sym typeface="굴림" panose="020B0600000101010101" pitchFamily="50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5pPr>
      <a:lvl6pPr marL="4572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6pPr>
      <a:lvl7pPr marL="9144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7pPr>
      <a:lvl8pPr marL="13716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8pPr>
      <a:lvl9pPr marL="18288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  <a:sym typeface="굴림" panose="020B0600000101010101" pitchFamily="50" charset="-127"/>
        </a:defRPr>
      </a:lvl9pPr>
    </p:titleStyle>
    <p:bodyStyle>
      <a:lvl1pPr marL="342900" indent="-3429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1pPr>
      <a:lvl2pPr marL="742950" indent="-28575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2pPr>
      <a:lvl3pPr marL="1143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3pPr>
      <a:lvl4pPr marL="1600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4pPr>
      <a:lvl5pPr marL="20574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굴림" panose="020B0600000101010101" pitchFamily="50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50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image" Target="../media/image15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31" Type="http://schemas.openxmlformats.org/officeDocument/2006/relationships/image" Target="../media/image92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Relationship Id="rId30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jpeg"/><Relationship Id="rId7" Type="http://schemas.openxmlformats.org/officeDocument/2006/relationships/image" Target="../media/image8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0"/>
            <a:ext cx="50292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7538"/>
            <a:ext cx="7221538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6988"/>
            <a:ext cx="9142412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27013"/>
            <a:ext cx="1395412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27013"/>
            <a:ext cx="385762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058863"/>
            <a:ext cx="360363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052513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7839075" y="284163"/>
            <a:ext cx="1109663" cy="379412"/>
            <a:chOff x="4938" y="179"/>
            <a:chExt cx="699" cy="239"/>
          </a:xfrm>
        </p:grpSpPr>
        <p:pic>
          <p:nvPicPr>
            <p:cNvPr id="6156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8" y="182"/>
              <a:ext cx="639" cy="236"/>
            </a:xfrm>
            <a:prstGeom prst="rect">
              <a:avLst/>
            </a:prstGeom>
            <a:noFill/>
            <a:ln>
              <a:noFill/>
            </a:ln>
            <a:effectLst>
              <a:outerShdw dist="37727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" y="179"/>
              <a:ext cx="335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455613" y="6215063"/>
            <a:ext cx="213518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 anchor="ctr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ko-KR" sz="120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14588"/>
            <a:ext cx="3611563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1041400" y="3714750"/>
            <a:ext cx="3957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3692525"/>
            <a:ext cx="3128962" cy="90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455613" y="6215063"/>
            <a:ext cx="213518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6" tIns="45597" rIns="91306" bIns="45597" anchor="ctr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ko-KR" sz="12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6168" name="Rectangle 24"/>
          <p:cNvSpPr>
            <a:spLocks noChangeArrowheads="1"/>
          </p:cNvSpPr>
          <p:nvPr/>
        </p:nvSpPr>
        <p:spPr bwMode="auto">
          <a:xfrm>
            <a:off x="455613" y="6215063"/>
            <a:ext cx="213518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1" tIns="45653" rIns="91361" bIns="45653" anchor="ctr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ko-KR" sz="12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</p:txBody>
      </p:sp>
      <p:sp>
        <p:nvSpPr>
          <p:cNvPr id="6169" name="Rectangle 2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5376863"/>
            <a:ext cx="814388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497513"/>
            <a:ext cx="2268537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72" name="Rectangle 28"/>
          <p:cNvSpPr>
            <a:spLocks noChangeArrowheads="1"/>
          </p:cNvSpPr>
          <p:nvPr/>
        </p:nvSpPr>
        <p:spPr bwMode="auto">
          <a:xfrm>
            <a:off x="455613" y="6215063"/>
            <a:ext cx="213518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7" tIns="45708" rIns="91417" bIns="45708" anchor="ctr"/>
          <a:lstStyle>
            <a:lvl1pPr defTabSz="898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ko-KR" sz="120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</a:p>
        </p:txBody>
      </p:sp>
      <p:sp>
        <p:nvSpPr>
          <p:cNvPr id="6173" name="Rectangle 29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-103188" y="1266825"/>
            <a:ext cx="7381876" cy="577850"/>
          </a:xfrm>
          <a:prstGeom prst="roundRect">
            <a:avLst>
              <a:gd name="adj" fmla="val 37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 flipH="1">
            <a:off x="-534988" y="1266825"/>
            <a:ext cx="7767638" cy="566738"/>
          </a:xfrm>
          <a:prstGeom prst="roundRect">
            <a:avLst>
              <a:gd name="adj" fmla="val 37"/>
            </a:avLst>
          </a:prstGeom>
          <a:noFill/>
          <a:ln w="9208" cmpd="sng">
            <a:solidFill>
              <a:srgbClr val="77933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752475" y="1309688"/>
            <a:ext cx="64801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1. </a:t>
            </a:r>
            <a:r>
              <a:rPr lang="ko-KR" altLang="en-US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옐로우시티 장성</a:t>
            </a:r>
            <a:r>
              <a:rPr lang="en-US" altLang="ko-KR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암검진 홍보도우미 양성</a:t>
            </a:r>
          </a:p>
        </p:txBody>
      </p: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0" y="1412875"/>
            <a:ext cx="682625" cy="301625"/>
            <a:chOff x="0" y="890"/>
            <a:chExt cx="430" cy="190"/>
          </a:xfrm>
        </p:grpSpPr>
        <p:sp>
          <p:nvSpPr>
            <p:cNvPr id="15370" name="AutoShape 10"/>
            <p:cNvSpPr>
              <a:spLocks noChangeArrowheads="1"/>
            </p:cNvSpPr>
            <p:nvPr/>
          </p:nvSpPr>
          <p:spPr bwMode="auto">
            <a:xfrm>
              <a:off x="0" y="890"/>
              <a:ext cx="143" cy="191"/>
            </a:xfrm>
            <a:prstGeom prst="chevron">
              <a:avLst>
                <a:gd name="adj" fmla="val 34375"/>
              </a:avLst>
            </a:prstGeom>
            <a:solidFill>
              <a:srgbClr val="7793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5371" name="AutoShape 11"/>
            <p:cNvSpPr>
              <a:spLocks noChangeArrowheads="1"/>
            </p:cNvSpPr>
            <p:nvPr/>
          </p:nvSpPr>
          <p:spPr bwMode="auto">
            <a:xfrm>
              <a:off x="143" y="890"/>
              <a:ext cx="144" cy="191"/>
            </a:xfrm>
            <a:prstGeom prst="chevron">
              <a:avLst>
                <a:gd name="adj" fmla="val 37500"/>
              </a:avLst>
            </a:prstGeom>
            <a:solidFill>
              <a:srgbClr val="B0D4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5372" name="AutoShape 12"/>
            <p:cNvSpPr>
              <a:spLocks noChangeArrowheads="1"/>
            </p:cNvSpPr>
            <p:nvPr/>
          </p:nvSpPr>
          <p:spPr bwMode="auto">
            <a:xfrm>
              <a:off x="287" y="890"/>
              <a:ext cx="144" cy="191"/>
            </a:xfrm>
            <a:prstGeom prst="chevron">
              <a:avLst>
                <a:gd name="adj" fmla="val 37500"/>
              </a:avLst>
            </a:prstGeom>
            <a:solidFill>
              <a:srgbClr val="D0E5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644525" y="2276475"/>
            <a:ext cx="8497888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기    간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2016. 5. ~ 12.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대    상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25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명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(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 확진자 및 일반주민 중 지도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인솔력 소유자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역    할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암검진 홍보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수검독려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수검현황 파악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유소견자 연계</a:t>
            </a:r>
            <a:r>
              <a:rPr lang="ko-KR" altLang="en-US" sz="23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사후관리 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전문성 강화를 위한 분기별 교육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25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명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/ 3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회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간담회 및 상시 모니터링을 통한 정보환류 및 추진방안 모색</a:t>
            </a:r>
          </a:p>
        </p:txBody>
      </p:sp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86188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636838"/>
            <a:ext cx="21748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221038"/>
            <a:ext cx="217487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435475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5892" r="15495" b="34769"/>
          <a:stretch>
            <a:fillRect/>
          </a:stretch>
        </p:blipFill>
        <p:spPr bwMode="auto">
          <a:xfrm>
            <a:off x="681038" y="2419350"/>
            <a:ext cx="7775575" cy="298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81038" y="1555750"/>
            <a:ext cx="201612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ko-KR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&lt;&lt; </a:t>
            </a:r>
            <a:r>
              <a:rPr lang="ko-KR" altLang="en-US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체계도 </a:t>
            </a:r>
            <a:r>
              <a:rPr lang="en-US" altLang="ko-KR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&gt;&gt;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123950"/>
            <a:ext cx="813435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4281488" y="3752850"/>
            <a:ext cx="2470150" cy="1930400"/>
          </a:xfrm>
          <a:prstGeom prst="hexagon">
            <a:avLst>
              <a:gd name="adj" fmla="val 29869"/>
              <a:gd name="vf" fmla="val 11547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902" cmpd="sng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2451100" y="4695825"/>
            <a:ext cx="2468563" cy="1930400"/>
          </a:xfrm>
          <a:prstGeom prst="hexagon">
            <a:avLst>
              <a:gd name="adj" fmla="val 29862"/>
              <a:gd name="vf" fmla="val 115470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902" cmpd="sng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544513" y="3706813"/>
            <a:ext cx="2470150" cy="1930400"/>
          </a:xfrm>
          <a:prstGeom prst="hexagon">
            <a:avLst>
              <a:gd name="adj" fmla="val 29869"/>
              <a:gd name="vf" fmla="val 115470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2902" cmpd="sng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6169025" y="4710113"/>
            <a:ext cx="2470150" cy="1930400"/>
          </a:xfrm>
          <a:prstGeom prst="hexagon">
            <a:avLst>
              <a:gd name="adj" fmla="val 29869"/>
              <a:gd name="vf" fmla="val 115470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2902" cmpd="sng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7415" grpId="0" animBg="1"/>
      <p:bldP spid="174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-147638" y="1266825"/>
            <a:ext cx="8172451" cy="503238"/>
          </a:xfrm>
          <a:prstGeom prst="roundRect">
            <a:avLst>
              <a:gd name="adj" fmla="val 28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 flipH="1">
            <a:off x="-534988" y="1266825"/>
            <a:ext cx="8559801" cy="495300"/>
          </a:xfrm>
          <a:prstGeom prst="roundRect">
            <a:avLst>
              <a:gd name="adj" fmla="val 28"/>
            </a:avLst>
          </a:prstGeom>
          <a:noFill/>
          <a:ln w="9208" cmpd="sng">
            <a:solidFill>
              <a:srgbClr val="77933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752475" y="1238250"/>
            <a:ext cx="72723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2. </a:t>
            </a:r>
            <a:r>
              <a:rPr lang="ko-KR" altLang="en-US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옐로우시티 건강마을 지정</a:t>
            </a:r>
            <a:r>
              <a:rPr lang="en-US" altLang="ko-KR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암검진 알림표 비치</a:t>
            </a:r>
          </a:p>
        </p:txBody>
      </p:sp>
      <p:grpSp>
        <p:nvGrpSpPr>
          <p:cNvPr id="18441" name="Group 9"/>
          <p:cNvGrpSpPr>
            <a:grpSpLocks/>
          </p:cNvGrpSpPr>
          <p:nvPr/>
        </p:nvGrpSpPr>
        <p:grpSpPr bwMode="auto">
          <a:xfrm>
            <a:off x="0" y="1336675"/>
            <a:ext cx="682625" cy="306388"/>
            <a:chOff x="0" y="842"/>
            <a:chExt cx="430" cy="193"/>
          </a:xfrm>
        </p:grpSpPr>
        <p:sp>
          <p:nvSpPr>
            <p:cNvPr id="18442" name="AutoShape 10"/>
            <p:cNvSpPr>
              <a:spLocks noChangeArrowheads="1"/>
            </p:cNvSpPr>
            <p:nvPr/>
          </p:nvSpPr>
          <p:spPr bwMode="auto">
            <a:xfrm>
              <a:off x="0" y="842"/>
              <a:ext cx="143" cy="194"/>
            </a:xfrm>
            <a:prstGeom prst="chevron">
              <a:avLst>
                <a:gd name="adj" fmla="val 34375"/>
              </a:avLst>
            </a:prstGeom>
            <a:solidFill>
              <a:srgbClr val="7793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8443" name="AutoShape 11"/>
            <p:cNvSpPr>
              <a:spLocks noChangeArrowheads="1"/>
            </p:cNvSpPr>
            <p:nvPr/>
          </p:nvSpPr>
          <p:spPr bwMode="auto">
            <a:xfrm>
              <a:off x="143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B0D4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8444" name="AutoShape 12"/>
            <p:cNvSpPr>
              <a:spLocks noChangeArrowheads="1"/>
            </p:cNvSpPr>
            <p:nvPr/>
          </p:nvSpPr>
          <p:spPr bwMode="auto">
            <a:xfrm>
              <a:off x="287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D0E5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644525" y="1987550"/>
            <a:ext cx="8497888" cy="418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기    간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2016. 5. ~ 12.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대    상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25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개소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(11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개 읍면 암검진 홍보도우미 거주마을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내    용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암검진 홍보도우미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1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명당 거주마을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1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개소씩 건강마을 지정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「옐로우시티 건강마을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암검진 알림표 비치」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마을별 암검진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  대상자 수검현황 자발적 체크 유도</a:t>
            </a:r>
          </a:p>
          <a:p>
            <a:pPr>
              <a:lnSpc>
                <a:spcPct val="16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연말 수검현황 우수마을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5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개소 인센티브 부여 예정</a:t>
            </a:r>
          </a:p>
        </p:txBody>
      </p:sp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509963"/>
            <a:ext cx="217487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357438"/>
            <a:ext cx="217487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8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922588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81038" y="1347788"/>
            <a:ext cx="324008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ko-KR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&lt;&lt; </a:t>
            </a:r>
            <a:r>
              <a:rPr lang="ko-KR" altLang="en-US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읍면별 수검현황 </a:t>
            </a:r>
            <a:r>
              <a:rPr lang="en-US" altLang="ko-KR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&gt;&gt;</a:t>
            </a: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12039" r="14612" b="60481"/>
          <a:stretch>
            <a:fillRect/>
          </a:stretch>
        </p:blipFill>
        <p:spPr bwMode="auto">
          <a:xfrm>
            <a:off x="827088" y="2025650"/>
            <a:ext cx="7126287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80028" r="15805" b="990"/>
          <a:stretch>
            <a:fillRect/>
          </a:stretch>
        </p:blipFill>
        <p:spPr bwMode="auto">
          <a:xfrm>
            <a:off x="898525" y="3429000"/>
            <a:ext cx="67659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4362450"/>
            <a:ext cx="3113088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4146550"/>
            <a:ext cx="2447925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4362450"/>
            <a:ext cx="31115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-147638" y="1266825"/>
            <a:ext cx="7094538" cy="503238"/>
          </a:xfrm>
          <a:prstGeom prst="roundRect">
            <a:avLst>
              <a:gd name="adj" fmla="val 32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 flipH="1">
            <a:off x="-534988" y="1266825"/>
            <a:ext cx="7481888" cy="495300"/>
          </a:xfrm>
          <a:prstGeom prst="roundRect">
            <a:avLst>
              <a:gd name="adj" fmla="val 32"/>
            </a:avLst>
          </a:prstGeom>
          <a:noFill/>
          <a:ln w="9208" cmpd="sng">
            <a:solidFill>
              <a:srgbClr val="77933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752475" y="1238250"/>
            <a:ext cx="61944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3. </a:t>
            </a:r>
            <a:r>
              <a:rPr lang="ko-KR" altLang="en-US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옐로우시티 건강마을</a:t>
            </a:r>
            <a:r>
              <a:rPr lang="en-US" altLang="ko-KR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5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암 예방교실 운영</a:t>
            </a:r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0" y="1336675"/>
            <a:ext cx="682625" cy="306388"/>
            <a:chOff x="0" y="842"/>
            <a:chExt cx="430" cy="193"/>
          </a:xfrm>
        </p:grpSpPr>
        <p:sp>
          <p:nvSpPr>
            <p:cNvPr id="20490" name="AutoShape 10"/>
            <p:cNvSpPr>
              <a:spLocks noChangeArrowheads="1"/>
            </p:cNvSpPr>
            <p:nvPr/>
          </p:nvSpPr>
          <p:spPr bwMode="auto">
            <a:xfrm>
              <a:off x="0" y="842"/>
              <a:ext cx="143" cy="194"/>
            </a:xfrm>
            <a:prstGeom prst="chevron">
              <a:avLst>
                <a:gd name="adj" fmla="val 34375"/>
              </a:avLst>
            </a:prstGeom>
            <a:solidFill>
              <a:srgbClr val="7793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491" name="AutoShape 11"/>
            <p:cNvSpPr>
              <a:spLocks noChangeArrowheads="1"/>
            </p:cNvSpPr>
            <p:nvPr/>
          </p:nvSpPr>
          <p:spPr bwMode="auto">
            <a:xfrm>
              <a:off x="143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B0D4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492" name="AutoShape 12"/>
            <p:cNvSpPr>
              <a:spLocks noChangeArrowheads="1"/>
            </p:cNvSpPr>
            <p:nvPr/>
          </p:nvSpPr>
          <p:spPr bwMode="auto">
            <a:xfrm>
              <a:off x="287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D0E5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644525" y="2133600"/>
            <a:ext cx="8497888" cy="38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기     간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2016. 3. ~ 12.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대     상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사업장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지역 리더자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경로당 이용자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일반주민 등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내     용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전문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자체강사 활용 암 검진 필요성 주지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 예방교육 운영시 채변통 배부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자발적 수검 유도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추진실적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1,390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명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/ 54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회</a:t>
            </a:r>
          </a:p>
        </p:txBody>
      </p:sp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86188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562225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6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221038"/>
            <a:ext cx="217487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0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5670550"/>
            <a:ext cx="217488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412875"/>
            <a:ext cx="7775575" cy="43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281488" y="3752850"/>
            <a:ext cx="2470150" cy="1930400"/>
          </a:xfrm>
          <a:prstGeom prst="hexagon">
            <a:avLst>
              <a:gd name="adj" fmla="val 29869"/>
              <a:gd name="vf" fmla="val 11547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902" cmpd="sng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2451100" y="4695825"/>
            <a:ext cx="2468563" cy="1930400"/>
          </a:xfrm>
          <a:prstGeom prst="hexagon">
            <a:avLst>
              <a:gd name="adj" fmla="val 29862"/>
              <a:gd name="vf" fmla="val 115470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902" cmpd="sng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544513" y="3706813"/>
            <a:ext cx="2470150" cy="1930400"/>
          </a:xfrm>
          <a:prstGeom prst="hexagon">
            <a:avLst>
              <a:gd name="adj" fmla="val 29869"/>
              <a:gd name="vf" fmla="val 115470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2902" cmpd="sng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6169025" y="4710113"/>
            <a:ext cx="2470150" cy="1930400"/>
          </a:xfrm>
          <a:prstGeom prst="hexagon">
            <a:avLst>
              <a:gd name="adj" fmla="val 29869"/>
              <a:gd name="vf" fmla="val 115470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2902" cmpd="sng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  <p:bldP spid="21510" grpId="0" animBg="1"/>
      <p:bldP spid="21511" grpId="0" animBg="1"/>
      <p:bldP spid="215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-147638" y="1266825"/>
            <a:ext cx="8821738" cy="503238"/>
          </a:xfrm>
          <a:prstGeom prst="roundRect">
            <a:avLst>
              <a:gd name="adj" fmla="val 28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 flipH="1">
            <a:off x="-534988" y="1266825"/>
            <a:ext cx="9209088" cy="495300"/>
          </a:xfrm>
          <a:prstGeom prst="roundRect">
            <a:avLst>
              <a:gd name="adj" fmla="val 28"/>
            </a:avLst>
          </a:prstGeom>
          <a:noFill/>
          <a:ln w="9208" cmpd="sng">
            <a:solidFill>
              <a:srgbClr val="77933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752475" y="1238250"/>
            <a:ext cx="785018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4. '</a:t>
            </a:r>
            <a:r>
              <a:rPr lang="ko-KR" altLang="en-US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팀장과 함께하는 경로당 프로그램</a:t>
            </a:r>
            <a:r>
              <a:rPr lang="en-US" altLang="ko-KR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' </a:t>
            </a:r>
            <a:r>
              <a:rPr lang="ko-KR" altLang="en-US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홍보 및 채변통 배부</a:t>
            </a:r>
          </a:p>
        </p:txBody>
      </p: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0" y="1336675"/>
            <a:ext cx="682625" cy="306388"/>
            <a:chOff x="0" y="842"/>
            <a:chExt cx="430" cy="193"/>
          </a:xfrm>
        </p:grpSpPr>
        <p:sp>
          <p:nvSpPr>
            <p:cNvPr id="22538" name="AutoShape 10"/>
            <p:cNvSpPr>
              <a:spLocks noChangeArrowheads="1"/>
            </p:cNvSpPr>
            <p:nvPr/>
          </p:nvSpPr>
          <p:spPr bwMode="auto">
            <a:xfrm>
              <a:off x="0" y="842"/>
              <a:ext cx="143" cy="194"/>
            </a:xfrm>
            <a:prstGeom prst="chevron">
              <a:avLst>
                <a:gd name="adj" fmla="val 34375"/>
              </a:avLst>
            </a:prstGeom>
            <a:solidFill>
              <a:srgbClr val="7793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2539" name="AutoShape 11"/>
            <p:cNvSpPr>
              <a:spLocks noChangeArrowheads="1"/>
            </p:cNvSpPr>
            <p:nvPr/>
          </p:nvSpPr>
          <p:spPr bwMode="auto">
            <a:xfrm>
              <a:off x="143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B0D4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2540" name="AutoShape 12"/>
            <p:cNvSpPr>
              <a:spLocks noChangeArrowheads="1"/>
            </p:cNvSpPr>
            <p:nvPr/>
          </p:nvSpPr>
          <p:spPr bwMode="auto">
            <a:xfrm>
              <a:off x="287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D0E5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644525" y="2133600"/>
            <a:ext cx="8497888" cy="38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기     간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2016. 3. ~ 12.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대     상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관내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337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개소 경로당 이용주민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내     용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전국 최초 보건지소 팀장제 운영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주민밀착형 현장행정 강화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월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1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회씩 경로당 방문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 검진 정기적 홍보 및 채변통 배부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추진실적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6,740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명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/ 337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개소</a:t>
            </a:r>
          </a:p>
        </p:txBody>
      </p:sp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86188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562225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221038"/>
            <a:ext cx="217487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8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5670550"/>
            <a:ext cx="217488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400050" y="979488"/>
            <a:ext cx="8739188" cy="6359525"/>
            <a:chOff x="252" y="617"/>
            <a:chExt cx="5505" cy="4006"/>
          </a:xfrm>
        </p:grpSpPr>
        <p:pic>
          <p:nvPicPr>
            <p:cNvPr id="2355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" y="970"/>
              <a:ext cx="1960" cy="3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5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" y="617"/>
              <a:ext cx="2383" cy="1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5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" y="2876"/>
              <a:ext cx="2383" cy="1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6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" y="1849"/>
              <a:ext cx="1791" cy="1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0826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3563" name="Freeform 11"/>
          <p:cNvSpPr>
            <a:spLocks noChangeArrowheads="1"/>
          </p:cNvSpPr>
          <p:nvPr/>
        </p:nvSpPr>
        <p:spPr bwMode="auto">
          <a:xfrm>
            <a:off x="682625" y="3570288"/>
            <a:ext cx="2230438" cy="0"/>
          </a:xfrm>
          <a:custGeom>
            <a:avLst/>
            <a:gdLst>
              <a:gd name="T0" fmla="*/ 0 w 1405"/>
              <a:gd name="T1" fmla="*/ 1405 w 140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405">
                <a:moveTo>
                  <a:pt x="0" y="0"/>
                </a:moveTo>
                <a:lnTo>
                  <a:pt x="1405" y="0"/>
                </a:lnTo>
              </a:path>
            </a:pathLst>
          </a:custGeom>
          <a:noFill/>
          <a:ln w="12334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3564" name="Freeform 12"/>
          <p:cNvSpPr>
            <a:spLocks noChangeArrowheads="1"/>
          </p:cNvSpPr>
          <p:nvPr/>
        </p:nvSpPr>
        <p:spPr bwMode="auto">
          <a:xfrm>
            <a:off x="684213" y="3786188"/>
            <a:ext cx="1941512" cy="3175"/>
          </a:xfrm>
          <a:custGeom>
            <a:avLst/>
            <a:gdLst>
              <a:gd name="T0" fmla="*/ 0 w 1223"/>
              <a:gd name="T1" fmla="*/ 0 h 2"/>
              <a:gd name="T2" fmla="*/ 1223 w 1223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23" h="2">
                <a:moveTo>
                  <a:pt x="0" y="0"/>
                </a:moveTo>
                <a:lnTo>
                  <a:pt x="1223" y="2"/>
                </a:lnTo>
              </a:path>
            </a:pathLst>
          </a:custGeom>
          <a:noFill/>
          <a:ln w="12334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uiExpand="1" bldLvl="0" animBg="1" autoUpdateAnimBg="0" advAuto="0"/>
      <p:bldP spid="23563" grpId="1" animBg="1"/>
      <p:bldP spid="23564" grpId="0" uiExpand="1" bldLvl="0" animBg="1" autoUpdateAnimBg="0" advAuto="0"/>
      <p:bldP spid="2356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-147638" y="1266825"/>
            <a:ext cx="8821738" cy="503238"/>
          </a:xfrm>
          <a:prstGeom prst="roundRect">
            <a:avLst>
              <a:gd name="adj" fmla="val 28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 flipH="1">
            <a:off x="-534988" y="1266825"/>
            <a:ext cx="9209088" cy="495300"/>
          </a:xfrm>
          <a:prstGeom prst="roundRect">
            <a:avLst>
              <a:gd name="adj" fmla="val 28"/>
            </a:avLst>
          </a:prstGeom>
          <a:noFill/>
          <a:ln w="9208" cmpd="sng">
            <a:solidFill>
              <a:srgbClr val="77933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752475" y="1238250"/>
            <a:ext cx="785018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5. </a:t>
            </a:r>
            <a:r>
              <a:rPr lang="ko-KR" altLang="en-US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지역주민 체감도 증진을 위한 채변통 공공기관 비치</a:t>
            </a:r>
          </a:p>
        </p:txBody>
      </p:sp>
      <p:grpSp>
        <p:nvGrpSpPr>
          <p:cNvPr id="24585" name="Group 9"/>
          <p:cNvGrpSpPr>
            <a:grpSpLocks/>
          </p:cNvGrpSpPr>
          <p:nvPr/>
        </p:nvGrpSpPr>
        <p:grpSpPr bwMode="auto">
          <a:xfrm>
            <a:off x="0" y="1336675"/>
            <a:ext cx="682625" cy="306388"/>
            <a:chOff x="0" y="842"/>
            <a:chExt cx="430" cy="193"/>
          </a:xfrm>
        </p:grpSpPr>
        <p:sp>
          <p:nvSpPr>
            <p:cNvPr id="24586" name="AutoShape 10"/>
            <p:cNvSpPr>
              <a:spLocks noChangeArrowheads="1"/>
            </p:cNvSpPr>
            <p:nvPr/>
          </p:nvSpPr>
          <p:spPr bwMode="auto">
            <a:xfrm>
              <a:off x="0" y="842"/>
              <a:ext cx="143" cy="194"/>
            </a:xfrm>
            <a:prstGeom prst="chevron">
              <a:avLst>
                <a:gd name="adj" fmla="val 34375"/>
              </a:avLst>
            </a:prstGeom>
            <a:solidFill>
              <a:srgbClr val="7793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4587" name="AutoShape 11"/>
            <p:cNvSpPr>
              <a:spLocks noChangeArrowheads="1"/>
            </p:cNvSpPr>
            <p:nvPr/>
          </p:nvSpPr>
          <p:spPr bwMode="auto">
            <a:xfrm>
              <a:off x="143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B0D4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4588" name="AutoShape 12"/>
            <p:cNvSpPr>
              <a:spLocks noChangeArrowheads="1"/>
            </p:cNvSpPr>
            <p:nvPr/>
          </p:nvSpPr>
          <p:spPr bwMode="auto">
            <a:xfrm>
              <a:off x="287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D0E5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644525" y="2133600"/>
            <a:ext cx="8497888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기     간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2016. 1. ~ 12.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대     상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45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개소</a:t>
            </a:r>
            <a:r>
              <a:rPr lang="en-US" altLang="ko-KR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(</a:t>
            </a:r>
            <a:r>
              <a:rPr lang="ko-KR" altLang="en-US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면사무소</a:t>
            </a:r>
            <a:r>
              <a:rPr lang="en-US" altLang="ko-KR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농협</a:t>
            </a:r>
            <a:r>
              <a:rPr lang="en-US" altLang="ko-KR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경찰서</a:t>
            </a:r>
            <a:r>
              <a:rPr lang="en-US" altLang="ko-KR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우체국</a:t>
            </a:r>
            <a:r>
              <a:rPr lang="en-US" altLang="ko-KR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역</a:t>
            </a:r>
            <a:r>
              <a:rPr lang="en-US" altLang="ko-KR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보건기관 등</a:t>
            </a:r>
            <a:r>
              <a:rPr lang="en-US" altLang="ko-KR" sz="2200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내     용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공공기관 등에 채변통 비치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</a:p>
          <a:p>
            <a:pPr>
              <a:lnSpc>
                <a:spcPct val="170000"/>
              </a:lnSpc>
            </a:pP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  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검진기관 재차 방문 개선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암검진 홍보박스 담당직원 정기교육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</a:p>
          <a:p>
            <a:pPr>
              <a:lnSpc>
                <a:spcPct val="170000"/>
              </a:lnSpc>
            </a:pP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  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유선체계 구축으로 사후관리 실시</a:t>
            </a:r>
          </a:p>
        </p:txBody>
      </p:sp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86188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562225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221038"/>
            <a:ext cx="217487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96" name="AutoShape 20"/>
          <p:cNvSpPr>
            <a:spLocks noChangeArrowheads="1"/>
          </p:cNvSpPr>
          <p:nvPr/>
        </p:nvSpPr>
        <p:spPr bwMode="auto">
          <a:xfrm>
            <a:off x="6297613" y="3860800"/>
            <a:ext cx="2844800" cy="2997200"/>
          </a:xfrm>
          <a:prstGeom prst="roundRect">
            <a:avLst>
              <a:gd name="adj" fmla="val 19787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18696" cmpd="sng">
            <a:solidFill>
              <a:srgbClr val="263E5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2713038"/>
            <a:ext cx="3705225" cy="714375"/>
          </a:xfrm>
          <a:prstGeom prst="rect">
            <a:avLst/>
          </a:prstGeom>
          <a:solidFill>
            <a:srgbClr val="D5D5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774700" y="2730500"/>
            <a:ext cx="2427288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 </a:t>
            </a:r>
            <a:r>
              <a:rPr lang="ko-KR" altLang="en-US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순    서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900113" y="3598863"/>
            <a:ext cx="395763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539750" indent="-539750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US" altLang="ko-KR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1. </a:t>
            </a: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일반현황</a:t>
            </a:r>
          </a:p>
          <a:p>
            <a:pPr>
              <a:lnSpc>
                <a:spcPct val="140000"/>
              </a:lnSpc>
            </a:pP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2. </a:t>
            </a: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추진배경</a:t>
            </a:r>
          </a:p>
          <a:p>
            <a:pPr>
              <a:lnSpc>
                <a:spcPct val="140000"/>
              </a:lnSpc>
            </a:pP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3. </a:t>
            </a: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사업목적</a:t>
            </a:r>
          </a:p>
          <a:p>
            <a:pPr>
              <a:lnSpc>
                <a:spcPct val="140000"/>
              </a:lnSpc>
            </a:pP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4. </a:t>
            </a: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세부추진내용</a:t>
            </a:r>
          </a:p>
          <a:p>
            <a:pPr>
              <a:lnSpc>
                <a:spcPct val="140000"/>
              </a:lnSpc>
            </a:pP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5. </a:t>
            </a: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추진성과</a:t>
            </a:r>
          </a:p>
          <a:p>
            <a:pPr>
              <a:lnSpc>
                <a:spcPct val="140000"/>
              </a:lnSpc>
            </a:pP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6. </a:t>
            </a:r>
            <a:r>
              <a:rPr lang="ko-KR" altLang="en-US" sz="2300" b="1">
                <a:solidFill>
                  <a:srgbClr val="3A3A3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향후계획 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uiExpand="1" autoUpdateAnimBg="0"/>
      <p:bldP spid="7175" grpId="0" uiExpand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-147638" y="1266825"/>
            <a:ext cx="8821738" cy="503238"/>
          </a:xfrm>
          <a:prstGeom prst="roundRect">
            <a:avLst>
              <a:gd name="adj" fmla="val 28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flipH="1">
            <a:off x="-534988" y="1266825"/>
            <a:ext cx="9209088" cy="495300"/>
          </a:xfrm>
          <a:prstGeom prst="roundRect">
            <a:avLst>
              <a:gd name="adj" fmla="val 28"/>
            </a:avLst>
          </a:prstGeom>
          <a:noFill/>
          <a:ln w="9208" cmpd="sng">
            <a:solidFill>
              <a:srgbClr val="77933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752475" y="1238250"/>
            <a:ext cx="785018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6. </a:t>
            </a:r>
            <a:r>
              <a:rPr lang="ko-KR" altLang="en-US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공공근로사업 활용 암 검진 대상자 전화 독려 실시</a:t>
            </a:r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0" y="1336675"/>
            <a:ext cx="682625" cy="306388"/>
            <a:chOff x="0" y="842"/>
            <a:chExt cx="430" cy="193"/>
          </a:xfrm>
        </p:grpSpPr>
        <p:sp>
          <p:nvSpPr>
            <p:cNvPr id="25610" name="AutoShape 10"/>
            <p:cNvSpPr>
              <a:spLocks noChangeArrowheads="1"/>
            </p:cNvSpPr>
            <p:nvPr/>
          </p:nvSpPr>
          <p:spPr bwMode="auto">
            <a:xfrm>
              <a:off x="0" y="842"/>
              <a:ext cx="143" cy="194"/>
            </a:xfrm>
            <a:prstGeom prst="chevron">
              <a:avLst>
                <a:gd name="adj" fmla="val 34375"/>
              </a:avLst>
            </a:prstGeom>
            <a:solidFill>
              <a:srgbClr val="7793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5611" name="AutoShape 11"/>
            <p:cNvSpPr>
              <a:spLocks noChangeArrowheads="1"/>
            </p:cNvSpPr>
            <p:nvPr/>
          </p:nvSpPr>
          <p:spPr bwMode="auto">
            <a:xfrm>
              <a:off x="143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B0D4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5612" name="AutoShape 12"/>
            <p:cNvSpPr>
              <a:spLocks noChangeArrowheads="1"/>
            </p:cNvSpPr>
            <p:nvPr/>
          </p:nvSpPr>
          <p:spPr bwMode="auto">
            <a:xfrm>
              <a:off x="287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D0E5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644525" y="2133600"/>
            <a:ext cx="8497888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기     간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2016. 3. ~ 6.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대     상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1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명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(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공공근로 인력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내     용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군청 고용투자정책과 공공근로사업 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   연계 인력 확보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암검진 대상자 전화 독려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추진실적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2,062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건</a:t>
            </a:r>
          </a:p>
        </p:txBody>
      </p:sp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86188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562225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221038"/>
            <a:ext cx="217487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20" name="AutoShape 20"/>
          <p:cNvSpPr>
            <a:spLocks noChangeArrowheads="1"/>
          </p:cNvSpPr>
          <p:nvPr/>
        </p:nvSpPr>
        <p:spPr bwMode="auto">
          <a:xfrm>
            <a:off x="6116638" y="2562225"/>
            <a:ext cx="2843212" cy="4178300"/>
          </a:xfrm>
          <a:prstGeom prst="roundRect">
            <a:avLst>
              <a:gd name="adj" fmla="val 16667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18696" cmpd="sng">
            <a:solidFill>
              <a:srgbClr val="263E5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pic>
        <p:nvPicPr>
          <p:cNvPr id="25621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6315075"/>
            <a:ext cx="217488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22" name="Freeform 22"/>
          <p:cNvSpPr>
            <a:spLocks noChangeArrowheads="1"/>
          </p:cNvSpPr>
          <p:nvPr/>
        </p:nvSpPr>
        <p:spPr bwMode="auto">
          <a:xfrm>
            <a:off x="6872288" y="3279775"/>
            <a:ext cx="1009650" cy="3175"/>
          </a:xfrm>
          <a:custGeom>
            <a:avLst/>
            <a:gdLst>
              <a:gd name="T0" fmla="*/ 0 w 636"/>
              <a:gd name="T1" fmla="*/ 0 h 2"/>
              <a:gd name="T2" fmla="*/ 636 w 636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36" h="2">
                <a:moveTo>
                  <a:pt x="0" y="0"/>
                </a:moveTo>
                <a:lnTo>
                  <a:pt x="636" y="2"/>
                </a:lnTo>
              </a:path>
            </a:pathLst>
          </a:custGeom>
          <a:noFill/>
          <a:ln w="12334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5623" name="Freeform 23"/>
          <p:cNvSpPr>
            <a:spLocks noChangeArrowheads="1"/>
          </p:cNvSpPr>
          <p:nvPr/>
        </p:nvSpPr>
        <p:spPr bwMode="auto">
          <a:xfrm>
            <a:off x="6586538" y="4506913"/>
            <a:ext cx="1727200" cy="3175"/>
          </a:xfrm>
          <a:custGeom>
            <a:avLst/>
            <a:gdLst>
              <a:gd name="T0" fmla="*/ 0 w 1088"/>
              <a:gd name="T1" fmla="*/ 0 h 2"/>
              <a:gd name="T2" fmla="*/ 1088 w 1088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88" h="2">
                <a:moveTo>
                  <a:pt x="0" y="0"/>
                </a:moveTo>
                <a:lnTo>
                  <a:pt x="1088" y="2"/>
                </a:lnTo>
              </a:path>
            </a:pathLst>
          </a:custGeom>
          <a:noFill/>
          <a:ln w="12334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5624" name="Freeform 24"/>
          <p:cNvSpPr>
            <a:spLocks noChangeArrowheads="1"/>
          </p:cNvSpPr>
          <p:nvPr/>
        </p:nvSpPr>
        <p:spPr bwMode="auto">
          <a:xfrm>
            <a:off x="6586538" y="4649788"/>
            <a:ext cx="1727200" cy="3175"/>
          </a:xfrm>
          <a:custGeom>
            <a:avLst/>
            <a:gdLst>
              <a:gd name="T0" fmla="*/ 0 w 1088"/>
              <a:gd name="T1" fmla="*/ 0 h 2"/>
              <a:gd name="T2" fmla="*/ 1088 w 1088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88" h="2">
                <a:moveTo>
                  <a:pt x="0" y="0"/>
                </a:moveTo>
                <a:lnTo>
                  <a:pt x="1088" y="2"/>
                </a:lnTo>
              </a:path>
            </a:pathLst>
          </a:custGeom>
          <a:noFill/>
          <a:ln w="12334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0" grpId="0" animBg="1"/>
      <p:bldP spid="25622" grpId="0" animBg="1"/>
      <p:bldP spid="25623" grpId="0" animBg="1"/>
      <p:bldP spid="256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-147638" y="1266825"/>
            <a:ext cx="8821738" cy="503238"/>
          </a:xfrm>
          <a:prstGeom prst="roundRect">
            <a:avLst>
              <a:gd name="adj" fmla="val 28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 flipH="1">
            <a:off x="-534988" y="1266825"/>
            <a:ext cx="9209088" cy="495300"/>
          </a:xfrm>
          <a:prstGeom prst="roundRect">
            <a:avLst>
              <a:gd name="adj" fmla="val 28"/>
            </a:avLst>
          </a:prstGeom>
          <a:noFill/>
          <a:ln w="9208" cmpd="sng">
            <a:solidFill>
              <a:srgbClr val="77933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752475" y="1238250"/>
            <a:ext cx="785018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7. </a:t>
            </a:r>
            <a:r>
              <a:rPr lang="ko-KR" altLang="en-US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희망드림 전체암 자조모임 활용</a:t>
            </a:r>
            <a:r>
              <a:rPr lang="en-US" altLang="ko-KR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가족</a:t>
            </a:r>
            <a:r>
              <a:rPr lang="en-US" altLang="ko-KR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-</a:t>
            </a:r>
            <a:r>
              <a:rPr lang="ko-KR" altLang="en-US" sz="23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이웃 채변통 배부</a:t>
            </a:r>
          </a:p>
        </p:txBody>
      </p:sp>
      <p:grpSp>
        <p:nvGrpSpPr>
          <p:cNvPr id="26633" name="Group 9"/>
          <p:cNvGrpSpPr>
            <a:grpSpLocks/>
          </p:cNvGrpSpPr>
          <p:nvPr/>
        </p:nvGrpSpPr>
        <p:grpSpPr bwMode="auto">
          <a:xfrm>
            <a:off x="0" y="1336675"/>
            <a:ext cx="682625" cy="306388"/>
            <a:chOff x="0" y="842"/>
            <a:chExt cx="430" cy="193"/>
          </a:xfrm>
        </p:grpSpPr>
        <p:sp>
          <p:nvSpPr>
            <p:cNvPr id="26634" name="AutoShape 10"/>
            <p:cNvSpPr>
              <a:spLocks noChangeArrowheads="1"/>
            </p:cNvSpPr>
            <p:nvPr/>
          </p:nvSpPr>
          <p:spPr bwMode="auto">
            <a:xfrm>
              <a:off x="0" y="842"/>
              <a:ext cx="143" cy="194"/>
            </a:xfrm>
            <a:prstGeom prst="chevron">
              <a:avLst>
                <a:gd name="adj" fmla="val 34375"/>
              </a:avLst>
            </a:prstGeom>
            <a:solidFill>
              <a:srgbClr val="7793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6635" name="AutoShape 11"/>
            <p:cNvSpPr>
              <a:spLocks noChangeArrowheads="1"/>
            </p:cNvSpPr>
            <p:nvPr/>
          </p:nvSpPr>
          <p:spPr bwMode="auto">
            <a:xfrm>
              <a:off x="143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B0D4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6636" name="AutoShape 12"/>
            <p:cNvSpPr>
              <a:spLocks noChangeArrowheads="1"/>
            </p:cNvSpPr>
            <p:nvPr/>
          </p:nvSpPr>
          <p:spPr bwMode="auto">
            <a:xfrm>
              <a:off x="287" y="842"/>
              <a:ext cx="144" cy="194"/>
            </a:xfrm>
            <a:prstGeom prst="chevron">
              <a:avLst>
                <a:gd name="adj" fmla="val 37500"/>
              </a:avLst>
            </a:prstGeom>
            <a:solidFill>
              <a:srgbClr val="D0E5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644525" y="2133600"/>
            <a:ext cx="8497888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기     간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2016. 6.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대     상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101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명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(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 경험자 및 가족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내     용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채변통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5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개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/ 1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인 배부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가족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이웃 채변통 전달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검진 독려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암환자 자조모임 운영</a:t>
            </a:r>
          </a:p>
          <a:p>
            <a:pPr>
              <a:lnSpc>
                <a:spcPct val="170000"/>
              </a:lnSpc>
            </a:pP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- 38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회 </a:t>
            </a:r>
            <a:r>
              <a:rPr lang="en-US" altLang="ko-KR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/ 1,352</a:t>
            </a:r>
            <a:r>
              <a:rPr lang="ko-KR" altLang="en-US" b="1">
                <a:solidFill>
                  <a:srgbClr val="383838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명 운영</a:t>
            </a:r>
          </a:p>
        </p:txBody>
      </p:sp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86188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562225"/>
            <a:ext cx="2174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221038"/>
            <a:ext cx="217487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44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950" y="5588000"/>
            <a:ext cx="3032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45" name="AutoShape 21"/>
          <p:cNvSpPr>
            <a:spLocks noChangeArrowheads="1"/>
          </p:cNvSpPr>
          <p:nvPr/>
        </p:nvSpPr>
        <p:spPr bwMode="auto">
          <a:xfrm>
            <a:off x="5648325" y="2205038"/>
            <a:ext cx="2376488" cy="2159000"/>
          </a:xfrm>
          <a:prstGeom prst="hexagon">
            <a:avLst>
              <a:gd name="adj" fmla="val 24996"/>
              <a:gd name="vf" fmla="val 115470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18696" cmpd="sng">
            <a:solidFill>
              <a:srgbClr val="263E5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6646" name="AutoShape 22"/>
          <p:cNvSpPr>
            <a:spLocks noChangeArrowheads="1"/>
          </p:cNvSpPr>
          <p:nvPr/>
        </p:nvSpPr>
        <p:spPr bwMode="auto">
          <a:xfrm>
            <a:off x="7450138" y="3500438"/>
            <a:ext cx="2230437" cy="2301875"/>
          </a:xfrm>
          <a:prstGeom prst="hexagon">
            <a:avLst>
              <a:gd name="adj" fmla="val 25000"/>
              <a:gd name="vf" fmla="val 115470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18696" cmpd="sng">
            <a:solidFill>
              <a:srgbClr val="263E5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6647" name="AutoShape 23"/>
          <p:cNvSpPr>
            <a:spLocks noChangeArrowheads="1"/>
          </p:cNvSpPr>
          <p:nvPr/>
        </p:nvSpPr>
        <p:spPr bwMode="auto">
          <a:xfrm>
            <a:off x="5505450" y="4821238"/>
            <a:ext cx="2447925" cy="2036762"/>
          </a:xfrm>
          <a:prstGeom prst="hexagon">
            <a:avLst>
              <a:gd name="adj" fmla="val 25000"/>
              <a:gd name="vf" fmla="val 115470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18696" cmpd="sng">
            <a:solidFill>
              <a:srgbClr val="263E5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 animBg="1"/>
      <p:bldP spid="26646" grpId="0" animBg="1"/>
      <p:bldP spid="266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-534988" y="1238250"/>
            <a:ext cx="9209088" cy="530225"/>
            <a:chOff x="-337" y="780"/>
            <a:chExt cx="5801" cy="334"/>
          </a:xfrm>
        </p:grpSpPr>
        <p:sp>
          <p:nvSpPr>
            <p:cNvPr id="27655" name="AutoShape 7"/>
            <p:cNvSpPr>
              <a:spLocks noChangeArrowheads="1"/>
            </p:cNvSpPr>
            <p:nvPr/>
          </p:nvSpPr>
          <p:spPr bwMode="auto">
            <a:xfrm>
              <a:off x="-93" y="798"/>
              <a:ext cx="5557" cy="317"/>
            </a:xfrm>
            <a:prstGeom prst="roundRect">
              <a:avLst>
                <a:gd name="adj" fmla="val 28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7656" name="AutoShape 8"/>
            <p:cNvSpPr>
              <a:spLocks noChangeArrowheads="1"/>
            </p:cNvSpPr>
            <p:nvPr/>
          </p:nvSpPr>
          <p:spPr bwMode="auto">
            <a:xfrm flipH="1">
              <a:off x="-337" y="798"/>
              <a:ext cx="5801" cy="312"/>
            </a:xfrm>
            <a:prstGeom prst="roundRect">
              <a:avLst>
                <a:gd name="adj" fmla="val 28"/>
              </a:avLst>
            </a:prstGeom>
            <a:noFill/>
            <a:ln w="9208" cmpd="sng">
              <a:solidFill>
                <a:srgbClr val="77933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474" y="780"/>
              <a:ext cx="494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250" tIns="45541" rIns="91250" bIns="45541"/>
            <a:lstStyle>
              <a:lvl1pPr marL="358775" indent="-358775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ko-KR" sz="2300">
                  <a:solidFill>
                    <a:srgbClr val="0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8. </a:t>
              </a:r>
              <a:r>
                <a:rPr lang="ko-KR" altLang="en-US" sz="2300">
                  <a:solidFill>
                    <a:srgbClr val="0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국가암검진정보시스템 사후관리 대상자 대응체계 구축</a:t>
              </a:r>
            </a:p>
          </p:txBody>
        </p:sp>
        <p:grpSp>
          <p:nvGrpSpPr>
            <p:cNvPr id="27658" name="Group 10"/>
            <p:cNvGrpSpPr>
              <a:grpSpLocks/>
            </p:cNvGrpSpPr>
            <p:nvPr/>
          </p:nvGrpSpPr>
          <p:grpSpPr bwMode="auto">
            <a:xfrm>
              <a:off x="0" y="842"/>
              <a:ext cx="430" cy="193"/>
              <a:chOff x="0" y="842"/>
              <a:chExt cx="430" cy="193"/>
            </a:xfrm>
          </p:grpSpPr>
          <p:sp>
            <p:nvSpPr>
              <p:cNvPr id="27659" name="AutoShape 11"/>
              <p:cNvSpPr>
                <a:spLocks noChangeArrowheads="1"/>
              </p:cNvSpPr>
              <p:nvPr/>
            </p:nvSpPr>
            <p:spPr bwMode="auto">
              <a:xfrm>
                <a:off x="0" y="842"/>
                <a:ext cx="143" cy="194"/>
              </a:xfrm>
              <a:prstGeom prst="chevron">
                <a:avLst>
                  <a:gd name="adj" fmla="val 34375"/>
                </a:avLst>
              </a:prstGeom>
              <a:solidFill>
                <a:srgbClr val="77933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7660" name="AutoShape 12"/>
              <p:cNvSpPr>
                <a:spLocks noChangeArrowheads="1"/>
              </p:cNvSpPr>
              <p:nvPr/>
            </p:nvSpPr>
            <p:spPr bwMode="auto">
              <a:xfrm>
                <a:off x="143" y="842"/>
                <a:ext cx="144" cy="194"/>
              </a:xfrm>
              <a:prstGeom prst="chevron">
                <a:avLst>
                  <a:gd name="adj" fmla="val 37500"/>
                </a:avLst>
              </a:prstGeom>
              <a:solidFill>
                <a:srgbClr val="B0D4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7661" name="AutoShape 13"/>
              <p:cNvSpPr>
                <a:spLocks noChangeArrowheads="1"/>
              </p:cNvSpPr>
              <p:nvPr/>
            </p:nvSpPr>
            <p:spPr bwMode="auto">
              <a:xfrm>
                <a:off x="287" y="842"/>
                <a:ext cx="144" cy="194"/>
              </a:xfrm>
              <a:prstGeom prst="chevron">
                <a:avLst>
                  <a:gd name="adj" fmla="val 37500"/>
                </a:avLst>
              </a:prstGeom>
              <a:solidFill>
                <a:srgbClr val="D0E5A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</p:grpSp>
      </p:grp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790575" y="2133600"/>
            <a:ext cx="8351838" cy="114458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12334" cmpd="sng">
            <a:solidFill>
              <a:srgbClr val="C34D4A"/>
            </a:solidFill>
            <a:miter lim="800000"/>
            <a:headEnd/>
            <a:tailEnd/>
          </a:ln>
          <a:effectLst>
            <a:outerShdw dist="25226" dir="5400000" sy="50000" rotWithShape="0">
              <a:srgbClr val="000000"/>
            </a:outerShdw>
          </a:effec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사후관리 대상자 건강상태 유선 및 방문확인 </a:t>
            </a:r>
            <a:r>
              <a:rPr lang="en-US" altLang="ko-KR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324</a:t>
            </a: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건</a:t>
            </a:r>
          </a:p>
          <a:p>
            <a:pPr>
              <a:lnSpc>
                <a:spcPct val="150000"/>
              </a:lnSpc>
            </a:pP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 확진자 의료비 지원사업 및 암환자 지지 프로그램 연계 </a:t>
            </a:r>
            <a:r>
              <a:rPr lang="en-US" altLang="ko-KR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15</a:t>
            </a: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건</a:t>
            </a: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752475" y="4919663"/>
            <a:ext cx="8389938" cy="1143000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12334" cmpd="sng">
            <a:solidFill>
              <a:srgbClr val="C34D4A"/>
            </a:solidFill>
            <a:miter lim="800000"/>
            <a:headEnd/>
            <a:tailEnd/>
          </a:ln>
          <a:effectLst>
            <a:outerShdw dist="25226" dir="5400000" sy="50000" rotWithShape="0">
              <a:srgbClr val="000000"/>
            </a:outerShdw>
          </a:effec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전남지역암센터 암검진 홍보도우미 및 사업장 교육 </a:t>
            </a:r>
            <a:r>
              <a:rPr lang="en-US" altLang="ko-KR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209</a:t>
            </a: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명 </a:t>
            </a:r>
            <a:r>
              <a:rPr lang="en-US" altLang="ko-KR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/ 3</a:t>
            </a: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회</a:t>
            </a:r>
          </a:p>
          <a:p>
            <a:pPr>
              <a:lnSpc>
                <a:spcPct val="150000"/>
              </a:lnSpc>
            </a:pP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국민건강보험공단</a:t>
            </a:r>
            <a:r>
              <a:rPr lang="en-US" altLang="ko-KR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검진기관 등 간담회 실시 </a:t>
            </a:r>
            <a:r>
              <a:rPr lang="en-US" altLang="ko-KR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: 22</a:t>
            </a: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명 </a:t>
            </a:r>
            <a:r>
              <a:rPr lang="en-US" altLang="ko-KR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/ 2</a:t>
            </a:r>
            <a:r>
              <a:rPr lang="ko-KR" altLang="en-US" sz="23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회</a:t>
            </a:r>
          </a:p>
        </p:txBody>
      </p:sp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8444" y="2345531"/>
            <a:ext cx="24288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6856" y="5152232"/>
            <a:ext cx="2444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9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6856" y="5730082"/>
            <a:ext cx="2444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27671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0669" y="2944019"/>
            <a:ext cx="242887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672" name="Group 24"/>
          <p:cNvGrpSpPr>
            <a:grpSpLocks/>
          </p:cNvGrpSpPr>
          <p:nvPr/>
        </p:nvGrpSpPr>
        <p:grpSpPr bwMode="auto">
          <a:xfrm>
            <a:off x="-534988" y="4075113"/>
            <a:ext cx="9209088" cy="533400"/>
            <a:chOff x="-337" y="2567"/>
            <a:chExt cx="5801" cy="336"/>
          </a:xfrm>
        </p:grpSpPr>
        <p:sp>
          <p:nvSpPr>
            <p:cNvPr id="27673" name="AutoShape 25"/>
            <p:cNvSpPr>
              <a:spLocks noChangeArrowheads="1"/>
            </p:cNvSpPr>
            <p:nvPr/>
          </p:nvSpPr>
          <p:spPr bwMode="auto">
            <a:xfrm>
              <a:off x="-93" y="2587"/>
              <a:ext cx="5557" cy="317"/>
            </a:xfrm>
            <a:prstGeom prst="roundRect">
              <a:avLst>
                <a:gd name="adj" fmla="val 28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7674" name="AutoShape 26"/>
            <p:cNvSpPr>
              <a:spLocks noChangeArrowheads="1"/>
            </p:cNvSpPr>
            <p:nvPr/>
          </p:nvSpPr>
          <p:spPr bwMode="auto">
            <a:xfrm flipH="1">
              <a:off x="-337" y="2587"/>
              <a:ext cx="5801" cy="310"/>
            </a:xfrm>
            <a:prstGeom prst="roundRect">
              <a:avLst>
                <a:gd name="adj" fmla="val 28"/>
              </a:avLst>
            </a:prstGeom>
            <a:noFill/>
            <a:ln w="9208" cmpd="sng">
              <a:solidFill>
                <a:srgbClr val="77933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7675" name="Rectangle 27"/>
            <p:cNvSpPr>
              <a:spLocks noChangeArrowheads="1"/>
            </p:cNvSpPr>
            <p:nvPr/>
          </p:nvSpPr>
          <p:spPr bwMode="auto">
            <a:xfrm>
              <a:off x="474" y="2567"/>
              <a:ext cx="494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250" tIns="45541" rIns="91250" bIns="45541"/>
            <a:lstStyle>
              <a:lvl1pPr marL="358775" indent="-358775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ko-KR" sz="2300">
                  <a:solidFill>
                    <a:srgbClr val="0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9. </a:t>
              </a:r>
              <a:r>
                <a:rPr lang="ko-KR" altLang="en-US" sz="2300">
                  <a:solidFill>
                    <a:srgbClr val="0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유관기관 협력 암 예방</a:t>
              </a:r>
              <a:r>
                <a:rPr lang="en-US" altLang="ko-KR" sz="2300">
                  <a:solidFill>
                    <a:srgbClr val="0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, </a:t>
              </a:r>
              <a:r>
                <a:rPr lang="ko-KR" altLang="en-US" sz="2300">
                  <a:solidFill>
                    <a:srgbClr val="0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관리 네트워크 구축</a:t>
              </a:r>
            </a:p>
          </p:txBody>
        </p:sp>
        <p:grpSp>
          <p:nvGrpSpPr>
            <p:cNvPr id="27676" name="Group 28"/>
            <p:cNvGrpSpPr>
              <a:grpSpLocks/>
            </p:cNvGrpSpPr>
            <p:nvPr/>
          </p:nvGrpSpPr>
          <p:grpSpPr bwMode="auto">
            <a:xfrm>
              <a:off x="0" y="2632"/>
              <a:ext cx="430" cy="190"/>
              <a:chOff x="0" y="2632"/>
              <a:chExt cx="430" cy="190"/>
            </a:xfrm>
          </p:grpSpPr>
          <p:sp>
            <p:nvSpPr>
              <p:cNvPr id="27677" name="AutoShape 29"/>
              <p:cNvSpPr>
                <a:spLocks noChangeArrowheads="1"/>
              </p:cNvSpPr>
              <p:nvPr/>
            </p:nvSpPr>
            <p:spPr bwMode="auto">
              <a:xfrm>
                <a:off x="0" y="2632"/>
                <a:ext cx="143" cy="191"/>
              </a:xfrm>
              <a:prstGeom prst="chevron">
                <a:avLst>
                  <a:gd name="adj" fmla="val 34375"/>
                </a:avLst>
              </a:prstGeom>
              <a:solidFill>
                <a:srgbClr val="77933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7678" name="AutoShape 30"/>
              <p:cNvSpPr>
                <a:spLocks noChangeArrowheads="1"/>
              </p:cNvSpPr>
              <p:nvPr/>
            </p:nvSpPr>
            <p:spPr bwMode="auto">
              <a:xfrm>
                <a:off x="143" y="2632"/>
                <a:ext cx="144" cy="191"/>
              </a:xfrm>
              <a:prstGeom prst="chevron">
                <a:avLst>
                  <a:gd name="adj" fmla="val 37500"/>
                </a:avLst>
              </a:prstGeom>
              <a:solidFill>
                <a:srgbClr val="B0D47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7679" name="AutoShape 31"/>
              <p:cNvSpPr>
                <a:spLocks noChangeArrowheads="1"/>
              </p:cNvSpPr>
              <p:nvPr/>
            </p:nvSpPr>
            <p:spPr bwMode="auto">
              <a:xfrm>
                <a:off x="287" y="2632"/>
                <a:ext cx="144" cy="191"/>
              </a:xfrm>
              <a:prstGeom prst="chevron">
                <a:avLst>
                  <a:gd name="adj" fmla="val 37500"/>
                </a:avLst>
              </a:prstGeom>
              <a:solidFill>
                <a:srgbClr val="D0E5A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</p:grpSp>
      </p:grpSp>
      <p:sp>
        <p:nvSpPr>
          <p:cNvPr id="27680" name="Rectangle 3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681038" y="1347788"/>
            <a:ext cx="30257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ko-KR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&lt;&lt; </a:t>
            </a:r>
            <a:r>
              <a:rPr lang="ko-KR" altLang="en-US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사업추진 체계도 </a:t>
            </a:r>
            <a:r>
              <a:rPr lang="en-US" altLang="ko-KR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&gt;&gt;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3775075" y="3506788"/>
            <a:ext cx="1895475" cy="1563687"/>
          </a:xfrm>
          <a:prstGeom prst="ellipse">
            <a:avLst/>
          </a:prstGeom>
          <a:solidFill>
            <a:srgbClr val="999999"/>
          </a:solidFill>
          <a:ln w="2957" cmpd="sng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grpSp>
        <p:nvGrpSpPr>
          <p:cNvPr id="28681" name="Group 9"/>
          <p:cNvGrpSpPr>
            <a:grpSpLocks/>
          </p:cNvGrpSpPr>
          <p:nvPr/>
        </p:nvGrpSpPr>
        <p:grpSpPr bwMode="auto">
          <a:xfrm>
            <a:off x="3835400" y="3567113"/>
            <a:ext cx="1727200" cy="1409700"/>
            <a:chOff x="2416" y="2247"/>
            <a:chExt cx="1088" cy="888"/>
          </a:xfrm>
        </p:grpSpPr>
        <p:grpSp>
          <p:nvGrpSpPr>
            <p:cNvPr id="28682" name="Group 10"/>
            <p:cNvGrpSpPr>
              <a:grpSpLocks/>
            </p:cNvGrpSpPr>
            <p:nvPr/>
          </p:nvGrpSpPr>
          <p:grpSpPr bwMode="auto">
            <a:xfrm>
              <a:off x="2416" y="2247"/>
              <a:ext cx="1088" cy="888"/>
              <a:chOff x="2416" y="2247"/>
              <a:chExt cx="1088" cy="888"/>
            </a:xfrm>
          </p:grpSpPr>
          <p:sp>
            <p:nvSpPr>
              <p:cNvPr id="28683" name="Oval 11"/>
              <p:cNvSpPr>
                <a:spLocks noChangeArrowheads="1"/>
              </p:cNvSpPr>
              <p:nvPr/>
            </p:nvSpPr>
            <p:spPr bwMode="auto">
              <a:xfrm>
                <a:off x="2416" y="2247"/>
                <a:ext cx="1088" cy="888"/>
              </a:xfrm>
              <a:prstGeom prst="ellipse">
                <a:avLst/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8684" name="Oval 12"/>
              <p:cNvSpPr>
                <a:spLocks noChangeArrowheads="1"/>
              </p:cNvSpPr>
              <p:nvPr/>
            </p:nvSpPr>
            <p:spPr bwMode="auto">
              <a:xfrm>
                <a:off x="2465" y="2292"/>
                <a:ext cx="992" cy="798"/>
              </a:xfrm>
              <a:prstGeom prst="ellipse">
                <a:avLst/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06" tIns="45597" rIns="91306" bIns="45597" anchor="ctr"/>
              <a:lstStyle>
                <a:lvl1pPr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ko-KR" sz="2000">
                    <a:solidFill>
                      <a:srgbClr val="333333"/>
                    </a:solidFill>
                    <a:latin typeface="Wingdings" panose="05000000000000000000" pitchFamily="2" charset="2"/>
                    <a:ea typeface="굴림" panose="020B0600000101010101" pitchFamily="50" charset="-127"/>
                    <a:sym typeface="Wingdings" panose="05000000000000000000" pitchFamily="2" charset="2"/>
                  </a:rPr>
                  <a:t> </a:t>
                </a:r>
              </a:p>
            </p:txBody>
          </p:sp>
        </p:grpSp>
        <p:sp>
          <p:nvSpPr>
            <p:cNvPr id="28685" name="Rectangle 13"/>
            <p:cNvSpPr>
              <a:spLocks noChangeArrowheads="1"/>
            </p:cNvSpPr>
            <p:nvPr/>
          </p:nvSpPr>
          <p:spPr bwMode="auto">
            <a:xfrm>
              <a:off x="2468" y="2504"/>
              <a:ext cx="984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부군수단장</a:t>
              </a:r>
            </a:p>
            <a:p>
              <a:pPr algn="ctr"/>
              <a:r>
                <a:rPr lang="en-US" altLang="ko-KR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5</a:t>
              </a:r>
              <a:r>
                <a:rPr lang="ko-KR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개분야 </a:t>
              </a:r>
              <a:r>
                <a:rPr lang="en-US" altLang="ko-KR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TF</a:t>
              </a:r>
              <a:r>
                <a:rPr lang="ko-KR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팀구성</a:t>
              </a:r>
            </a:p>
          </p:txBody>
        </p:sp>
      </p:grpSp>
      <p:grpSp>
        <p:nvGrpSpPr>
          <p:cNvPr id="28686" name="Group 14"/>
          <p:cNvGrpSpPr>
            <a:grpSpLocks/>
          </p:cNvGrpSpPr>
          <p:nvPr/>
        </p:nvGrpSpPr>
        <p:grpSpPr bwMode="auto">
          <a:xfrm>
            <a:off x="3841750" y="3563938"/>
            <a:ext cx="1724025" cy="1409700"/>
            <a:chOff x="2420" y="2245"/>
            <a:chExt cx="1086" cy="888"/>
          </a:xfrm>
        </p:grpSpPr>
        <p:grpSp>
          <p:nvGrpSpPr>
            <p:cNvPr id="28687" name="Group 15"/>
            <p:cNvGrpSpPr>
              <a:grpSpLocks/>
            </p:cNvGrpSpPr>
            <p:nvPr/>
          </p:nvGrpSpPr>
          <p:grpSpPr bwMode="auto">
            <a:xfrm>
              <a:off x="2420" y="2245"/>
              <a:ext cx="1086" cy="888"/>
              <a:chOff x="2420" y="2245"/>
              <a:chExt cx="1086" cy="888"/>
            </a:xfrm>
          </p:grpSpPr>
          <p:sp>
            <p:nvSpPr>
              <p:cNvPr id="28688" name="Oval 16"/>
              <p:cNvSpPr>
                <a:spLocks noChangeArrowheads="1"/>
              </p:cNvSpPr>
              <p:nvPr/>
            </p:nvSpPr>
            <p:spPr bwMode="auto">
              <a:xfrm>
                <a:off x="2420" y="2245"/>
                <a:ext cx="1086" cy="888"/>
              </a:xfrm>
              <a:prstGeom prst="ellipse">
                <a:avLst/>
              </a:prstGeom>
              <a:blipFill dpi="0" rotWithShape="0">
                <a:blip r:embed="rId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8692" name="Oval 20"/>
              <p:cNvSpPr>
                <a:spLocks noChangeArrowheads="1"/>
              </p:cNvSpPr>
              <p:nvPr/>
            </p:nvSpPr>
            <p:spPr bwMode="auto">
              <a:xfrm>
                <a:off x="2466" y="2290"/>
                <a:ext cx="993" cy="796"/>
              </a:xfrm>
              <a:prstGeom prst="ellipse">
                <a:avLst/>
              </a:prstGeom>
              <a:blipFill dpi="0" rotWithShape="0">
                <a:blip r:embed="rId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06" tIns="45597" rIns="91306" bIns="45597" anchor="ctr"/>
              <a:lstStyle>
                <a:lvl1pPr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ko-KR" sz="2000">
                    <a:solidFill>
                      <a:srgbClr val="333333"/>
                    </a:solidFill>
                    <a:latin typeface="Wingdings" panose="05000000000000000000" pitchFamily="2" charset="2"/>
                    <a:ea typeface="굴림" panose="020B0600000101010101" pitchFamily="50" charset="-127"/>
                    <a:sym typeface="Wingdings" panose="05000000000000000000" pitchFamily="2" charset="2"/>
                  </a:rPr>
                  <a:t> </a:t>
                </a:r>
              </a:p>
            </p:txBody>
          </p:sp>
        </p:grpSp>
        <p:sp>
          <p:nvSpPr>
            <p:cNvPr id="28693" name="Rectangle 21"/>
            <p:cNvSpPr>
              <a:spLocks noChangeArrowheads="1"/>
            </p:cNvSpPr>
            <p:nvPr/>
          </p:nvSpPr>
          <p:spPr bwMode="auto">
            <a:xfrm>
              <a:off x="2600" y="2515"/>
              <a:ext cx="727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2700" b="1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보건소</a:t>
              </a:r>
            </a:p>
          </p:txBody>
        </p:sp>
      </p:grpSp>
      <p:pic>
        <p:nvPicPr>
          <p:cNvPr id="28694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2193925"/>
            <a:ext cx="5840412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695" name="Group 23"/>
          <p:cNvGrpSpPr>
            <a:grpSpLocks/>
          </p:cNvGrpSpPr>
          <p:nvPr/>
        </p:nvGrpSpPr>
        <p:grpSpPr bwMode="auto">
          <a:xfrm>
            <a:off x="6100763" y="2803525"/>
            <a:ext cx="2079625" cy="612775"/>
            <a:chOff x="3843" y="1766"/>
            <a:chExt cx="1310" cy="386"/>
          </a:xfrm>
        </p:grpSpPr>
        <p:grpSp>
          <p:nvGrpSpPr>
            <p:cNvPr id="28696" name="Group 24"/>
            <p:cNvGrpSpPr>
              <a:grpSpLocks/>
            </p:cNvGrpSpPr>
            <p:nvPr/>
          </p:nvGrpSpPr>
          <p:grpSpPr bwMode="auto">
            <a:xfrm>
              <a:off x="3843" y="1766"/>
              <a:ext cx="1310" cy="386"/>
              <a:chOff x="3843" y="1766"/>
              <a:chExt cx="1310" cy="386"/>
            </a:xfrm>
          </p:grpSpPr>
          <p:sp>
            <p:nvSpPr>
              <p:cNvPr id="28697" name="AutoShape 25"/>
              <p:cNvSpPr>
                <a:spLocks noChangeArrowheads="1"/>
              </p:cNvSpPr>
              <p:nvPr/>
            </p:nvSpPr>
            <p:spPr bwMode="auto">
              <a:xfrm>
                <a:off x="3843" y="1766"/>
                <a:ext cx="1311" cy="387"/>
              </a:xfrm>
              <a:prstGeom prst="roundRect">
                <a:avLst>
                  <a:gd name="adj" fmla="val 306"/>
                </a:avLst>
              </a:prstGeom>
              <a:blipFill dpi="0" rotWithShape="0">
                <a:blip r:embed="rId8"/>
                <a:srcRect/>
                <a:stretch>
                  <a:fillRect/>
                </a:stretch>
              </a:blipFill>
              <a:ln w="2957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8698" name="Freeform 26"/>
              <p:cNvSpPr>
                <a:spLocks noChangeArrowheads="1"/>
              </p:cNvSpPr>
              <p:nvPr/>
            </p:nvSpPr>
            <p:spPr bwMode="auto">
              <a:xfrm>
                <a:off x="3894" y="1804"/>
                <a:ext cx="419" cy="205"/>
              </a:xfrm>
              <a:custGeom>
                <a:avLst/>
                <a:gdLst>
                  <a:gd name="T0" fmla="*/ 83 w 418"/>
                  <a:gd name="T1" fmla="*/ 0 h 244"/>
                  <a:gd name="T2" fmla="*/ 0 w 418"/>
                  <a:gd name="T3" fmla="*/ 48 h 244"/>
                  <a:gd name="T4" fmla="*/ 9 w 418"/>
                  <a:gd name="T5" fmla="*/ 127 h 244"/>
                  <a:gd name="T6" fmla="*/ 418 w 418"/>
                  <a:gd name="T7" fmla="*/ 10 h 244"/>
                  <a:gd name="T8" fmla="*/ 414 w 418"/>
                  <a:gd name="T9" fmla="*/ 0 h 244"/>
                  <a:gd name="T10" fmla="*/ 83 w 418"/>
                  <a:gd name="T11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244">
                    <a:moveTo>
                      <a:pt x="83" y="0"/>
                    </a:moveTo>
                    <a:cubicBezTo>
                      <a:pt x="38" y="0"/>
                      <a:pt x="0" y="21"/>
                      <a:pt x="0" y="48"/>
                    </a:cubicBezTo>
                    <a:cubicBezTo>
                      <a:pt x="0" y="239"/>
                      <a:pt x="18" y="244"/>
                      <a:pt x="9" y="127"/>
                    </a:cubicBezTo>
                    <a:cubicBezTo>
                      <a:pt x="113" y="71"/>
                      <a:pt x="218" y="16"/>
                      <a:pt x="418" y="10"/>
                    </a:cubicBezTo>
                    <a:lnTo>
                      <a:pt x="414" y="0"/>
                    </a:lnTo>
                    <a:lnTo>
                      <a:pt x="83" y="0"/>
                    </a:lnTo>
                    <a:close/>
                  </a:path>
                </a:pathLst>
              </a:custGeom>
              <a:blipFill dpi="0" rotWithShape="0">
                <a:blip r:embed="rId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</p:grpSp>
        <p:sp>
          <p:nvSpPr>
            <p:cNvPr id="28699" name="Rectangle 27"/>
            <p:cNvSpPr>
              <a:spLocks noChangeArrowheads="1"/>
            </p:cNvSpPr>
            <p:nvPr/>
          </p:nvSpPr>
          <p:spPr bwMode="auto">
            <a:xfrm>
              <a:off x="4030" y="1820"/>
              <a:ext cx="92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공공기관</a:t>
              </a:r>
            </a:p>
          </p:txBody>
        </p:sp>
      </p:grpSp>
      <p:grpSp>
        <p:nvGrpSpPr>
          <p:cNvPr id="28700" name="Group 28"/>
          <p:cNvGrpSpPr>
            <a:grpSpLocks/>
          </p:cNvGrpSpPr>
          <p:nvPr/>
        </p:nvGrpSpPr>
        <p:grpSpPr bwMode="auto">
          <a:xfrm>
            <a:off x="6376988" y="3992563"/>
            <a:ext cx="2078037" cy="644525"/>
            <a:chOff x="4017" y="2515"/>
            <a:chExt cx="1309" cy="406"/>
          </a:xfrm>
        </p:grpSpPr>
        <p:grpSp>
          <p:nvGrpSpPr>
            <p:cNvPr id="28701" name="Group 29"/>
            <p:cNvGrpSpPr>
              <a:grpSpLocks/>
            </p:cNvGrpSpPr>
            <p:nvPr/>
          </p:nvGrpSpPr>
          <p:grpSpPr bwMode="auto">
            <a:xfrm>
              <a:off x="4017" y="2515"/>
              <a:ext cx="1309" cy="406"/>
              <a:chOff x="4017" y="2515"/>
              <a:chExt cx="1309" cy="406"/>
            </a:xfrm>
          </p:grpSpPr>
          <p:sp>
            <p:nvSpPr>
              <p:cNvPr id="28702" name="AutoShape 30"/>
              <p:cNvSpPr>
                <a:spLocks noChangeArrowheads="1"/>
              </p:cNvSpPr>
              <p:nvPr/>
            </p:nvSpPr>
            <p:spPr bwMode="auto">
              <a:xfrm>
                <a:off x="4017" y="2515"/>
                <a:ext cx="1310" cy="407"/>
              </a:xfrm>
              <a:prstGeom prst="roundRect">
                <a:avLst>
                  <a:gd name="adj" fmla="val 319"/>
                </a:avLst>
              </a:prstGeom>
              <a:blipFill dpi="0" rotWithShape="0">
                <a:blip r:embed="rId10"/>
                <a:srcRect/>
                <a:stretch>
                  <a:fillRect/>
                </a:stretch>
              </a:blipFill>
              <a:ln w="2957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8703" name="Freeform 31"/>
              <p:cNvSpPr>
                <a:spLocks noChangeArrowheads="1"/>
              </p:cNvSpPr>
              <p:nvPr/>
            </p:nvSpPr>
            <p:spPr bwMode="auto">
              <a:xfrm>
                <a:off x="4067" y="2573"/>
                <a:ext cx="419" cy="206"/>
              </a:xfrm>
              <a:custGeom>
                <a:avLst/>
                <a:gdLst>
                  <a:gd name="T0" fmla="*/ 83 w 418"/>
                  <a:gd name="T1" fmla="*/ 0 h 245"/>
                  <a:gd name="T2" fmla="*/ 0 w 418"/>
                  <a:gd name="T3" fmla="*/ 48 h 245"/>
                  <a:gd name="T4" fmla="*/ 7 w 418"/>
                  <a:gd name="T5" fmla="*/ 126 h 245"/>
                  <a:gd name="T6" fmla="*/ 418 w 418"/>
                  <a:gd name="T7" fmla="*/ 12 h 245"/>
                  <a:gd name="T8" fmla="*/ 414 w 418"/>
                  <a:gd name="T9" fmla="*/ 0 h 245"/>
                  <a:gd name="T10" fmla="*/ 83 w 418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245">
                    <a:moveTo>
                      <a:pt x="83" y="0"/>
                    </a:moveTo>
                    <a:cubicBezTo>
                      <a:pt x="36" y="0"/>
                      <a:pt x="0" y="21"/>
                      <a:pt x="0" y="48"/>
                    </a:cubicBezTo>
                    <a:cubicBezTo>
                      <a:pt x="0" y="241"/>
                      <a:pt x="18" y="245"/>
                      <a:pt x="7" y="126"/>
                    </a:cubicBezTo>
                    <a:cubicBezTo>
                      <a:pt x="113" y="71"/>
                      <a:pt x="216" y="16"/>
                      <a:pt x="418" y="12"/>
                    </a:cubicBezTo>
                    <a:lnTo>
                      <a:pt x="414" y="0"/>
                    </a:lnTo>
                    <a:lnTo>
                      <a:pt x="83" y="0"/>
                    </a:lnTo>
                    <a:close/>
                  </a:path>
                </a:pathLst>
              </a:cu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</p:grpSp>
        <p:sp>
          <p:nvSpPr>
            <p:cNvPr id="28704" name="Rectangle 32"/>
            <p:cNvSpPr>
              <a:spLocks noChangeArrowheads="1"/>
            </p:cNvSpPr>
            <p:nvPr/>
          </p:nvSpPr>
          <p:spPr bwMode="auto">
            <a:xfrm>
              <a:off x="4079" y="2564"/>
              <a:ext cx="1203" cy="340"/>
            </a:xfrm>
            <a:prstGeom prst="rect">
              <a:avLst/>
            </a:prstGeom>
            <a:blipFill dpi="0" rotWithShape="0">
              <a:blip r:embed="rId1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고용투자정책과</a:t>
              </a:r>
            </a:p>
          </p:txBody>
        </p:sp>
      </p:grpSp>
      <p:grpSp>
        <p:nvGrpSpPr>
          <p:cNvPr id="28708" name="Group 36"/>
          <p:cNvGrpSpPr>
            <a:grpSpLocks/>
          </p:cNvGrpSpPr>
          <p:nvPr/>
        </p:nvGrpSpPr>
        <p:grpSpPr bwMode="auto">
          <a:xfrm>
            <a:off x="6100763" y="5070475"/>
            <a:ext cx="2079625" cy="608013"/>
            <a:chOff x="3843" y="3194"/>
            <a:chExt cx="1310" cy="383"/>
          </a:xfrm>
        </p:grpSpPr>
        <p:grpSp>
          <p:nvGrpSpPr>
            <p:cNvPr id="28709" name="Group 37"/>
            <p:cNvGrpSpPr>
              <a:grpSpLocks/>
            </p:cNvGrpSpPr>
            <p:nvPr/>
          </p:nvGrpSpPr>
          <p:grpSpPr bwMode="auto">
            <a:xfrm>
              <a:off x="3843" y="3194"/>
              <a:ext cx="1310" cy="383"/>
              <a:chOff x="3843" y="3194"/>
              <a:chExt cx="1310" cy="383"/>
            </a:xfrm>
          </p:grpSpPr>
          <p:sp>
            <p:nvSpPr>
              <p:cNvPr id="28710" name="Freeform 38"/>
              <p:cNvSpPr>
                <a:spLocks noChangeArrowheads="1"/>
              </p:cNvSpPr>
              <p:nvPr/>
            </p:nvSpPr>
            <p:spPr bwMode="auto">
              <a:xfrm>
                <a:off x="3894" y="3230"/>
                <a:ext cx="419" cy="206"/>
              </a:xfrm>
              <a:custGeom>
                <a:avLst/>
                <a:gdLst>
                  <a:gd name="T0" fmla="*/ 83 w 418"/>
                  <a:gd name="T1" fmla="*/ 0 h 245"/>
                  <a:gd name="T2" fmla="*/ 0 w 418"/>
                  <a:gd name="T3" fmla="*/ 47 h 245"/>
                  <a:gd name="T4" fmla="*/ 9 w 418"/>
                  <a:gd name="T5" fmla="*/ 126 h 245"/>
                  <a:gd name="T6" fmla="*/ 418 w 418"/>
                  <a:gd name="T7" fmla="*/ 11 h 245"/>
                  <a:gd name="T8" fmla="*/ 414 w 418"/>
                  <a:gd name="T9" fmla="*/ 0 h 245"/>
                  <a:gd name="T10" fmla="*/ 83 w 418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245">
                    <a:moveTo>
                      <a:pt x="83" y="0"/>
                    </a:moveTo>
                    <a:cubicBezTo>
                      <a:pt x="38" y="0"/>
                      <a:pt x="0" y="22"/>
                      <a:pt x="0" y="47"/>
                    </a:cubicBezTo>
                    <a:cubicBezTo>
                      <a:pt x="0" y="241"/>
                      <a:pt x="18" y="245"/>
                      <a:pt x="9" y="126"/>
                    </a:cubicBezTo>
                    <a:cubicBezTo>
                      <a:pt x="113" y="70"/>
                      <a:pt x="218" y="16"/>
                      <a:pt x="418" y="11"/>
                    </a:cubicBezTo>
                    <a:lnTo>
                      <a:pt x="414" y="0"/>
                    </a:lnTo>
                    <a:lnTo>
                      <a:pt x="83" y="0"/>
                    </a:lnTo>
                    <a:close/>
                  </a:path>
                </a:pathLst>
              </a:custGeom>
              <a:blipFill dpi="0" rotWithShape="0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8711" name="AutoShape 39"/>
              <p:cNvSpPr>
                <a:spLocks noChangeArrowheads="1"/>
              </p:cNvSpPr>
              <p:nvPr/>
            </p:nvSpPr>
            <p:spPr bwMode="auto">
              <a:xfrm>
                <a:off x="3843" y="3194"/>
                <a:ext cx="1311" cy="384"/>
              </a:xfrm>
              <a:prstGeom prst="roundRect">
                <a:avLst>
                  <a:gd name="adj" fmla="val 301"/>
                </a:avLst>
              </a:prstGeom>
              <a:blipFill dpi="0" rotWithShape="0">
                <a:blip r:embed="rId14"/>
                <a:srcRect/>
                <a:stretch>
                  <a:fillRect/>
                </a:stretch>
              </a:blipFill>
              <a:ln w="2957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</p:grpSp>
        <p:sp>
          <p:nvSpPr>
            <p:cNvPr id="28712" name="Rectangle 40"/>
            <p:cNvSpPr>
              <a:spLocks noChangeArrowheads="1"/>
            </p:cNvSpPr>
            <p:nvPr/>
          </p:nvSpPr>
          <p:spPr bwMode="auto">
            <a:xfrm>
              <a:off x="4012" y="3268"/>
              <a:ext cx="928" cy="227"/>
            </a:xfrm>
            <a:prstGeom prst="rect">
              <a:avLst/>
            </a:prstGeom>
            <a:blipFill dpi="0" rotWithShape="0">
              <a:blip r:embed="rId1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검진기관</a:t>
              </a:r>
            </a:p>
          </p:txBody>
        </p:sp>
      </p:grpSp>
      <p:grpSp>
        <p:nvGrpSpPr>
          <p:cNvPr id="28713" name="Group 41"/>
          <p:cNvGrpSpPr>
            <a:grpSpLocks/>
          </p:cNvGrpSpPr>
          <p:nvPr/>
        </p:nvGrpSpPr>
        <p:grpSpPr bwMode="auto">
          <a:xfrm>
            <a:off x="3589338" y="5840413"/>
            <a:ext cx="2327275" cy="609600"/>
            <a:chOff x="2261" y="3679"/>
            <a:chExt cx="1466" cy="384"/>
          </a:xfrm>
        </p:grpSpPr>
        <p:grpSp>
          <p:nvGrpSpPr>
            <p:cNvPr id="28714" name="Group 42"/>
            <p:cNvGrpSpPr>
              <a:grpSpLocks/>
            </p:cNvGrpSpPr>
            <p:nvPr/>
          </p:nvGrpSpPr>
          <p:grpSpPr bwMode="auto">
            <a:xfrm>
              <a:off x="2261" y="3679"/>
              <a:ext cx="1465" cy="384"/>
              <a:chOff x="2261" y="3679"/>
              <a:chExt cx="1465" cy="384"/>
            </a:xfrm>
          </p:grpSpPr>
          <p:sp>
            <p:nvSpPr>
              <p:cNvPr id="28715" name="AutoShape 43"/>
              <p:cNvSpPr>
                <a:spLocks noChangeArrowheads="1"/>
              </p:cNvSpPr>
              <p:nvPr/>
            </p:nvSpPr>
            <p:spPr bwMode="auto">
              <a:xfrm>
                <a:off x="2261" y="3679"/>
                <a:ext cx="1466" cy="385"/>
              </a:xfrm>
              <a:prstGeom prst="roundRect">
                <a:avLst>
                  <a:gd name="adj" fmla="val 273"/>
                </a:avLst>
              </a:prstGeom>
              <a:blipFill dpi="0" rotWithShape="0">
                <a:blip r:embed="rId16"/>
                <a:srcRect/>
                <a:stretch>
                  <a:fillRect/>
                </a:stretch>
              </a:blipFill>
              <a:ln w="2957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8716" name="Freeform 44"/>
              <p:cNvSpPr>
                <a:spLocks noChangeArrowheads="1"/>
              </p:cNvSpPr>
              <p:nvPr/>
            </p:nvSpPr>
            <p:spPr bwMode="auto">
              <a:xfrm>
                <a:off x="2363" y="3701"/>
                <a:ext cx="424" cy="206"/>
              </a:xfrm>
              <a:custGeom>
                <a:avLst/>
                <a:gdLst>
                  <a:gd name="T0" fmla="*/ 85 w 424"/>
                  <a:gd name="T1" fmla="*/ 0 h 245"/>
                  <a:gd name="T2" fmla="*/ 0 w 424"/>
                  <a:gd name="T3" fmla="*/ 47 h 245"/>
                  <a:gd name="T4" fmla="*/ 10 w 424"/>
                  <a:gd name="T5" fmla="*/ 125 h 245"/>
                  <a:gd name="T6" fmla="*/ 424 w 424"/>
                  <a:gd name="T7" fmla="*/ 11 h 245"/>
                  <a:gd name="T8" fmla="*/ 419 w 424"/>
                  <a:gd name="T9" fmla="*/ 0 h 245"/>
                  <a:gd name="T10" fmla="*/ 85 w 424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4" h="245">
                    <a:moveTo>
                      <a:pt x="85" y="0"/>
                    </a:moveTo>
                    <a:cubicBezTo>
                      <a:pt x="39" y="0"/>
                      <a:pt x="0" y="20"/>
                      <a:pt x="0" y="47"/>
                    </a:cubicBezTo>
                    <a:cubicBezTo>
                      <a:pt x="0" y="240"/>
                      <a:pt x="21" y="245"/>
                      <a:pt x="10" y="125"/>
                    </a:cubicBezTo>
                    <a:cubicBezTo>
                      <a:pt x="114" y="70"/>
                      <a:pt x="219" y="14"/>
                      <a:pt x="424" y="11"/>
                    </a:cubicBezTo>
                    <a:lnTo>
                      <a:pt x="419" y="0"/>
                    </a:lnTo>
                    <a:lnTo>
                      <a:pt x="85" y="0"/>
                    </a:lnTo>
                    <a:close/>
                  </a:path>
                </a:pathLst>
              </a:custGeom>
              <a:blipFill dpi="0" rotWithShape="0">
                <a:blip r:embed="rId1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</p:grpSp>
        <p:sp>
          <p:nvSpPr>
            <p:cNvPr id="28717" name="Rectangle 45"/>
            <p:cNvSpPr>
              <a:spLocks noChangeArrowheads="1"/>
            </p:cNvSpPr>
            <p:nvPr/>
          </p:nvSpPr>
          <p:spPr bwMode="auto">
            <a:xfrm>
              <a:off x="2289" y="3751"/>
              <a:ext cx="1438" cy="230"/>
            </a:xfrm>
            <a:prstGeom prst="rect">
              <a:avLst/>
            </a:prstGeom>
            <a:blipFill dpi="0" rotWithShape="0">
              <a:blip r:embed="rId1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경로당</a:t>
              </a:r>
              <a:r>
                <a:rPr lang="en-US" altLang="ko-KR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사업장</a:t>
              </a:r>
            </a:p>
          </p:txBody>
        </p:sp>
      </p:grpSp>
      <p:grpSp>
        <p:nvGrpSpPr>
          <p:cNvPr id="28718" name="Group 46"/>
          <p:cNvGrpSpPr>
            <a:grpSpLocks/>
          </p:cNvGrpSpPr>
          <p:nvPr/>
        </p:nvGrpSpPr>
        <p:grpSpPr bwMode="auto">
          <a:xfrm>
            <a:off x="1041400" y="5230813"/>
            <a:ext cx="2233613" cy="701675"/>
            <a:chOff x="656" y="3295"/>
            <a:chExt cx="1407" cy="442"/>
          </a:xfrm>
        </p:grpSpPr>
        <p:grpSp>
          <p:nvGrpSpPr>
            <p:cNvPr id="28719" name="Group 47"/>
            <p:cNvGrpSpPr>
              <a:grpSpLocks/>
            </p:cNvGrpSpPr>
            <p:nvPr/>
          </p:nvGrpSpPr>
          <p:grpSpPr bwMode="auto">
            <a:xfrm>
              <a:off x="656" y="3295"/>
              <a:ext cx="1406" cy="442"/>
              <a:chOff x="656" y="3295"/>
              <a:chExt cx="1406" cy="442"/>
            </a:xfrm>
          </p:grpSpPr>
          <p:sp>
            <p:nvSpPr>
              <p:cNvPr id="28720" name="AutoShape 48"/>
              <p:cNvSpPr>
                <a:spLocks noChangeArrowheads="1"/>
              </p:cNvSpPr>
              <p:nvPr/>
            </p:nvSpPr>
            <p:spPr bwMode="auto">
              <a:xfrm>
                <a:off x="656" y="3295"/>
                <a:ext cx="1407" cy="443"/>
              </a:xfrm>
              <a:prstGeom prst="roundRect">
                <a:avLst>
                  <a:gd name="adj" fmla="val 324"/>
                </a:avLst>
              </a:prstGeom>
              <a:blipFill dpi="0" rotWithShape="0">
                <a:blip r:embed="rId19"/>
                <a:srcRect/>
                <a:stretch>
                  <a:fillRect/>
                </a:stretch>
              </a:blipFill>
              <a:ln w="2957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8724" name="Freeform 52"/>
              <p:cNvSpPr>
                <a:spLocks noChangeArrowheads="1"/>
              </p:cNvSpPr>
              <p:nvPr/>
            </p:nvSpPr>
            <p:spPr bwMode="auto">
              <a:xfrm>
                <a:off x="807" y="3332"/>
                <a:ext cx="388" cy="206"/>
              </a:xfrm>
              <a:custGeom>
                <a:avLst/>
                <a:gdLst>
                  <a:gd name="T0" fmla="*/ 76 w 388"/>
                  <a:gd name="T1" fmla="*/ 0 h 246"/>
                  <a:gd name="T2" fmla="*/ 0 w 388"/>
                  <a:gd name="T3" fmla="*/ 48 h 246"/>
                  <a:gd name="T4" fmla="*/ 6 w 388"/>
                  <a:gd name="T5" fmla="*/ 125 h 246"/>
                  <a:gd name="T6" fmla="*/ 388 w 388"/>
                  <a:gd name="T7" fmla="*/ 12 h 246"/>
                  <a:gd name="T8" fmla="*/ 384 w 388"/>
                  <a:gd name="T9" fmla="*/ 0 h 246"/>
                  <a:gd name="T10" fmla="*/ 76 w 388"/>
                  <a:gd name="T1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8" h="246">
                    <a:moveTo>
                      <a:pt x="76" y="0"/>
                    </a:moveTo>
                    <a:cubicBezTo>
                      <a:pt x="33" y="0"/>
                      <a:pt x="0" y="21"/>
                      <a:pt x="0" y="48"/>
                    </a:cubicBezTo>
                    <a:cubicBezTo>
                      <a:pt x="0" y="242"/>
                      <a:pt x="17" y="246"/>
                      <a:pt x="6" y="125"/>
                    </a:cubicBezTo>
                    <a:cubicBezTo>
                      <a:pt x="103" y="70"/>
                      <a:pt x="202" y="15"/>
                      <a:pt x="388" y="12"/>
                    </a:cubicBezTo>
                    <a:lnTo>
                      <a:pt x="384" y="0"/>
                    </a:lnTo>
                    <a:lnTo>
                      <a:pt x="76" y="0"/>
                    </a:lnTo>
                    <a:close/>
                  </a:path>
                </a:pathLst>
              </a:custGeom>
              <a:blipFill dpi="0" rotWithShape="0">
                <a:blip r:embed="rId2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</p:grpSp>
        <p:sp>
          <p:nvSpPr>
            <p:cNvPr id="28725" name="Rectangle 53"/>
            <p:cNvSpPr>
              <a:spLocks noChangeArrowheads="1"/>
            </p:cNvSpPr>
            <p:nvPr/>
          </p:nvSpPr>
          <p:spPr bwMode="auto">
            <a:xfrm>
              <a:off x="701" y="3407"/>
              <a:ext cx="1362" cy="236"/>
            </a:xfrm>
            <a:prstGeom prst="rect">
              <a:avLst/>
            </a:prstGeom>
            <a:blipFill dpi="0" rotWithShape="0">
              <a:blip r:embed="rId2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국민건강보험공단</a:t>
              </a:r>
            </a:p>
          </p:txBody>
        </p:sp>
      </p:grpSp>
      <p:grpSp>
        <p:nvGrpSpPr>
          <p:cNvPr id="28726" name="Group 54"/>
          <p:cNvGrpSpPr>
            <a:grpSpLocks/>
          </p:cNvGrpSpPr>
          <p:nvPr/>
        </p:nvGrpSpPr>
        <p:grpSpPr bwMode="auto">
          <a:xfrm>
            <a:off x="681038" y="3992563"/>
            <a:ext cx="2235200" cy="750887"/>
            <a:chOff x="429" y="2515"/>
            <a:chExt cx="1408" cy="473"/>
          </a:xfrm>
        </p:grpSpPr>
        <p:grpSp>
          <p:nvGrpSpPr>
            <p:cNvPr id="28727" name="Group 55"/>
            <p:cNvGrpSpPr>
              <a:grpSpLocks/>
            </p:cNvGrpSpPr>
            <p:nvPr/>
          </p:nvGrpSpPr>
          <p:grpSpPr bwMode="auto">
            <a:xfrm>
              <a:off x="429" y="2515"/>
              <a:ext cx="1408" cy="473"/>
              <a:chOff x="429" y="2515"/>
              <a:chExt cx="1408" cy="473"/>
            </a:xfrm>
          </p:grpSpPr>
          <p:sp>
            <p:nvSpPr>
              <p:cNvPr id="28728" name="AutoShape 56"/>
              <p:cNvSpPr>
                <a:spLocks noChangeArrowheads="1"/>
              </p:cNvSpPr>
              <p:nvPr/>
            </p:nvSpPr>
            <p:spPr bwMode="auto">
              <a:xfrm>
                <a:off x="429" y="2515"/>
                <a:ext cx="1409" cy="474"/>
              </a:xfrm>
              <a:prstGeom prst="roundRect">
                <a:avLst>
                  <a:gd name="adj" fmla="val 347"/>
                </a:avLst>
              </a:prstGeom>
              <a:blipFill dpi="0" rotWithShape="0">
                <a:blip r:embed="rId22"/>
                <a:srcRect/>
                <a:stretch>
                  <a:fillRect/>
                </a:stretch>
              </a:blipFill>
              <a:ln w="2957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8729" name="Freeform 57"/>
              <p:cNvSpPr>
                <a:spLocks noChangeArrowheads="1"/>
              </p:cNvSpPr>
              <p:nvPr/>
            </p:nvSpPr>
            <p:spPr bwMode="auto">
              <a:xfrm>
                <a:off x="478" y="2607"/>
                <a:ext cx="389" cy="206"/>
              </a:xfrm>
              <a:custGeom>
                <a:avLst/>
                <a:gdLst>
                  <a:gd name="T0" fmla="*/ 77 w 389"/>
                  <a:gd name="T1" fmla="*/ 0 h 245"/>
                  <a:gd name="T2" fmla="*/ 0 w 389"/>
                  <a:gd name="T3" fmla="*/ 49 h 245"/>
                  <a:gd name="T4" fmla="*/ 7 w 389"/>
                  <a:gd name="T5" fmla="*/ 126 h 245"/>
                  <a:gd name="T6" fmla="*/ 389 w 389"/>
                  <a:gd name="T7" fmla="*/ 11 h 245"/>
                  <a:gd name="T8" fmla="*/ 385 w 389"/>
                  <a:gd name="T9" fmla="*/ 0 h 245"/>
                  <a:gd name="T10" fmla="*/ 77 w 389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245">
                    <a:moveTo>
                      <a:pt x="77" y="0"/>
                    </a:moveTo>
                    <a:cubicBezTo>
                      <a:pt x="34" y="0"/>
                      <a:pt x="0" y="21"/>
                      <a:pt x="0" y="49"/>
                    </a:cubicBezTo>
                    <a:cubicBezTo>
                      <a:pt x="0" y="241"/>
                      <a:pt x="17" y="245"/>
                      <a:pt x="7" y="126"/>
                    </a:cubicBezTo>
                    <a:cubicBezTo>
                      <a:pt x="106" y="70"/>
                      <a:pt x="203" y="16"/>
                      <a:pt x="389" y="11"/>
                    </a:cubicBezTo>
                    <a:lnTo>
                      <a:pt x="385" y="0"/>
                    </a:lnTo>
                    <a:lnTo>
                      <a:pt x="77" y="0"/>
                    </a:lnTo>
                    <a:close/>
                  </a:path>
                </a:pathLst>
              </a:custGeom>
              <a:blipFill dpi="0" rotWithShape="0">
                <a:blip r:embed="rId2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</p:grpSp>
        <p:sp>
          <p:nvSpPr>
            <p:cNvPr id="28730" name="Rectangle 58"/>
            <p:cNvSpPr>
              <a:spLocks noChangeArrowheads="1"/>
            </p:cNvSpPr>
            <p:nvPr/>
          </p:nvSpPr>
          <p:spPr bwMode="auto">
            <a:xfrm>
              <a:off x="474" y="2612"/>
              <a:ext cx="1317" cy="229"/>
            </a:xfrm>
            <a:prstGeom prst="rect">
              <a:avLst/>
            </a:prstGeom>
            <a:blipFill dpi="0" rotWithShape="0">
              <a:blip r:embed="rId2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전남지역암센터</a:t>
              </a:r>
            </a:p>
          </p:txBody>
        </p:sp>
      </p:grpSp>
      <p:grpSp>
        <p:nvGrpSpPr>
          <p:cNvPr id="28731" name="Group 59"/>
          <p:cNvGrpSpPr>
            <a:grpSpLocks/>
          </p:cNvGrpSpPr>
          <p:nvPr/>
        </p:nvGrpSpPr>
        <p:grpSpPr bwMode="auto">
          <a:xfrm>
            <a:off x="1201738" y="2894013"/>
            <a:ext cx="2003425" cy="611187"/>
            <a:chOff x="757" y="1823"/>
            <a:chExt cx="1262" cy="385"/>
          </a:xfrm>
        </p:grpSpPr>
        <p:grpSp>
          <p:nvGrpSpPr>
            <p:cNvPr id="28732" name="Group 60"/>
            <p:cNvGrpSpPr>
              <a:grpSpLocks/>
            </p:cNvGrpSpPr>
            <p:nvPr/>
          </p:nvGrpSpPr>
          <p:grpSpPr bwMode="auto">
            <a:xfrm>
              <a:off x="757" y="1823"/>
              <a:ext cx="1262" cy="385"/>
              <a:chOff x="757" y="1823"/>
              <a:chExt cx="1262" cy="385"/>
            </a:xfrm>
          </p:grpSpPr>
          <p:sp>
            <p:nvSpPr>
              <p:cNvPr id="28733" name="AutoShape 61"/>
              <p:cNvSpPr>
                <a:spLocks noChangeArrowheads="1"/>
              </p:cNvSpPr>
              <p:nvPr/>
            </p:nvSpPr>
            <p:spPr bwMode="auto">
              <a:xfrm>
                <a:off x="757" y="1823"/>
                <a:ext cx="1263" cy="386"/>
              </a:xfrm>
              <a:prstGeom prst="roundRect">
                <a:avLst>
                  <a:gd name="adj" fmla="val 315"/>
                </a:avLst>
              </a:prstGeom>
              <a:blipFill dpi="0" rotWithShape="0">
                <a:blip r:embed="rId25"/>
                <a:srcRect/>
                <a:stretch>
                  <a:fillRect/>
                </a:stretch>
              </a:blipFill>
              <a:ln w="2957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8734" name="Freeform 62"/>
              <p:cNvSpPr>
                <a:spLocks noChangeArrowheads="1"/>
              </p:cNvSpPr>
              <p:nvPr/>
            </p:nvSpPr>
            <p:spPr bwMode="auto">
              <a:xfrm>
                <a:off x="807" y="1860"/>
                <a:ext cx="388" cy="206"/>
              </a:xfrm>
              <a:custGeom>
                <a:avLst/>
                <a:gdLst>
                  <a:gd name="T0" fmla="*/ 76 w 388"/>
                  <a:gd name="T1" fmla="*/ 0 h 246"/>
                  <a:gd name="T2" fmla="*/ 0 w 388"/>
                  <a:gd name="T3" fmla="*/ 48 h 246"/>
                  <a:gd name="T4" fmla="*/ 6 w 388"/>
                  <a:gd name="T5" fmla="*/ 125 h 246"/>
                  <a:gd name="T6" fmla="*/ 388 w 388"/>
                  <a:gd name="T7" fmla="*/ 10 h 246"/>
                  <a:gd name="T8" fmla="*/ 384 w 388"/>
                  <a:gd name="T9" fmla="*/ 0 h 246"/>
                  <a:gd name="T10" fmla="*/ 76 w 388"/>
                  <a:gd name="T1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8" h="246">
                    <a:moveTo>
                      <a:pt x="76" y="0"/>
                    </a:moveTo>
                    <a:cubicBezTo>
                      <a:pt x="33" y="0"/>
                      <a:pt x="0" y="21"/>
                      <a:pt x="0" y="48"/>
                    </a:cubicBezTo>
                    <a:cubicBezTo>
                      <a:pt x="0" y="241"/>
                      <a:pt x="17" y="246"/>
                      <a:pt x="6" y="125"/>
                    </a:cubicBezTo>
                    <a:cubicBezTo>
                      <a:pt x="103" y="71"/>
                      <a:pt x="202" y="16"/>
                      <a:pt x="388" y="10"/>
                    </a:cubicBezTo>
                    <a:lnTo>
                      <a:pt x="384" y="0"/>
                    </a:lnTo>
                    <a:lnTo>
                      <a:pt x="76" y="0"/>
                    </a:lnTo>
                    <a:close/>
                  </a:path>
                </a:pathLst>
              </a:custGeom>
              <a:blipFill dpi="0" rotWithShape="0">
                <a:blip r:embed="rId2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</p:grpSp>
        <p:sp>
          <p:nvSpPr>
            <p:cNvPr id="28735" name="Rectangle 63"/>
            <p:cNvSpPr>
              <a:spLocks noChangeArrowheads="1"/>
            </p:cNvSpPr>
            <p:nvPr/>
          </p:nvSpPr>
          <p:spPr bwMode="auto">
            <a:xfrm>
              <a:off x="928" y="1861"/>
              <a:ext cx="953" cy="234"/>
            </a:xfrm>
            <a:prstGeom prst="rect">
              <a:avLst/>
            </a:prstGeom>
            <a:blipFill dpi="0" rotWithShape="0">
              <a:blip r:embed="rId2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암 경험자</a:t>
              </a:r>
            </a:p>
          </p:txBody>
        </p:sp>
      </p:grpSp>
      <p:grpSp>
        <p:nvGrpSpPr>
          <p:cNvPr id="28736" name="Group 64"/>
          <p:cNvGrpSpPr>
            <a:grpSpLocks/>
          </p:cNvGrpSpPr>
          <p:nvPr/>
        </p:nvGrpSpPr>
        <p:grpSpPr bwMode="auto">
          <a:xfrm>
            <a:off x="3406775" y="1987550"/>
            <a:ext cx="2576513" cy="673100"/>
            <a:chOff x="2146" y="1252"/>
            <a:chExt cx="1623" cy="424"/>
          </a:xfrm>
        </p:grpSpPr>
        <p:grpSp>
          <p:nvGrpSpPr>
            <p:cNvPr id="28740" name="Group 68"/>
            <p:cNvGrpSpPr>
              <a:grpSpLocks/>
            </p:cNvGrpSpPr>
            <p:nvPr/>
          </p:nvGrpSpPr>
          <p:grpSpPr bwMode="auto">
            <a:xfrm>
              <a:off x="2337" y="1292"/>
              <a:ext cx="1263" cy="384"/>
              <a:chOff x="2337" y="1292"/>
              <a:chExt cx="1263" cy="384"/>
            </a:xfrm>
          </p:grpSpPr>
          <p:sp>
            <p:nvSpPr>
              <p:cNvPr id="28741" name="AutoShape 69"/>
              <p:cNvSpPr>
                <a:spLocks noChangeArrowheads="1"/>
              </p:cNvSpPr>
              <p:nvPr/>
            </p:nvSpPr>
            <p:spPr bwMode="auto">
              <a:xfrm>
                <a:off x="2337" y="1292"/>
                <a:ext cx="1264" cy="384"/>
              </a:xfrm>
              <a:prstGeom prst="roundRect">
                <a:avLst>
                  <a:gd name="adj" fmla="val 315"/>
                </a:avLst>
              </a:prstGeom>
              <a:blipFill dpi="0" rotWithShape="0">
                <a:blip r:embed="rId28"/>
                <a:srcRect/>
                <a:stretch>
                  <a:fillRect/>
                </a:stretch>
              </a:blipFill>
              <a:ln w="2957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sp>
            <p:nvSpPr>
              <p:cNvPr id="28742" name="Freeform 70"/>
              <p:cNvSpPr>
                <a:spLocks noChangeArrowheads="1"/>
              </p:cNvSpPr>
              <p:nvPr/>
            </p:nvSpPr>
            <p:spPr bwMode="auto">
              <a:xfrm>
                <a:off x="2394" y="1317"/>
                <a:ext cx="389" cy="204"/>
              </a:xfrm>
              <a:custGeom>
                <a:avLst/>
                <a:gdLst>
                  <a:gd name="T0" fmla="*/ 76 w 389"/>
                  <a:gd name="T1" fmla="*/ 0 h 243"/>
                  <a:gd name="T2" fmla="*/ 0 w 389"/>
                  <a:gd name="T3" fmla="*/ 47 h 243"/>
                  <a:gd name="T4" fmla="*/ 8 w 389"/>
                  <a:gd name="T5" fmla="*/ 123 h 243"/>
                  <a:gd name="T6" fmla="*/ 389 w 389"/>
                  <a:gd name="T7" fmla="*/ 9 h 243"/>
                  <a:gd name="T8" fmla="*/ 384 w 389"/>
                  <a:gd name="T9" fmla="*/ 0 h 243"/>
                  <a:gd name="T10" fmla="*/ 76 w 389"/>
                  <a:gd name="T11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243">
                    <a:moveTo>
                      <a:pt x="76" y="0"/>
                    </a:moveTo>
                    <a:cubicBezTo>
                      <a:pt x="35" y="0"/>
                      <a:pt x="0" y="20"/>
                      <a:pt x="0" y="47"/>
                    </a:cubicBezTo>
                    <a:cubicBezTo>
                      <a:pt x="0" y="238"/>
                      <a:pt x="17" y="243"/>
                      <a:pt x="8" y="123"/>
                    </a:cubicBezTo>
                    <a:cubicBezTo>
                      <a:pt x="103" y="68"/>
                      <a:pt x="202" y="15"/>
                      <a:pt x="389" y="9"/>
                    </a:cubicBezTo>
                    <a:lnTo>
                      <a:pt x="384" y="0"/>
                    </a:lnTo>
                    <a:lnTo>
                      <a:pt x="76" y="0"/>
                    </a:lnTo>
                    <a:close/>
                  </a:path>
                </a:pathLst>
              </a:custGeom>
              <a:blipFill dpi="0" rotWithShape="0">
                <a:blip r:embed="rId2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</p:grpSp>
        <p:sp>
          <p:nvSpPr>
            <p:cNvPr id="28743" name="Rectangle 71"/>
            <p:cNvSpPr>
              <a:spLocks noChangeArrowheads="1"/>
            </p:cNvSpPr>
            <p:nvPr/>
          </p:nvSpPr>
          <p:spPr bwMode="auto">
            <a:xfrm>
              <a:off x="2146" y="1252"/>
              <a:ext cx="1623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암 검 진 </a:t>
              </a:r>
            </a:p>
            <a:p>
              <a:pPr algn="ctr"/>
              <a:r>
                <a:rPr lang="ko-KR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홍보도우미</a:t>
              </a:r>
            </a:p>
          </p:txBody>
        </p:sp>
      </p:grpSp>
      <p:sp>
        <p:nvSpPr>
          <p:cNvPr id="28744" name="AutoShape 72"/>
          <p:cNvSpPr>
            <a:spLocks noChangeArrowheads="1"/>
          </p:cNvSpPr>
          <p:nvPr/>
        </p:nvSpPr>
        <p:spPr bwMode="auto">
          <a:xfrm>
            <a:off x="4570413" y="2751138"/>
            <a:ext cx="242887" cy="484187"/>
          </a:xfrm>
          <a:prstGeom prst="upDownArrow">
            <a:avLst>
              <a:gd name="adj1" fmla="val 50000"/>
              <a:gd name="adj2" fmla="val 49994"/>
            </a:avLst>
          </a:prstGeom>
          <a:solidFill>
            <a:srgbClr val="C1D8FF"/>
          </a:solidFill>
          <a:ln w="18808" cmpd="sng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8745" name="AutoShape 73"/>
          <p:cNvSpPr>
            <a:spLocks noChangeArrowheads="1"/>
          </p:cNvSpPr>
          <p:nvPr/>
        </p:nvSpPr>
        <p:spPr bwMode="auto">
          <a:xfrm>
            <a:off x="4570413" y="5284788"/>
            <a:ext cx="242887" cy="484187"/>
          </a:xfrm>
          <a:prstGeom prst="upDownArrow">
            <a:avLst>
              <a:gd name="adj1" fmla="val 50000"/>
              <a:gd name="adj2" fmla="val 49837"/>
            </a:avLst>
          </a:prstGeom>
          <a:solidFill>
            <a:srgbClr val="FFFF00"/>
          </a:solidFill>
          <a:ln w="18808" cmpd="sng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pic>
        <p:nvPicPr>
          <p:cNvPr id="28746" name="Picture 7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4238625"/>
            <a:ext cx="6492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747" name="AutoShape 75"/>
          <p:cNvSpPr>
            <a:spLocks noChangeArrowheads="1"/>
          </p:cNvSpPr>
          <p:nvPr/>
        </p:nvSpPr>
        <p:spPr bwMode="auto">
          <a:xfrm rot="16200000">
            <a:off x="3236119" y="4066382"/>
            <a:ext cx="217487" cy="552450"/>
          </a:xfrm>
          <a:prstGeom prst="upDownArrow">
            <a:avLst>
              <a:gd name="adj1" fmla="val 50000"/>
              <a:gd name="adj2" fmla="val 49651"/>
            </a:avLst>
          </a:prstGeom>
          <a:solidFill>
            <a:srgbClr val="C7C7C7"/>
          </a:solidFill>
          <a:ln w="18808" cmpd="sng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8748" name="AutoShape 76"/>
          <p:cNvSpPr>
            <a:spLocks noChangeArrowheads="1"/>
          </p:cNvSpPr>
          <p:nvPr/>
        </p:nvSpPr>
        <p:spPr bwMode="auto">
          <a:xfrm rot="3000000" flipH="1" flipV="1">
            <a:off x="5587207" y="3153569"/>
            <a:ext cx="215900" cy="554037"/>
          </a:xfrm>
          <a:prstGeom prst="upDownArrow">
            <a:avLst>
              <a:gd name="adj1" fmla="val 50000"/>
              <a:gd name="adj2" fmla="val 49981"/>
            </a:avLst>
          </a:prstGeom>
          <a:solidFill>
            <a:srgbClr val="666666"/>
          </a:solidFill>
          <a:ln w="18808" cmpd="sng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8749" name="AutoShape 77"/>
          <p:cNvSpPr>
            <a:spLocks noChangeArrowheads="1"/>
          </p:cNvSpPr>
          <p:nvPr/>
        </p:nvSpPr>
        <p:spPr bwMode="auto">
          <a:xfrm rot="2700000" flipH="1" flipV="1">
            <a:off x="3579019" y="4879182"/>
            <a:ext cx="217487" cy="552450"/>
          </a:xfrm>
          <a:prstGeom prst="upDownArrow">
            <a:avLst>
              <a:gd name="adj1" fmla="val 50000"/>
              <a:gd name="adj2" fmla="val 49651"/>
            </a:avLst>
          </a:prstGeom>
          <a:solidFill>
            <a:srgbClr val="333333"/>
          </a:solidFill>
          <a:ln w="18808" cmpd="sng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8750" name="AutoShape 78"/>
          <p:cNvSpPr>
            <a:spLocks noChangeArrowheads="1"/>
          </p:cNvSpPr>
          <p:nvPr/>
        </p:nvSpPr>
        <p:spPr bwMode="auto">
          <a:xfrm rot="7500000">
            <a:off x="5600701" y="4818062"/>
            <a:ext cx="215900" cy="549275"/>
          </a:xfrm>
          <a:prstGeom prst="upDownArrow">
            <a:avLst>
              <a:gd name="adj1" fmla="val 50000"/>
              <a:gd name="adj2" fmla="val 49846"/>
            </a:avLst>
          </a:prstGeom>
          <a:solidFill>
            <a:srgbClr val="D99694"/>
          </a:solidFill>
          <a:ln w="18808" cmpd="sng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pic>
        <p:nvPicPr>
          <p:cNvPr id="28751" name="Picture 79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3221038"/>
            <a:ext cx="5746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752" name="Rectangle 80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8756" name="Rectangle 84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50292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4363"/>
            <a:ext cx="7218363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7832725" y="284163"/>
            <a:ext cx="1112838" cy="379412"/>
            <a:chOff x="4934" y="179"/>
            <a:chExt cx="701" cy="239"/>
          </a:xfrm>
        </p:grpSpPr>
        <p:pic>
          <p:nvPicPr>
            <p:cNvPr id="2970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" y="182"/>
              <a:ext cx="640" cy="236"/>
            </a:xfrm>
            <a:prstGeom prst="rect">
              <a:avLst/>
            </a:prstGeom>
            <a:noFill/>
            <a:ln>
              <a:noFill/>
            </a:ln>
            <a:effectLst>
              <a:outerShdw dist="37885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300" y="179"/>
              <a:ext cx="335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50" tIns="45541" rIns="91250" bIns="45541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dist"/>
              <a:r>
                <a:rPr lang="ko-KR" altLang="en-US" sz="900">
                  <a:solidFill>
                    <a:srgbClr val="0000A2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sym typeface="Wingdings" panose="05000000000000000000" pitchFamily="2" charset="2"/>
                </a:rPr>
                <a:t>장성군</a:t>
              </a:r>
            </a:p>
          </p:txBody>
        </p:sp>
      </p:grp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0" y="2854325"/>
            <a:ext cx="4568825" cy="712788"/>
          </a:xfrm>
          <a:prstGeom prst="roundRect">
            <a:avLst>
              <a:gd name="adj" fmla="val 79"/>
            </a:avLst>
          </a:prstGeom>
          <a:solidFill>
            <a:srgbClr val="D5D5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681038" y="2871788"/>
            <a:ext cx="2952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추 진 성 과</a:t>
            </a: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7" grpId="0" uiExpand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grpSp>
        <p:nvGrpSpPr>
          <p:cNvPr id="30727" name="Group 7"/>
          <p:cNvGrpSpPr>
            <a:grpSpLocks/>
          </p:cNvGrpSpPr>
          <p:nvPr/>
        </p:nvGrpSpPr>
        <p:grpSpPr bwMode="auto">
          <a:xfrm>
            <a:off x="0" y="2058988"/>
            <a:ext cx="3595688" cy="4435475"/>
            <a:chOff x="0" y="1297"/>
            <a:chExt cx="2265" cy="2794"/>
          </a:xfrm>
        </p:grpSpPr>
        <p:pic>
          <p:nvPicPr>
            <p:cNvPr id="3072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97"/>
              <a:ext cx="2265" cy="2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>
              <a:off x="678" y="1859"/>
              <a:ext cx="1315" cy="1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3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바다M" charset="-127"/>
                  <a:ea typeface="HY바다M" charset="-127"/>
                </a:rPr>
                <a:t>옐로우시티</a:t>
              </a:r>
            </a:p>
            <a:p>
              <a:pPr algn="ctr"/>
              <a:r>
                <a:rPr lang="ko-KR" altLang="en-US" sz="3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바다M" charset="-127"/>
                  <a:ea typeface="HY바다M" charset="-127"/>
                </a:rPr>
                <a:t>건강마을</a:t>
              </a:r>
            </a:p>
            <a:p>
              <a:pPr algn="ctr"/>
              <a:r>
                <a:rPr lang="ko-KR" altLang="en-US" sz="3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바다M" charset="-127"/>
                  <a:ea typeface="HY바다M" charset="-127"/>
                </a:rPr>
                <a:t>수검률 </a:t>
              </a:r>
            </a:p>
            <a:p>
              <a:pPr algn="ctr"/>
              <a:r>
                <a:rPr lang="ko-KR" altLang="en-US" sz="3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바다M" charset="-127"/>
                  <a:ea typeface="HY바다M" charset="-127"/>
                </a:rPr>
                <a:t>괄목 향상</a:t>
              </a:r>
            </a:p>
          </p:txBody>
        </p:sp>
      </p:grpSp>
      <p:graphicFrame>
        <p:nvGraphicFramePr>
          <p:cNvPr id="30730" name="Group 10"/>
          <p:cNvGraphicFramePr>
            <a:graphicFrameLocks noGrp="1"/>
          </p:cNvGraphicFramePr>
          <p:nvPr/>
        </p:nvGraphicFramePr>
        <p:xfrm>
          <a:off x="2593975" y="3300413"/>
          <a:ext cx="3949700" cy="366712"/>
        </p:xfrm>
        <a:graphic>
          <a:graphicData uri="http://schemas.openxmlformats.org/drawingml/2006/table">
            <a:tbl>
              <a:tblPr/>
              <a:tblGrid>
                <a:gridCol w="709613"/>
                <a:gridCol w="674687"/>
                <a:gridCol w="814388"/>
                <a:gridCol w="1751012"/>
              </a:tblGrid>
              <a:tr h="366713"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0751" name="Object 2"/>
          <p:cNvGraphicFramePr>
            <a:graphicFrameLocks noChangeAspect="1"/>
          </p:cNvGraphicFramePr>
          <p:nvPr/>
        </p:nvGraphicFramePr>
        <p:xfrm>
          <a:off x="3849688" y="2347913"/>
          <a:ext cx="5038725" cy="396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Show Document" r:id="rId5" imgW="5058481" imgH="3982006" progId="HShow.Document.8">
                  <p:embed/>
                </p:oleObj>
              </mc:Choice>
              <mc:Fallback>
                <p:oleObj name="Show Document" r:id="rId5" imgW="5058481" imgH="3982006" progId="HShow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2347913"/>
                        <a:ext cx="5038725" cy="3960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681038" y="1347788"/>
            <a:ext cx="3097212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ko-KR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&lt;&lt; </a:t>
            </a:r>
            <a:r>
              <a:rPr lang="ko-KR" altLang="en-US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암종별 수검현황 </a:t>
            </a:r>
            <a:r>
              <a:rPr lang="en-US" altLang="ko-KR" sz="2200" b="1">
                <a:solidFill>
                  <a:srgbClr val="3C1615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&gt;&gt;</a:t>
            </a: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0757" name="Rectangle 37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graphicFrame>
        <p:nvGraphicFramePr>
          <p:cNvPr id="31751" name="Group 7"/>
          <p:cNvGraphicFramePr>
            <a:graphicFrameLocks noGrp="1"/>
          </p:cNvGraphicFramePr>
          <p:nvPr/>
        </p:nvGraphicFramePr>
        <p:xfrm>
          <a:off x="2593975" y="3300413"/>
          <a:ext cx="3949700" cy="366712"/>
        </p:xfrm>
        <a:graphic>
          <a:graphicData uri="http://schemas.openxmlformats.org/drawingml/2006/table">
            <a:tbl>
              <a:tblPr/>
              <a:tblGrid>
                <a:gridCol w="709613"/>
                <a:gridCol w="674687"/>
                <a:gridCol w="814388"/>
                <a:gridCol w="1751012"/>
              </a:tblGrid>
              <a:tr h="366713"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1772" name="Group 28"/>
          <p:cNvGrpSpPr>
            <a:grpSpLocks/>
          </p:cNvGrpSpPr>
          <p:nvPr/>
        </p:nvGrpSpPr>
        <p:grpSpPr bwMode="auto">
          <a:xfrm>
            <a:off x="466725" y="1355725"/>
            <a:ext cx="8139113" cy="5211763"/>
            <a:chOff x="294" y="854"/>
            <a:chExt cx="5127" cy="3283"/>
          </a:xfrm>
        </p:grpSpPr>
        <p:pic>
          <p:nvPicPr>
            <p:cNvPr id="31773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" y="854"/>
              <a:ext cx="4453" cy="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1774" name="Group 30"/>
            <p:cNvGrpSpPr>
              <a:grpSpLocks/>
            </p:cNvGrpSpPr>
            <p:nvPr/>
          </p:nvGrpSpPr>
          <p:grpSpPr bwMode="auto">
            <a:xfrm>
              <a:off x="3886" y="2609"/>
              <a:ext cx="1535" cy="1528"/>
              <a:chOff x="3886" y="2609"/>
              <a:chExt cx="1535" cy="1528"/>
            </a:xfrm>
          </p:grpSpPr>
          <p:sp>
            <p:nvSpPr>
              <p:cNvPr id="31775" name="AutoShape 31"/>
              <p:cNvSpPr>
                <a:spLocks noChangeArrowheads="1"/>
              </p:cNvSpPr>
              <p:nvPr/>
            </p:nvSpPr>
            <p:spPr bwMode="auto">
              <a:xfrm>
                <a:off x="3886" y="2762"/>
                <a:ext cx="1536" cy="1376"/>
              </a:xfrm>
              <a:prstGeom prst="roundRect">
                <a:avLst>
                  <a:gd name="adj" fmla="val 3264"/>
                </a:avLst>
              </a:prstGeom>
              <a:noFill/>
              <a:ln w="56759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grpSp>
            <p:nvGrpSpPr>
              <p:cNvPr id="31776" name="Group 32"/>
              <p:cNvGrpSpPr>
                <a:grpSpLocks/>
              </p:cNvGrpSpPr>
              <p:nvPr/>
            </p:nvGrpSpPr>
            <p:grpSpPr bwMode="auto">
              <a:xfrm>
                <a:off x="4068" y="2609"/>
                <a:ext cx="1173" cy="332"/>
                <a:chOff x="4068" y="2609"/>
                <a:chExt cx="1173" cy="332"/>
              </a:xfrm>
            </p:grpSpPr>
            <p:sp>
              <p:nvSpPr>
                <p:cNvPr id="31780" name="AutoShape 36"/>
                <p:cNvSpPr>
                  <a:spLocks noChangeArrowheads="1"/>
                </p:cNvSpPr>
                <p:nvPr/>
              </p:nvSpPr>
              <p:spPr bwMode="auto">
                <a:xfrm>
                  <a:off x="4068" y="2609"/>
                  <a:ext cx="1174" cy="333"/>
                </a:xfrm>
                <a:prstGeom prst="roundRect">
                  <a:avLst>
                    <a:gd name="adj" fmla="val 1181"/>
                  </a:avLst>
                </a:prstGeom>
                <a:blipFill dpi="0" rotWithShape="0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31781" name="AutoShape 37"/>
                <p:cNvSpPr>
                  <a:spLocks noChangeArrowheads="1"/>
                </p:cNvSpPr>
                <p:nvPr/>
              </p:nvSpPr>
              <p:spPr bwMode="auto">
                <a:xfrm flipH="1">
                  <a:off x="5118" y="2744"/>
                  <a:ext cx="45" cy="6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31782" name="AutoShape 38"/>
                <p:cNvSpPr>
                  <a:spLocks noChangeArrowheads="1"/>
                </p:cNvSpPr>
                <p:nvPr/>
              </p:nvSpPr>
              <p:spPr bwMode="auto">
                <a:xfrm flipH="1">
                  <a:off x="4120" y="2744"/>
                  <a:ext cx="47" cy="6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31783" name="Rectangle 39"/>
                <p:cNvSpPr>
                  <a:spLocks noChangeArrowheads="1"/>
                </p:cNvSpPr>
                <p:nvPr/>
              </p:nvSpPr>
              <p:spPr bwMode="auto">
                <a:xfrm>
                  <a:off x="4149" y="2630"/>
                  <a:ext cx="998" cy="2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306" tIns="45597" rIns="91306" bIns="45597"/>
                <a:lstStyle>
                  <a:lvl1pPr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98901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52876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206851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60826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30654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35226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9798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44370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ko-KR" altLang="en-US">
                      <a:solidFill>
                        <a:srgbClr val="FFFFFF"/>
                      </a:solidFill>
                      <a:latin typeface="Wingdings" panose="05000000000000000000" pitchFamily="2" charset="2"/>
                      <a:ea typeface="굴림" panose="020B0600000101010101" pitchFamily="50" charset="-127"/>
                      <a:sym typeface="Wingdings" panose="05000000000000000000" pitchFamily="2" charset="2"/>
                    </a:rPr>
                    <a:t>정서지지</a:t>
                  </a:r>
                </a:p>
              </p:txBody>
            </p:sp>
          </p:grpSp>
        </p:grpSp>
        <p:sp>
          <p:nvSpPr>
            <p:cNvPr id="31784" name="Rectangle 40"/>
            <p:cNvSpPr>
              <a:spLocks noChangeArrowheads="1"/>
            </p:cNvSpPr>
            <p:nvPr/>
          </p:nvSpPr>
          <p:spPr bwMode="auto">
            <a:xfrm>
              <a:off x="294" y="3147"/>
              <a:ext cx="1632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재가암환자 등록관리 </a:t>
              </a:r>
            </a:p>
            <a:p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</a:t>
              </a:r>
              <a:r>
                <a:rPr lang="en-US" altLang="ko-KR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- 820</a:t>
              </a:r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명</a:t>
              </a:r>
            </a:p>
            <a:p>
              <a:pPr>
                <a:lnSpc>
                  <a:spcPct val="50000"/>
                </a:lnSpc>
              </a:pPr>
              <a:endParaRPr lang="ko-KR" altLang="en-US" sz="200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* 신규 등록 </a:t>
              </a:r>
              <a:r>
                <a:rPr lang="en-US" altLang="ko-KR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89</a:t>
              </a:r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명</a:t>
              </a:r>
            </a:p>
          </p:txBody>
        </p:sp>
        <p:sp>
          <p:nvSpPr>
            <p:cNvPr id="31785" name="Rectangle 41"/>
            <p:cNvSpPr>
              <a:spLocks noChangeArrowheads="1"/>
            </p:cNvSpPr>
            <p:nvPr/>
          </p:nvSpPr>
          <p:spPr bwMode="auto">
            <a:xfrm>
              <a:off x="2108" y="3147"/>
              <a:ext cx="1542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암환자 의료비 지원 </a:t>
              </a:r>
            </a:p>
            <a:p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</a:t>
              </a:r>
              <a:r>
                <a:rPr lang="en-US" altLang="ko-KR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- 76</a:t>
              </a:r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건</a:t>
              </a:r>
            </a:p>
            <a:p>
              <a:pPr>
                <a:lnSpc>
                  <a:spcPct val="50000"/>
                </a:lnSpc>
              </a:pPr>
              <a:endParaRPr lang="ko-KR" altLang="en-US" sz="200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재난적 의료비 연계</a:t>
              </a:r>
            </a:p>
          </p:txBody>
        </p:sp>
        <p:sp>
          <p:nvSpPr>
            <p:cNvPr id="31786" name="Rectangle 42"/>
            <p:cNvSpPr>
              <a:spLocks noChangeArrowheads="1"/>
            </p:cNvSpPr>
            <p:nvPr/>
          </p:nvSpPr>
          <p:spPr bwMode="auto">
            <a:xfrm>
              <a:off x="3877" y="3147"/>
              <a:ext cx="1542" cy="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ko-KR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암경험자 자조모임</a:t>
              </a:r>
            </a:p>
            <a:p>
              <a:pPr algn="ctr"/>
              <a:r>
                <a:rPr lang="en-US" altLang="ko-KR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- 1,352</a:t>
              </a:r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명 </a:t>
              </a:r>
              <a:r>
                <a:rPr lang="en-US" altLang="ko-KR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/ 38</a:t>
              </a:r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회</a:t>
              </a:r>
            </a:p>
            <a:p>
              <a:pPr algn="ctr">
                <a:lnSpc>
                  <a:spcPct val="50000"/>
                </a:lnSpc>
              </a:pPr>
              <a:endParaRPr lang="ko-KR" altLang="en-US" sz="200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프로그램 만족도 </a:t>
              </a:r>
            </a:p>
            <a:p>
              <a:r>
                <a:rPr lang="ko-KR" altLang="en-US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 </a:t>
              </a:r>
              <a:r>
                <a:rPr lang="en-US" altLang="ko-KR" sz="200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- 98.2%</a:t>
              </a:r>
            </a:p>
          </p:txBody>
        </p:sp>
        <p:grpSp>
          <p:nvGrpSpPr>
            <p:cNvPr id="31787" name="Group 43"/>
            <p:cNvGrpSpPr>
              <a:grpSpLocks/>
            </p:cNvGrpSpPr>
            <p:nvPr/>
          </p:nvGrpSpPr>
          <p:grpSpPr bwMode="auto">
            <a:xfrm>
              <a:off x="314" y="2618"/>
              <a:ext cx="1535" cy="1519"/>
              <a:chOff x="314" y="2618"/>
              <a:chExt cx="1535" cy="1519"/>
            </a:xfrm>
          </p:grpSpPr>
          <p:sp>
            <p:nvSpPr>
              <p:cNvPr id="31788" name="AutoShape 44"/>
              <p:cNvSpPr>
                <a:spLocks noChangeArrowheads="1"/>
              </p:cNvSpPr>
              <p:nvPr/>
            </p:nvSpPr>
            <p:spPr bwMode="auto">
              <a:xfrm>
                <a:off x="314" y="2762"/>
                <a:ext cx="1536" cy="1376"/>
              </a:xfrm>
              <a:prstGeom prst="roundRect">
                <a:avLst>
                  <a:gd name="adj" fmla="val 3264"/>
                </a:avLst>
              </a:prstGeom>
              <a:noFill/>
              <a:ln w="56759" cmpd="sng">
                <a:solidFill>
                  <a:srgbClr val="4B71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grpSp>
            <p:nvGrpSpPr>
              <p:cNvPr id="31789" name="Group 45"/>
              <p:cNvGrpSpPr>
                <a:grpSpLocks/>
              </p:cNvGrpSpPr>
              <p:nvPr/>
            </p:nvGrpSpPr>
            <p:grpSpPr bwMode="auto">
              <a:xfrm>
                <a:off x="494" y="2618"/>
                <a:ext cx="1173" cy="314"/>
                <a:chOff x="494" y="2618"/>
                <a:chExt cx="1173" cy="314"/>
              </a:xfrm>
            </p:grpSpPr>
            <p:sp>
              <p:nvSpPr>
                <p:cNvPr id="31790" name="AutoShape 46"/>
                <p:cNvSpPr>
                  <a:spLocks noChangeArrowheads="1"/>
                </p:cNvSpPr>
                <p:nvPr/>
              </p:nvSpPr>
              <p:spPr bwMode="auto">
                <a:xfrm>
                  <a:off x="494" y="2618"/>
                  <a:ext cx="1174" cy="315"/>
                </a:xfrm>
                <a:prstGeom prst="roundRect">
                  <a:avLst>
                    <a:gd name="adj" fmla="val 1116"/>
                  </a:avLst>
                </a:prstGeom>
                <a:blipFill dpi="0" rotWithShape="0">
                  <a:blip r:embed="rId5"/>
                  <a:srcRect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31791" name="AutoShape 47"/>
                <p:cNvSpPr>
                  <a:spLocks noChangeArrowheads="1"/>
                </p:cNvSpPr>
                <p:nvPr/>
              </p:nvSpPr>
              <p:spPr bwMode="auto">
                <a:xfrm flipH="1">
                  <a:off x="1530" y="2744"/>
                  <a:ext cx="45" cy="6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6FC5E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31792" name="AutoShape 48"/>
                <p:cNvSpPr>
                  <a:spLocks noChangeArrowheads="1"/>
                </p:cNvSpPr>
                <p:nvPr/>
              </p:nvSpPr>
              <p:spPr bwMode="auto">
                <a:xfrm>
                  <a:off x="584" y="2731"/>
                  <a:ext cx="45" cy="90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6FC5E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31796" name="Rectangle 52"/>
                <p:cNvSpPr>
                  <a:spLocks noChangeArrowheads="1"/>
                </p:cNvSpPr>
                <p:nvPr/>
              </p:nvSpPr>
              <p:spPr bwMode="auto">
                <a:xfrm>
                  <a:off x="565" y="2630"/>
                  <a:ext cx="1039" cy="2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306" tIns="45597" rIns="91306" bIns="45597"/>
                <a:lstStyle>
                  <a:lvl1pPr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98901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52876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206851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60826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30654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35226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9798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44370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ko-KR" altLang="en-US" sz="2300">
                      <a:solidFill>
                        <a:srgbClr val="FFFFFF"/>
                      </a:solidFill>
                      <a:latin typeface="Wingdings" panose="05000000000000000000" pitchFamily="2" charset="2"/>
                      <a:ea typeface="굴림" panose="020B0600000101010101" pitchFamily="50" charset="-127"/>
                      <a:sym typeface="Wingdings" panose="05000000000000000000" pitchFamily="2" charset="2"/>
                    </a:rPr>
                    <a:t>암환자등록</a:t>
                  </a:r>
                </a:p>
              </p:txBody>
            </p:sp>
          </p:grpSp>
        </p:grpSp>
        <p:pic>
          <p:nvPicPr>
            <p:cNvPr id="31797" name="Picture 5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" y="892"/>
              <a:ext cx="4768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798" name="AutoShape 54"/>
            <p:cNvSpPr>
              <a:spLocks noChangeArrowheads="1"/>
            </p:cNvSpPr>
            <p:nvPr/>
          </p:nvSpPr>
          <p:spPr bwMode="auto">
            <a:xfrm>
              <a:off x="1264" y="1115"/>
              <a:ext cx="3564" cy="27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06" tIns="45597" rIns="91306" bIns="45597" anchor="ctr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ko-KR" sz="1800">
                <a:solidFill>
                  <a:srgbClr val="0000FF"/>
                </a:solidFill>
                <a:latin typeface="Verdana" panose="020B0604030504040204" pitchFamily="34" charset="0"/>
                <a:ea typeface="굴림" panose="020B0600000101010101" pitchFamily="50" charset="-127"/>
              </a:endParaRPr>
            </a:p>
            <a:p>
              <a:pPr algn="ctr"/>
              <a:endParaRPr lang="en-US" altLang="ko-KR" sz="180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/>
              <a:r>
                <a:rPr lang="en-US" altLang="ko-KR" sz="2800">
                  <a:solidFill>
                    <a:srgbClr val="0000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      </a:t>
              </a:r>
              <a:r>
                <a:rPr lang="ko-KR" altLang="en-US" sz="2800">
                  <a:solidFill>
                    <a:srgbClr val="0000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암 관리사업 양적</a:t>
              </a:r>
              <a:r>
                <a:rPr lang="en-US" altLang="ko-KR" sz="2800">
                  <a:solidFill>
                    <a:srgbClr val="0000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z="2800">
                  <a:solidFill>
                    <a:srgbClr val="0000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질적 수준 향상</a:t>
              </a:r>
              <a:r>
                <a:rPr lang="ko-KR" altLang="en-US" sz="2800">
                  <a:solidFill>
                    <a:srgbClr val="0000FF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  <a:sym typeface="Wingdings" panose="05000000000000000000" pitchFamily="2" charset="2"/>
                </a:rPr>
                <a:t>           </a:t>
              </a:r>
            </a:p>
            <a:p>
              <a:pPr algn="ctr"/>
              <a:endParaRPr lang="en-US" altLang="ko-KR" sz="2800">
                <a:solidFill>
                  <a:srgbClr val="0000FF"/>
                </a:solidFill>
                <a:latin typeface="Verdana" panose="020B0604030504040204" pitchFamily="34" charset="0"/>
                <a:ea typeface="굴림" panose="020B0600000101010101" pitchFamily="50" charset="-127"/>
                <a:sym typeface="Wingdings" panose="05000000000000000000" pitchFamily="2" charset="2"/>
              </a:endParaRPr>
            </a:p>
          </p:txBody>
        </p:sp>
        <p:grpSp>
          <p:nvGrpSpPr>
            <p:cNvPr id="31799" name="Group 55"/>
            <p:cNvGrpSpPr>
              <a:grpSpLocks/>
            </p:cNvGrpSpPr>
            <p:nvPr/>
          </p:nvGrpSpPr>
          <p:grpSpPr bwMode="auto">
            <a:xfrm>
              <a:off x="2101" y="2616"/>
              <a:ext cx="1535" cy="1514"/>
              <a:chOff x="2101" y="2616"/>
              <a:chExt cx="1535" cy="1514"/>
            </a:xfrm>
          </p:grpSpPr>
          <p:sp>
            <p:nvSpPr>
              <p:cNvPr id="31800" name="AutoShape 56"/>
              <p:cNvSpPr>
                <a:spLocks noChangeArrowheads="1"/>
              </p:cNvSpPr>
              <p:nvPr/>
            </p:nvSpPr>
            <p:spPr bwMode="auto">
              <a:xfrm>
                <a:off x="2101" y="2756"/>
                <a:ext cx="1536" cy="1375"/>
              </a:xfrm>
              <a:prstGeom prst="roundRect">
                <a:avLst>
                  <a:gd name="adj" fmla="val 3259"/>
                </a:avLst>
              </a:prstGeom>
              <a:noFill/>
              <a:ln w="56759" cmpd="sng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grpSp>
            <p:nvGrpSpPr>
              <p:cNvPr id="31801" name="Group 57"/>
              <p:cNvGrpSpPr>
                <a:grpSpLocks/>
              </p:cNvGrpSpPr>
              <p:nvPr/>
            </p:nvGrpSpPr>
            <p:grpSpPr bwMode="auto">
              <a:xfrm>
                <a:off x="2283" y="2616"/>
                <a:ext cx="1171" cy="320"/>
                <a:chOff x="2283" y="2616"/>
                <a:chExt cx="1171" cy="320"/>
              </a:xfrm>
            </p:grpSpPr>
            <p:sp>
              <p:nvSpPr>
                <p:cNvPr id="31802" name="AutoShape 58"/>
                <p:cNvSpPr>
                  <a:spLocks noChangeArrowheads="1"/>
                </p:cNvSpPr>
                <p:nvPr/>
              </p:nvSpPr>
              <p:spPr bwMode="auto">
                <a:xfrm>
                  <a:off x="2283" y="2616"/>
                  <a:ext cx="1172" cy="321"/>
                </a:xfrm>
                <a:prstGeom prst="roundRect">
                  <a:avLst>
                    <a:gd name="adj" fmla="val 1139"/>
                  </a:avLst>
                </a:prstGeom>
                <a:blipFill dpi="0" rotWithShape="0">
                  <a:blip r:embed="rId7"/>
                  <a:srcRect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31803" name="AutoShape 59"/>
                <p:cNvSpPr>
                  <a:spLocks noChangeArrowheads="1"/>
                </p:cNvSpPr>
                <p:nvPr/>
              </p:nvSpPr>
              <p:spPr bwMode="auto">
                <a:xfrm flipH="1">
                  <a:off x="3338" y="2744"/>
                  <a:ext cx="45" cy="6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31804" name="AutoShape 60"/>
                <p:cNvSpPr>
                  <a:spLocks noChangeArrowheads="1"/>
                </p:cNvSpPr>
                <p:nvPr/>
              </p:nvSpPr>
              <p:spPr bwMode="auto">
                <a:xfrm flipH="1">
                  <a:off x="2335" y="2744"/>
                  <a:ext cx="45" cy="6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31805" name="Rectangle 61"/>
                <p:cNvSpPr>
                  <a:spLocks noChangeArrowheads="1"/>
                </p:cNvSpPr>
                <p:nvPr/>
              </p:nvSpPr>
              <p:spPr bwMode="auto">
                <a:xfrm>
                  <a:off x="2310" y="2641"/>
                  <a:ext cx="1136" cy="2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306" tIns="45597" rIns="91306" bIns="45597"/>
                <a:lstStyle>
                  <a:lvl1pPr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98901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52876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206851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60826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30654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35226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9798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44370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ko-KR" altLang="en-US" sz="2300">
                      <a:solidFill>
                        <a:srgbClr val="FFFFFF"/>
                      </a:solidFill>
                      <a:latin typeface="Wingdings" panose="05000000000000000000" pitchFamily="2" charset="2"/>
                      <a:ea typeface="굴림" panose="020B0600000101010101" pitchFamily="50" charset="-127"/>
                      <a:sym typeface="Wingdings" panose="05000000000000000000" pitchFamily="2" charset="2"/>
                    </a:rPr>
                    <a:t>의료비지원</a:t>
                  </a:r>
                </a:p>
              </p:txBody>
            </p:sp>
          </p:grpSp>
        </p:grpSp>
        <p:sp>
          <p:nvSpPr>
            <p:cNvPr id="31806" name="Rectangle 62"/>
            <p:cNvSpPr>
              <a:spLocks noChangeArrowheads="1"/>
            </p:cNvSpPr>
            <p:nvPr/>
          </p:nvSpPr>
          <p:spPr bwMode="auto">
            <a:xfrm>
              <a:off x="2017" y="2068"/>
              <a:ext cx="1974" cy="283"/>
            </a:xfrm>
            <a:prstGeom prst="rect">
              <a:avLst/>
            </a:prstGeom>
            <a:noFill/>
            <a:ln>
              <a:noFill/>
            </a:ln>
            <a:effectLst>
              <a:outerShdw dist="37963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06" tIns="45597" rIns="91306" bIns="45597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ko-KR" alt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유기적 관리체계 구축</a:t>
              </a:r>
            </a:p>
          </p:txBody>
        </p:sp>
      </p:grp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" fill="hold"/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50292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4363"/>
            <a:ext cx="7218363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5" name="Group 7"/>
          <p:cNvGrpSpPr>
            <a:grpSpLocks/>
          </p:cNvGrpSpPr>
          <p:nvPr/>
        </p:nvGrpSpPr>
        <p:grpSpPr bwMode="auto">
          <a:xfrm>
            <a:off x="7832725" y="284163"/>
            <a:ext cx="1112838" cy="379412"/>
            <a:chOff x="4934" y="179"/>
            <a:chExt cx="701" cy="239"/>
          </a:xfrm>
        </p:grpSpPr>
        <p:pic>
          <p:nvPicPr>
            <p:cNvPr id="3277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" y="182"/>
              <a:ext cx="640" cy="236"/>
            </a:xfrm>
            <a:prstGeom prst="rect">
              <a:avLst/>
            </a:prstGeom>
            <a:noFill/>
            <a:ln>
              <a:noFill/>
            </a:ln>
            <a:effectLst>
              <a:outerShdw dist="37885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7" name="Rectangle 9"/>
            <p:cNvSpPr>
              <a:spLocks noChangeArrowheads="1"/>
            </p:cNvSpPr>
            <p:nvPr/>
          </p:nvSpPr>
          <p:spPr bwMode="auto">
            <a:xfrm>
              <a:off x="5300" y="179"/>
              <a:ext cx="335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50" tIns="45541" rIns="91250" bIns="45541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dist"/>
              <a:r>
                <a:rPr lang="ko-KR" altLang="en-US" sz="900">
                  <a:solidFill>
                    <a:srgbClr val="0000A2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sym typeface="Wingdings" panose="05000000000000000000" pitchFamily="2" charset="2"/>
                </a:rPr>
                <a:t>장성군</a:t>
              </a:r>
            </a:p>
          </p:txBody>
        </p:sp>
      </p:grpSp>
      <p:sp>
        <p:nvSpPr>
          <p:cNvPr id="32778" name="AutoShape 10"/>
          <p:cNvSpPr>
            <a:spLocks noChangeArrowheads="1"/>
          </p:cNvSpPr>
          <p:nvPr/>
        </p:nvSpPr>
        <p:spPr bwMode="auto">
          <a:xfrm>
            <a:off x="0" y="2854325"/>
            <a:ext cx="4568825" cy="712788"/>
          </a:xfrm>
          <a:prstGeom prst="roundRect">
            <a:avLst>
              <a:gd name="adj" fmla="val 79"/>
            </a:avLst>
          </a:prstGeom>
          <a:solidFill>
            <a:srgbClr val="D5D5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681038" y="2871788"/>
            <a:ext cx="30241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 </a:t>
            </a:r>
            <a:r>
              <a:rPr lang="ko-KR" altLang="en-US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향 후 계 획</a:t>
            </a: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 uiExpand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graphicFrame>
        <p:nvGraphicFramePr>
          <p:cNvPr id="33799" name="Group 7"/>
          <p:cNvGraphicFramePr>
            <a:graphicFrameLocks noGrp="1"/>
          </p:cNvGraphicFramePr>
          <p:nvPr/>
        </p:nvGraphicFramePr>
        <p:xfrm>
          <a:off x="2593975" y="3300413"/>
          <a:ext cx="3949700" cy="366712"/>
        </p:xfrm>
        <a:graphic>
          <a:graphicData uri="http://schemas.openxmlformats.org/drawingml/2006/table">
            <a:tbl>
              <a:tblPr/>
              <a:tblGrid>
                <a:gridCol w="709613"/>
                <a:gridCol w="674687"/>
                <a:gridCol w="814388"/>
                <a:gridCol w="1751012"/>
              </a:tblGrid>
              <a:tr h="366713"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marL="91306" marR="91306" marT="45597" marB="45597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20" name="AutoShape 28"/>
          <p:cNvSpPr>
            <a:spLocks noChangeArrowheads="1"/>
          </p:cNvSpPr>
          <p:nvPr/>
        </p:nvSpPr>
        <p:spPr bwMode="auto">
          <a:xfrm>
            <a:off x="-320675" y="3254375"/>
            <a:ext cx="8631238" cy="677863"/>
          </a:xfrm>
          <a:prstGeom prst="roundRect">
            <a:avLst>
              <a:gd name="adj" fmla="val 37"/>
            </a:avLst>
          </a:prstGeom>
          <a:solidFill>
            <a:srgbClr val="99CC00">
              <a:alpha val="50000"/>
            </a:srgbClr>
          </a:solidFill>
          <a:ln w="9208" cmpd="sng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33821" name="AutoShape 29"/>
          <p:cNvSpPr>
            <a:spLocks noChangeArrowheads="1"/>
          </p:cNvSpPr>
          <p:nvPr/>
        </p:nvSpPr>
        <p:spPr bwMode="auto">
          <a:xfrm>
            <a:off x="-320675" y="1450975"/>
            <a:ext cx="8631238" cy="679450"/>
          </a:xfrm>
          <a:prstGeom prst="roundRect">
            <a:avLst>
              <a:gd name="adj" fmla="val 37"/>
            </a:avLst>
          </a:prstGeom>
          <a:solidFill>
            <a:srgbClr val="99CCFF">
              <a:alpha val="50000"/>
            </a:srgbClr>
          </a:solidFill>
          <a:ln w="9208" cmpd="sng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grpSp>
        <p:nvGrpSpPr>
          <p:cNvPr id="33822" name="Group 30"/>
          <p:cNvGrpSpPr>
            <a:grpSpLocks/>
          </p:cNvGrpSpPr>
          <p:nvPr/>
        </p:nvGrpSpPr>
        <p:grpSpPr bwMode="auto">
          <a:xfrm>
            <a:off x="0" y="2994025"/>
            <a:ext cx="1422400" cy="1473200"/>
            <a:chOff x="0" y="1886"/>
            <a:chExt cx="896" cy="928"/>
          </a:xfrm>
        </p:grpSpPr>
        <p:pic>
          <p:nvPicPr>
            <p:cNvPr id="33823" name="Picture 31"/>
            <p:cNvPicPr>
              <a:picLocks noChangeAspect="1" noChangeArrowheads="1"/>
            </p:cNvPicPr>
            <p:nvPr/>
          </p:nvPicPr>
          <p:blipFill>
            <a:blip r:embed="rId3">
              <a:lum contras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4" r="71123"/>
            <a:stretch>
              <a:fillRect/>
            </a:stretch>
          </p:blipFill>
          <p:spPr bwMode="auto">
            <a:xfrm>
              <a:off x="0" y="1886"/>
              <a:ext cx="896" cy="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824" name="Rectangle 32"/>
            <p:cNvSpPr>
              <a:spLocks noChangeArrowheads="1"/>
            </p:cNvSpPr>
            <p:nvPr/>
          </p:nvSpPr>
          <p:spPr bwMode="auto">
            <a:xfrm>
              <a:off x="116" y="2212"/>
              <a:ext cx="666" cy="202"/>
            </a:xfrm>
            <a:prstGeom prst="rect">
              <a:avLst/>
            </a:prstGeom>
            <a:noFill/>
            <a:ln>
              <a:noFill/>
            </a:ln>
            <a:effectLst>
              <a:outerShdw dist="17679" dir="2700000" algn="ctr" rotWithShape="0">
                <a:srgbClr val="FFFF9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0" tIns="45541" rIns="91250" bIns="45541" anchor="ctr"/>
            <a:lstStyle>
              <a:lvl1pPr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2100">
                  <a:solidFill>
                    <a:srgbClr val="0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대 상</a:t>
              </a:r>
            </a:p>
            <a:p>
              <a:pPr algn="ctr"/>
              <a:r>
                <a:rPr lang="ko-KR" altLang="en-US" sz="2100">
                  <a:solidFill>
                    <a:srgbClr val="0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전 환</a:t>
              </a:r>
            </a:p>
          </p:txBody>
        </p:sp>
      </p:grpSp>
      <p:grpSp>
        <p:nvGrpSpPr>
          <p:cNvPr id="33828" name="Group 36"/>
          <p:cNvGrpSpPr>
            <a:grpSpLocks/>
          </p:cNvGrpSpPr>
          <p:nvPr/>
        </p:nvGrpSpPr>
        <p:grpSpPr bwMode="auto">
          <a:xfrm>
            <a:off x="0" y="1090613"/>
            <a:ext cx="1490663" cy="1471612"/>
            <a:chOff x="0" y="687"/>
            <a:chExt cx="939" cy="927"/>
          </a:xfrm>
        </p:grpSpPr>
        <p:pic>
          <p:nvPicPr>
            <p:cNvPr id="33829" name="Picture 37"/>
            <p:cNvPicPr>
              <a:picLocks noChangeAspect="1" noChangeArrowheads="1"/>
            </p:cNvPicPr>
            <p:nvPr/>
          </p:nvPicPr>
          <p:blipFill>
            <a:blip r:embed="rId3">
              <a:lum contras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21" r="41154"/>
            <a:stretch>
              <a:fillRect/>
            </a:stretch>
          </p:blipFill>
          <p:spPr bwMode="auto">
            <a:xfrm>
              <a:off x="0" y="687"/>
              <a:ext cx="939" cy="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830" name="Rectangle 38"/>
            <p:cNvSpPr>
              <a:spLocks noChangeArrowheads="1"/>
            </p:cNvSpPr>
            <p:nvPr/>
          </p:nvSpPr>
          <p:spPr bwMode="auto">
            <a:xfrm>
              <a:off x="121" y="939"/>
              <a:ext cx="665" cy="349"/>
            </a:xfrm>
            <a:prstGeom prst="rect">
              <a:avLst/>
            </a:prstGeom>
            <a:noFill/>
            <a:ln>
              <a:noFill/>
            </a:ln>
            <a:effectLst>
              <a:outerShdw dist="17679" dir="2700000" algn="ctr" rotWithShape="0">
                <a:srgbClr val="FFFF9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0" tIns="45541" rIns="91250" bIns="45541" anchor="ctr"/>
            <a:lstStyle>
              <a:lvl1pPr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2100">
                  <a:solidFill>
                    <a:srgbClr val="000000"/>
                  </a:solidFill>
                  <a:latin typeface="함초롬돋움" panose="020B0604000101010101" pitchFamily="50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자발적</a:t>
              </a:r>
            </a:p>
            <a:p>
              <a:pPr algn="ctr"/>
              <a:r>
                <a:rPr lang="ko-KR" altLang="en-US" sz="2100">
                  <a:solidFill>
                    <a:srgbClr val="000000"/>
                  </a:solidFill>
                  <a:latin typeface="함초롬돋움" panose="020B0604000101010101" pitchFamily="50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수검유도</a:t>
              </a:r>
            </a:p>
          </p:txBody>
        </p:sp>
      </p:grp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1401763" y="1533525"/>
            <a:ext cx="6888162" cy="525463"/>
          </a:xfrm>
          <a:prstGeom prst="rect">
            <a:avLst/>
          </a:prstGeom>
          <a:noFill/>
          <a:ln>
            <a:noFill/>
          </a:ln>
          <a:effectLst>
            <a:outerShdw dist="35675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0" tIns="45541" rIns="91250" bIns="45541"/>
          <a:lstStyle>
            <a:lvl1pPr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buSzPct val="80000"/>
              <a:buFontTx/>
              <a:buBlip>
                <a:blip r:embed="rId4"/>
              </a:buBlip>
            </a:pPr>
            <a:r>
              <a:rPr lang="en-US" altLang="ko-KR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>
                <a:solidFill>
                  <a:srgbClr val="26262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암검진 홍보도우미 및 건강마을 </a:t>
            </a:r>
            <a:r>
              <a:rPr lang="en-US" altLang="ko-KR">
                <a:solidFill>
                  <a:srgbClr val="26262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56</a:t>
            </a:r>
            <a:r>
              <a:rPr lang="ko-KR" altLang="en-US">
                <a:solidFill>
                  <a:srgbClr val="26262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개소 확대</a:t>
            </a:r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1473200" y="3429000"/>
            <a:ext cx="6480175" cy="442913"/>
          </a:xfrm>
          <a:prstGeom prst="rect">
            <a:avLst/>
          </a:prstGeom>
          <a:noFill/>
          <a:ln>
            <a:noFill/>
          </a:ln>
          <a:effectLst>
            <a:outerShdw dist="17679" dir="2700000" algn="ctr" rotWithShape="0">
              <a:srgbClr val="FFFF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0" tIns="45541" rIns="91250" bIns="45541"/>
          <a:lstStyle>
            <a:lvl1pPr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80000"/>
              <a:buFontTx/>
              <a:buBlip>
                <a:blip r:embed="rId5"/>
              </a:buBlip>
            </a:pPr>
            <a:r>
              <a:rPr lang="en-US" altLang="ko-KR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>
                <a:solidFill>
                  <a:srgbClr val="26262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고령자 중심       중</a:t>
            </a:r>
            <a:r>
              <a:rPr lang="en-US" altLang="ko-KR">
                <a:solidFill>
                  <a:srgbClr val="26262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.</a:t>
            </a:r>
            <a:r>
              <a:rPr lang="ko-KR" altLang="en-US">
                <a:solidFill>
                  <a:srgbClr val="26262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장년층 대상 사업 전환</a:t>
            </a:r>
          </a:p>
        </p:txBody>
      </p:sp>
      <p:sp>
        <p:nvSpPr>
          <p:cNvPr id="33833" name="Rectangle 41"/>
          <p:cNvSpPr>
            <a:spLocks noChangeArrowheads="1"/>
          </p:cNvSpPr>
          <p:nvPr/>
        </p:nvSpPr>
        <p:spPr bwMode="auto">
          <a:xfrm>
            <a:off x="1473200" y="2065338"/>
            <a:ext cx="6569075" cy="928687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 anchor="ctr"/>
          <a:lstStyle>
            <a:lvl1pPr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buSzPct val="60000"/>
              <a:buFontTx/>
              <a:buBlip>
                <a:blip r:embed="rId6"/>
              </a:buBlip>
            </a:pPr>
            <a:r>
              <a:rPr lang="en-US" altLang="ko-KR" sz="20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생활터별 건강걷기</a:t>
            </a:r>
            <a:r>
              <a:rPr lang="en-US" altLang="ko-KR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농어촌 건강증진 프로그램</a:t>
            </a:r>
          </a:p>
          <a:p>
            <a:pPr>
              <a:lnSpc>
                <a:spcPct val="120000"/>
              </a:lnSpc>
              <a:buSzPct val="60000"/>
              <a:buFontTx/>
              <a:buBlip>
                <a:blip r:embed="rId6"/>
              </a:buBlip>
            </a:pPr>
            <a:r>
              <a:rPr lang="ko-KR" altLang="en-US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한의약 경로당 건강증진 프로그램 등</a:t>
            </a:r>
          </a:p>
        </p:txBody>
      </p:sp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1473200" y="3870325"/>
            <a:ext cx="6569075" cy="996950"/>
          </a:xfrm>
          <a:prstGeom prst="rect">
            <a:avLst/>
          </a:prstGeom>
          <a:solidFill>
            <a:srgbClr val="99CC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 anchor="ctr"/>
          <a:lstStyle>
            <a:lvl1pPr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ct val="60000"/>
              <a:buFontTx/>
              <a:buBlip>
                <a:blip r:embed="rId7"/>
              </a:buBlip>
            </a:pPr>
            <a:r>
              <a:rPr lang="en-US" altLang="ko-KR" sz="20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사업장 근로자 암 예방교육 확대</a:t>
            </a:r>
          </a:p>
          <a:p>
            <a:pPr>
              <a:lnSpc>
                <a:spcPct val="150000"/>
              </a:lnSpc>
              <a:buSzPct val="60000"/>
              <a:buFontTx/>
              <a:buBlip>
                <a:blip r:embed="rId7"/>
              </a:buBlip>
            </a:pPr>
            <a:r>
              <a:rPr lang="ko-KR" altLang="en-US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수검률 우수 사업장 인센티브 부여</a:t>
            </a:r>
          </a:p>
        </p:txBody>
      </p:sp>
      <p:sp>
        <p:nvSpPr>
          <p:cNvPr id="33835" name="AutoShape 43"/>
          <p:cNvSpPr>
            <a:spLocks noChangeArrowheads="1"/>
          </p:cNvSpPr>
          <p:nvPr/>
        </p:nvSpPr>
        <p:spPr bwMode="auto">
          <a:xfrm>
            <a:off x="3632200" y="3571875"/>
            <a:ext cx="434975" cy="214313"/>
          </a:xfrm>
          <a:prstGeom prst="rightArrow">
            <a:avLst>
              <a:gd name="adj1" fmla="val 50000"/>
              <a:gd name="adj2" fmla="val 50008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6139" cmpd="sng">
            <a:solidFill>
              <a:srgbClr val="41941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33836" name="AutoShape 44"/>
          <p:cNvSpPr>
            <a:spLocks noChangeArrowheads="1"/>
          </p:cNvSpPr>
          <p:nvPr/>
        </p:nvSpPr>
        <p:spPr bwMode="auto">
          <a:xfrm>
            <a:off x="-319088" y="5156200"/>
            <a:ext cx="8632826" cy="677863"/>
          </a:xfrm>
          <a:prstGeom prst="roundRect">
            <a:avLst>
              <a:gd name="adj" fmla="val 37"/>
            </a:avLst>
          </a:prstGeom>
          <a:solidFill>
            <a:srgbClr val="99CCFF">
              <a:alpha val="50000"/>
            </a:srgbClr>
          </a:solidFill>
          <a:ln w="9208" cmpd="sng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grpSp>
        <p:nvGrpSpPr>
          <p:cNvPr id="33837" name="Group 45"/>
          <p:cNvGrpSpPr>
            <a:grpSpLocks/>
          </p:cNvGrpSpPr>
          <p:nvPr/>
        </p:nvGrpSpPr>
        <p:grpSpPr bwMode="auto">
          <a:xfrm>
            <a:off x="0" y="4835525"/>
            <a:ext cx="1490663" cy="1473200"/>
            <a:chOff x="0" y="3046"/>
            <a:chExt cx="939" cy="928"/>
          </a:xfrm>
        </p:grpSpPr>
        <p:pic>
          <p:nvPicPr>
            <p:cNvPr id="33838" name="Picture 46"/>
            <p:cNvPicPr>
              <a:picLocks noChangeAspect="1" noChangeArrowheads="1"/>
            </p:cNvPicPr>
            <p:nvPr/>
          </p:nvPicPr>
          <p:blipFill>
            <a:blip r:embed="rId3">
              <a:lum contras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21" r="41154"/>
            <a:stretch>
              <a:fillRect/>
            </a:stretch>
          </p:blipFill>
          <p:spPr bwMode="auto">
            <a:xfrm>
              <a:off x="0" y="3046"/>
              <a:ext cx="939" cy="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839" name="Rectangle 47"/>
            <p:cNvSpPr>
              <a:spLocks noChangeArrowheads="1"/>
            </p:cNvSpPr>
            <p:nvPr/>
          </p:nvSpPr>
          <p:spPr bwMode="auto">
            <a:xfrm>
              <a:off x="121" y="3297"/>
              <a:ext cx="665" cy="351"/>
            </a:xfrm>
            <a:prstGeom prst="rect">
              <a:avLst/>
            </a:prstGeom>
            <a:noFill/>
            <a:ln>
              <a:noFill/>
            </a:ln>
            <a:effectLst>
              <a:outerShdw dist="17679" dir="2700000" algn="ctr" rotWithShape="0">
                <a:srgbClr val="FFFF9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0" tIns="45541" rIns="91250" bIns="45541" anchor="ctr"/>
            <a:lstStyle>
              <a:lvl1pPr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719138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71913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ko-KR" altLang="en-US" sz="2100">
                  <a:solidFill>
                    <a:srgbClr val="000000"/>
                  </a:solidFill>
                  <a:latin typeface="함초롬돋움" panose="020B0604000101010101" pitchFamily="50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사 업</a:t>
              </a:r>
            </a:p>
            <a:p>
              <a:pPr algn="ctr"/>
              <a:r>
                <a:rPr lang="ko-KR" altLang="en-US" sz="2100">
                  <a:solidFill>
                    <a:srgbClr val="000000"/>
                  </a:solidFill>
                  <a:latin typeface="함초롬돋움" panose="020B0604000101010101" pitchFamily="50" charset="-127"/>
                  <a:ea typeface="HY헤드라인M" panose="02030600000101010101" pitchFamily="18" charset="-127"/>
                  <a:sym typeface="Wingdings" panose="05000000000000000000" pitchFamily="2" charset="2"/>
                </a:rPr>
                <a:t>내실화</a:t>
              </a:r>
            </a:p>
          </p:txBody>
        </p:sp>
      </p:grpSp>
      <p:sp>
        <p:nvSpPr>
          <p:cNvPr id="33840" name="Rectangle 48"/>
          <p:cNvSpPr>
            <a:spLocks noChangeArrowheads="1"/>
          </p:cNvSpPr>
          <p:nvPr/>
        </p:nvSpPr>
        <p:spPr bwMode="auto">
          <a:xfrm>
            <a:off x="1473200" y="5802313"/>
            <a:ext cx="6569075" cy="792162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 anchor="ctr"/>
          <a:lstStyle>
            <a:lvl1pPr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buSzPct val="60000"/>
              <a:buFontTx/>
              <a:buBlip>
                <a:blip r:embed="rId6"/>
              </a:buBlip>
            </a:pPr>
            <a:r>
              <a:rPr lang="en-US" altLang="ko-KR" sz="20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전남지역암센터</a:t>
            </a:r>
            <a:r>
              <a:rPr lang="en-US" altLang="ko-KR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국민건강보험공단</a:t>
            </a:r>
            <a:r>
              <a:rPr lang="en-US" altLang="ko-KR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검진기관</a:t>
            </a:r>
          </a:p>
          <a:p>
            <a:pPr>
              <a:lnSpc>
                <a:spcPct val="120000"/>
              </a:lnSpc>
              <a:buSzPct val="60000"/>
              <a:buFontTx/>
              <a:buBlip>
                <a:blip r:embed="rId6"/>
              </a:buBlip>
            </a:pPr>
            <a:r>
              <a:rPr lang="ko-KR" altLang="en-US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지역내 리더자 등 전문인력 지지</a:t>
            </a:r>
            <a:r>
              <a:rPr lang="en-US" altLang="ko-KR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000">
                <a:solidFill>
                  <a:srgbClr val="3838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연계 강화</a:t>
            </a:r>
          </a:p>
        </p:txBody>
      </p:sp>
      <p:sp>
        <p:nvSpPr>
          <p:cNvPr id="33844" name="Rectangle 52"/>
          <p:cNvSpPr>
            <a:spLocks noChangeArrowheads="1"/>
          </p:cNvSpPr>
          <p:nvPr/>
        </p:nvSpPr>
        <p:spPr bwMode="auto">
          <a:xfrm>
            <a:off x="1498600" y="5227638"/>
            <a:ext cx="6886575" cy="523875"/>
          </a:xfrm>
          <a:prstGeom prst="rect">
            <a:avLst/>
          </a:prstGeom>
          <a:noFill/>
          <a:ln>
            <a:noFill/>
          </a:ln>
          <a:effectLst>
            <a:outerShdw dist="35675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0" tIns="45541" rIns="91250" bIns="45541"/>
          <a:lstStyle>
            <a:lvl1pPr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buSzPct val="80000"/>
              <a:buFontTx/>
              <a:buBlip>
                <a:blip r:embed="rId4"/>
              </a:buBlip>
            </a:pPr>
            <a:r>
              <a:rPr lang="en-US" altLang="ko-KR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>
                <a:solidFill>
                  <a:srgbClr val="26262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유관기관 암 예방</a:t>
            </a:r>
            <a:r>
              <a:rPr lang="en-US" altLang="ko-KR">
                <a:solidFill>
                  <a:srgbClr val="26262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>
                <a:solidFill>
                  <a:srgbClr val="26262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관리 네트워크 체계 다양화</a:t>
            </a:r>
          </a:p>
        </p:txBody>
      </p:sp>
      <p:sp>
        <p:nvSpPr>
          <p:cNvPr id="33845" name="Rectangle 5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6900"/>
            <a:ext cx="314007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0"/>
            <a:ext cx="6267450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0"/>
            <a:ext cx="6267450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438"/>
            <a:ext cx="4132263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5854700"/>
            <a:ext cx="81597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825" name="Group 9"/>
          <p:cNvGrpSpPr>
            <a:grpSpLocks/>
          </p:cNvGrpSpPr>
          <p:nvPr/>
        </p:nvGrpSpPr>
        <p:grpSpPr bwMode="auto">
          <a:xfrm>
            <a:off x="7307263" y="5937250"/>
            <a:ext cx="1452562" cy="503238"/>
            <a:chOff x="4603" y="3740"/>
            <a:chExt cx="915" cy="317"/>
          </a:xfrm>
        </p:grpSpPr>
        <p:pic>
          <p:nvPicPr>
            <p:cNvPr id="3482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" y="3745"/>
              <a:ext cx="848" cy="312"/>
            </a:xfrm>
            <a:prstGeom prst="rect">
              <a:avLst/>
            </a:prstGeom>
            <a:noFill/>
            <a:ln>
              <a:noFill/>
            </a:ln>
            <a:effectLst>
              <a:outerShdw dist="37727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" y="3740"/>
              <a:ext cx="411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0000">
            <a:off x="1237456" y="1718470"/>
            <a:ext cx="974725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9" name="Rectangle 13"/>
          <p:cNvSpPr>
            <a:spLocks noChangeArrowheads="1"/>
          </p:cNvSpPr>
          <p:nvPr>
            <p:ph type="body"/>
          </p:nvPr>
        </p:nvSpPr>
        <p:spPr>
          <a:xfrm>
            <a:off x="1547813" y="2779713"/>
            <a:ext cx="8229600" cy="1524000"/>
          </a:xfrm>
          <a:ln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43" tIns="46545" rIns="89743" bIns="46545"/>
          <a:lstStyle/>
          <a:p>
            <a:pPr marL="342900" indent="-342900" algn="l" defTabSz="6286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en-US" altLang="ko-KR" sz="4000">
                <a:solidFill>
                  <a:srgbClr val="4D4D4D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</a:t>
            </a:r>
            <a:r>
              <a:rPr lang="ko-KR" altLang="en-US" sz="4000" b="1">
                <a:solidFill>
                  <a:srgbClr val="4D4D4D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감 사 합 니 다</a:t>
            </a:r>
            <a:r>
              <a:rPr lang="en-US" altLang="ko-KR" sz="4000" b="1">
                <a:solidFill>
                  <a:srgbClr val="4D4D4D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48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 uiExpand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50292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4363"/>
            <a:ext cx="7218363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7832725" y="284163"/>
            <a:ext cx="1112838" cy="379412"/>
            <a:chOff x="4934" y="179"/>
            <a:chExt cx="701" cy="239"/>
          </a:xfrm>
        </p:grpSpPr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" y="182"/>
              <a:ext cx="640" cy="236"/>
            </a:xfrm>
            <a:prstGeom prst="rect">
              <a:avLst/>
            </a:prstGeom>
            <a:noFill/>
            <a:ln>
              <a:noFill/>
            </a:ln>
            <a:effectLst>
              <a:outerShdw dist="37885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5300" y="179"/>
              <a:ext cx="335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50" tIns="45541" rIns="91250" bIns="45541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dist"/>
              <a:r>
                <a:rPr lang="ko-KR" altLang="en-US" sz="900">
                  <a:solidFill>
                    <a:srgbClr val="0000A2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sym typeface="Wingdings" panose="05000000000000000000" pitchFamily="2" charset="2"/>
                </a:rPr>
                <a:t>장성군</a:t>
              </a:r>
            </a:p>
          </p:txBody>
        </p:sp>
      </p:grp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0" y="2854325"/>
            <a:ext cx="4568825" cy="712788"/>
          </a:xfrm>
          <a:prstGeom prst="roundRect">
            <a:avLst>
              <a:gd name="adj" fmla="val 79"/>
            </a:avLst>
          </a:prstGeom>
          <a:solidFill>
            <a:srgbClr val="D5D5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896938" y="2874963"/>
            <a:ext cx="2952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 </a:t>
            </a:r>
            <a:r>
              <a:rPr lang="ko-KR" altLang="en-US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일 반 현 황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uiExpand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21" name="Group 5"/>
          <p:cNvGrpSpPr>
            <a:grpSpLocks/>
          </p:cNvGrpSpPr>
          <p:nvPr/>
        </p:nvGrpSpPr>
        <p:grpSpPr bwMode="auto">
          <a:xfrm>
            <a:off x="538163" y="1627188"/>
            <a:ext cx="8062912" cy="4751387"/>
            <a:chOff x="339" y="1025"/>
            <a:chExt cx="5079" cy="2993"/>
          </a:xfrm>
        </p:grpSpPr>
        <p:grpSp>
          <p:nvGrpSpPr>
            <p:cNvPr id="9222" name="Group 6"/>
            <p:cNvGrpSpPr>
              <a:grpSpLocks/>
            </p:cNvGrpSpPr>
            <p:nvPr/>
          </p:nvGrpSpPr>
          <p:grpSpPr bwMode="auto">
            <a:xfrm>
              <a:off x="339" y="1082"/>
              <a:ext cx="1457" cy="2891"/>
              <a:chOff x="339" y="1082"/>
              <a:chExt cx="1457" cy="2891"/>
            </a:xfrm>
          </p:grpSpPr>
          <p:sp>
            <p:nvSpPr>
              <p:cNvPr id="9223" name="Rectangle 7"/>
              <p:cNvSpPr>
                <a:spLocks noChangeArrowheads="1"/>
              </p:cNvSpPr>
              <p:nvPr/>
            </p:nvSpPr>
            <p:spPr bwMode="auto">
              <a:xfrm>
                <a:off x="339" y="1715"/>
                <a:ext cx="1423" cy="2258"/>
              </a:xfrm>
              <a:prstGeom prst="rect">
                <a:avLst/>
              </a:prstGeom>
              <a:solidFill>
                <a:srgbClr val="E7B54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9854" tIns="46657" rIns="89854" bIns="46657" anchor="ctr"/>
              <a:lstStyle>
                <a:lvl1pPr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ko-KR" sz="1800">
                    <a:solidFill>
                      <a:srgbClr val="FFFFFF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sym typeface="Wingdings" panose="05000000000000000000" pitchFamily="2" charset="2"/>
                  </a:rPr>
                  <a:t>    </a:t>
                </a:r>
              </a:p>
            </p:txBody>
          </p:sp>
          <p:grpSp>
            <p:nvGrpSpPr>
              <p:cNvPr id="9224" name="Group 8"/>
              <p:cNvGrpSpPr>
                <a:grpSpLocks/>
              </p:cNvGrpSpPr>
              <p:nvPr/>
            </p:nvGrpSpPr>
            <p:grpSpPr bwMode="auto">
              <a:xfrm>
                <a:off x="346" y="1082"/>
                <a:ext cx="1450" cy="1379"/>
                <a:chOff x="346" y="1082"/>
                <a:chExt cx="1450" cy="1379"/>
              </a:xfrm>
            </p:grpSpPr>
            <p:sp>
              <p:nvSpPr>
                <p:cNvPr id="9225" name="Oval 9"/>
                <p:cNvSpPr>
                  <a:spLocks noChangeArrowheads="1"/>
                </p:cNvSpPr>
                <p:nvPr/>
              </p:nvSpPr>
              <p:spPr bwMode="auto">
                <a:xfrm>
                  <a:off x="440" y="1082"/>
                  <a:ext cx="1214" cy="1379"/>
                </a:xfrm>
                <a:prstGeom prst="ellipse">
                  <a:avLst/>
                </a:prstGeom>
                <a:solidFill>
                  <a:srgbClr val="E7B54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pic>
              <p:nvPicPr>
                <p:cNvPr id="9226" name="Picture 1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" y="1139"/>
                  <a:ext cx="1450" cy="1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9227" name="Group 11"/>
              <p:cNvGrpSpPr>
                <a:grpSpLocks/>
              </p:cNvGrpSpPr>
              <p:nvPr/>
            </p:nvGrpSpPr>
            <p:grpSpPr bwMode="auto">
              <a:xfrm>
                <a:off x="382" y="2524"/>
                <a:ext cx="1313" cy="347"/>
                <a:chOff x="382" y="2524"/>
                <a:chExt cx="1313" cy="347"/>
              </a:xfrm>
            </p:grpSpPr>
            <p:sp>
              <p:nvSpPr>
                <p:cNvPr id="9228" name="AutoShape 12"/>
                <p:cNvSpPr>
                  <a:spLocks noChangeArrowheads="1"/>
                </p:cNvSpPr>
                <p:nvPr/>
              </p:nvSpPr>
              <p:spPr bwMode="auto">
                <a:xfrm>
                  <a:off x="483" y="2524"/>
                  <a:ext cx="1112" cy="347"/>
                </a:xfrm>
                <a:prstGeom prst="roundRect">
                  <a:avLst>
                    <a:gd name="adj" fmla="val 1301"/>
                  </a:avLst>
                </a:prstGeom>
                <a:solidFill>
                  <a:srgbClr val="3F3F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9229" name="Rectangle 13"/>
                <p:cNvSpPr>
                  <a:spLocks noChangeArrowheads="1"/>
                </p:cNvSpPr>
                <p:nvPr/>
              </p:nvSpPr>
              <p:spPr bwMode="auto">
                <a:xfrm>
                  <a:off x="382" y="2551"/>
                  <a:ext cx="1313" cy="29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521" dir="13500000" algn="ctr" rotWithShape="0">
                    <a:srgbClr val="2F4D71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89854" tIns="46657" rIns="89854" bIns="46657"/>
                <a:lstStyle>
                  <a:lvl1pPr marL="358775" indent="-358775" defTabSz="719138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989013" indent="-449263" defTabSz="719138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528763" indent="-449263" defTabSz="719138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2068513" indent="-449263" defTabSz="719138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608263" indent="-449263" defTabSz="719138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3065463" indent="-449263" defTabSz="719138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3522663" indent="-449263" defTabSz="719138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979863" indent="-449263" defTabSz="719138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4437063" indent="-449263" defTabSz="719138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</a:pPr>
                  <a:r>
                    <a:rPr lang="ko-KR" altLang="en-US" sz="2000" b="1">
                      <a:solidFill>
                        <a:srgbClr val="FFFFFF"/>
                      </a:solidFill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  <a:sym typeface="Wingdings" panose="05000000000000000000" pitchFamily="2" charset="2"/>
                    </a:rPr>
                    <a:t>행정구역</a:t>
                  </a:r>
                </a:p>
              </p:txBody>
            </p:sp>
          </p:grpSp>
          <p:sp>
            <p:nvSpPr>
              <p:cNvPr id="9230" name="Rectangle 14"/>
              <p:cNvSpPr>
                <a:spLocks noChangeArrowheads="1"/>
              </p:cNvSpPr>
              <p:nvPr/>
            </p:nvSpPr>
            <p:spPr bwMode="auto">
              <a:xfrm>
                <a:off x="429" y="3054"/>
                <a:ext cx="1270" cy="6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521" dir="13500000" algn="ctr" rotWithShape="0">
                  <a:srgbClr val="2F4D71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54" tIns="46657" rIns="89854" bIns="46657"/>
              <a:lstStyle>
                <a:lvl1pPr marL="358775" indent="-358775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ko-KR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1</a:t>
                </a:r>
                <a:r>
                  <a:rPr lang="ko-KR" altLang="en-US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읍</a:t>
                </a:r>
                <a:r>
                  <a:rPr lang="en-US" altLang="ko-KR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, 10</a:t>
                </a:r>
                <a:r>
                  <a:rPr lang="ko-KR" altLang="en-US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면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292</a:t>
                </a:r>
                <a:r>
                  <a:rPr lang="ko-KR" altLang="en-US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리 </a:t>
                </a:r>
                <a:r>
                  <a:rPr lang="en-US" altLang="ko-KR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476</a:t>
                </a:r>
                <a:r>
                  <a:rPr lang="ko-KR" altLang="en-US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마을</a:t>
                </a:r>
              </a:p>
            </p:txBody>
          </p:sp>
        </p:grpSp>
        <p:grpSp>
          <p:nvGrpSpPr>
            <p:cNvPr id="9231" name="Group 15"/>
            <p:cNvGrpSpPr>
              <a:grpSpLocks/>
            </p:cNvGrpSpPr>
            <p:nvPr/>
          </p:nvGrpSpPr>
          <p:grpSpPr bwMode="auto">
            <a:xfrm>
              <a:off x="2114" y="1082"/>
              <a:ext cx="1536" cy="2936"/>
              <a:chOff x="2114" y="1082"/>
              <a:chExt cx="1536" cy="2936"/>
            </a:xfrm>
          </p:grpSpPr>
          <p:sp>
            <p:nvSpPr>
              <p:cNvPr id="9232" name="Rectangle 16"/>
              <p:cNvSpPr>
                <a:spLocks noChangeArrowheads="1"/>
              </p:cNvSpPr>
              <p:nvPr/>
            </p:nvSpPr>
            <p:spPr bwMode="auto">
              <a:xfrm>
                <a:off x="2189" y="1715"/>
                <a:ext cx="1425" cy="2241"/>
              </a:xfrm>
              <a:prstGeom prst="rect">
                <a:avLst/>
              </a:prstGeom>
              <a:solidFill>
                <a:srgbClr val="D68F6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grpSp>
            <p:nvGrpSpPr>
              <p:cNvPr id="9236" name="Group 20"/>
              <p:cNvGrpSpPr>
                <a:grpSpLocks/>
              </p:cNvGrpSpPr>
              <p:nvPr/>
            </p:nvGrpSpPr>
            <p:grpSpPr bwMode="auto">
              <a:xfrm>
                <a:off x="2256" y="2524"/>
                <a:ext cx="1311" cy="347"/>
                <a:chOff x="2256" y="2524"/>
                <a:chExt cx="1311" cy="347"/>
              </a:xfrm>
            </p:grpSpPr>
            <p:sp>
              <p:nvSpPr>
                <p:cNvPr id="9237" name="AutoShape 21"/>
                <p:cNvSpPr>
                  <a:spLocks noChangeArrowheads="1"/>
                </p:cNvSpPr>
                <p:nvPr/>
              </p:nvSpPr>
              <p:spPr bwMode="auto">
                <a:xfrm>
                  <a:off x="2356" y="2524"/>
                  <a:ext cx="1110" cy="347"/>
                </a:xfrm>
                <a:prstGeom prst="roundRect">
                  <a:avLst>
                    <a:gd name="adj" fmla="val 1301"/>
                  </a:avLst>
                </a:prstGeom>
                <a:solidFill>
                  <a:srgbClr val="3F3F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9238" name="Rectangle 22"/>
                <p:cNvSpPr>
                  <a:spLocks noChangeArrowheads="1"/>
                </p:cNvSpPr>
                <p:nvPr/>
              </p:nvSpPr>
              <p:spPr bwMode="auto">
                <a:xfrm>
                  <a:off x="2256" y="2552"/>
                  <a:ext cx="1311" cy="29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521" dir="13500000" algn="ctr" rotWithShape="0">
                    <a:srgbClr val="2F4D71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89854" tIns="46657" rIns="89854" bIns="46657"/>
                <a:lstStyle>
                  <a:lvl1pPr marL="358775" indent="-358775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98901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52876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206851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60826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30654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35226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9798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44370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</a:pPr>
                  <a:r>
                    <a:rPr lang="ko-KR" altLang="en-US" sz="2000" b="1">
                      <a:solidFill>
                        <a:srgbClr val="FFFFFF"/>
                      </a:solidFill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  <a:sym typeface="Wingdings" panose="05000000000000000000" pitchFamily="2" charset="2"/>
                    </a:rPr>
                    <a:t>인    구</a:t>
                  </a:r>
                </a:p>
              </p:txBody>
            </p:sp>
          </p:grpSp>
          <p:grpSp>
            <p:nvGrpSpPr>
              <p:cNvPr id="9239" name="Group 23"/>
              <p:cNvGrpSpPr>
                <a:grpSpLocks/>
              </p:cNvGrpSpPr>
              <p:nvPr/>
            </p:nvGrpSpPr>
            <p:grpSpPr bwMode="auto">
              <a:xfrm>
                <a:off x="2202" y="1082"/>
                <a:ext cx="1448" cy="1379"/>
                <a:chOff x="2202" y="1082"/>
                <a:chExt cx="1448" cy="1379"/>
              </a:xfrm>
            </p:grpSpPr>
            <p:sp>
              <p:nvSpPr>
                <p:cNvPr id="9240" name="Oval 24"/>
                <p:cNvSpPr>
                  <a:spLocks noChangeArrowheads="1"/>
                </p:cNvSpPr>
                <p:nvPr/>
              </p:nvSpPr>
              <p:spPr bwMode="auto">
                <a:xfrm>
                  <a:off x="2290" y="1082"/>
                  <a:ext cx="1212" cy="1379"/>
                </a:xfrm>
                <a:prstGeom prst="ellipse">
                  <a:avLst/>
                </a:prstGeom>
                <a:solidFill>
                  <a:srgbClr val="D68F6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pic>
              <p:nvPicPr>
                <p:cNvPr id="9241" name="Picture 2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2" y="1139"/>
                  <a:ext cx="1448" cy="1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9242" name="Rectangle 26"/>
              <p:cNvSpPr>
                <a:spLocks noChangeArrowheads="1"/>
              </p:cNvSpPr>
              <p:nvPr/>
            </p:nvSpPr>
            <p:spPr bwMode="auto">
              <a:xfrm>
                <a:off x="2250" y="2975"/>
                <a:ext cx="1257" cy="58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521" dir="13500000" algn="ctr" rotWithShape="0">
                  <a:srgbClr val="2F4D71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54" tIns="46657" rIns="89854" bIns="46657"/>
              <a:lstStyle>
                <a:lvl1pPr marL="358775" indent="-358775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ko-KR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   21,477</a:t>
                </a:r>
                <a:r>
                  <a:rPr lang="ko-KR" altLang="en-US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가구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   </a:t>
                </a:r>
                <a:r>
                  <a:rPr lang="en-US" altLang="ko-KR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46,029</a:t>
                </a:r>
                <a:r>
                  <a:rPr lang="ko-KR" altLang="en-US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명</a:t>
                </a:r>
              </a:p>
              <a:p>
                <a:pPr>
                  <a:lnSpc>
                    <a:spcPct val="90000"/>
                  </a:lnSpc>
                </a:pPr>
                <a:endParaRPr lang="en-US" altLang="ko-KR" sz="2000" b="1">
                  <a:solidFill>
                    <a:srgbClr val="FFFFFF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  <a:sym typeface="Wingdings" panose="05000000000000000000" pitchFamily="2" charset="2"/>
                </a:endParaRPr>
              </a:p>
            </p:txBody>
          </p:sp>
          <p:sp>
            <p:nvSpPr>
              <p:cNvPr id="9243" name="Rectangle 27"/>
              <p:cNvSpPr>
                <a:spLocks noChangeArrowheads="1"/>
              </p:cNvSpPr>
              <p:nvPr/>
            </p:nvSpPr>
            <p:spPr bwMode="auto">
              <a:xfrm>
                <a:off x="2114" y="3670"/>
                <a:ext cx="1528" cy="34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521" dir="13500000" algn="ctr" rotWithShape="0">
                  <a:srgbClr val="2F4D71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54" tIns="46657" rIns="89854" bIns="46657"/>
              <a:lstStyle>
                <a:lvl1pPr marL="358775" indent="-358775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altLang="ko-KR" sz="15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 * </a:t>
                </a:r>
                <a:r>
                  <a:rPr lang="ko-KR" altLang="en-US" sz="15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노인</a:t>
                </a:r>
                <a:r>
                  <a:rPr lang="en-US" altLang="ko-KR" sz="15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:12,528</a:t>
                </a:r>
                <a:r>
                  <a:rPr lang="ko-KR" altLang="en-US" sz="15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명</a:t>
                </a:r>
                <a:r>
                  <a:rPr lang="en-US" altLang="ko-KR" sz="15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(27.2%)</a:t>
                </a:r>
              </a:p>
            </p:txBody>
          </p:sp>
        </p:grpSp>
        <p:grpSp>
          <p:nvGrpSpPr>
            <p:cNvPr id="9244" name="Group 28"/>
            <p:cNvGrpSpPr>
              <a:grpSpLocks/>
            </p:cNvGrpSpPr>
            <p:nvPr/>
          </p:nvGrpSpPr>
          <p:grpSpPr bwMode="auto">
            <a:xfrm>
              <a:off x="3992" y="1025"/>
              <a:ext cx="1426" cy="2931"/>
              <a:chOff x="3992" y="1025"/>
              <a:chExt cx="1426" cy="2931"/>
            </a:xfrm>
          </p:grpSpPr>
          <p:sp>
            <p:nvSpPr>
              <p:cNvPr id="9245" name="Rectangle 29"/>
              <p:cNvSpPr>
                <a:spLocks noChangeArrowheads="1"/>
              </p:cNvSpPr>
              <p:nvPr/>
            </p:nvSpPr>
            <p:spPr bwMode="auto">
              <a:xfrm>
                <a:off x="3994" y="1715"/>
                <a:ext cx="1423" cy="2241"/>
              </a:xfrm>
              <a:prstGeom prst="rect">
                <a:avLst/>
              </a:prstGeom>
              <a:solidFill>
                <a:srgbClr val="69A7B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ko-KR" altLang="en-US"/>
              </a:p>
            </p:txBody>
          </p:sp>
          <p:grpSp>
            <p:nvGrpSpPr>
              <p:cNvPr id="9246" name="Group 30"/>
              <p:cNvGrpSpPr>
                <a:grpSpLocks/>
              </p:cNvGrpSpPr>
              <p:nvPr/>
            </p:nvGrpSpPr>
            <p:grpSpPr bwMode="auto">
              <a:xfrm>
                <a:off x="4129" y="1025"/>
                <a:ext cx="1212" cy="1379"/>
                <a:chOff x="4129" y="1025"/>
                <a:chExt cx="1212" cy="1379"/>
              </a:xfrm>
            </p:grpSpPr>
            <p:sp>
              <p:nvSpPr>
                <p:cNvPr id="9247" name="Oval 31"/>
                <p:cNvSpPr>
                  <a:spLocks noChangeArrowheads="1"/>
                </p:cNvSpPr>
                <p:nvPr/>
              </p:nvSpPr>
              <p:spPr bwMode="auto">
                <a:xfrm>
                  <a:off x="4129" y="1025"/>
                  <a:ext cx="1212" cy="1379"/>
                </a:xfrm>
                <a:prstGeom prst="ellipse">
                  <a:avLst/>
                </a:prstGeom>
                <a:solidFill>
                  <a:srgbClr val="69A7B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9248" name="Oval 32"/>
                <p:cNvSpPr>
                  <a:spLocks noChangeArrowheads="1"/>
                </p:cNvSpPr>
                <p:nvPr/>
              </p:nvSpPr>
              <p:spPr bwMode="auto">
                <a:xfrm>
                  <a:off x="4201" y="1117"/>
                  <a:ext cx="1070" cy="1195"/>
                </a:xfrm>
                <a:prstGeom prst="ellipse">
                  <a:avLst/>
                </a:prstGeom>
                <a:blipFill dpi="0" rotWithShape="0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9252" name="Group 36"/>
              <p:cNvGrpSpPr>
                <a:grpSpLocks/>
              </p:cNvGrpSpPr>
              <p:nvPr/>
            </p:nvGrpSpPr>
            <p:grpSpPr bwMode="auto">
              <a:xfrm>
                <a:off x="4048" y="2524"/>
                <a:ext cx="1313" cy="347"/>
                <a:chOff x="4048" y="2524"/>
                <a:chExt cx="1313" cy="347"/>
              </a:xfrm>
            </p:grpSpPr>
            <p:sp>
              <p:nvSpPr>
                <p:cNvPr id="9253" name="AutoShape 37"/>
                <p:cNvSpPr>
                  <a:spLocks noChangeArrowheads="1"/>
                </p:cNvSpPr>
                <p:nvPr/>
              </p:nvSpPr>
              <p:spPr bwMode="auto">
                <a:xfrm>
                  <a:off x="4151" y="2524"/>
                  <a:ext cx="1109" cy="347"/>
                </a:xfrm>
                <a:prstGeom prst="roundRect">
                  <a:avLst>
                    <a:gd name="adj" fmla="val 1301"/>
                  </a:avLst>
                </a:prstGeom>
                <a:solidFill>
                  <a:srgbClr val="3F3F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9254" name="Rectangle 38"/>
                <p:cNvSpPr>
                  <a:spLocks noChangeArrowheads="1"/>
                </p:cNvSpPr>
                <p:nvPr/>
              </p:nvSpPr>
              <p:spPr bwMode="auto">
                <a:xfrm>
                  <a:off x="4048" y="2552"/>
                  <a:ext cx="1313" cy="29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521" dir="13500000" algn="ctr" rotWithShape="0">
                    <a:srgbClr val="2F4D71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89854" tIns="46657" rIns="89854" bIns="46657"/>
                <a:lstStyle>
                  <a:lvl1pPr marL="358775" indent="-358775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98901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52876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206851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608263" indent="-449263" defTabSz="809625"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30654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35226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9798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4437063" indent="-449263" defTabSz="809625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</a:pPr>
                  <a:r>
                    <a:rPr lang="ko-KR" altLang="en-US" sz="2000" b="1">
                      <a:solidFill>
                        <a:srgbClr val="FFFFFF"/>
                      </a:solidFill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  <a:sym typeface="Wingdings" panose="05000000000000000000" pitchFamily="2" charset="2"/>
                    </a:rPr>
                    <a:t>암검진 대상자</a:t>
                  </a:r>
                </a:p>
              </p:txBody>
            </p:sp>
          </p:grpSp>
          <p:sp>
            <p:nvSpPr>
              <p:cNvPr id="9255" name="Rectangle 39"/>
              <p:cNvSpPr>
                <a:spLocks noChangeArrowheads="1"/>
              </p:cNvSpPr>
              <p:nvPr/>
            </p:nvSpPr>
            <p:spPr bwMode="auto">
              <a:xfrm>
                <a:off x="3992" y="2991"/>
                <a:ext cx="1426" cy="3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521" dir="13500000" algn="ctr" rotWithShape="0">
                  <a:srgbClr val="2F4D71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54" tIns="46657" rIns="89854" bIns="46657"/>
              <a:lstStyle>
                <a:lvl1pPr marL="358775" indent="-358775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altLang="ko-KR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&lt; 16,658</a:t>
                </a:r>
                <a:r>
                  <a:rPr lang="ko-KR" altLang="en-US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명 </a:t>
                </a:r>
                <a:r>
                  <a:rPr lang="en-US" altLang="ko-KR" sz="20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&gt;</a:t>
                </a:r>
              </a:p>
            </p:txBody>
          </p:sp>
          <p:sp>
            <p:nvSpPr>
              <p:cNvPr id="9256" name="Rectangle 40"/>
              <p:cNvSpPr>
                <a:spLocks noChangeArrowheads="1"/>
              </p:cNvSpPr>
              <p:nvPr/>
            </p:nvSpPr>
            <p:spPr bwMode="auto">
              <a:xfrm>
                <a:off x="4027" y="3246"/>
                <a:ext cx="1391" cy="59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521" dir="13500000" algn="ctr" rotWithShape="0">
                  <a:srgbClr val="2F4D71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9854" tIns="46657" rIns="89854" bIns="46657"/>
              <a:lstStyle>
                <a:lvl1pPr marL="358775" indent="-358775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719138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719138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ko-KR" altLang="en-US" sz="18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의료급여 </a:t>
                </a:r>
                <a:r>
                  <a:rPr lang="en-US" altLang="ko-KR" sz="18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:   1,967</a:t>
                </a:r>
                <a:r>
                  <a:rPr lang="ko-KR" altLang="en-US" sz="18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명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8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건강보험 </a:t>
                </a:r>
                <a:r>
                  <a:rPr lang="en-US" altLang="ko-KR" sz="18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: 14,691</a:t>
                </a:r>
                <a:r>
                  <a:rPr lang="ko-KR" altLang="en-US" sz="1800" b="1">
                    <a:solidFill>
                      <a:srgbClr val="FFFFFF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  <a:sym typeface="Wingdings" panose="05000000000000000000" pitchFamily="2" charset="2"/>
                  </a:rPr>
                  <a:t>명</a:t>
                </a:r>
              </a:p>
            </p:txBody>
          </p:sp>
        </p:grpSp>
      </p:grpSp>
      <p:sp>
        <p:nvSpPr>
          <p:cNvPr id="9257" name="Rectangle 41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50292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4363"/>
            <a:ext cx="7218363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7" name="Group 7"/>
          <p:cNvGrpSpPr>
            <a:grpSpLocks/>
          </p:cNvGrpSpPr>
          <p:nvPr/>
        </p:nvGrpSpPr>
        <p:grpSpPr bwMode="auto">
          <a:xfrm>
            <a:off x="7832725" y="284163"/>
            <a:ext cx="1112838" cy="379412"/>
            <a:chOff x="4934" y="179"/>
            <a:chExt cx="701" cy="239"/>
          </a:xfrm>
        </p:grpSpPr>
        <p:pic>
          <p:nvPicPr>
            <p:cNvPr id="1024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" y="182"/>
              <a:ext cx="640" cy="236"/>
            </a:xfrm>
            <a:prstGeom prst="rect">
              <a:avLst/>
            </a:prstGeom>
            <a:noFill/>
            <a:ln>
              <a:noFill/>
            </a:ln>
            <a:effectLst>
              <a:outerShdw dist="37885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9" name="Rectangle 9"/>
            <p:cNvSpPr>
              <a:spLocks noChangeArrowheads="1"/>
            </p:cNvSpPr>
            <p:nvPr/>
          </p:nvSpPr>
          <p:spPr bwMode="auto">
            <a:xfrm>
              <a:off x="5300" y="179"/>
              <a:ext cx="335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50" tIns="45541" rIns="91250" bIns="45541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dist"/>
              <a:r>
                <a:rPr lang="ko-KR" altLang="en-US" sz="900">
                  <a:solidFill>
                    <a:srgbClr val="0000A2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sym typeface="Wingdings" panose="05000000000000000000" pitchFamily="2" charset="2"/>
                </a:rPr>
                <a:t>장성군</a:t>
              </a:r>
            </a:p>
          </p:txBody>
        </p:sp>
      </p:grp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0" y="2854325"/>
            <a:ext cx="4568825" cy="712788"/>
          </a:xfrm>
          <a:prstGeom prst="roundRect">
            <a:avLst>
              <a:gd name="adj" fmla="val 79"/>
            </a:avLst>
          </a:prstGeom>
          <a:solidFill>
            <a:srgbClr val="D5D5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895350" y="2871788"/>
            <a:ext cx="295433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추 진 배 경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 uiExpand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9" name="Group 5"/>
          <p:cNvGrpSpPr>
            <a:grpSpLocks/>
          </p:cNvGrpSpPr>
          <p:nvPr/>
        </p:nvGrpSpPr>
        <p:grpSpPr bwMode="auto">
          <a:xfrm>
            <a:off x="1041400" y="1768475"/>
            <a:ext cx="7424738" cy="1730375"/>
            <a:chOff x="656" y="1114"/>
            <a:chExt cx="4677" cy="1090"/>
          </a:xfrm>
        </p:grpSpPr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656" y="1114"/>
              <a:ext cx="4172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271" name="AutoShape 7"/>
            <p:cNvSpPr>
              <a:spLocks noChangeArrowheads="1"/>
            </p:cNvSpPr>
            <p:nvPr/>
          </p:nvSpPr>
          <p:spPr bwMode="auto">
            <a:xfrm>
              <a:off x="701" y="1164"/>
              <a:ext cx="4633" cy="1040"/>
            </a:xfrm>
            <a:prstGeom prst="roundRect">
              <a:avLst>
                <a:gd name="adj" fmla="val 116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 w="37783" cmpd="sng">
              <a:solidFill>
                <a:srgbClr val="FFFFFF"/>
              </a:solidFill>
              <a:round/>
              <a:headEnd/>
              <a:tailEnd/>
            </a:ln>
            <a:effectLst>
              <a:outerShdw dist="37963" dir="2700000" algn="ctr" rotWithShape="0">
                <a:srgbClr val="000000"/>
              </a:outerShdw>
            </a:effectLst>
          </p:spPr>
          <p:txBody>
            <a:bodyPr wrap="none"/>
            <a:lstStyle/>
            <a:p>
              <a:endParaRPr lang="ko-KR" altLang="en-US"/>
            </a:p>
          </p:txBody>
        </p:sp>
        <p:grpSp>
          <p:nvGrpSpPr>
            <p:cNvPr id="11272" name="Group 8"/>
            <p:cNvGrpSpPr>
              <a:grpSpLocks/>
            </p:cNvGrpSpPr>
            <p:nvPr/>
          </p:nvGrpSpPr>
          <p:grpSpPr bwMode="auto">
            <a:xfrm>
              <a:off x="869" y="1257"/>
              <a:ext cx="4322" cy="853"/>
              <a:chOff x="869" y="1257"/>
              <a:chExt cx="4322" cy="853"/>
            </a:xfrm>
          </p:grpSpPr>
          <p:grpSp>
            <p:nvGrpSpPr>
              <p:cNvPr id="11273" name="Group 9"/>
              <p:cNvGrpSpPr>
                <a:grpSpLocks/>
              </p:cNvGrpSpPr>
              <p:nvPr/>
            </p:nvGrpSpPr>
            <p:grpSpPr bwMode="auto">
              <a:xfrm>
                <a:off x="869" y="1257"/>
                <a:ext cx="4322" cy="853"/>
                <a:chOff x="869" y="1257"/>
                <a:chExt cx="4322" cy="853"/>
              </a:xfrm>
            </p:grpSpPr>
            <p:sp>
              <p:nvSpPr>
                <p:cNvPr id="11274" name="AutoShape 10"/>
                <p:cNvSpPr>
                  <a:spLocks noChangeArrowheads="1"/>
                </p:cNvSpPr>
                <p:nvPr/>
              </p:nvSpPr>
              <p:spPr bwMode="auto">
                <a:xfrm>
                  <a:off x="869" y="1257"/>
                  <a:ext cx="4323" cy="853"/>
                </a:xfrm>
                <a:prstGeom prst="roundRect">
                  <a:avLst>
                    <a:gd name="adj" fmla="val 102"/>
                  </a:avLst>
                </a:prstGeom>
                <a:blipFill dpi="0" rotWithShape="0">
                  <a:blip r:embed="rId4"/>
                  <a:srcRect/>
                  <a:stretch>
                    <a:fillRect/>
                  </a:stretch>
                </a:blipFill>
                <a:ln w="2957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11275" name="Freeform 11"/>
                <p:cNvSpPr>
                  <a:spLocks noChangeArrowheads="1"/>
                </p:cNvSpPr>
                <p:nvPr/>
              </p:nvSpPr>
              <p:spPr bwMode="auto">
                <a:xfrm>
                  <a:off x="1043" y="1323"/>
                  <a:ext cx="1378" cy="354"/>
                </a:xfrm>
                <a:custGeom>
                  <a:avLst/>
                  <a:gdLst>
                    <a:gd name="T0" fmla="*/ 272 w 1378"/>
                    <a:gd name="T1" fmla="*/ 0 h 421"/>
                    <a:gd name="T2" fmla="*/ 0 w 1378"/>
                    <a:gd name="T3" fmla="*/ 81 h 421"/>
                    <a:gd name="T4" fmla="*/ 27 w 1378"/>
                    <a:gd name="T5" fmla="*/ 216 h 421"/>
                    <a:gd name="T6" fmla="*/ 1378 w 1378"/>
                    <a:gd name="T7" fmla="*/ 19 h 421"/>
                    <a:gd name="T8" fmla="*/ 1362 w 1378"/>
                    <a:gd name="T9" fmla="*/ 0 h 421"/>
                    <a:gd name="T10" fmla="*/ 272 w 1378"/>
                    <a:gd name="T11" fmla="*/ 0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78" h="421">
                      <a:moveTo>
                        <a:pt x="272" y="0"/>
                      </a:moveTo>
                      <a:cubicBezTo>
                        <a:pt x="121" y="0"/>
                        <a:pt x="0" y="37"/>
                        <a:pt x="0" y="81"/>
                      </a:cubicBezTo>
                      <a:cubicBezTo>
                        <a:pt x="0" y="415"/>
                        <a:pt x="63" y="421"/>
                        <a:pt x="27" y="216"/>
                      </a:cubicBezTo>
                      <a:cubicBezTo>
                        <a:pt x="370" y="121"/>
                        <a:pt x="714" y="27"/>
                        <a:pt x="1378" y="19"/>
                      </a:cubicBezTo>
                      <a:lnTo>
                        <a:pt x="1362" y="0"/>
                      </a:lnTo>
                      <a:lnTo>
                        <a:pt x="272" y="0"/>
                      </a:lnTo>
                      <a:close/>
                    </a:path>
                  </a:pathLst>
                </a:custGeom>
                <a:blipFill dpi="0" rotWithShape="0">
                  <a:blip r:embed="rId5"/>
                  <a:srcRect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</p:grpSp>
          <p:sp>
            <p:nvSpPr>
              <p:cNvPr id="11276" name="Rectangle 12"/>
              <p:cNvSpPr>
                <a:spLocks noChangeArrowheads="1"/>
              </p:cNvSpPr>
              <p:nvPr/>
            </p:nvSpPr>
            <p:spPr bwMode="auto">
              <a:xfrm>
                <a:off x="927" y="1338"/>
                <a:ext cx="4264" cy="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306" tIns="45597" rIns="91306" bIns="45597"/>
              <a:lstStyle>
                <a:lvl1pPr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ko-KR" altLang="en-US" sz="2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암 예방 전문교육</a:t>
                </a:r>
                <a:r>
                  <a:rPr lang="en-US" altLang="ko-KR" sz="2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, </a:t>
                </a:r>
                <a:r>
                  <a:rPr lang="ko-KR" altLang="en-US" sz="2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조기검진 필요성 주지로 암 검진 분위기 활성화 및 자발적 검진 필요</a:t>
                </a:r>
              </a:p>
            </p:txBody>
          </p:sp>
        </p:grpSp>
      </p:grpSp>
      <p:grpSp>
        <p:nvGrpSpPr>
          <p:cNvPr id="11277" name="Group 13"/>
          <p:cNvGrpSpPr>
            <a:grpSpLocks/>
          </p:cNvGrpSpPr>
          <p:nvPr/>
        </p:nvGrpSpPr>
        <p:grpSpPr bwMode="auto">
          <a:xfrm>
            <a:off x="1041400" y="4003675"/>
            <a:ext cx="7916863" cy="1657350"/>
            <a:chOff x="656" y="2522"/>
            <a:chExt cx="4987" cy="1044"/>
          </a:xfrm>
        </p:grpSpPr>
        <p:sp>
          <p:nvSpPr>
            <p:cNvPr id="11278" name="Rectangle 14"/>
            <p:cNvSpPr>
              <a:spLocks noChangeArrowheads="1"/>
            </p:cNvSpPr>
            <p:nvPr/>
          </p:nvSpPr>
          <p:spPr bwMode="auto">
            <a:xfrm>
              <a:off x="656" y="2522"/>
              <a:ext cx="444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1279" name="AutoShape 15"/>
            <p:cNvSpPr>
              <a:spLocks noChangeArrowheads="1"/>
            </p:cNvSpPr>
            <p:nvPr/>
          </p:nvSpPr>
          <p:spPr bwMode="auto">
            <a:xfrm>
              <a:off x="707" y="2569"/>
              <a:ext cx="4937" cy="998"/>
            </a:xfrm>
            <a:prstGeom prst="roundRect">
              <a:avLst>
                <a:gd name="adj" fmla="val 102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37783" cmpd="sng">
              <a:solidFill>
                <a:srgbClr val="FFFFFF"/>
              </a:solidFill>
              <a:round/>
              <a:headEnd/>
              <a:tailEnd/>
            </a:ln>
            <a:effectLst>
              <a:outerShdw dist="37963" dir="2700000" algn="ctr" rotWithShape="0">
                <a:srgbClr val="000000"/>
              </a:outerShdw>
            </a:effectLst>
          </p:spPr>
          <p:txBody>
            <a:bodyPr wrap="none"/>
            <a:lstStyle/>
            <a:p>
              <a:endParaRPr lang="ko-KR" altLang="en-US"/>
            </a:p>
          </p:txBody>
        </p:sp>
        <p:grpSp>
          <p:nvGrpSpPr>
            <p:cNvPr id="11280" name="Group 16"/>
            <p:cNvGrpSpPr>
              <a:grpSpLocks/>
            </p:cNvGrpSpPr>
            <p:nvPr/>
          </p:nvGrpSpPr>
          <p:grpSpPr bwMode="auto">
            <a:xfrm>
              <a:off x="883" y="2659"/>
              <a:ext cx="4611" cy="817"/>
              <a:chOff x="883" y="2659"/>
              <a:chExt cx="4611" cy="817"/>
            </a:xfrm>
          </p:grpSpPr>
          <p:grpSp>
            <p:nvGrpSpPr>
              <p:cNvPr id="11284" name="Group 20"/>
              <p:cNvGrpSpPr>
                <a:grpSpLocks/>
              </p:cNvGrpSpPr>
              <p:nvPr/>
            </p:nvGrpSpPr>
            <p:grpSpPr bwMode="auto">
              <a:xfrm>
                <a:off x="883" y="2659"/>
                <a:ext cx="4610" cy="817"/>
                <a:chOff x="883" y="2659"/>
                <a:chExt cx="4610" cy="817"/>
              </a:xfrm>
            </p:grpSpPr>
            <p:sp>
              <p:nvSpPr>
                <p:cNvPr id="11285" name="AutoShape 21"/>
                <p:cNvSpPr>
                  <a:spLocks noChangeArrowheads="1"/>
                </p:cNvSpPr>
                <p:nvPr/>
              </p:nvSpPr>
              <p:spPr bwMode="auto">
                <a:xfrm>
                  <a:off x="883" y="2659"/>
                  <a:ext cx="4611" cy="818"/>
                </a:xfrm>
                <a:prstGeom prst="roundRect">
                  <a:avLst>
                    <a:gd name="adj" fmla="val 88"/>
                  </a:avLst>
                </a:prstGeom>
                <a:blipFill dpi="0" rotWithShape="0">
                  <a:blip r:embed="rId7"/>
                  <a:srcRect/>
                  <a:stretch>
                    <a:fillRect/>
                  </a:stretch>
                </a:blipFill>
                <a:ln w="2957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  <p:sp>
              <p:nvSpPr>
                <p:cNvPr id="11286" name="Freeform 22"/>
                <p:cNvSpPr>
                  <a:spLocks noChangeArrowheads="1"/>
                </p:cNvSpPr>
                <p:nvPr/>
              </p:nvSpPr>
              <p:spPr bwMode="auto">
                <a:xfrm>
                  <a:off x="1070" y="2721"/>
                  <a:ext cx="1467" cy="341"/>
                </a:xfrm>
                <a:custGeom>
                  <a:avLst/>
                  <a:gdLst>
                    <a:gd name="T0" fmla="*/ 290 w 1467"/>
                    <a:gd name="T1" fmla="*/ 0 h 405"/>
                    <a:gd name="T2" fmla="*/ 0 w 1467"/>
                    <a:gd name="T3" fmla="*/ 79 h 405"/>
                    <a:gd name="T4" fmla="*/ 29 w 1467"/>
                    <a:gd name="T5" fmla="*/ 210 h 405"/>
                    <a:gd name="T6" fmla="*/ 1467 w 1467"/>
                    <a:gd name="T7" fmla="*/ 21 h 405"/>
                    <a:gd name="T8" fmla="*/ 1449 w 1467"/>
                    <a:gd name="T9" fmla="*/ 0 h 405"/>
                    <a:gd name="T10" fmla="*/ 290 w 1467"/>
                    <a:gd name="T11" fmla="*/ 0 h 4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67" h="405">
                      <a:moveTo>
                        <a:pt x="290" y="0"/>
                      </a:moveTo>
                      <a:cubicBezTo>
                        <a:pt x="130" y="0"/>
                        <a:pt x="0" y="37"/>
                        <a:pt x="0" y="79"/>
                      </a:cubicBezTo>
                      <a:cubicBezTo>
                        <a:pt x="0" y="399"/>
                        <a:pt x="67" y="405"/>
                        <a:pt x="29" y="210"/>
                      </a:cubicBezTo>
                      <a:cubicBezTo>
                        <a:pt x="397" y="118"/>
                        <a:pt x="762" y="26"/>
                        <a:pt x="1467" y="21"/>
                      </a:cubicBezTo>
                      <a:lnTo>
                        <a:pt x="1449" y="0"/>
                      </a:lnTo>
                      <a:lnTo>
                        <a:pt x="290" y="0"/>
                      </a:lnTo>
                      <a:close/>
                    </a:path>
                  </a:pathLst>
                </a:custGeom>
                <a:blipFill dpi="0" rotWithShape="0">
                  <a:blip r:embed="rId8"/>
                  <a:srcRect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282" cmpd="sng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ko-KR" altLang="en-US"/>
                </a:p>
              </p:txBody>
            </p:sp>
          </p:grpSp>
          <p:sp>
            <p:nvSpPr>
              <p:cNvPr id="11287" name="Rectangle 23"/>
              <p:cNvSpPr>
                <a:spLocks noChangeArrowheads="1"/>
              </p:cNvSpPr>
              <p:nvPr/>
            </p:nvSpPr>
            <p:spPr bwMode="auto">
              <a:xfrm>
                <a:off x="948" y="2703"/>
                <a:ext cx="4546" cy="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5282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306" tIns="45597" rIns="91306" bIns="45597"/>
              <a:lstStyle>
                <a:lvl1pPr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09625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096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ko-KR" alt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전남지역암센터 등 유관기관 활용 및 전문인력 양성  종합적</a:t>
                </a:r>
                <a:r>
                  <a:rPr lang="en-US" altLang="ko-KR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, </a:t>
                </a:r>
                <a:r>
                  <a:rPr lang="ko-KR" alt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체계적 암 예방</a:t>
                </a:r>
                <a:r>
                  <a:rPr lang="en-US" altLang="ko-KR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, </a:t>
                </a:r>
                <a:r>
                  <a:rPr lang="ko-KR" alt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관리 시스템 구축 필요</a:t>
                </a:r>
              </a:p>
            </p:txBody>
          </p:sp>
        </p:grpSp>
      </p:grpSp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907" y="2418556"/>
            <a:ext cx="42703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9" name="Picture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006" y="4691857"/>
            <a:ext cx="4286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50292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4363"/>
            <a:ext cx="7218363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7832725" y="284163"/>
            <a:ext cx="1112838" cy="379412"/>
            <a:chOff x="4934" y="179"/>
            <a:chExt cx="701" cy="239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" y="182"/>
              <a:ext cx="640" cy="236"/>
            </a:xfrm>
            <a:prstGeom prst="rect">
              <a:avLst/>
            </a:prstGeom>
            <a:noFill/>
            <a:ln>
              <a:noFill/>
            </a:ln>
            <a:effectLst>
              <a:outerShdw dist="37885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Rectangle 9"/>
            <p:cNvSpPr>
              <a:spLocks noChangeArrowheads="1"/>
            </p:cNvSpPr>
            <p:nvPr/>
          </p:nvSpPr>
          <p:spPr bwMode="auto">
            <a:xfrm>
              <a:off x="5300" y="179"/>
              <a:ext cx="335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50" tIns="45541" rIns="91250" bIns="45541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dist"/>
              <a:r>
                <a:rPr lang="ko-KR" altLang="en-US" sz="900">
                  <a:solidFill>
                    <a:srgbClr val="0000A2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sym typeface="Wingdings" panose="05000000000000000000" pitchFamily="2" charset="2"/>
                </a:rPr>
                <a:t>장성군</a:t>
              </a:r>
            </a:p>
          </p:txBody>
        </p:sp>
      </p:grpSp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0" y="2854325"/>
            <a:ext cx="4568825" cy="712788"/>
          </a:xfrm>
          <a:prstGeom prst="roundRect">
            <a:avLst>
              <a:gd name="adj" fmla="val 79"/>
            </a:avLst>
          </a:prstGeom>
          <a:solidFill>
            <a:srgbClr val="D5D5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895350" y="2871788"/>
            <a:ext cx="295433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사 업 목 적</a:t>
            </a: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9" grpId="0" uiExpand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9" tIns="46601" rIns="89799" bIns="46601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260600"/>
            <a:ext cx="5032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112838" y="2058988"/>
            <a:ext cx="7704137" cy="17272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12334" cmpd="sng">
            <a:solidFill>
              <a:srgbClr val="C34D4A"/>
            </a:solidFill>
            <a:miter lim="800000"/>
            <a:headEnd/>
            <a:tailEnd/>
          </a:ln>
          <a:effectLst>
            <a:outerShdw dist="25226" dir="5400000" sy="50000" rotWithShape="0">
              <a:srgbClr val="000000"/>
            </a:outerShdw>
          </a:effec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ko-KR" altLang="en-US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 검진 홍보도우미 양성</a:t>
            </a:r>
            <a:r>
              <a:rPr lang="en-US" altLang="ko-KR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ko-KR" altLang="en-US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「옐로우시티 건강마을</a:t>
            </a:r>
            <a:r>
              <a:rPr lang="en-US" altLang="ko-KR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암검진 알림표」 활용 </a:t>
            </a:r>
          </a:p>
          <a:p>
            <a:pPr>
              <a:lnSpc>
                <a:spcPct val="130000"/>
              </a:lnSpc>
            </a:pPr>
            <a:r>
              <a:rPr lang="ko-KR" altLang="en-US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   동기부여</a:t>
            </a:r>
            <a:r>
              <a:rPr lang="en-US" altLang="ko-KR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추적관리를 통한 주민 자발적 검진 유도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1185863" y="3300413"/>
            <a:ext cx="358775" cy="252412"/>
          </a:xfrm>
          <a:prstGeom prst="rightArrow">
            <a:avLst>
              <a:gd name="adj1" fmla="val 50000"/>
              <a:gd name="adj2" fmla="val 50058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18696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506913"/>
            <a:ext cx="5032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1041400" y="4289425"/>
            <a:ext cx="7704138" cy="1657350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12334" cmpd="sng">
            <a:solidFill>
              <a:srgbClr val="C34D4A"/>
            </a:solidFill>
            <a:miter lim="800000"/>
            <a:headEnd/>
            <a:tailEnd/>
          </a:ln>
          <a:effectLst>
            <a:outerShdw dist="25226" dir="5400000" sy="50000" rotWithShape="0">
              <a:srgbClr val="000000"/>
            </a:outerShdw>
          </a:effectLst>
        </p:spPr>
        <p:txBody>
          <a:bodyPr lIns="91250" tIns="45541" rIns="91250" bIns="45541"/>
          <a:lstStyle>
            <a:lvl1pPr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ko-KR" altLang="en-US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다각적 홍보전략을 통한 지역사회 암 조기검진</a:t>
            </a:r>
          </a:p>
          <a:p>
            <a:pPr>
              <a:lnSpc>
                <a:spcPct val="130000"/>
              </a:lnSpc>
            </a:pPr>
            <a:r>
              <a:rPr lang="ko-KR" altLang="en-US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분위기 조성으로 암 조기발견 유도</a:t>
            </a:r>
            <a:r>
              <a:rPr lang="en-US" altLang="ko-KR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2600" b="1">
                <a:solidFill>
                  <a:srgbClr val="1A1A1A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암환자 관리사업까지 아우를 수 있는 종합적 관리체계 구축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54" tIns="46657" rIns="89854" bIns="46657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marL="449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19138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191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 anchor="ctr"/>
          <a:lstStyle>
            <a:lvl1pPr marL="449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4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uiExpand="1" bldLvl="0" animBg="1" autoUpdateAnimBg="0" advAuto="0"/>
      <p:bldP spid="13320" grpId="0" uiExpand="1" bldLvl="0" animBg="1" autoUpdateAnimBg="0" advAuto="0"/>
      <p:bldP spid="13320" grpId="1" animBg="1"/>
      <p:bldP spid="13322" grpId="0" uiExpand="1" bldLvl="0" animBg="1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50292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4363"/>
            <a:ext cx="7218363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43" name="Group 7"/>
          <p:cNvGrpSpPr>
            <a:grpSpLocks/>
          </p:cNvGrpSpPr>
          <p:nvPr/>
        </p:nvGrpSpPr>
        <p:grpSpPr bwMode="auto">
          <a:xfrm>
            <a:off x="7832725" y="284163"/>
            <a:ext cx="1112838" cy="379412"/>
            <a:chOff x="4934" y="179"/>
            <a:chExt cx="701" cy="239"/>
          </a:xfrm>
        </p:grpSpPr>
        <p:pic>
          <p:nvPicPr>
            <p:cNvPr id="1434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" y="182"/>
              <a:ext cx="640" cy="236"/>
            </a:xfrm>
            <a:prstGeom prst="rect">
              <a:avLst/>
            </a:prstGeom>
            <a:noFill/>
            <a:ln>
              <a:noFill/>
            </a:ln>
            <a:effectLst>
              <a:outerShdw dist="37885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Rectangle 9"/>
            <p:cNvSpPr>
              <a:spLocks noChangeArrowheads="1"/>
            </p:cNvSpPr>
            <p:nvPr/>
          </p:nvSpPr>
          <p:spPr bwMode="auto">
            <a:xfrm>
              <a:off x="5300" y="179"/>
              <a:ext cx="335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50" tIns="45541" rIns="91250" bIns="45541"/>
            <a:lstStyle>
              <a:lvl1pPr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09625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096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dist"/>
              <a:r>
                <a:rPr lang="ko-KR" altLang="en-US" sz="900">
                  <a:solidFill>
                    <a:srgbClr val="0000A2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sym typeface="Wingdings" panose="05000000000000000000" pitchFamily="2" charset="2"/>
                </a:rPr>
                <a:t>장성군</a:t>
              </a:r>
            </a:p>
          </p:txBody>
        </p:sp>
      </p:grp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0" y="2854325"/>
            <a:ext cx="4568825" cy="712788"/>
          </a:xfrm>
          <a:prstGeom prst="roundRect">
            <a:avLst>
              <a:gd name="adj" fmla="val 79"/>
            </a:avLst>
          </a:prstGeom>
          <a:solidFill>
            <a:srgbClr val="D5D5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681038" y="2871788"/>
            <a:ext cx="35258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50" tIns="45541" rIns="91250" bIns="45541"/>
          <a:lstStyle>
            <a:lvl1pPr marL="358775" indent="-358775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09625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096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ko-KR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4000" b="1">
                <a:solidFill>
                  <a:srgbClr val="3A3A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Wingdings" panose="05000000000000000000" pitchFamily="2" charset="2"/>
              </a:rPr>
              <a:t>세부추진내용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3121025" y="6215063"/>
            <a:ext cx="2898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uiExpand="1" autoUpdateAnimBg="0"/>
    </p:bldLst>
  </p:timing>
</p:sld>
</file>

<file path=ppt/theme/theme1.xml><?xml version="1.0" encoding="utf-8"?>
<a:theme xmlns:a="http://schemas.openxmlformats.org/drawingml/2006/main" name="MasterPage 1">
  <a:themeElements>
    <a:clrScheme name="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MasterPage 1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asterPag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Page 4">
  <a:themeElements>
    <a:clrScheme name="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MasterPage 4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asterPage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Page 5">
  <a:themeElements>
    <a:clrScheme name="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MasterPage 5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asterPage 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sterPage 6">
  <a:themeElements>
    <a:clrScheme name="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MasterPage 6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asterPage 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Page 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Page 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1123</Words>
  <Application>Microsoft Office PowerPoint</Application>
  <PresentationFormat>사용자 지정</PresentationFormat>
  <Paragraphs>277</Paragraphs>
  <Slides>29</Slides>
  <Notes>19</Notes>
  <HiddenSlides>0</HiddenSlides>
  <MMClips>0</MMClips>
  <ScaleCrop>false</ScaleCrop>
  <HeadingPairs>
    <vt:vector size="8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4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43" baseType="lpstr">
      <vt:lpstr>Arial</vt:lpstr>
      <vt:lpstr>바탕</vt:lpstr>
      <vt:lpstr>함초롬돋움</vt:lpstr>
      <vt:lpstr>굴림</vt:lpstr>
      <vt:lpstr>Wingdings</vt:lpstr>
      <vt:lpstr>HY견고딕</vt:lpstr>
      <vt:lpstr>HY헤드라인M</vt:lpstr>
      <vt:lpstr>HY바다M</vt:lpstr>
      <vt:lpstr>Verdana</vt:lpstr>
      <vt:lpstr>MasterPage 1</vt:lpstr>
      <vt:lpstr>MasterPage 4</vt:lpstr>
      <vt:lpstr>MasterPage 5</vt:lpstr>
      <vt:lpstr>MasterPage 6</vt:lpstr>
      <vt:lpstr>Show Document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vito</dc:creator>
  <cp:lastModifiedBy>ncc</cp:lastModifiedBy>
  <cp:revision>1</cp:revision>
  <dcterms:created xsi:type="dcterms:W3CDTF">2016-11-29T03:09:00Z</dcterms:created>
  <dcterms:modified xsi:type="dcterms:W3CDTF">2016-11-29T03:34:46Z</dcterms:modified>
</cp:coreProperties>
</file>