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0" autoAdjust="0"/>
    <p:restoredTop sz="94024" autoAdjust="0"/>
  </p:normalViewPr>
  <p:slideViewPr>
    <p:cSldViewPr showGuides="1">
      <p:cViewPr>
        <p:scale>
          <a:sx n="25" d="100"/>
          <a:sy n="25" d="100"/>
        </p:scale>
        <p:origin x="-78" y="90"/>
      </p:cViewPr>
      <p:guideLst>
        <p:guide orient="horz" pos="1315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84"/>
      </p:cViewPr>
      <p:guideLst>
        <p:guide orient="horz" pos="2880"/>
        <p:guide pos="2160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선호하는 메시지 전달자</c:v>
                </c:pt>
              </c:strCache>
            </c:strRef>
          </c:tx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ko-K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의학적 사실에 근거한 전문가 설명</c:v>
                </c:pt>
                <c:pt idx="1">
                  <c:v>의학적 사실에 근거한 유명 연예인 설명</c:v>
                </c:pt>
                <c:pt idx="2">
                  <c:v>실제경험담을 들려주는 전문가</c:v>
                </c:pt>
                <c:pt idx="3">
                  <c:v>실제 경험담을 들려주는 유명 연예인</c:v>
                </c:pt>
                <c:pt idx="4">
                  <c:v>실제 경험담을 들려주는 일반인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66.2</c:v>
                </c:pt>
                <c:pt idx="1">
                  <c:v>2.2999999999999998</c:v>
                </c:pt>
                <c:pt idx="2">
                  <c:v>19.2</c:v>
                </c:pt>
                <c:pt idx="3">
                  <c:v>2.5</c:v>
                </c:pt>
                <c:pt idx="4">
                  <c:v>9.5</c:v>
                </c:pt>
              </c:numCache>
            </c:numRef>
          </c:val>
        </c:ser>
        <c:dLbls>
          <c:showVal val="1"/>
        </c:dLbls>
        <c:gapWidth val="75"/>
        <c:axId val="65328256"/>
        <c:axId val="65329792"/>
      </c:barChart>
      <c:catAx>
        <c:axId val="653282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/>
            </a:pPr>
            <a:endParaRPr lang="ko-KR"/>
          </a:p>
        </c:txPr>
        <c:crossAx val="65329792"/>
        <c:crosses val="autoZero"/>
        <c:auto val="1"/>
        <c:lblAlgn val="ctr"/>
        <c:lblOffset val="100"/>
      </c:catAx>
      <c:valAx>
        <c:axId val="6532979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380"/>
            </a:pPr>
            <a:endParaRPr lang="ko-KR"/>
          </a:p>
        </c:txPr>
        <c:crossAx val="65328256"/>
        <c:crosses val="autoZero"/>
        <c:crossBetween val="between"/>
      </c:valAx>
      <c:spPr>
        <a:noFill/>
        <a:ln w="12521">
          <a:noFill/>
        </a:ln>
      </c:spPr>
    </c:plotArea>
    <c:plotVisOnly val="1"/>
    <c:dispBlanksAs val="gap"/>
  </c:chart>
  <c:txPr>
    <a:bodyPr/>
    <a:lstStyle/>
    <a:p>
      <a:pPr>
        <a:defRPr sz="887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선호하는 홍보 수단</c:v>
                </c:pt>
              </c:strCache>
            </c:strRef>
          </c:tx>
          <c:dPt>
            <c:idx val="0"/>
            <c:spPr>
              <a:solidFill>
                <a:schemeClr val="accent5"/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ko-KR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인쇄홍보물</c:v>
                </c:pt>
                <c:pt idx="1">
                  <c:v>주요일간지</c:v>
                </c:pt>
                <c:pt idx="2">
                  <c:v>TV,라디오</c:v>
                </c:pt>
                <c:pt idx="3">
                  <c:v>건강잡지</c:v>
                </c:pt>
                <c:pt idx="4">
                  <c:v>홍보물</c:v>
                </c:pt>
                <c:pt idx="5">
                  <c:v>인터넷</c:v>
                </c:pt>
                <c:pt idx="6">
                  <c:v>전화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20.5</c:v>
                </c:pt>
                <c:pt idx="1">
                  <c:v>3.6</c:v>
                </c:pt>
                <c:pt idx="2">
                  <c:v>70.400000000000006</c:v>
                </c:pt>
                <c:pt idx="3">
                  <c:v>2.6</c:v>
                </c:pt>
                <c:pt idx="4">
                  <c:v>1.5</c:v>
                </c:pt>
                <c:pt idx="5">
                  <c:v>0.4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gapWidth val="75"/>
        <c:axId val="65384448"/>
        <c:axId val="65385984"/>
      </c:barChart>
      <c:catAx>
        <c:axId val="653844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/>
            </a:pPr>
            <a:endParaRPr lang="ko-KR"/>
          </a:p>
        </c:txPr>
        <c:crossAx val="65385984"/>
        <c:crosses val="autoZero"/>
        <c:auto val="1"/>
        <c:lblAlgn val="ctr"/>
        <c:lblOffset val="100"/>
      </c:catAx>
      <c:valAx>
        <c:axId val="653859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388"/>
            </a:pPr>
            <a:endParaRPr lang="ko-KR"/>
          </a:p>
        </c:txPr>
        <c:crossAx val="65384448"/>
        <c:crosses val="autoZero"/>
        <c:crossBetween val="between"/>
      </c:valAx>
      <c:spPr>
        <a:noFill/>
        <a:ln w="12587">
          <a:noFill/>
        </a:ln>
      </c:spPr>
    </c:plotArea>
    <c:plotVisOnly val="1"/>
    <c:dispBlanksAs val="gap"/>
  </c:chart>
  <c:txPr>
    <a:bodyPr/>
    <a:lstStyle/>
    <a:p>
      <a:pPr>
        <a:defRPr sz="892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암조기검진 주기 인지도(위암,대장암)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accent5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ko-K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매우 잘 알고 있다</c:v>
                </c:pt>
                <c:pt idx="1">
                  <c:v>잘 알고 있다</c:v>
                </c:pt>
                <c:pt idx="2">
                  <c:v>잘 모른다</c:v>
                </c:pt>
                <c:pt idx="3">
                  <c:v>전혀 모른다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2.8</c:v>
                </c:pt>
                <c:pt idx="1">
                  <c:v>45.8</c:v>
                </c:pt>
                <c:pt idx="2">
                  <c:v>45.6</c:v>
                </c:pt>
                <c:pt idx="3">
                  <c:v>5.8</c:v>
                </c:pt>
              </c:numCache>
            </c:numRef>
          </c:val>
        </c:ser>
        <c:dLbls>
          <c:showVal val="1"/>
        </c:dLbls>
        <c:gapWidth val="75"/>
        <c:axId val="65868928"/>
        <c:axId val="65870464"/>
      </c:barChart>
      <c:catAx>
        <c:axId val="658689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/>
            </a:pPr>
            <a:endParaRPr lang="ko-KR"/>
          </a:p>
        </c:txPr>
        <c:crossAx val="65870464"/>
        <c:crosses val="autoZero"/>
        <c:auto val="1"/>
        <c:lblAlgn val="ctr"/>
        <c:lblOffset val="100"/>
      </c:catAx>
      <c:valAx>
        <c:axId val="658704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740"/>
            </a:pPr>
            <a:endParaRPr lang="ko-KR"/>
          </a:p>
        </c:txPr>
        <c:crossAx val="65868928"/>
        <c:crosses val="autoZero"/>
        <c:crossBetween val="between"/>
      </c:valAx>
      <c:spPr>
        <a:noFill/>
        <a:ln w="6709">
          <a:noFill/>
        </a:ln>
      </c:spPr>
    </c:plotArea>
    <c:plotVisOnly val="1"/>
    <c:dispBlanksAs val="gap"/>
  </c:chart>
  <c:txPr>
    <a:bodyPr/>
    <a:lstStyle/>
    <a:p>
      <a:pPr>
        <a:defRPr sz="475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국가의 암 검진 비용 지원에 대한 인지도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accent5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ko-K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매우 잘 알고 있다</c:v>
                </c:pt>
                <c:pt idx="1">
                  <c:v>잘 알고 있다</c:v>
                </c:pt>
                <c:pt idx="2">
                  <c:v>잘 모른다</c:v>
                </c:pt>
                <c:pt idx="3">
                  <c:v>전혀 모른다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65.7</c:v>
                </c:pt>
                <c:pt idx="2">
                  <c:v>24.8</c:v>
                </c:pt>
                <c:pt idx="3">
                  <c:v>4.9000000000000004</c:v>
                </c:pt>
              </c:numCache>
            </c:numRef>
          </c:val>
        </c:ser>
        <c:dLbls>
          <c:showVal val="1"/>
        </c:dLbls>
        <c:gapWidth val="75"/>
        <c:axId val="66014592"/>
        <c:axId val="66016384"/>
      </c:barChart>
      <c:catAx>
        <c:axId val="660145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/>
            </a:pPr>
            <a:endParaRPr lang="ko-KR"/>
          </a:p>
        </c:txPr>
        <c:crossAx val="66016384"/>
        <c:crosses val="autoZero"/>
        <c:auto val="1"/>
        <c:lblAlgn val="ctr"/>
        <c:lblOffset val="100"/>
      </c:catAx>
      <c:valAx>
        <c:axId val="660163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740"/>
            </a:pPr>
            <a:endParaRPr lang="ko-KR"/>
          </a:p>
        </c:txPr>
        <c:crossAx val="66014592"/>
        <c:crosses val="autoZero"/>
        <c:crossBetween val="between"/>
      </c:valAx>
      <c:spPr>
        <a:noFill/>
        <a:ln w="6709">
          <a:noFill/>
        </a:ln>
      </c:spPr>
    </c:plotArea>
    <c:plotVisOnly val="1"/>
    <c:dispBlanksAs val="gap"/>
  </c:chart>
  <c:txPr>
    <a:bodyPr/>
    <a:lstStyle/>
    <a:p>
      <a:pPr>
        <a:defRPr sz="475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6"/>
  <c:chart>
    <c:autoTitleDeleted val="1"/>
    <c:plotArea>
      <c:layout>
        <c:manualLayout>
          <c:layoutTarget val="inner"/>
          <c:xMode val="edge"/>
          <c:yMode val="edge"/>
          <c:x val="7.8844204303521903E-2"/>
          <c:y val="6.3671053463996E-2"/>
          <c:w val="0.91572917695436318"/>
          <c:h val="0.6353294352598978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국가의 암 검진 비용 지원에 대한 인지도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accent5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ko-K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매우 긍정적</c:v>
                </c:pt>
                <c:pt idx="1">
                  <c:v>긍정적</c:v>
                </c:pt>
                <c:pt idx="2">
                  <c:v>부정적</c:v>
                </c:pt>
                <c:pt idx="3">
                  <c:v>매우 부정적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66.2</c:v>
                </c:pt>
                <c:pt idx="2">
                  <c:v>5.9</c:v>
                </c:pt>
                <c:pt idx="3">
                  <c:v>2.9</c:v>
                </c:pt>
              </c:numCache>
            </c:numRef>
          </c:val>
        </c:ser>
        <c:dLbls>
          <c:showVal val="1"/>
        </c:dLbls>
        <c:gapWidth val="75"/>
        <c:axId val="66066304"/>
        <c:axId val="66067840"/>
      </c:barChart>
      <c:catAx>
        <c:axId val="660663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ko-KR"/>
          </a:p>
        </c:txPr>
        <c:crossAx val="66067840"/>
        <c:crosses val="autoZero"/>
        <c:auto val="1"/>
        <c:lblAlgn val="ctr"/>
        <c:lblOffset val="100"/>
      </c:catAx>
      <c:valAx>
        <c:axId val="6606784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740"/>
            </a:pPr>
            <a:endParaRPr lang="ko-KR"/>
          </a:p>
        </c:txPr>
        <c:crossAx val="66066304"/>
        <c:crosses val="autoZero"/>
        <c:crossBetween val="between"/>
      </c:valAx>
      <c:spPr>
        <a:noFill/>
        <a:ln w="6709">
          <a:noFill/>
        </a:ln>
      </c:spPr>
    </c:plotArea>
    <c:plotVisOnly val="1"/>
    <c:dispBlanksAs val="gap"/>
  </c:chart>
  <c:txPr>
    <a:bodyPr/>
    <a:lstStyle/>
    <a:p>
      <a:pPr>
        <a:defRPr sz="475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접한 경험</c:v>
                </c:pt>
              </c:strCache>
            </c:strRef>
          </c:tx>
          <c:dPt>
            <c:idx val="1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ko-KR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경험 있다</c:v>
                </c:pt>
                <c:pt idx="1">
                  <c:v>경험 없다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36.700000000000003</c:v>
                </c:pt>
                <c:pt idx="1">
                  <c:v>63.3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4C9ED-C405-4E46-B5FC-D6652717D0B2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66560-D87E-4CFF-80EF-0281E305FD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3492936" y="1730226"/>
            <a:ext cx="7290911" cy="3686460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20203" y="1730226"/>
            <a:ext cx="21332666" cy="3686460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20202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472059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4A9E2-63F7-4967-9753-DB80CC88FD3D}" type="datetimeFigureOut">
              <a:rPr lang="ko-KR" altLang="en-US" smtClean="0"/>
              <a:pPr/>
              <a:t>2011-11-09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88CB1-AA2C-4474-B6DD-EE7287D030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chart" Target="../charts/chart3.xml"/><Relationship Id="rId3" Type="http://schemas.openxmlformats.org/officeDocument/2006/relationships/chart" Target="../charts/chart1.xml"/><Relationship Id="rId21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23" Type="http://schemas.openxmlformats.org/officeDocument/2006/relationships/chart" Target="../charts/chart6.xml"/><Relationship Id="rId10" Type="http://schemas.openxmlformats.org/officeDocument/2006/relationships/image" Target="../media/image7.jpeg"/><Relationship Id="rId19" Type="http://schemas.openxmlformats.org/officeDocument/2006/relationships/chart" Target="../charts/chart4.xml"/><Relationship Id="rId4" Type="http://schemas.openxmlformats.org/officeDocument/2006/relationships/chart" Target="../charts/chart2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0135" y="1080135"/>
            <a:ext cx="2376297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근거중심의 </a:t>
            </a:r>
            <a:r>
              <a:rPr lang="ko-KR" altLang="en-US" sz="11500" dirty="0" err="1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암예방</a:t>
            </a:r>
            <a:r>
              <a:rPr lang="ko-KR" altLang="en-US" sz="115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 홍보사업 운영</a:t>
            </a:r>
            <a:endParaRPr lang="en-US" altLang="ko-KR" sz="11500" dirty="0" smtClean="0">
              <a:solidFill>
                <a:schemeClr val="tx2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z="96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lang="en-US" altLang="ko-KR" sz="66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z="6600" dirty="0" err="1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강원지역암센터</a:t>
            </a:r>
            <a:r>
              <a:rPr lang="ko-KR" altLang="en-US" sz="66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6600" dirty="0" err="1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암관리사업부</a:t>
            </a:r>
            <a:r>
              <a:rPr lang="ko-KR" altLang="en-US" sz="66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6600" dirty="0" smtClean="0">
                <a:solidFill>
                  <a:schemeClr val="tx2"/>
                </a:solidFill>
                <a:latin typeface="휴먼둥근헤드라인" pitchFamily="18" charset="-127"/>
                <a:ea typeface="휴먼둥근헤드라인" pitchFamily="18" charset="-127"/>
              </a:rPr>
              <a:t>-</a:t>
            </a:r>
            <a:endParaRPr lang="ko-KR" altLang="en-US" sz="6600" dirty="0">
              <a:solidFill>
                <a:schemeClr val="tx2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180" y="6027590"/>
            <a:ext cx="1440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5400" b="1" dirty="0" smtClean="0"/>
              <a:t> 사업 배경</a:t>
            </a:r>
            <a:endParaRPr lang="ko-KR" altLang="en-US" sz="5400" b="1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6" name="TextBox 115"/>
          <p:cNvSpPr txBox="1"/>
          <p:nvPr/>
        </p:nvSpPr>
        <p:spPr>
          <a:xfrm>
            <a:off x="1440181" y="7200900"/>
            <a:ext cx="13681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강원지역암센터는</a:t>
            </a:r>
            <a:r>
              <a:rPr lang="ko-KR" altLang="en-US" sz="3200" dirty="0" smtClean="0"/>
              <a:t> 강원도의 </a:t>
            </a:r>
            <a:r>
              <a:rPr lang="ko-KR" altLang="en-US" sz="3200" dirty="0" err="1" smtClean="0"/>
              <a:t>지역암관리</a:t>
            </a:r>
            <a:r>
              <a:rPr lang="ko-KR" altLang="en-US" sz="3200" dirty="0" smtClean="0"/>
              <a:t> 거점기관으로 </a:t>
            </a:r>
            <a:r>
              <a:rPr lang="en-US" altLang="ko-KR" sz="3200" dirty="0" smtClean="0"/>
              <a:t>2006</a:t>
            </a:r>
            <a:r>
              <a:rPr lang="ko-KR" altLang="en-US" sz="3200" dirty="0" smtClean="0"/>
              <a:t>년 지정되어</a:t>
            </a:r>
            <a:r>
              <a:rPr lang="en-US" altLang="ko-KR" sz="3200" dirty="0" smtClean="0"/>
              <a:t> </a:t>
            </a:r>
          </a:p>
          <a:p>
            <a:r>
              <a:rPr lang="en-US" altLang="ko-KR" sz="3200" dirty="0" smtClean="0"/>
              <a:t> 2008</a:t>
            </a:r>
            <a:r>
              <a:rPr lang="ko-KR" altLang="en-US" sz="3200" dirty="0" smtClean="0"/>
              <a:t>년부터 사업을 수행하고 있음</a:t>
            </a:r>
            <a:r>
              <a:rPr lang="en-US" altLang="ko-KR" sz="3200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3200" dirty="0"/>
              <a:t> </a:t>
            </a:r>
            <a:r>
              <a:rPr lang="ko-KR" altLang="en-US" sz="3200" dirty="0" smtClean="0"/>
              <a:t>강원도 현황을 고려하여 주어진 여건과 제한된 예산으로 효과적인 지역 </a:t>
            </a:r>
            <a:r>
              <a:rPr lang="ko-KR" altLang="en-US" sz="3200" dirty="0" err="1" smtClean="0"/>
              <a:t>암관리사업</a:t>
            </a:r>
            <a:r>
              <a:rPr lang="ko-KR" altLang="en-US" sz="3200" dirty="0" smtClean="0"/>
              <a:t> 수행을 위하여 근거중심의 </a:t>
            </a:r>
            <a:r>
              <a:rPr lang="ko-KR" altLang="en-US" sz="3200" dirty="0" err="1" smtClean="0"/>
              <a:t>암예방</a:t>
            </a:r>
            <a:r>
              <a:rPr lang="ko-KR" altLang="en-US" sz="3200" dirty="0" smtClean="0"/>
              <a:t> 홍보사업을 실시하기로 함</a:t>
            </a:r>
            <a:r>
              <a:rPr lang="en-US" altLang="ko-KR" sz="3200" dirty="0" smtClean="0"/>
              <a:t>.</a:t>
            </a:r>
            <a:endParaRPr lang="ko-KR" altLang="en-US" sz="2400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0" name="TextBox 199"/>
          <p:cNvSpPr txBox="1"/>
          <p:nvPr/>
        </p:nvSpPr>
        <p:spPr>
          <a:xfrm>
            <a:off x="16890276" y="6120765"/>
            <a:ext cx="1440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5400" b="1" dirty="0" smtClean="0"/>
              <a:t> 근거중심의 사업추진 내용</a:t>
            </a:r>
            <a:endParaRPr lang="ko-KR" altLang="en-US" sz="5400" b="1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41393" y="10045065"/>
            <a:ext cx="14041753" cy="32440245"/>
            <a:chOff x="624" y="1968"/>
            <a:chExt cx="2064" cy="1895"/>
          </a:xfrm>
        </p:grpSpPr>
        <p:sp>
          <p:nvSpPr>
            <p:cNvPr id="306" name="AutoShape 5"/>
            <p:cNvSpPr>
              <a:spLocks noChangeAspect="1" noChangeArrowheads="1"/>
            </p:cNvSpPr>
            <p:nvPr/>
          </p:nvSpPr>
          <p:spPr bwMode="gray">
            <a:xfrm>
              <a:off x="624" y="1968"/>
              <a:ext cx="2064" cy="1895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rgbClr val="95D1DF">
                    <a:gamma/>
                    <a:tint val="43529"/>
                    <a:invGamma/>
                    <a:alpha val="60001"/>
                  </a:srgbClr>
                </a:gs>
                <a:gs pos="100000">
                  <a:srgbClr val="95D1DF">
                    <a:alpha val="60001"/>
                  </a:srgbClr>
                </a:gs>
              </a:gsLst>
              <a:lin ang="54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AutoShape 6"/>
            <p:cNvSpPr>
              <a:spLocks noChangeAspect="1" noChangeArrowheads="1"/>
            </p:cNvSpPr>
            <p:nvPr/>
          </p:nvSpPr>
          <p:spPr bwMode="gray">
            <a:xfrm>
              <a:off x="649" y="1992"/>
              <a:ext cx="2010" cy="1848"/>
            </a:xfrm>
            <a:prstGeom prst="roundRect">
              <a:avLst>
                <a:gd name="adj" fmla="val 4690"/>
              </a:avLst>
            </a:prstGeom>
            <a:solidFill>
              <a:srgbClr val="FFFF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8" name="AutoShape 7"/>
          <p:cNvSpPr>
            <a:spLocks noChangeArrowheads="1"/>
          </p:cNvSpPr>
          <p:nvPr/>
        </p:nvSpPr>
        <p:spPr bwMode="gray">
          <a:xfrm>
            <a:off x="2061481" y="9655900"/>
            <a:ext cx="4662288" cy="891541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95D1D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9" name="Rectangle 12"/>
          <p:cNvSpPr>
            <a:spLocks noChangeArrowheads="1"/>
          </p:cNvSpPr>
          <p:nvPr/>
        </p:nvSpPr>
        <p:spPr bwMode="gray">
          <a:xfrm>
            <a:off x="2404780" y="9734006"/>
            <a:ext cx="39772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FFFFFF"/>
                </a:solidFill>
                <a:latin typeface="+mn-ea"/>
              </a:rPr>
              <a:t>근거 마련</a:t>
            </a:r>
            <a:endParaRPr lang="en-US" altLang="ko-KR" sz="40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68" name="Rectangle 76"/>
          <p:cNvSpPr>
            <a:spLocks noChangeArrowheads="1"/>
          </p:cNvSpPr>
          <p:nvPr/>
        </p:nvSpPr>
        <p:spPr bwMode="gray">
          <a:xfrm>
            <a:off x="1701436" y="34859051"/>
            <a:ext cx="13699584" cy="6924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3200" b="1" dirty="0" smtClean="0">
                <a:latin typeface="+mn-ea"/>
                <a:cs typeface="Arial" pitchFamily="34" charset="0"/>
              </a:rPr>
              <a:t>근거 </a:t>
            </a:r>
            <a:r>
              <a:rPr lang="en-US" altLang="ko-KR" sz="3200" b="1" dirty="0" smtClean="0">
                <a:latin typeface="+mn-ea"/>
                <a:cs typeface="Arial" pitchFamily="34" charset="0"/>
              </a:rPr>
              <a:t>2. </a:t>
            </a:r>
            <a:r>
              <a:rPr lang="ko-KR" altLang="en-US" sz="3200" b="1" dirty="0" smtClean="0">
                <a:latin typeface="+mn-ea"/>
                <a:cs typeface="Arial" pitchFamily="34" charset="0"/>
              </a:rPr>
              <a:t>강원지역 </a:t>
            </a:r>
            <a:r>
              <a:rPr lang="ko-KR" altLang="en-US" sz="3200" b="1" dirty="0" err="1" smtClean="0">
                <a:latin typeface="+mn-ea"/>
                <a:cs typeface="Arial" pitchFamily="34" charset="0"/>
              </a:rPr>
              <a:t>암관리사업</a:t>
            </a:r>
            <a:r>
              <a:rPr lang="ko-KR" altLang="en-US" sz="3200" b="1" dirty="0" smtClean="0">
                <a:latin typeface="+mn-ea"/>
                <a:cs typeface="Arial" pitchFamily="34" charset="0"/>
              </a:rPr>
              <a:t> 협의체에서 홍보 방향 결정</a:t>
            </a:r>
            <a:endParaRPr lang="en-US" altLang="ko-KR" sz="2400" b="1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2400" b="1" dirty="0" smtClean="0">
                <a:latin typeface="+mn-ea"/>
                <a:cs typeface="Arial" pitchFamily="34" charset="0"/>
              </a:rPr>
              <a:t>- 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협의체 구성 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: 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도청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보건소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공단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2400" dirty="0" err="1" smtClean="0">
                <a:latin typeface="+mn-ea"/>
                <a:cs typeface="Arial" pitchFamily="34" charset="0"/>
              </a:rPr>
              <a:t>지역암센터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400" dirty="0" err="1" smtClean="0">
                <a:latin typeface="+mn-ea"/>
                <a:cs typeface="Arial" pitchFamily="34" charset="0"/>
              </a:rPr>
              <a:t>암관리사업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 관계자</a:t>
            </a:r>
            <a:endParaRPr lang="en-US" altLang="ko-KR" sz="24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ko-KR" altLang="en-US" sz="2400" dirty="0" smtClean="0">
                <a:latin typeface="+mn-ea"/>
                <a:cs typeface="Arial" pitchFamily="34" charset="0"/>
              </a:rPr>
              <a:t> 협의체 역할 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: </a:t>
            </a:r>
            <a:r>
              <a:rPr lang="ko-KR" altLang="en-US" sz="2400" dirty="0" err="1" smtClean="0">
                <a:latin typeface="+mn-ea"/>
                <a:cs typeface="Arial" pitchFamily="34" charset="0"/>
              </a:rPr>
              <a:t>지역암센터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400" dirty="0" err="1" smtClean="0">
                <a:latin typeface="+mn-ea"/>
                <a:cs typeface="Arial" pitchFamily="34" charset="0"/>
              </a:rPr>
              <a:t>암관리사업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 평가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, 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지역사회에 필요한 </a:t>
            </a:r>
            <a:r>
              <a:rPr lang="ko-KR" altLang="en-US" sz="2400" dirty="0" err="1" smtClean="0">
                <a:latin typeface="+mn-ea"/>
                <a:cs typeface="Arial" pitchFamily="34" charset="0"/>
              </a:rPr>
              <a:t>암관리사업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 방향 제시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 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ko-KR" altLang="en-US" sz="2400" dirty="0" smtClean="0">
                <a:latin typeface="+mn-ea"/>
                <a:cs typeface="Arial" pitchFamily="34" charset="0"/>
              </a:rPr>
              <a:t> 운영 모습 </a:t>
            </a:r>
            <a:r>
              <a:rPr lang="en-US" altLang="ko-KR" sz="2400" dirty="0">
                <a:latin typeface="+mn-ea"/>
                <a:cs typeface="Arial" pitchFamily="34" charset="0"/>
              </a:rPr>
              <a:t>: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  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연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2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회 정기적인 회의 실시</a:t>
            </a:r>
            <a:endParaRPr lang="en-US" altLang="ko-KR" sz="24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ko-KR" altLang="en-US" sz="2400" dirty="0" smtClean="0">
                <a:latin typeface="+mn-ea"/>
                <a:cs typeface="Arial" pitchFamily="34" charset="0"/>
              </a:rPr>
              <a:t> 운영 사진 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:</a:t>
            </a:r>
          </a:p>
          <a:p>
            <a:pPr algn="l">
              <a:lnSpc>
                <a:spcPct val="150000"/>
              </a:lnSpc>
              <a:buFontTx/>
              <a:buChar char="-"/>
            </a:pPr>
            <a:endParaRPr lang="en-US" altLang="ko-KR" sz="24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endParaRPr lang="en-US" altLang="ko-KR" sz="24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endParaRPr lang="en-US" altLang="ko-KR" sz="24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endParaRPr lang="en-US" altLang="ko-KR" sz="24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endParaRPr lang="en-US" altLang="ko-KR" sz="24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altLang="ko-KR" sz="240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주요 내용 </a:t>
            </a:r>
            <a:r>
              <a:rPr lang="en-US" altLang="ko-KR" sz="2400" dirty="0" smtClean="0">
                <a:latin typeface="+mn-ea"/>
                <a:cs typeface="Arial" pitchFamily="34" charset="0"/>
              </a:rPr>
              <a:t>: </a:t>
            </a:r>
            <a:r>
              <a:rPr lang="ko-KR" altLang="en-US" sz="2400" dirty="0" err="1" smtClean="0">
                <a:latin typeface="+mn-ea"/>
                <a:cs typeface="Arial" pitchFamily="34" charset="0"/>
              </a:rPr>
              <a:t>강원지역암센터는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 강원도 전역을 대상으로 하여 </a:t>
            </a:r>
            <a:r>
              <a:rPr lang="ko-KR" altLang="en-US" sz="2400" dirty="0" err="1" smtClean="0">
                <a:latin typeface="+mn-ea"/>
                <a:cs typeface="Arial" pitchFamily="34" charset="0"/>
              </a:rPr>
              <a:t>암관리사업을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400" dirty="0" err="1" smtClean="0">
                <a:latin typeface="+mn-ea"/>
                <a:cs typeface="Arial" pitchFamily="34" charset="0"/>
              </a:rPr>
              <a:t>수행해야하기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 </a:t>
            </a:r>
            <a:endParaRPr lang="en-US" altLang="ko-KR" sz="24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2400" dirty="0" smtClean="0">
                <a:latin typeface="+mn-ea"/>
                <a:cs typeface="Arial" pitchFamily="34" charset="0"/>
              </a:rPr>
              <a:t>             </a:t>
            </a:r>
            <a:r>
              <a:rPr lang="ko-KR" altLang="en-US" sz="2400" dirty="0" smtClean="0">
                <a:latin typeface="+mn-ea"/>
                <a:cs typeface="Arial" pitchFamily="34" charset="0"/>
              </a:rPr>
              <a:t>때문에 홍보 홍보 지역과 대상자를 다양화 하여 사업을 진행할 필요성이 있다고 판단함</a:t>
            </a:r>
            <a:endParaRPr lang="en-US" altLang="ko-KR" sz="2400" dirty="0" smtClean="0">
              <a:latin typeface="+mn-ea"/>
              <a:cs typeface="Arial" pitchFamily="34" charset="0"/>
            </a:endParaRPr>
          </a:p>
        </p:txBody>
      </p:sp>
      <p:pic>
        <p:nvPicPr>
          <p:cNvPr id="369" name="_x35166928" descr="EMB00000c4452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706" y="37526926"/>
            <a:ext cx="5040630" cy="3092845"/>
          </a:xfrm>
          <a:prstGeom prst="rect">
            <a:avLst/>
          </a:prstGeom>
          <a:noFill/>
        </p:spPr>
      </p:pic>
      <p:sp>
        <p:nvSpPr>
          <p:cNvPr id="370" name="Rectangle 76"/>
          <p:cNvSpPr>
            <a:spLocks noChangeArrowheads="1"/>
          </p:cNvSpPr>
          <p:nvPr/>
        </p:nvSpPr>
        <p:spPr bwMode="gray">
          <a:xfrm>
            <a:off x="1863676" y="11096081"/>
            <a:ext cx="13205859" cy="60016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 smtClean="0">
                <a:latin typeface="+mn-ea"/>
                <a:cs typeface="Arial" pitchFamily="34" charset="0"/>
              </a:rPr>
              <a:t>근거 </a:t>
            </a:r>
            <a:r>
              <a:rPr lang="en-US" altLang="ko-KR" sz="3200" b="1" dirty="0" smtClean="0">
                <a:latin typeface="+mn-ea"/>
                <a:cs typeface="Arial" pitchFamily="34" charset="0"/>
              </a:rPr>
              <a:t>1. </a:t>
            </a:r>
            <a:r>
              <a:rPr lang="ko-KR" altLang="en-US" sz="3200" b="1" dirty="0" smtClean="0">
                <a:latin typeface="+mn-ea"/>
                <a:cs typeface="Arial" pitchFamily="34" charset="0"/>
              </a:rPr>
              <a:t>강원지역 </a:t>
            </a:r>
            <a:r>
              <a:rPr lang="ko-KR" altLang="en-US" sz="3200" b="1" dirty="0" err="1" smtClean="0">
                <a:latin typeface="+mn-ea"/>
                <a:cs typeface="Arial" pitchFamily="34" charset="0"/>
              </a:rPr>
              <a:t>암예방</a:t>
            </a:r>
            <a:r>
              <a:rPr lang="ko-KR" altLang="en-US" sz="3200" b="1" dirty="0" smtClean="0">
                <a:latin typeface="+mn-ea"/>
                <a:cs typeface="Arial" pitchFamily="34" charset="0"/>
              </a:rPr>
              <a:t> 인식도 조사 수행</a:t>
            </a:r>
            <a:endParaRPr lang="en-US" altLang="ko-KR" sz="2400" b="1" dirty="0" smtClean="0">
              <a:latin typeface="+mn-ea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800" dirty="0" smtClean="0">
                <a:latin typeface="+mn-ea"/>
                <a:cs typeface="Arial" pitchFamily="34" charset="0"/>
              </a:rPr>
              <a:t> 조사 범위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: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강원지역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6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개 시군 →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2010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년부터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18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개 시군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(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강원도 전역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)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으로 확대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>
                <a:latin typeface="+mn-ea"/>
                <a:cs typeface="Arial" pitchFamily="34" charset="0"/>
              </a:rPr>
              <a:t>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조사 대상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: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도내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30~69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세 남녀 약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3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천여명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>
                <a:latin typeface="+mn-ea"/>
                <a:cs typeface="Arial" pitchFamily="34" charset="0"/>
              </a:rPr>
              <a:t>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조사 방법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: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전화설문조사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>
                <a:latin typeface="+mn-ea"/>
                <a:cs typeface="Arial" pitchFamily="34" charset="0"/>
              </a:rPr>
              <a:t>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조사 횟수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: 2008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년부터 매해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1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회 실시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800" dirty="0" smtClean="0">
                <a:latin typeface="+mn-ea"/>
                <a:cs typeface="Arial" pitchFamily="34" charset="0"/>
              </a:rPr>
              <a:t> 조사 내용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: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강원지역주민의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암검진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현황 및 향후 수검 계획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                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강원지역주민의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암관련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인식도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n-ea"/>
                <a:cs typeface="Arial" pitchFamily="34" charset="0"/>
              </a:rPr>
              <a:t>                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강원지역암센터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암관리사업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평가 등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-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주요 내용</a:t>
            </a:r>
            <a:endParaRPr lang="en-US" altLang="ko-KR" sz="2800" dirty="0" smtClean="0">
              <a:latin typeface="+mn-ea"/>
              <a:cs typeface="Arial" pitchFamily="34" charset="0"/>
            </a:endParaRPr>
          </a:p>
        </p:txBody>
      </p:sp>
      <p:sp>
        <p:nvSpPr>
          <p:cNvPr id="435" name="AutoShape 4"/>
          <p:cNvSpPr>
            <a:spLocks noChangeArrowheads="1"/>
          </p:cNvSpPr>
          <p:nvPr/>
        </p:nvSpPr>
        <p:spPr bwMode="gray">
          <a:xfrm>
            <a:off x="16890276" y="7764186"/>
            <a:ext cx="14041755" cy="5282564"/>
          </a:xfrm>
          <a:prstGeom prst="roundRect">
            <a:avLst>
              <a:gd name="adj" fmla="val 3949"/>
            </a:avLst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6" name="AutoShape 5"/>
          <p:cNvSpPr>
            <a:spLocks noChangeArrowheads="1"/>
          </p:cNvSpPr>
          <p:nvPr/>
        </p:nvSpPr>
        <p:spPr bwMode="gray">
          <a:xfrm>
            <a:off x="17230322" y="7404140"/>
            <a:ext cx="8699501" cy="969646"/>
          </a:xfrm>
          <a:prstGeom prst="roundRect">
            <a:avLst>
              <a:gd name="adj" fmla="val 33333"/>
            </a:avLst>
          </a:prstGeom>
          <a:gradFill rotWithShape="1">
            <a:gsLst>
              <a:gs pos="0">
                <a:srgbClr val="EAEAEA">
                  <a:gamma/>
                  <a:tint val="3137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7" name="AutoShape 6"/>
          <p:cNvSpPr>
            <a:spLocks noChangeArrowheads="1"/>
          </p:cNvSpPr>
          <p:nvPr/>
        </p:nvSpPr>
        <p:spPr bwMode="gray">
          <a:xfrm>
            <a:off x="16890276" y="13644650"/>
            <a:ext cx="14041755" cy="6243550"/>
          </a:xfrm>
          <a:prstGeom prst="roundRect">
            <a:avLst>
              <a:gd name="adj" fmla="val 4454"/>
            </a:avLst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1" name="Rectangle 10"/>
          <p:cNvSpPr>
            <a:spLocks noChangeArrowheads="1"/>
          </p:cNvSpPr>
          <p:nvPr/>
        </p:nvSpPr>
        <p:spPr bwMode="gray">
          <a:xfrm>
            <a:off x="17354145" y="7494629"/>
            <a:ext cx="85756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tx2"/>
                </a:solidFill>
                <a:latin typeface="+mn-ea"/>
              </a:rPr>
              <a:t>홍보 매체 및 메시지 전달자 선정</a:t>
            </a:r>
            <a:endParaRPr lang="en-US" altLang="ko-KR" sz="40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44" name="AutoShape 13"/>
          <p:cNvSpPr>
            <a:spLocks noChangeArrowheads="1"/>
          </p:cNvSpPr>
          <p:nvPr/>
        </p:nvSpPr>
        <p:spPr bwMode="gray">
          <a:xfrm>
            <a:off x="17195077" y="8589348"/>
            <a:ext cx="13491209" cy="4266902"/>
          </a:xfrm>
          <a:prstGeom prst="roundRect">
            <a:avLst>
              <a:gd name="adj" fmla="val 394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60" name="차트 7"/>
          <p:cNvGraphicFramePr>
            <a:graphicFrameLocks/>
          </p:cNvGraphicFramePr>
          <p:nvPr/>
        </p:nvGraphicFramePr>
        <p:xfrm>
          <a:off x="3444511" y="23757255"/>
          <a:ext cx="10081259" cy="43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1" name="차트 8"/>
          <p:cNvGraphicFramePr>
            <a:graphicFrameLocks/>
          </p:cNvGraphicFramePr>
          <p:nvPr/>
        </p:nvGraphicFramePr>
        <p:xfrm>
          <a:off x="3440430" y="18402300"/>
          <a:ext cx="10081259" cy="396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2" name="TextBox 461"/>
          <p:cNvSpPr txBox="1"/>
          <p:nvPr/>
        </p:nvSpPr>
        <p:spPr>
          <a:xfrm>
            <a:off x="2118631" y="17331146"/>
            <a:ext cx="12544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800" dirty="0" smtClean="0"/>
              <a:t>근거 </a:t>
            </a:r>
            <a:r>
              <a:rPr lang="en-US" altLang="ko-KR" sz="2800" dirty="0" smtClean="0"/>
              <a:t>1-1. </a:t>
            </a:r>
            <a:r>
              <a:rPr lang="ko-KR" altLang="en-US" sz="2800" dirty="0" err="1" smtClean="0"/>
              <a:t>암예방</a:t>
            </a:r>
            <a:r>
              <a:rPr lang="ko-KR" altLang="en-US" sz="2800" dirty="0" smtClean="0"/>
              <a:t> 홍보 내용 전달에 있어 선호하는 홍보매체는 </a:t>
            </a:r>
            <a:r>
              <a:rPr lang="en-US" altLang="ko-KR" sz="2800" dirty="0" smtClean="0"/>
              <a:t>‘TV, </a:t>
            </a:r>
            <a:r>
              <a:rPr lang="ko-KR" altLang="en-US" sz="2800" dirty="0" smtClean="0"/>
              <a:t>라디오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로 </a:t>
            </a:r>
            <a:endParaRPr lang="en-US" altLang="ko-KR" sz="2800" dirty="0" smtClean="0"/>
          </a:p>
          <a:p>
            <a:pPr marL="514350" indent="-514350"/>
            <a:r>
              <a:rPr lang="en-US" altLang="ko-KR" sz="2800" dirty="0" smtClean="0"/>
              <a:t>          </a:t>
            </a:r>
            <a:r>
              <a:rPr lang="ko-KR" altLang="en-US" sz="2800" dirty="0" smtClean="0"/>
              <a:t>나타남</a:t>
            </a:r>
            <a:endParaRPr lang="ko-KR" altLang="en-US" sz="2800" dirty="0"/>
          </a:p>
        </p:txBody>
      </p:sp>
      <p:sp>
        <p:nvSpPr>
          <p:cNvPr id="463" name="TextBox 462"/>
          <p:cNvSpPr txBox="1"/>
          <p:nvPr/>
        </p:nvSpPr>
        <p:spPr>
          <a:xfrm>
            <a:off x="2147206" y="22682835"/>
            <a:ext cx="13235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800" dirty="0" smtClean="0"/>
              <a:t>근거 </a:t>
            </a:r>
            <a:r>
              <a:rPr lang="en-US" altLang="ko-KR" sz="2800" dirty="0" smtClean="0"/>
              <a:t>1-2. </a:t>
            </a:r>
            <a:r>
              <a:rPr lang="ko-KR" altLang="en-US" sz="2800" dirty="0" err="1" smtClean="0"/>
              <a:t>암예방</a:t>
            </a:r>
            <a:r>
              <a:rPr lang="ko-KR" altLang="en-US" sz="2800" dirty="0" smtClean="0"/>
              <a:t> 실천 내용 전달에 있어 가장 선호하는 메시지 전달자는 </a:t>
            </a:r>
            <a:endParaRPr lang="en-US" altLang="ko-KR" sz="2800" dirty="0" smtClean="0"/>
          </a:p>
          <a:p>
            <a:pPr marL="514350" indent="-514350"/>
            <a:r>
              <a:rPr lang="en-US" altLang="ko-KR" sz="2800" dirty="0" smtClean="0"/>
              <a:t>           ‘</a:t>
            </a:r>
            <a:r>
              <a:rPr lang="ko-KR" altLang="en-US" sz="2800" dirty="0" smtClean="0"/>
              <a:t>의료진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전문가</a:t>
            </a:r>
            <a:r>
              <a:rPr lang="en-US" altLang="ko-KR" sz="2800" dirty="0" smtClean="0"/>
              <a:t>)’</a:t>
            </a:r>
            <a:r>
              <a:rPr lang="ko-KR" altLang="en-US" sz="2800" dirty="0" smtClean="0"/>
              <a:t>으로 나타남</a:t>
            </a:r>
            <a:endParaRPr lang="ko-KR" altLang="en-US" sz="2800" dirty="0"/>
          </a:p>
        </p:txBody>
      </p:sp>
      <p:sp>
        <p:nvSpPr>
          <p:cNvPr id="466" name="TextBox 465"/>
          <p:cNvSpPr txBox="1"/>
          <p:nvPr/>
        </p:nvSpPr>
        <p:spPr>
          <a:xfrm>
            <a:off x="17724667" y="8703647"/>
            <a:ext cx="12961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 근거 </a:t>
            </a:r>
            <a:r>
              <a:rPr lang="en-US" altLang="ko-KR" sz="2800" dirty="0" smtClean="0"/>
              <a:t>1-1, 1-2 </a:t>
            </a:r>
            <a:r>
              <a:rPr lang="ko-KR" altLang="en-US" sz="2800" dirty="0" smtClean="0"/>
              <a:t>내용을 바탕으로 의료진이 출현한 대중매체</a:t>
            </a:r>
            <a:r>
              <a:rPr lang="en-US" altLang="ko-KR" sz="2800" dirty="0"/>
              <a:t>(</a:t>
            </a:r>
            <a:r>
              <a:rPr lang="en-US" altLang="ko-KR" sz="2800" dirty="0" smtClean="0"/>
              <a:t>TV, </a:t>
            </a:r>
            <a:r>
              <a:rPr lang="ko-KR" altLang="en-US" sz="2800" dirty="0" smtClean="0"/>
              <a:t>라디오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 홍보를 실시함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강원도 </a:t>
            </a:r>
            <a:r>
              <a:rPr lang="en-US" altLang="ko-KR" sz="2800" dirty="0" smtClean="0"/>
              <a:t>18</a:t>
            </a:r>
            <a:r>
              <a:rPr lang="ko-KR" altLang="en-US" sz="2800" dirty="0" smtClean="0"/>
              <a:t>개 시군 전 지역 주민을 대상으로 </a:t>
            </a:r>
            <a:r>
              <a:rPr lang="ko-KR" altLang="en-US" sz="2800" dirty="0" err="1" smtClean="0"/>
              <a:t>암예</a:t>
            </a:r>
            <a:r>
              <a:rPr lang="ko-KR" altLang="en-US" sz="2800" dirty="0" err="1"/>
              <a:t>방</a:t>
            </a:r>
            <a:r>
              <a:rPr lang="ko-KR" altLang="en-US" sz="2800" dirty="0"/>
              <a:t> </a:t>
            </a:r>
            <a:r>
              <a:rPr lang="ko-KR" altLang="en-US" sz="2800" dirty="0" err="1" smtClean="0"/>
              <a:t>홍보메세지를</a:t>
            </a:r>
            <a:r>
              <a:rPr lang="ko-KR" altLang="en-US" sz="2800" dirty="0" smtClean="0"/>
              <a:t> 전파함</a:t>
            </a:r>
            <a:endParaRPr lang="ko-KR" altLang="en-US" sz="2800" dirty="0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99" name="_x14994080" descr="EMB00000c4452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65746" y="9733955"/>
            <a:ext cx="4121866" cy="2880046"/>
          </a:xfrm>
          <a:prstGeom prst="rect">
            <a:avLst/>
          </a:prstGeom>
          <a:noFill/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" name="AutoShape 5"/>
          <p:cNvSpPr>
            <a:spLocks noChangeArrowheads="1"/>
          </p:cNvSpPr>
          <p:nvPr/>
        </p:nvSpPr>
        <p:spPr bwMode="gray">
          <a:xfrm>
            <a:off x="17189995" y="13395094"/>
            <a:ext cx="8558531" cy="969646"/>
          </a:xfrm>
          <a:prstGeom prst="roundRect">
            <a:avLst>
              <a:gd name="adj" fmla="val 33333"/>
            </a:avLst>
          </a:prstGeom>
          <a:gradFill rotWithShape="1">
            <a:gsLst>
              <a:gs pos="0">
                <a:srgbClr val="EAEAEA">
                  <a:gamma/>
                  <a:tint val="3137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2" name="Rectangle 11"/>
          <p:cNvSpPr>
            <a:spLocks noChangeArrowheads="1"/>
          </p:cNvSpPr>
          <p:nvPr/>
        </p:nvSpPr>
        <p:spPr bwMode="gray">
          <a:xfrm>
            <a:off x="17336046" y="13513979"/>
            <a:ext cx="8206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4000" b="1" dirty="0" smtClean="0">
                <a:solidFill>
                  <a:schemeClr val="tx2"/>
                </a:solidFill>
                <a:latin typeface="+mn-ea"/>
              </a:rPr>
              <a:t>주민에게 부족한 암 관련 정보 전달</a:t>
            </a:r>
            <a:endParaRPr lang="en-US" altLang="ko-KR" sz="40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72" name="TextBox 471"/>
          <p:cNvSpPr txBox="1"/>
          <p:nvPr/>
        </p:nvSpPr>
        <p:spPr>
          <a:xfrm>
            <a:off x="2126252" y="28372109"/>
            <a:ext cx="13294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800" dirty="0" smtClean="0"/>
              <a:t>근거 </a:t>
            </a:r>
            <a:r>
              <a:rPr lang="en-US" altLang="ko-KR" sz="2800" dirty="0" smtClean="0"/>
              <a:t>1-3. </a:t>
            </a:r>
            <a:r>
              <a:rPr lang="ko-KR" altLang="en-US" sz="2800" dirty="0" smtClean="0"/>
              <a:t>강원지역주민의 경우 절반 이상이 </a:t>
            </a:r>
            <a:r>
              <a:rPr lang="ko-KR" altLang="en-US" sz="2800" dirty="0" err="1" smtClean="0"/>
              <a:t>암종별</a:t>
            </a:r>
            <a:r>
              <a:rPr lang="ko-KR" altLang="en-US" sz="2800" dirty="0" smtClean="0"/>
              <a:t> 검진 방법 및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주기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국가에서</a:t>
            </a:r>
            <a:r>
              <a:rPr lang="en-US" altLang="ko-KR" sz="2800" dirty="0" smtClean="0"/>
              <a:t> </a:t>
            </a:r>
          </a:p>
          <a:p>
            <a:pPr marL="514350" indent="-514350"/>
            <a:r>
              <a:rPr lang="en-US" altLang="ko-KR" sz="2800" dirty="0" smtClean="0"/>
              <a:t>           </a:t>
            </a:r>
            <a:r>
              <a:rPr lang="ko-KR" altLang="en-US" sz="2800" dirty="0" smtClean="0"/>
              <a:t>지원하는 </a:t>
            </a:r>
            <a:r>
              <a:rPr lang="ko-KR" altLang="en-US" sz="2800" dirty="0" err="1" smtClean="0"/>
              <a:t>암검진</a:t>
            </a:r>
            <a:r>
              <a:rPr lang="ko-KR" altLang="en-US" sz="2800" dirty="0" smtClean="0"/>
              <a:t> 지원 프로그램에 대한 인지도가 </a:t>
            </a:r>
            <a:r>
              <a:rPr lang="ko-KR" altLang="en-US" sz="2800" dirty="0" smtClean="0"/>
              <a:t>부족</a:t>
            </a:r>
            <a:r>
              <a:rPr lang="ko-KR" altLang="en-US" sz="2800" dirty="0" smtClean="0"/>
              <a:t>한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것으로 나타남</a:t>
            </a:r>
            <a:endParaRPr lang="ko-KR" altLang="en-US" sz="2800" dirty="0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7" name="AutoShape 13"/>
          <p:cNvSpPr>
            <a:spLocks noChangeArrowheads="1"/>
          </p:cNvSpPr>
          <p:nvPr/>
        </p:nvSpPr>
        <p:spPr bwMode="gray">
          <a:xfrm>
            <a:off x="17176026" y="14606674"/>
            <a:ext cx="13510260" cy="5014826"/>
          </a:xfrm>
          <a:prstGeom prst="roundRect">
            <a:avLst>
              <a:gd name="adj" fmla="val 394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17581790" y="14823843"/>
            <a:ext cx="12904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 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근거 </a:t>
            </a:r>
            <a:r>
              <a:rPr lang="en-US" altLang="ko-KR" sz="2800" dirty="0" smtClean="0"/>
              <a:t>1-3 </a:t>
            </a:r>
            <a:r>
              <a:rPr lang="ko-KR" altLang="en-US" sz="2800" dirty="0" smtClean="0"/>
              <a:t>내용을 바탕으로 홍보 메시지를 결정함에 있어 주민에게 부족한 암 관련 정보를 전달하는데 주력함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이에 </a:t>
            </a:r>
            <a:r>
              <a:rPr lang="ko-KR" altLang="en-US" sz="2800" dirty="0" err="1" smtClean="0"/>
              <a:t>암종별</a:t>
            </a:r>
            <a:r>
              <a:rPr lang="ko-KR" altLang="en-US" sz="2800" dirty="0" smtClean="0"/>
              <a:t> 검진 주기 안내와 정기검진의 중요성과</a:t>
            </a:r>
            <a:r>
              <a:rPr lang="en-US" altLang="ko-KR" sz="2800" dirty="0" smtClean="0"/>
              <a:t> </a:t>
            </a:r>
            <a:r>
              <a:rPr lang="ko-KR" altLang="en-US" sz="2800" dirty="0" err="1" smtClean="0"/>
              <a:t>국가암검진프로그램에</a:t>
            </a:r>
            <a:r>
              <a:rPr lang="ko-KR" altLang="en-US" sz="2800" dirty="0" smtClean="0"/>
              <a:t> 대해 홍보함</a:t>
            </a:r>
            <a:r>
              <a:rPr lang="en-US" altLang="ko-KR" sz="2800" dirty="0" smtClean="0"/>
              <a:t>.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307" name="_x35163816" descr="EMB00000c4452d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99911" y="16376732"/>
            <a:ext cx="5040630" cy="2520315"/>
          </a:xfrm>
          <a:prstGeom prst="rect">
            <a:avLst/>
          </a:prstGeom>
          <a:noFill/>
        </p:spPr>
      </p:pic>
      <p:pic>
        <p:nvPicPr>
          <p:cNvPr id="12309" name="Picture 21" descr="C:\Documents and Settings\KNUH\바탕 화면\2011년 암센터\2011년 사진\20111023 지역연계행사(강원FC)\IMG_80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52251" y="16395783"/>
            <a:ext cx="3360420" cy="2520000"/>
          </a:xfrm>
          <a:prstGeom prst="rect">
            <a:avLst/>
          </a:prstGeom>
          <a:noFill/>
        </p:spPr>
      </p:pic>
      <p:pic>
        <p:nvPicPr>
          <p:cNvPr id="12311" name="Picture 23" descr="C:\Documents and Settings\KNUH\바탕 화면\2011년 암센터\2011년 사진\20111023 지역연계행사(강원FC)\IMG_78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59866" y="16388163"/>
            <a:ext cx="3780000" cy="2520000"/>
          </a:xfrm>
          <a:prstGeom prst="rect">
            <a:avLst/>
          </a:prstGeom>
          <a:noFill/>
        </p:spPr>
      </p:pic>
      <p:sp>
        <p:nvSpPr>
          <p:cNvPr id="488" name="TextBox 487"/>
          <p:cNvSpPr txBox="1"/>
          <p:nvPr/>
        </p:nvSpPr>
        <p:spPr>
          <a:xfrm>
            <a:off x="17080776" y="18953884"/>
            <a:ext cx="432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암종별</a:t>
            </a:r>
            <a:r>
              <a:rPr lang="ko-KR" altLang="en-US" sz="2000" dirty="0" smtClean="0"/>
              <a:t> 주기가 적힌 홍보물 제작</a:t>
            </a:r>
            <a:endParaRPr lang="ko-KR" altLang="en-US" sz="2000" dirty="0"/>
          </a:p>
        </p:txBody>
      </p:sp>
      <p:sp>
        <p:nvSpPr>
          <p:cNvPr id="489" name="TextBox 488"/>
          <p:cNvSpPr txBox="1"/>
          <p:nvPr/>
        </p:nvSpPr>
        <p:spPr>
          <a:xfrm>
            <a:off x="21050796" y="18982459"/>
            <a:ext cx="432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지역행사를 통한 암 정기검진 홍보</a:t>
            </a:r>
            <a:endParaRPr lang="ko-KR" altLang="en-US" sz="2000" dirty="0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2" name="TextBox 491"/>
          <p:cNvSpPr txBox="1"/>
          <p:nvPr/>
        </p:nvSpPr>
        <p:spPr>
          <a:xfrm>
            <a:off x="25285611" y="19020558"/>
            <a:ext cx="564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신문광고를 통해 </a:t>
            </a:r>
            <a:r>
              <a:rPr lang="en-US" altLang="ko-KR" sz="2000" dirty="0" smtClean="0"/>
              <a:t>‘</a:t>
            </a:r>
            <a:r>
              <a:rPr lang="ko-KR" altLang="en-US" sz="2000" dirty="0" err="1" smtClean="0"/>
              <a:t>국가암검진</a:t>
            </a:r>
            <a:r>
              <a:rPr lang="ko-KR" altLang="en-US" sz="2000" dirty="0" smtClean="0"/>
              <a:t> 프로그램</a:t>
            </a:r>
            <a:r>
              <a:rPr lang="en-US" altLang="ko-KR" sz="2000" dirty="0" smtClean="0"/>
              <a:t>’ </a:t>
            </a:r>
            <a:r>
              <a:rPr lang="ko-KR" altLang="en-US" sz="2000" dirty="0" smtClean="0"/>
              <a:t>소개</a:t>
            </a:r>
            <a:endParaRPr lang="ko-KR" altLang="en-US" sz="2000" dirty="0"/>
          </a:p>
        </p:txBody>
      </p:sp>
      <p:sp>
        <p:nvSpPr>
          <p:cNvPr id="493" name="AutoShape 6"/>
          <p:cNvSpPr>
            <a:spLocks noChangeArrowheads="1"/>
          </p:cNvSpPr>
          <p:nvPr/>
        </p:nvSpPr>
        <p:spPr bwMode="gray">
          <a:xfrm>
            <a:off x="16890275" y="20470811"/>
            <a:ext cx="14041755" cy="9473564"/>
          </a:xfrm>
          <a:prstGeom prst="roundRect">
            <a:avLst>
              <a:gd name="adj" fmla="val 4454"/>
            </a:avLst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4" name="AutoShape 5"/>
          <p:cNvSpPr>
            <a:spLocks noChangeArrowheads="1"/>
          </p:cNvSpPr>
          <p:nvPr/>
        </p:nvSpPr>
        <p:spPr bwMode="gray">
          <a:xfrm>
            <a:off x="17189995" y="20221255"/>
            <a:ext cx="8558531" cy="969646"/>
          </a:xfrm>
          <a:prstGeom prst="roundRect">
            <a:avLst>
              <a:gd name="adj" fmla="val 33333"/>
            </a:avLst>
          </a:prstGeom>
          <a:gradFill rotWithShape="1">
            <a:gsLst>
              <a:gs pos="0">
                <a:srgbClr val="EAEAEA">
                  <a:gamma/>
                  <a:tint val="3137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5" name="Rectangle 11"/>
          <p:cNvSpPr>
            <a:spLocks noChangeArrowheads="1"/>
          </p:cNvSpPr>
          <p:nvPr/>
        </p:nvSpPr>
        <p:spPr bwMode="gray">
          <a:xfrm>
            <a:off x="17336046" y="20340140"/>
            <a:ext cx="8206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4000" b="1" dirty="0" err="1" smtClean="0">
                <a:solidFill>
                  <a:schemeClr val="tx2"/>
                </a:solidFill>
                <a:latin typeface="+mn-ea"/>
              </a:rPr>
              <a:t>암예방</a:t>
            </a:r>
            <a:r>
              <a:rPr lang="ko-KR" altLang="en-US" sz="4000" b="1" dirty="0" smtClean="0">
                <a:solidFill>
                  <a:schemeClr val="tx2"/>
                </a:solidFill>
                <a:latin typeface="+mn-ea"/>
              </a:rPr>
              <a:t> 홍보 지역과 대상자 확대</a:t>
            </a:r>
            <a:endParaRPr lang="en-US" altLang="ko-KR" sz="40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99" name="AutoShape 13"/>
          <p:cNvSpPr>
            <a:spLocks noChangeArrowheads="1"/>
          </p:cNvSpPr>
          <p:nvPr/>
        </p:nvSpPr>
        <p:spPr bwMode="gray">
          <a:xfrm>
            <a:off x="17164596" y="21450300"/>
            <a:ext cx="13521690" cy="8189276"/>
          </a:xfrm>
          <a:prstGeom prst="roundRect">
            <a:avLst>
              <a:gd name="adj" fmla="val 394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314" name="_x70523824" descr="EMB00000c4452f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450345" y="26660155"/>
            <a:ext cx="4189095" cy="2768062"/>
          </a:xfrm>
          <a:prstGeom prst="rect">
            <a:avLst/>
          </a:prstGeom>
          <a:noFill/>
        </p:spPr>
      </p:pic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316" name="_x69903720" descr="EMB00000c4452f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477465" y="23686450"/>
            <a:ext cx="4153921" cy="2768062"/>
          </a:xfrm>
          <a:prstGeom prst="rect">
            <a:avLst/>
          </a:prstGeom>
          <a:noFill/>
        </p:spPr>
      </p:pic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318" name="_x70655744" descr="EMB00000c4452f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18990" y="26660155"/>
            <a:ext cx="4063851" cy="2768408"/>
          </a:xfrm>
          <a:prstGeom prst="rect">
            <a:avLst/>
          </a:prstGeom>
          <a:noFill/>
        </p:spPr>
      </p:pic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320" name="_x70527408" descr="EMB00000c4452f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40425" y="23692023"/>
            <a:ext cx="4038576" cy="2768062"/>
          </a:xfrm>
          <a:prstGeom prst="rect">
            <a:avLst/>
          </a:prstGeom>
          <a:noFill/>
        </p:spPr>
      </p:pic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322" name="_x70427024" descr="EMB00000c44530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68591" y="26660155"/>
            <a:ext cx="4114799" cy="2768062"/>
          </a:xfrm>
          <a:prstGeom prst="rect">
            <a:avLst/>
          </a:prstGeom>
          <a:noFill/>
        </p:spPr>
      </p:pic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326" name="_x70426448" descr="EMB00000c4452f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80021" y="23686450"/>
            <a:ext cx="4135372" cy="2768062"/>
          </a:xfrm>
          <a:prstGeom prst="rect">
            <a:avLst/>
          </a:prstGeom>
          <a:noFill/>
        </p:spPr>
      </p:pic>
      <p:sp>
        <p:nvSpPr>
          <p:cNvPr id="523" name="TextBox 522"/>
          <p:cNvSpPr txBox="1"/>
          <p:nvPr/>
        </p:nvSpPr>
        <p:spPr>
          <a:xfrm>
            <a:off x="16890276" y="30904815"/>
            <a:ext cx="1440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5400" b="1" dirty="0" smtClean="0"/>
              <a:t> 사업 평가 및 향후 계획</a:t>
            </a:r>
            <a:endParaRPr lang="ko-KR" altLang="en-US" sz="6000" b="1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6890276" y="31984950"/>
            <a:ext cx="14401801" cy="10441305"/>
            <a:chOff x="624" y="1968"/>
            <a:chExt cx="2064" cy="1895"/>
          </a:xfrm>
        </p:grpSpPr>
        <p:sp>
          <p:nvSpPr>
            <p:cNvPr id="526" name="AutoShape 5"/>
            <p:cNvSpPr>
              <a:spLocks noChangeAspect="1" noChangeArrowheads="1"/>
            </p:cNvSpPr>
            <p:nvPr/>
          </p:nvSpPr>
          <p:spPr bwMode="gray">
            <a:xfrm>
              <a:off x="624" y="1968"/>
              <a:ext cx="2064" cy="1895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rgbClr val="95D1DF">
                    <a:gamma/>
                    <a:tint val="43529"/>
                    <a:invGamma/>
                    <a:alpha val="60001"/>
                  </a:srgbClr>
                </a:gs>
                <a:gs pos="100000">
                  <a:srgbClr val="95D1DF">
                    <a:alpha val="60001"/>
                  </a:srgbClr>
                </a:gs>
              </a:gsLst>
              <a:lin ang="54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AutoShape 6"/>
            <p:cNvSpPr>
              <a:spLocks noChangeAspect="1" noChangeArrowheads="1"/>
            </p:cNvSpPr>
            <p:nvPr/>
          </p:nvSpPr>
          <p:spPr bwMode="gray">
            <a:xfrm>
              <a:off x="649" y="1992"/>
              <a:ext cx="2010" cy="1848"/>
            </a:xfrm>
            <a:prstGeom prst="roundRect">
              <a:avLst>
                <a:gd name="adj" fmla="val 4690"/>
              </a:avLst>
            </a:prstGeom>
            <a:solidFill>
              <a:srgbClr val="FFFF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0" name="Rectangle 76"/>
          <p:cNvSpPr>
            <a:spLocks noChangeArrowheads="1"/>
          </p:cNvSpPr>
          <p:nvPr/>
        </p:nvSpPr>
        <p:spPr bwMode="gray">
          <a:xfrm>
            <a:off x="17250320" y="32381190"/>
            <a:ext cx="1404175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dirty="0" smtClean="0">
                <a:latin typeface="+mn-ea"/>
                <a:cs typeface="Arial" pitchFamily="34" charset="0"/>
              </a:rPr>
              <a:t>  홍보파급효과가 큰 대중매체를 이용해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암예방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홍보를 수행하여 아래와 같은 성과를 얻음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(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도표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.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암예방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인식도 조사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-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홍보효과 평가 결과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593" name="Rectangle 76"/>
          <p:cNvSpPr>
            <a:spLocks noChangeArrowheads="1"/>
          </p:cNvSpPr>
          <p:nvPr/>
        </p:nvSpPr>
        <p:spPr bwMode="gray">
          <a:xfrm>
            <a:off x="17250321" y="37025580"/>
            <a:ext cx="15121890" cy="4616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800" b="1" dirty="0" smtClean="0">
                <a:latin typeface="+mn-ea"/>
                <a:cs typeface="Arial" pitchFamily="34" charset="0"/>
              </a:rPr>
              <a:t> 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전년대비 강원도내 다양한 지역과 대상자를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타겟으로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암예방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홍보활동을 전개하고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2800" dirty="0" smtClean="0">
                <a:latin typeface="+mn-ea"/>
                <a:cs typeface="Arial" pitchFamily="34" charset="0"/>
              </a:rPr>
              <a:t>주민에게 필요한 구체적인 정보 전달 함으로써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지역암센터로서의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역할을 수행함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 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매년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암예방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인식도 조사를 통해 주민 인식도 변화 양상과 사업성과를 평가하여 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주민에게 필요한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암예방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홍보 프로그램을 개발할 계획임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800" dirty="0">
                <a:latin typeface="+mn-ea"/>
                <a:cs typeface="Arial" pitchFamily="34" charset="0"/>
              </a:rPr>
              <a:t>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강원도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18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개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시군을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대상으로 한 지속적인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암예방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홍보 활동에 주력할 계획임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800" dirty="0">
                <a:latin typeface="+mn-ea"/>
                <a:cs typeface="Arial" pitchFamily="34" charset="0"/>
              </a:rPr>
              <a:t> </a:t>
            </a:r>
            <a:r>
              <a:rPr lang="en-US" altLang="ko-KR" sz="280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도내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암관리사업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유관기관과의 유기적 협조체계 구축으로 지역연계 활동을 </a:t>
            </a:r>
            <a:endParaRPr lang="en-US" altLang="ko-KR" sz="2800" dirty="0" smtClean="0">
              <a:latin typeface="+mn-ea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280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더욱 </a:t>
            </a:r>
            <a:r>
              <a:rPr lang="ko-KR" altLang="en-US" sz="2800" dirty="0" err="1" smtClean="0">
                <a:latin typeface="+mn-ea"/>
                <a:cs typeface="Arial" pitchFamily="34" charset="0"/>
              </a:rPr>
              <a:t>확발히</a:t>
            </a:r>
            <a:r>
              <a:rPr lang="ko-KR" altLang="en-US" sz="2800" dirty="0" smtClean="0">
                <a:latin typeface="+mn-ea"/>
                <a:cs typeface="Arial" pitchFamily="34" charset="0"/>
              </a:rPr>
              <a:t> 전개할 계획임</a:t>
            </a:r>
            <a:endParaRPr lang="en-US" altLang="ko-KR" sz="2800" dirty="0">
              <a:latin typeface="+mn-ea"/>
              <a:cs typeface="Arial" pitchFamily="34" charset="0"/>
            </a:endParaRPr>
          </a:p>
        </p:txBody>
      </p:sp>
      <p:pic>
        <p:nvPicPr>
          <p:cNvPr id="594" name="그림 593" descr="강원암센터로고1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802475" y="3960495"/>
            <a:ext cx="2913236" cy="941140"/>
          </a:xfrm>
          <a:prstGeom prst="rect">
            <a:avLst/>
          </a:prstGeom>
        </p:spPr>
      </p:pic>
      <p:pic>
        <p:nvPicPr>
          <p:cNvPr id="595" name="_x121520600" descr="EMB00000974114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6200000" flipH="1" flipV="1">
            <a:off x="23165620" y="3494172"/>
            <a:ext cx="819903" cy="18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7" name="직선 연결선 596"/>
          <p:cNvCxnSpPr/>
          <p:nvPr/>
        </p:nvCxnSpPr>
        <p:spPr>
          <a:xfrm>
            <a:off x="1080135" y="5040630"/>
            <a:ext cx="24483060" cy="0"/>
          </a:xfrm>
          <a:prstGeom prst="line">
            <a:avLst/>
          </a:prstGeom>
          <a:ln w="730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직선 연결선 597"/>
          <p:cNvCxnSpPr/>
          <p:nvPr/>
        </p:nvCxnSpPr>
        <p:spPr>
          <a:xfrm>
            <a:off x="720090" y="4871085"/>
            <a:ext cx="24483060" cy="0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직선 연결선 598"/>
          <p:cNvCxnSpPr/>
          <p:nvPr/>
        </p:nvCxnSpPr>
        <p:spPr>
          <a:xfrm>
            <a:off x="1367790" y="5154930"/>
            <a:ext cx="24483060" cy="0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Picture 3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23737220" y="190500"/>
            <a:ext cx="8666830" cy="576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56" name="직사각형 155"/>
          <p:cNvSpPr/>
          <p:nvPr/>
        </p:nvSpPr>
        <p:spPr>
          <a:xfrm>
            <a:off x="360045" y="360045"/>
            <a:ext cx="31683960" cy="42485310"/>
          </a:xfrm>
          <a:prstGeom prst="rect">
            <a:avLst/>
          </a:prstGeom>
          <a:noFill/>
          <a:ln w="136525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2" name="차트 10"/>
          <p:cNvGraphicFramePr>
            <a:graphicFrameLocks/>
          </p:cNvGraphicFramePr>
          <p:nvPr/>
        </p:nvGraphicFramePr>
        <p:xfrm>
          <a:off x="2638696" y="29645006"/>
          <a:ext cx="5183505" cy="35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64" name="차트 10"/>
          <p:cNvGraphicFramePr>
            <a:graphicFrameLocks/>
          </p:cNvGraphicFramePr>
          <p:nvPr/>
        </p:nvGraphicFramePr>
        <p:xfrm>
          <a:off x="9262381" y="29582201"/>
          <a:ext cx="5012055" cy="35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71" name="TextBox 170"/>
          <p:cNvSpPr txBox="1"/>
          <p:nvPr/>
        </p:nvSpPr>
        <p:spPr>
          <a:xfrm>
            <a:off x="2421526" y="33355351"/>
            <a:ext cx="576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암종별</a:t>
            </a:r>
            <a:r>
              <a:rPr lang="ko-KR" altLang="en-US" sz="2400" dirty="0" smtClean="0"/>
              <a:t> 검진 방법과 주기에 대한 인지도</a:t>
            </a:r>
            <a:endParaRPr lang="ko-KR" altLang="en-US" sz="2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8902336" y="33337016"/>
            <a:ext cx="576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국가의 </a:t>
            </a:r>
            <a:r>
              <a:rPr lang="ko-KR" altLang="en-US" sz="2400" dirty="0" err="1" smtClean="0"/>
              <a:t>암검진</a:t>
            </a:r>
            <a:r>
              <a:rPr lang="ko-KR" altLang="en-US" sz="2400" dirty="0" smtClean="0"/>
              <a:t> 비용 지원에 대한 인지도</a:t>
            </a:r>
            <a:endParaRPr lang="ko-KR" alt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7331581" y="34123967"/>
            <a:ext cx="3800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강원지역암센터의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TV</a:t>
            </a:r>
            <a:r>
              <a:rPr lang="ko-KR" altLang="en-US" sz="2000" dirty="0" smtClean="0"/>
              <a:t>캠페인을 </a:t>
            </a:r>
            <a:endParaRPr lang="en-US" altLang="ko-KR" sz="2000" dirty="0" smtClean="0"/>
          </a:p>
          <a:p>
            <a:r>
              <a:rPr lang="ko-KR" altLang="en-US" sz="2000" dirty="0" smtClean="0"/>
              <a:t>접한 주민 중 </a:t>
            </a:r>
            <a:r>
              <a:rPr lang="ko-KR" altLang="en-US" sz="2000" dirty="0" err="1" smtClean="0"/>
              <a:t>암검진을</a:t>
            </a:r>
            <a:r>
              <a:rPr lang="ko-KR" altLang="en-US" sz="2000" dirty="0" smtClean="0"/>
              <a:t> 받아야 </a:t>
            </a:r>
            <a:endParaRPr lang="en-US" altLang="ko-KR" sz="2000" dirty="0" smtClean="0"/>
          </a:p>
          <a:p>
            <a:r>
              <a:rPr lang="ko-KR" altLang="en-US" sz="2000" dirty="0" err="1" smtClean="0"/>
              <a:t>겠다고</a:t>
            </a:r>
            <a:r>
              <a:rPr lang="ko-KR" altLang="en-US" sz="2000" dirty="0" smtClean="0"/>
              <a:t> 느낀 정도</a:t>
            </a:r>
            <a:endParaRPr lang="ko-KR" altLang="en-US" sz="2000" dirty="0"/>
          </a:p>
        </p:txBody>
      </p:sp>
      <p:pic>
        <p:nvPicPr>
          <p:cNvPr id="160" name="그림 159" descr="암예방캠페인(캡쳐)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1936623" y="9733955"/>
            <a:ext cx="4183379" cy="2880361"/>
          </a:xfrm>
          <a:prstGeom prst="rect">
            <a:avLst/>
          </a:prstGeom>
        </p:spPr>
      </p:pic>
      <p:sp>
        <p:nvSpPr>
          <p:cNvPr id="161" name="TextBox 160"/>
          <p:cNvSpPr txBox="1"/>
          <p:nvPr/>
        </p:nvSpPr>
        <p:spPr>
          <a:xfrm>
            <a:off x="21210816" y="34162067"/>
            <a:ext cx="2520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강원지역암센터의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en-US" altLang="ko-KR" sz="2000" dirty="0" smtClean="0"/>
              <a:t>TV</a:t>
            </a:r>
            <a:r>
              <a:rPr lang="ko-KR" altLang="en-US" sz="2000" dirty="0" smtClean="0"/>
              <a:t>캠페인을 </a:t>
            </a:r>
            <a:endParaRPr lang="en-US" altLang="ko-KR" sz="2000" dirty="0" smtClean="0"/>
          </a:p>
          <a:p>
            <a:r>
              <a:rPr lang="ko-KR" altLang="en-US" sz="2000" dirty="0" smtClean="0"/>
              <a:t>접한 비중</a:t>
            </a:r>
            <a:endParaRPr lang="ko-KR" altLang="en-US" sz="2000" dirty="0"/>
          </a:p>
        </p:txBody>
      </p:sp>
      <p:pic>
        <p:nvPicPr>
          <p:cNvPr id="8" name="Picture 2" descr="C:\Documents and Settings\KNUH\My Documents\GomPlayer\Capture\20111019 암예방캠페인(재수정).avi_000047580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364621" y="9733955"/>
            <a:ext cx="4320540" cy="2880360"/>
          </a:xfrm>
          <a:prstGeom prst="rect">
            <a:avLst/>
          </a:prstGeom>
          <a:noFill/>
        </p:spPr>
      </p:pic>
      <p:sp>
        <p:nvSpPr>
          <p:cNvPr id="496" name="TextBox 495"/>
          <p:cNvSpPr txBox="1"/>
          <p:nvPr/>
        </p:nvSpPr>
        <p:spPr>
          <a:xfrm>
            <a:off x="17667517" y="21640480"/>
            <a:ext cx="12904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 </a:t>
            </a:r>
            <a:r>
              <a:rPr lang="ko-KR" altLang="en-US" sz="2800" dirty="0" smtClean="0"/>
              <a:t>근거 </a:t>
            </a:r>
            <a:r>
              <a:rPr lang="en-US" altLang="ko-KR" sz="2800" dirty="0" smtClean="0"/>
              <a:t>2 </a:t>
            </a:r>
            <a:r>
              <a:rPr lang="ko-KR" altLang="en-US" sz="2800" dirty="0" smtClean="0"/>
              <a:t>내용을 바탕으로 아래와 같이 홍보 지역을 확대하고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 대상자를 다양화함</a:t>
            </a:r>
            <a:r>
              <a:rPr lang="en-US" altLang="ko-KR" sz="28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800" dirty="0" smtClean="0"/>
              <a:t> 홍보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교육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 지역 확대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춘천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홍천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양구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인제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정선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속초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강릉 등</a:t>
            </a:r>
            <a:endParaRPr lang="en-US" altLang="ko-KR" sz="2800" dirty="0" smtClean="0"/>
          </a:p>
          <a:p>
            <a:pPr>
              <a:buFontTx/>
              <a:buChar char="-"/>
            </a:pPr>
            <a:r>
              <a:rPr lang="ko-KR" altLang="en-US" sz="2800" dirty="0" smtClean="0"/>
              <a:t> 홍보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교육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 대상자 다양화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지역주민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유관기관 직원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노인대학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남녀고등학생</a:t>
            </a:r>
            <a:r>
              <a:rPr lang="en-US" altLang="ko-KR" sz="2800" dirty="0" smtClean="0"/>
              <a:t>, </a:t>
            </a:r>
          </a:p>
          <a:p>
            <a:r>
              <a:rPr lang="en-US" altLang="ko-KR" sz="2800" dirty="0" smtClean="0"/>
              <a:t>                                   </a:t>
            </a:r>
            <a:r>
              <a:rPr lang="ko-KR" altLang="en-US" sz="2800" dirty="0" smtClean="0"/>
              <a:t>근로자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다문화가정 부모 등</a:t>
            </a:r>
            <a:endParaRPr lang="ko-KR" altLang="en-US" sz="2800" dirty="0"/>
          </a:p>
        </p:txBody>
      </p:sp>
      <p:graphicFrame>
        <p:nvGraphicFramePr>
          <p:cNvPr id="231" name="차트 10"/>
          <p:cNvGraphicFramePr>
            <a:graphicFrameLocks/>
          </p:cNvGraphicFramePr>
          <p:nvPr/>
        </p:nvGraphicFramePr>
        <p:xfrm>
          <a:off x="23731131" y="33737550"/>
          <a:ext cx="4680585" cy="324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232" name="차트 231"/>
          <p:cNvGraphicFramePr/>
          <p:nvPr/>
        </p:nvGraphicFramePr>
        <p:xfrm>
          <a:off x="17250321" y="33737550"/>
          <a:ext cx="3600451" cy="288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539</Words>
  <Application>Microsoft Office PowerPoint</Application>
  <PresentationFormat>사용자 지정</PresentationFormat>
  <Paragraphs>64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슬라이드 1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SEC</cp:lastModifiedBy>
  <cp:revision>72</cp:revision>
  <dcterms:created xsi:type="dcterms:W3CDTF">2011-11-07T10:24:14Z</dcterms:created>
  <dcterms:modified xsi:type="dcterms:W3CDTF">2011-11-09T09:29:47Z</dcterms:modified>
</cp:coreProperties>
</file>