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60" r:id="rId5"/>
    <p:sldId id="287" r:id="rId6"/>
    <p:sldId id="261" r:id="rId7"/>
    <p:sldId id="262" r:id="rId8"/>
    <p:sldId id="288" r:id="rId9"/>
    <p:sldId id="286" r:id="rId10"/>
    <p:sldId id="283" r:id="rId11"/>
    <p:sldId id="284" r:id="rId12"/>
    <p:sldId id="281" r:id="rId13"/>
    <p:sldId id="265" r:id="rId14"/>
    <p:sldId id="266" r:id="rId15"/>
    <p:sldId id="264" r:id="rId16"/>
    <p:sldId id="267" r:id="rId17"/>
    <p:sldId id="270" r:id="rId18"/>
    <p:sldId id="269" r:id="rId19"/>
    <p:sldId id="271" r:id="rId20"/>
    <p:sldId id="274" r:id="rId21"/>
    <p:sldId id="268" r:id="rId22"/>
    <p:sldId id="272" r:id="rId23"/>
    <p:sldId id="273" r:id="rId24"/>
    <p:sldId id="285" r:id="rId25"/>
    <p:sldId id="279" r:id="rId26"/>
    <p:sldId id="280" r:id="rId27"/>
    <p:sldId id="282" r:id="rId28"/>
    <p:sldId id="275" r:id="rId29"/>
    <p:sldId id="276" r:id="rId30"/>
    <p:sldId id="278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841" autoAdjust="0"/>
  </p:normalViewPr>
  <p:slideViewPr>
    <p:cSldViewPr>
      <p:cViewPr>
        <p:scale>
          <a:sx n="90" d="100"/>
          <a:sy n="90" d="100"/>
        </p:scale>
        <p:origin x="-59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Sheet1!$A$6</c:f>
              <c:strCache>
                <c:ptCount val="1"/>
                <c:pt idx="0">
                  <c:v>'93-'95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ko-KR"/>
              </a:p>
            </c:txPr>
            <c:showVal val="1"/>
          </c:dLbls>
          <c:cat>
            <c:strRef>
              <c:f>Sheet1!$B$5:$D$5</c:f>
              <c:strCache>
                <c:ptCount val="3"/>
                <c:pt idx="0">
                  <c:v>전체</c:v>
                </c:pt>
                <c:pt idx="1">
                  <c:v>남자</c:v>
                </c:pt>
                <c:pt idx="2">
                  <c:v>여자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41.2</c:v>
                </c:pt>
                <c:pt idx="1">
                  <c:v>31.7</c:v>
                </c:pt>
                <c:pt idx="2">
                  <c:v>53.4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'96-'00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ko-KR"/>
              </a:p>
            </c:txPr>
            <c:showVal val="1"/>
          </c:dLbls>
          <c:cat>
            <c:strRef>
              <c:f>Sheet1!$B$5:$D$5</c:f>
              <c:strCache>
                <c:ptCount val="3"/>
                <c:pt idx="0">
                  <c:v>전체</c:v>
                </c:pt>
                <c:pt idx="1">
                  <c:v>남자</c:v>
                </c:pt>
                <c:pt idx="2">
                  <c:v>여자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44</c:v>
                </c:pt>
                <c:pt idx="1">
                  <c:v>35.300000000000004</c:v>
                </c:pt>
                <c:pt idx="2">
                  <c:v>55.3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'01-'05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ko-KR"/>
              </a:p>
            </c:txPr>
            <c:showVal val="1"/>
          </c:dLbls>
          <c:cat>
            <c:strRef>
              <c:f>Sheet1!$B$5:$D$5</c:f>
              <c:strCache>
                <c:ptCount val="3"/>
                <c:pt idx="0">
                  <c:v>전체</c:v>
                </c:pt>
                <c:pt idx="1">
                  <c:v>남자</c:v>
                </c:pt>
                <c:pt idx="2">
                  <c:v>여자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53.7</c:v>
                </c:pt>
                <c:pt idx="1">
                  <c:v>45.2</c:v>
                </c:pt>
                <c:pt idx="2">
                  <c:v>63.9</c:v>
                </c:pt>
              </c:numCache>
            </c:numRef>
          </c:val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'05-'09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ko-KR"/>
              </a:p>
            </c:txPr>
            <c:showVal val="1"/>
          </c:dLbls>
          <c:cat>
            <c:strRef>
              <c:f>Sheet1!$B$5:$D$5</c:f>
              <c:strCache>
                <c:ptCount val="3"/>
                <c:pt idx="0">
                  <c:v>전체</c:v>
                </c:pt>
                <c:pt idx="1">
                  <c:v>남자</c:v>
                </c:pt>
                <c:pt idx="2">
                  <c:v>여자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62</c:v>
                </c:pt>
                <c:pt idx="1">
                  <c:v>53.2</c:v>
                </c:pt>
                <c:pt idx="2">
                  <c:v>71.400000000000006</c:v>
                </c:pt>
              </c:numCache>
            </c:numRef>
          </c:val>
        </c:ser>
        <c:dLbls>
          <c:showVal val="1"/>
        </c:dLbls>
        <c:gapWidth val="75"/>
        <c:axId val="74056064"/>
        <c:axId val="74057600"/>
      </c:barChart>
      <c:catAx>
        <c:axId val="740560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/>
            </a:pPr>
            <a:endParaRPr lang="ko-KR"/>
          </a:p>
        </c:txPr>
        <c:crossAx val="74057600"/>
        <c:crosses val="autoZero"/>
        <c:auto val="1"/>
        <c:lblAlgn val="ctr"/>
        <c:lblOffset val="100"/>
      </c:catAx>
      <c:valAx>
        <c:axId val="7405760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ko-KR"/>
          </a:p>
        </c:txPr>
        <c:crossAx val="74056064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2162759724049759"/>
          <c:y val="1.7204576290266265E-2"/>
          <c:w val="0.67356455459507358"/>
          <c:h val="5.4425623433639839E-2"/>
        </c:manualLayout>
      </c:layout>
      <c:txPr>
        <a:bodyPr/>
        <a:lstStyle/>
        <a:p>
          <a:pPr>
            <a:defRPr sz="1400" b="1"/>
          </a:pPr>
          <a:endParaRPr lang="ko-KR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6D47B-8585-488A-84B1-E4E2D64349EE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BE5E0-36A4-4C2D-9A54-50F1EE652E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729E6-05DF-45E9-91B3-EBE758C49CE1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A7E98-FC83-4C21-98D8-D45316BFB5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altLang="ko-KR" dirty="0" smtClean="0"/>
              <a:t>* </a:t>
            </a:r>
            <a:r>
              <a:rPr lang="ko-KR" altLang="en-US" sz="1200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굴림" pitchFamily="50" charset="-127"/>
                <a:ea typeface="굴림" pitchFamily="50" charset="-127"/>
              </a:rPr>
              <a:t>암 </a:t>
            </a:r>
            <a:r>
              <a:rPr lang="ko-KR" altLang="en-US" sz="1200" b="1" dirty="0" err="1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굴림" pitchFamily="50" charset="-127"/>
                <a:ea typeface="굴림" pitchFamily="50" charset="-127"/>
              </a:rPr>
              <a:t>발생율이</a:t>
            </a:r>
            <a:r>
              <a:rPr lang="ko-KR" altLang="en-US" sz="1200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굴림" pitchFamily="50" charset="-127"/>
                <a:ea typeface="굴림" pitchFamily="50" charset="-127"/>
              </a:rPr>
              <a:t> 높아지고 있는 현실</a:t>
            </a:r>
            <a:endParaRPr lang="en-US" altLang="ko-KR" sz="1200" b="1" dirty="0" smtClean="0">
              <a:ln w="18415" cmpd="sng">
                <a:noFill/>
                <a:prstDash val="solid"/>
              </a:ln>
              <a:solidFill>
                <a:srgbClr val="262F13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ko-KR" altLang="en-US" sz="1200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굴림체" pitchFamily="49" charset="-127"/>
                <a:ea typeface="굴림체" pitchFamily="49" charset="-127"/>
              </a:rPr>
              <a:t> 높아진 의료기술로 인해 암 생존율과 함께 국민들의 평균 수명이 높아지고 있음</a:t>
            </a:r>
            <a:endParaRPr lang="en-US" altLang="ko-KR" sz="1200" b="1" dirty="0" smtClean="0">
              <a:ln w="18415" cmpd="sng">
                <a:noFill/>
                <a:prstDash val="solid"/>
              </a:ln>
              <a:solidFill>
                <a:srgbClr val="262F13"/>
              </a:solidFill>
              <a:latin typeface="굴림체" pitchFamily="49" charset="-127"/>
              <a:ea typeface="굴림체" pitchFamily="49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200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200" b="1" dirty="0" err="1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굴림" pitchFamily="50" charset="-127"/>
                <a:ea typeface="굴림" pitchFamily="50" charset="-127"/>
              </a:rPr>
              <a:t>암케어</a:t>
            </a:r>
            <a:r>
              <a:rPr lang="ko-KR" altLang="en-US" sz="1200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굴림" pitchFamily="50" charset="-127"/>
                <a:ea typeface="굴림" pitchFamily="50" charset="-127"/>
              </a:rPr>
              <a:t> 통합의학센터와 같이 암환자 지원 정책 및 프로그램이 요구됨</a:t>
            </a:r>
            <a:r>
              <a:rPr lang="en-US" altLang="ko-KR" sz="1200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200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굴림" pitchFamily="50" charset="-127"/>
                <a:ea typeface="굴림" pitchFamily="50" charset="-127"/>
              </a:rPr>
              <a:t>다양한 욕구</a:t>
            </a:r>
            <a:r>
              <a:rPr lang="en-US" altLang="ko-KR" sz="1200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200" b="1" dirty="0" smtClean="0">
              <a:ln w="18415" cmpd="sng">
                <a:noFill/>
                <a:prstDash val="solid"/>
              </a:ln>
              <a:solidFill>
                <a:srgbClr val="262F13"/>
              </a:solidFill>
              <a:latin typeface="굴림체" pitchFamily="49" charset="-127"/>
              <a:ea typeface="굴림체" pitchFamily="49" charset="-127"/>
            </a:endParaRPr>
          </a:p>
          <a:p>
            <a:pPr algn="l">
              <a:defRPr/>
            </a:pPr>
            <a:endParaRPr lang="ko-KR" altLang="en-US" sz="1200" dirty="0" smtClean="0"/>
          </a:p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7E98-FC83-4C21-98D8-D45316BFB5E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ko-KR" altLang="en-US" sz="1200" dirty="0" smtClean="0"/>
          </a:p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7E98-FC83-4C21-98D8-D45316BFB5E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7E98-FC83-4C21-98D8-D45316BFB5E2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8099155-B14C-4B1A-854F-BBFD7322E012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E3C468D-95F7-418B-8FA0-4E91B5D4FA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155-B14C-4B1A-854F-BBFD7322E012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468D-95F7-418B-8FA0-4E91B5D4FA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155-B14C-4B1A-854F-BBFD7322E012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468D-95F7-418B-8FA0-4E91B5D4FA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155-B14C-4B1A-854F-BBFD7322E012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468D-95F7-418B-8FA0-4E91B5D4FA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155-B14C-4B1A-854F-BBFD7322E012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468D-95F7-418B-8FA0-4E91B5D4FA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155-B14C-4B1A-854F-BBFD7322E012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468D-95F7-418B-8FA0-4E91B5D4FA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099155-B14C-4B1A-854F-BBFD7322E012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3C468D-95F7-418B-8FA0-4E91B5D4FA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8099155-B14C-4B1A-854F-BBFD7322E012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E3C468D-95F7-418B-8FA0-4E91B5D4FA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155-B14C-4B1A-854F-BBFD7322E012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468D-95F7-418B-8FA0-4E91B5D4FA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155-B14C-4B1A-854F-BBFD7322E012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468D-95F7-418B-8FA0-4E91B5D4FA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155-B14C-4B1A-854F-BBFD7322E012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468D-95F7-418B-8FA0-4E91B5D4FA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8099155-B14C-4B1A-854F-BBFD7322E012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E3C468D-95F7-418B-8FA0-4E91B5D4FA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2357430"/>
            <a:ext cx="914400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2285992"/>
            <a:ext cx="9144000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42844" y="142852"/>
            <a:ext cx="3143240" cy="500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4857760"/>
            <a:ext cx="3012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 smtClean="0">
                <a:latin typeface="휴먼엑스포" pitchFamily="18" charset="-127"/>
                <a:ea typeface="휴먼엑스포" pitchFamily="18" charset="-127"/>
              </a:rPr>
              <a:t>인천지역암센터</a:t>
            </a:r>
            <a:endParaRPr lang="ko-KR" altLang="en-US" sz="32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2844" y="142852"/>
            <a:ext cx="285752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2012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국가암관리사업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평가대회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pic>
        <p:nvPicPr>
          <p:cNvPr id="14" name="그림 1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285728"/>
            <a:ext cx="1797806" cy="2223429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6" name="직사각형 15"/>
          <p:cNvSpPr/>
          <p:nvPr/>
        </p:nvSpPr>
        <p:spPr>
          <a:xfrm>
            <a:off x="0" y="2500306"/>
            <a:ext cx="9144000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2354" y="2786058"/>
            <a:ext cx="8821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latin typeface="휴먼모음T" pitchFamily="18" charset="-127"/>
                <a:ea typeface="휴먼모음T" pitchFamily="18" charset="-127"/>
              </a:rPr>
              <a:t>암생존자</a:t>
            </a:r>
            <a:r>
              <a:rPr lang="ko-KR" altLang="en-US" sz="3200" b="1" dirty="0">
                <a:latin typeface="휴먼모음T" pitchFamily="18" charset="-127"/>
                <a:ea typeface="휴먼모음T" pitchFamily="18" charset="-127"/>
              </a:rPr>
              <a:t> 통합지지 프로그램 지역사회 네트워크 구축 </a:t>
            </a:r>
            <a:endParaRPr lang="ko-KR" altLang="en-US" sz="32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7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37"/>
          <p:cNvSpPr>
            <a:spLocks noChangeArrowheads="1"/>
          </p:cNvSpPr>
          <p:nvPr/>
        </p:nvSpPr>
        <p:spPr bwMode="auto">
          <a:xfrm>
            <a:off x="357158" y="1571612"/>
            <a:ext cx="8572560" cy="4431983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428596" y="1714488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 smtClean="0">
                <a:latin typeface="+mn-ea"/>
              </a:rPr>
              <a:t>암환자 정신건강 가이드</a:t>
            </a:r>
            <a:r>
              <a:rPr lang="en-US" altLang="ko-KR" b="1" dirty="0" smtClean="0">
                <a:latin typeface="+mn-ea"/>
              </a:rPr>
              <a:t>(</a:t>
            </a:r>
            <a:r>
              <a:rPr lang="ko-KR" altLang="en-US" b="1" dirty="0" smtClean="0">
                <a:latin typeface="+mn-ea"/>
              </a:rPr>
              <a:t>우울증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자살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불면증</a:t>
            </a:r>
            <a:r>
              <a:rPr lang="en-US" altLang="ko-KR" b="1" dirty="0" smtClean="0">
                <a:latin typeface="+mn-ea"/>
              </a:rPr>
              <a:t>) </a:t>
            </a:r>
            <a:r>
              <a:rPr lang="ko-KR" altLang="en-US" b="1" dirty="0" smtClean="0">
                <a:latin typeface="+mn-ea"/>
              </a:rPr>
              <a:t>및 의료인의 정신건강 </a:t>
            </a:r>
            <a:r>
              <a:rPr lang="en-US" altLang="ko-KR" b="1" dirty="0" smtClean="0">
                <a:latin typeface="+mn-ea"/>
              </a:rPr>
              <a:t> </a:t>
            </a:r>
            <a:r>
              <a:rPr lang="ko-KR" altLang="en-US" b="1" dirty="0" smtClean="0">
                <a:latin typeface="+mn-ea"/>
              </a:rPr>
              <a:t>진료가이드 </a:t>
            </a:r>
            <a:r>
              <a:rPr lang="ko-KR" altLang="en-US" b="1" dirty="0" err="1" smtClean="0">
                <a:latin typeface="+mn-ea"/>
              </a:rPr>
              <a:t>리플릿</a:t>
            </a:r>
            <a:r>
              <a:rPr lang="ko-KR" altLang="en-US" b="1" dirty="0" smtClean="0">
                <a:latin typeface="+mn-ea"/>
              </a:rPr>
              <a:t> 제작</a:t>
            </a:r>
            <a:r>
              <a:rPr lang="ko-KR" altLang="en-US" b="1" dirty="0" smtClean="0">
                <a:latin typeface="맑은 고딕"/>
              </a:rPr>
              <a:t>∙</a:t>
            </a:r>
            <a:r>
              <a:rPr lang="ko-KR" altLang="en-US" b="1" dirty="0" smtClean="0"/>
              <a:t>배포 </a:t>
            </a:r>
            <a:endParaRPr lang="ko-KR" altLang="en-US" b="1" dirty="0"/>
          </a:p>
        </p:txBody>
      </p:sp>
      <p:pic>
        <p:nvPicPr>
          <p:cNvPr id="11" name="_x85340848" descr="EMB0000085cba3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83820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노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664880"/>
            <a:ext cx="3429024" cy="226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그림 23" descr="운동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643314"/>
            <a:ext cx="3299627" cy="2303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웃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1285860"/>
            <a:ext cx="3299627" cy="2275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그림 21" descr="쿠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1285860"/>
            <a:ext cx="342902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5720" y="1214422"/>
            <a:ext cx="510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/>
              <a:t>인천지역암센터와</a:t>
            </a:r>
            <a:r>
              <a:rPr lang="ko-KR" altLang="en-US" b="1" dirty="0" smtClean="0"/>
              <a:t> 함께하는 </a:t>
            </a:r>
            <a:r>
              <a:rPr lang="ko-KR" altLang="en-US" b="1" dirty="0" err="1" smtClean="0"/>
              <a:t>힐링캠프</a:t>
            </a:r>
            <a:r>
              <a:rPr lang="en-US" altLang="ko-KR" b="1" dirty="0" smtClean="0"/>
              <a:t>(6.19~21)</a:t>
            </a:r>
            <a:endParaRPr lang="ko-KR" altLang="en-US" b="1" dirty="0"/>
          </a:p>
        </p:txBody>
      </p:sp>
      <p:pic>
        <p:nvPicPr>
          <p:cNvPr id="11" name="그림 10" descr="P1010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000504"/>
            <a:ext cx="3571900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그림 11" descr="힐링캠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785926"/>
            <a:ext cx="342902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그림 12" descr="힐링캠프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1785926"/>
            <a:ext cx="357190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그림 13" descr="P10101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4000504"/>
            <a:ext cx="3429024" cy="2035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142984"/>
            <a:ext cx="673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암생존자</a:t>
            </a:r>
            <a:r>
              <a:rPr lang="ko-KR" altLang="en-US" sz="2400" b="1" dirty="0" smtClean="0"/>
              <a:t> 통합지지 프로그램 지역사회 연계 활동</a:t>
            </a:r>
            <a:endParaRPr lang="ko-KR" altLang="en-US" sz="2400" b="1" dirty="0"/>
          </a:p>
        </p:txBody>
      </p:sp>
      <p:sp>
        <p:nvSpPr>
          <p:cNvPr id="6" name="직사각형 37"/>
          <p:cNvSpPr>
            <a:spLocks noChangeArrowheads="1"/>
          </p:cNvSpPr>
          <p:nvPr/>
        </p:nvSpPr>
        <p:spPr bwMode="auto">
          <a:xfrm>
            <a:off x="357158" y="1785926"/>
            <a:ext cx="8572560" cy="4501232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700" b="1" dirty="0" smtClean="0">
                <a:latin typeface="+mn-ea"/>
              </a:rPr>
              <a:t>인천광역시 </a:t>
            </a:r>
            <a:r>
              <a:rPr kumimoji="0" lang="en-US" altLang="ko-KR" sz="1700" b="1" dirty="0" smtClean="0">
                <a:latin typeface="+mn-ea"/>
              </a:rPr>
              <a:t>10</a:t>
            </a:r>
            <a:r>
              <a:rPr kumimoji="0" lang="ko-KR" altLang="en-US" sz="1700" b="1" dirty="0" smtClean="0">
                <a:latin typeface="+mn-ea"/>
              </a:rPr>
              <a:t>개 군</a:t>
            </a:r>
            <a:r>
              <a:rPr kumimoji="0" lang="en-US" altLang="ko-KR" sz="1700" b="1" dirty="0" smtClean="0">
                <a:latin typeface="+mn-ea"/>
              </a:rPr>
              <a:t>·</a:t>
            </a:r>
            <a:r>
              <a:rPr kumimoji="0" lang="ko-KR" altLang="en-US" sz="1700" b="1" dirty="0" smtClean="0">
                <a:latin typeface="+mn-ea"/>
              </a:rPr>
              <a:t>구 보건소 대상 </a:t>
            </a:r>
            <a:r>
              <a:rPr kumimoji="0" lang="ko-KR" altLang="en-US" sz="1700" b="1" dirty="0" err="1" smtClean="0">
                <a:latin typeface="+mn-ea"/>
              </a:rPr>
              <a:t>암생존자</a:t>
            </a:r>
            <a:r>
              <a:rPr kumimoji="0" lang="ko-KR" altLang="en-US" sz="1700" b="1" dirty="0" smtClean="0">
                <a:latin typeface="+mn-ea"/>
              </a:rPr>
              <a:t> 통합지지 프로그램 설명회 개최</a:t>
            </a:r>
            <a:r>
              <a:rPr kumimoji="0" lang="en-US" altLang="ko-KR" sz="1700" b="1" dirty="0" smtClean="0">
                <a:latin typeface="+mn-ea"/>
              </a:rPr>
              <a:t>(4.26)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err="1" smtClean="0">
                <a:latin typeface="+mn-ea"/>
              </a:rPr>
              <a:t>암생존자</a:t>
            </a:r>
            <a:r>
              <a:rPr lang="ko-KR" altLang="en-US" sz="1400" b="1" dirty="0" smtClean="0">
                <a:latin typeface="+mn-ea"/>
              </a:rPr>
              <a:t> 통합지지 프로그램 시범사업 기관 공모</a:t>
            </a:r>
            <a:r>
              <a:rPr lang="en-US" altLang="ko-KR" sz="1400" b="1" dirty="0" smtClean="0">
                <a:latin typeface="+mn-ea"/>
              </a:rPr>
              <a:t>(4.27~5.4)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7" name="그림 6" descr="SAM_2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214554"/>
            <a:ext cx="335758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그림 10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928934"/>
            <a:ext cx="3069752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8072494" cy="5386908"/>
          </a:xfrm>
          <a:prstGeom prst="rect">
            <a:avLst/>
          </a:prstGeom>
        </p:spPr>
      </p:pic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37"/>
          <p:cNvSpPr>
            <a:spLocks noChangeArrowheads="1"/>
          </p:cNvSpPr>
          <p:nvPr/>
        </p:nvSpPr>
        <p:spPr bwMode="auto">
          <a:xfrm>
            <a:off x="357158" y="1214423"/>
            <a:ext cx="8572560" cy="5055230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latin typeface="+mn-ea"/>
              </a:rPr>
              <a:t>인천광역시 </a:t>
            </a:r>
            <a:r>
              <a:rPr kumimoji="0" lang="en-US" altLang="ko-KR" b="1" dirty="0" smtClean="0">
                <a:latin typeface="+mn-ea"/>
              </a:rPr>
              <a:t>10</a:t>
            </a:r>
            <a:r>
              <a:rPr kumimoji="0" lang="ko-KR" altLang="en-US" b="1" dirty="0" smtClean="0">
                <a:latin typeface="+mn-ea"/>
              </a:rPr>
              <a:t>개 군</a:t>
            </a:r>
            <a:r>
              <a:rPr kumimoji="0" lang="en-US" altLang="ko-KR" b="1" dirty="0" smtClean="0">
                <a:latin typeface="+mn-ea"/>
              </a:rPr>
              <a:t>·</a:t>
            </a:r>
            <a:r>
              <a:rPr kumimoji="0" lang="ko-KR" altLang="en-US" b="1" dirty="0" smtClean="0">
                <a:latin typeface="+mn-ea"/>
              </a:rPr>
              <a:t>구 보건소 영양사 및 </a:t>
            </a:r>
            <a:r>
              <a:rPr kumimoji="0" lang="ko-KR" altLang="en-US" b="1" dirty="0" err="1" smtClean="0">
                <a:latin typeface="+mn-ea"/>
              </a:rPr>
              <a:t>운동처방사</a:t>
            </a:r>
            <a:r>
              <a:rPr kumimoji="0" lang="ko-KR" altLang="en-US" b="1" dirty="0" smtClean="0">
                <a:latin typeface="+mn-ea"/>
              </a:rPr>
              <a:t> 교육 실시</a:t>
            </a:r>
            <a:endParaRPr kumimoji="0" lang="en-US" altLang="ko-KR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1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13" name="그림 12" descr="SAM_2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371477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그림 13" descr="SAM_2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785926"/>
            <a:ext cx="385765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그림 14" descr="SAM_27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929066"/>
            <a:ext cx="371477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그림 15" descr="SAM_2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929066"/>
            <a:ext cx="385765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37"/>
          <p:cNvSpPr>
            <a:spLocks noChangeArrowheads="1"/>
          </p:cNvSpPr>
          <p:nvPr/>
        </p:nvSpPr>
        <p:spPr bwMode="auto">
          <a:xfrm>
            <a:off x="357158" y="1071546"/>
            <a:ext cx="8572560" cy="5216813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atin typeface="+mn-ea"/>
              </a:rPr>
              <a:t>암생존자</a:t>
            </a:r>
            <a:r>
              <a:rPr lang="ko-KR" altLang="en-US" b="1" dirty="0" smtClean="0">
                <a:latin typeface="+mn-ea"/>
              </a:rPr>
              <a:t> 통합지지 프로그램 시범사업 기관 선정</a:t>
            </a:r>
            <a:r>
              <a:rPr lang="en-US" altLang="ko-KR" b="1" dirty="0" smtClean="0">
                <a:latin typeface="+mn-ea"/>
              </a:rPr>
              <a:t>(4</a:t>
            </a:r>
            <a:r>
              <a:rPr lang="ko-KR" altLang="en-US" b="1" dirty="0" smtClean="0">
                <a:latin typeface="+mn-ea"/>
              </a:rPr>
              <a:t>개소</a:t>
            </a:r>
            <a:r>
              <a:rPr lang="en-US" altLang="ko-KR" b="1" dirty="0" smtClean="0">
                <a:latin typeface="+mn-ea"/>
              </a:rPr>
              <a:t>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n-ea"/>
              </a:rPr>
              <a:t> - </a:t>
            </a:r>
            <a:r>
              <a:rPr lang="ko-KR" altLang="en-US" b="1" dirty="0" smtClean="0">
                <a:latin typeface="+mn-ea"/>
              </a:rPr>
              <a:t>도심형</a:t>
            </a:r>
            <a:r>
              <a:rPr lang="en-US" altLang="ko-KR" b="1" dirty="0" smtClean="0">
                <a:latin typeface="+mn-ea"/>
              </a:rPr>
              <a:t>(3</a:t>
            </a:r>
            <a:r>
              <a:rPr lang="ko-KR" altLang="en-US" b="1" dirty="0" smtClean="0">
                <a:latin typeface="+mn-ea"/>
              </a:rPr>
              <a:t>개소</a:t>
            </a:r>
            <a:r>
              <a:rPr lang="en-US" altLang="ko-KR" b="1" dirty="0" smtClean="0">
                <a:latin typeface="+mn-ea"/>
              </a:rPr>
              <a:t>)</a:t>
            </a:r>
            <a:r>
              <a:rPr lang="ko-KR" altLang="en-US" b="1" dirty="0" smtClean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: </a:t>
            </a:r>
            <a:r>
              <a:rPr lang="ko-KR" altLang="en-US" b="1" dirty="0" smtClean="0">
                <a:latin typeface="+mn-ea"/>
              </a:rPr>
              <a:t>중구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동구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계양구보건소</a:t>
            </a:r>
            <a:endParaRPr lang="en-US" altLang="ko-KR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n-ea"/>
              </a:rPr>
              <a:t> - </a:t>
            </a:r>
            <a:r>
              <a:rPr lang="ko-KR" altLang="en-US" b="1" dirty="0" smtClean="0">
                <a:latin typeface="+mn-ea"/>
              </a:rPr>
              <a:t>농촌형</a:t>
            </a:r>
            <a:r>
              <a:rPr lang="en-US" altLang="ko-KR" b="1" dirty="0" smtClean="0">
                <a:latin typeface="+mn-ea"/>
              </a:rPr>
              <a:t>(1</a:t>
            </a:r>
            <a:r>
              <a:rPr lang="ko-KR" altLang="en-US" b="1" dirty="0" smtClean="0">
                <a:latin typeface="+mn-ea"/>
              </a:rPr>
              <a:t>개소</a:t>
            </a:r>
            <a:r>
              <a:rPr lang="en-US" altLang="ko-KR" b="1" dirty="0" smtClean="0">
                <a:latin typeface="+mn-ea"/>
              </a:rPr>
              <a:t>) : </a:t>
            </a:r>
            <a:r>
              <a:rPr lang="ko-KR" altLang="en-US" b="1" dirty="0" smtClean="0">
                <a:latin typeface="+mn-ea"/>
              </a:rPr>
              <a:t>강화군보건소</a:t>
            </a:r>
            <a:endParaRPr lang="en-US" altLang="ko-KR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7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7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그림 8" descr="중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571744"/>
            <a:ext cx="2706706" cy="3429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그림 9" descr="강화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657" y="2571744"/>
            <a:ext cx="2786315" cy="35004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그림 11" descr="00000중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083" y="2571744"/>
            <a:ext cx="2590209" cy="35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그림 10" descr="계양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604" y="2500306"/>
            <a:ext cx="2865924" cy="3643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285720" y="1071546"/>
            <a:ext cx="7429552" cy="571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37"/>
          <p:cNvSpPr>
            <a:spLocks noChangeArrowheads="1"/>
          </p:cNvSpPr>
          <p:nvPr/>
        </p:nvSpPr>
        <p:spPr bwMode="auto">
          <a:xfrm>
            <a:off x="357158" y="1857364"/>
            <a:ext cx="8572560" cy="438581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142984"/>
            <a:ext cx="7308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인천지역암센터</a:t>
            </a:r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보건소 </a:t>
            </a:r>
            <a:r>
              <a:rPr lang="ko-KR" altLang="en-US" sz="2400" b="1" dirty="0" err="1" smtClean="0"/>
              <a:t>암생존자</a:t>
            </a:r>
            <a:r>
              <a:rPr lang="ko-KR" altLang="en-US" sz="2400" b="1" dirty="0" smtClean="0"/>
              <a:t> 통합지지 프로그램</a:t>
            </a: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5786" y="207167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000" b="1" dirty="0"/>
          </a:p>
        </p:txBody>
      </p:sp>
      <p:sp>
        <p:nvSpPr>
          <p:cNvPr id="9" name="직사각형 8"/>
          <p:cNvSpPr/>
          <p:nvPr/>
        </p:nvSpPr>
        <p:spPr>
          <a:xfrm>
            <a:off x="1714480" y="3357562"/>
            <a:ext cx="714380" cy="1428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b="1" dirty="0" err="1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인천지역암센터</a:t>
            </a:r>
            <a:endParaRPr lang="ko-KR" altLang="en-US" sz="600" b="1" dirty="0">
              <a:solidFill>
                <a:schemeClr val="tx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10" name="그림 9" descr="중구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000240"/>
            <a:ext cx="2714644" cy="642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오른쪽 화살표 18"/>
          <p:cNvSpPr/>
          <p:nvPr/>
        </p:nvSpPr>
        <p:spPr>
          <a:xfrm>
            <a:off x="571472" y="2928934"/>
            <a:ext cx="6715172" cy="200026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 descr="강화군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5214950"/>
            <a:ext cx="2786082" cy="638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15" descr="DSCF0280"/>
          <p:cNvSpPr>
            <a:spLocks noChangeArrowheads="1"/>
          </p:cNvSpPr>
          <p:nvPr/>
        </p:nvSpPr>
        <p:spPr bwMode="gray">
          <a:xfrm>
            <a:off x="642910" y="2714620"/>
            <a:ext cx="2428892" cy="254952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20000"/>
              </a:lnSpc>
              <a:defRPr/>
            </a:pPr>
            <a:endParaRPr lang="ko-KR" altLang="en-US" sz="1800" dirty="0">
              <a:solidFill>
                <a:srgbClr val="0546BE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2" name="그림 11" descr="계양구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500570"/>
            <a:ext cx="2786082" cy="642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그림 10" descr="동구보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5" y="2714620"/>
            <a:ext cx="2714643" cy="642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타원 19"/>
          <p:cNvSpPr/>
          <p:nvPr/>
        </p:nvSpPr>
        <p:spPr>
          <a:xfrm>
            <a:off x="3571868" y="3857628"/>
            <a:ext cx="226511" cy="166883"/>
          </a:xfrm>
          <a:prstGeom prst="ellipse">
            <a:avLst/>
          </a:prstGeom>
          <a:solidFill>
            <a:schemeClr val="bg1">
              <a:lumMod val="85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직사각형 22"/>
          <p:cNvSpPr/>
          <p:nvPr/>
        </p:nvSpPr>
        <p:spPr>
          <a:xfrm>
            <a:off x="3857620" y="3571876"/>
            <a:ext cx="2357454" cy="7858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강사 및 </a:t>
            </a:r>
            <a:r>
              <a:rPr lang="ko-KR" altLang="en-US" dirty="0" err="1" smtClean="0">
                <a:solidFill>
                  <a:schemeClr val="tx1"/>
                </a:solidFill>
              </a:rPr>
              <a:t>강사비</a:t>
            </a:r>
            <a:r>
              <a:rPr lang="ko-KR" altLang="en-US" dirty="0" smtClean="0">
                <a:solidFill>
                  <a:schemeClr val="tx1"/>
                </a:solidFill>
              </a:rPr>
              <a:t> 지원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프로그램 운영 지원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786578" y="2857496"/>
            <a:ext cx="2000264" cy="214314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암생존자</a:t>
            </a:r>
            <a:r>
              <a:rPr lang="ko-KR" altLang="en-US" b="1" dirty="0" smtClean="0">
                <a:solidFill>
                  <a:schemeClr val="tx1"/>
                </a:solidFill>
              </a:rPr>
              <a:t> 통합지지 프로그램 지역사회 자체 수행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6429388" y="3857628"/>
            <a:ext cx="226511" cy="166883"/>
          </a:xfrm>
          <a:prstGeom prst="ellipse">
            <a:avLst/>
          </a:prstGeom>
          <a:solidFill>
            <a:schemeClr val="bg1">
              <a:lumMod val="85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직사각형 25"/>
          <p:cNvSpPr/>
          <p:nvPr/>
        </p:nvSpPr>
        <p:spPr>
          <a:xfrm>
            <a:off x="1714480" y="3214686"/>
            <a:ext cx="642942" cy="1428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" b="1" dirty="0" err="1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인천지역암센터</a:t>
            </a:r>
            <a:endParaRPr lang="ko-KR" altLang="en-US" sz="450" b="1" dirty="0">
              <a:solidFill>
                <a:schemeClr val="tx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27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37"/>
          <p:cNvSpPr>
            <a:spLocks noChangeArrowheads="1"/>
          </p:cNvSpPr>
          <p:nvPr/>
        </p:nvSpPr>
        <p:spPr bwMode="auto">
          <a:xfrm>
            <a:off x="357158" y="1785926"/>
            <a:ext cx="8572560" cy="438581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142984"/>
            <a:ext cx="6654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암생존자</a:t>
            </a:r>
            <a:r>
              <a:rPr lang="ko-KR" altLang="en-US" sz="2400" b="1" dirty="0" smtClean="0"/>
              <a:t> 통합지지 프로그램 지역사회 시범사업</a:t>
            </a:r>
            <a:endParaRPr lang="ko-KR" altLang="en-US" sz="2400" b="1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571472" y="2643182"/>
          <a:ext cx="8143933" cy="220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614"/>
                <a:gridCol w="1382932"/>
                <a:gridCol w="1229273"/>
                <a:gridCol w="1229273"/>
                <a:gridCol w="1583768"/>
                <a:gridCol w="1643073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보건소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주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주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r>
                        <a:rPr lang="ko-KR" altLang="en-US" dirty="0" smtClean="0"/>
                        <a:t>주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r>
                        <a:rPr lang="ko-KR" altLang="en-US" dirty="0" smtClean="0"/>
                        <a:t>주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533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중구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r>
                        <a:rPr lang="ko-KR" altLang="en-US" dirty="0" smtClean="0"/>
                        <a:t>월</a:t>
                      </a:r>
                      <a:r>
                        <a:rPr lang="en-US" altLang="ko-KR" dirty="0" smtClean="0"/>
                        <a:t>~10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운동교실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영양교실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맘편안</a:t>
                      </a:r>
                      <a:r>
                        <a:rPr lang="ko-KR" altLang="en-US" dirty="0" smtClean="0"/>
                        <a:t> 교실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특강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동구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r>
                        <a:rPr lang="ko-KR" altLang="en-US" dirty="0" smtClean="0"/>
                        <a:t>월</a:t>
                      </a:r>
                      <a:r>
                        <a:rPr lang="en-US" altLang="ko-KR" dirty="0" smtClean="0"/>
                        <a:t>~10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특강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운동교실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영양교실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스트레스 관리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계양구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6</a:t>
                      </a:r>
                      <a:r>
                        <a:rPr lang="ko-KR" altLang="en-US" dirty="0" smtClean="0"/>
                        <a:t>월</a:t>
                      </a:r>
                      <a:r>
                        <a:rPr lang="en-US" altLang="ko-KR" dirty="0" smtClean="0"/>
                        <a:t>~10</a:t>
                      </a:r>
                      <a:r>
                        <a:rPr lang="ko-KR" altLang="en-US" dirty="0" smtClean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운동교실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영양교실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스트레스관리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특강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강화군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월 </a:t>
                      </a:r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회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자조모임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숲속</a:t>
                      </a:r>
                      <a:r>
                        <a:rPr lang="ko-KR" altLang="en-US" dirty="0" smtClean="0"/>
                        <a:t> 길 체험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다도 체험 등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85786" y="2071678"/>
            <a:ext cx="4110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/>
              <a:t>보건소별</a:t>
            </a:r>
            <a:r>
              <a:rPr lang="ko-KR" altLang="en-US" sz="2000" b="1" dirty="0" smtClean="0"/>
              <a:t> 세부 일정</a:t>
            </a:r>
            <a:r>
              <a:rPr lang="en-US" altLang="ko-KR" sz="2000" b="1" dirty="0" smtClean="0"/>
              <a:t>(4</a:t>
            </a:r>
            <a:r>
              <a:rPr lang="ko-KR" altLang="en-US" sz="2000" b="1" dirty="0" smtClean="0"/>
              <a:t>주 프로그램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pic>
        <p:nvPicPr>
          <p:cNvPr id="16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모서리가 둥근 직사각형 17"/>
          <p:cNvSpPr/>
          <p:nvPr/>
        </p:nvSpPr>
        <p:spPr>
          <a:xfrm>
            <a:off x="857224" y="5214950"/>
            <a:ext cx="7572428" cy="57150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프로그램 종료 후 참여율이 높은 환자를 대상으로 </a:t>
            </a:r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힐링캠프</a:t>
            </a:r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체험 계획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37"/>
          <p:cNvSpPr>
            <a:spLocks noChangeArrowheads="1"/>
          </p:cNvSpPr>
          <p:nvPr/>
        </p:nvSpPr>
        <p:spPr bwMode="auto">
          <a:xfrm>
            <a:off x="142844" y="1214422"/>
            <a:ext cx="8858312" cy="5493812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latin typeface="+mn-ea"/>
              </a:rPr>
              <a:t>보건소 </a:t>
            </a:r>
            <a:r>
              <a:rPr kumimoji="0" lang="ko-KR" altLang="en-US" b="1" dirty="0" err="1" smtClean="0">
                <a:latin typeface="+mn-ea"/>
              </a:rPr>
              <a:t>암생존자</a:t>
            </a:r>
            <a:r>
              <a:rPr kumimoji="0" lang="ko-KR" altLang="en-US" b="1" dirty="0" smtClean="0">
                <a:latin typeface="+mn-ea"/>
              </a:rPr>
              <a:t> 통합지지 프로그램 운영</a:t>
            </a:r>
            <a:endParaRPr kumimoji="0" lang="en-US" altLang="ko-KR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latin typeface="굴림체" pitchFamily="49" charset="-127"/>
                <a:ea typeface="굴림체" pitchFamily="49" charset="-127"/>
              </a:rPr>
              <a:t> </a:t>
            </a: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96528920" descr="EMB00000f980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400052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95437960" descr="EMB00000f9803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01006"/>
            <a:ext cx="4071966" cy="231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92205840" descr="EMB00000f9803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71942"/>
            <a:ext cx="400052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1" name="_x95947720" descr="EMB00000f98034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071941"/>
            <a:ext cx="4071966" cy="2523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714356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/>
              <a:t>차  </a:t>
            </a:r>
            <a:r>
              <a:rPr lang="ko-KR" altLang="en-US" sz="3600" b="1" dirty="0" err="1" smtClean="0"/>
              <a:t>례</a:t>
            </a:r>
            <a:endParaRPr lang="ko-KR" altLang="en-US" sz="3600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214546" y="3000372"/>
            <a:ext cx="5000660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사업 목적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5" name="그림 4" descr="000022.jpg"/>
          <p:cNvPicPr>
            <a:picLocks noChangeAspect="1"/>
          </p:cNvPicPr>
          <p:nvPr/>
        </p:nvPicPr>
        <p:blipFill>
          <a:blip r:embed="rId2"/>
          <a:srcRect l="12185" t="2127" r="24790"/>
          <a:stretch>
            <a:fillRect/>
          </a:stretch>
        </p:blipFill>
        <p:spPr>
          <a:xfrm>
            <a:off x="1714480" y="3071810"/>
            <a:ext cx="714380" cy="57150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모서리가 둥근 직사각형 7"/>
          <p:cNvSpPr/>
          <p:nvPr/>
        </p:nvSpPr>
        <p:spPr>
          <a:xfrm>
            <a:off x="2214546" y="4000504"/>
            <a:ext cx="5000660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사업 추진 현황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9" name="그림 8" descr="000022.jpg"/>
          <p:cNvPicPr>
            <a:picLocks noChangeAspect="1"/>
          </p:cNvPicPr>
          <p:nvPr/>
        </p:nvPicPr>
        <p:blipFill>
          <a:blip r:embed="rId2"/>
          <a:srcRect l="12185" t="2127" r="24790"/>
          <a:stretch>
            <a:fillRect/>
          </a:stretch>
        </p:blipFill>
        <p:spPr>
          <a:xfrm>
            <a:off x="1714480" y="4071942"/>
            <a:ext cx="714380" cy="57150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모서리가 둥근 직사각형 9"/>
          <p:cNvSpPr/>
          <p:nvPr/>
        </p:nvSpPr>
        <p:spPr>
          <a:xfrm>
            <a:off x="2214546" y="5000636"/>
            <a:ext cx="5000660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사업 성과 및 결과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11" name="그림 10" descr="000022.jpg"/>
          <p:cNvPicPr>
            <a:picLocks noChangeAspect="1"/>
          </p:cNvPicPr>
          <p:nvPr/>
        </p:nvPicPr>
        <p:blipFill>
          <a:blip r:embed="rId2"/>
          <a:srcRect l="12185" t="2127" r="24790"/>
          <a:stretch>
            <a:fillRect/>
          </a:stretch>
        </p:blipFill>
        <p:spPr>
          <a:xfrm>
            <a:off x="1714480" y="5072074"/>
            <a:ext cx="714380" cy="57150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모서리가 둥근 직사각형 13"/>
          <p:cNvSpPr/>
          <p:nvPr/>
        </p:nvSpPr>
        <p:spPr>
          <a:xfrm>
            <a:off x="2214546" y="2000240"/>
            <a:ext cx="5000660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사업배경 및 필요성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15" name="그림 14" descr="000022.jpg"/>
          <p:cNvPicPr>
            <a:picLocks noChangeAspect="1"/>
          </p:cNvPicPr>
          <p:nvPr/>
        </p:nvPicPr>
        <p:blipFill>
          <a:blip r:embed="rId2"/>
          <a:srcRect l="12185" t="2127" r="24790"/>
          <a:stretch>
            <a:fillRect/>
          </a:stretch>
        </p:blipFill>
        <p:spPr>
          <a:xfrm>
            <a:off x="1714480" y="2071678"/>
            <a:ext cx="714380" cy="57150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림 13" descr="big_img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928802"/>
            <a:ext cx="2768223" cy="2214578"/>
          </a:xfrm>
          <a:prstGeom prst="rect">
            <a:avLst/>
          </a:prstGeom>
        </p:spPr>
      </p:pic>
      <p:pic>
        <p:nvPicPr>
          <p:cNvPr id="15" name="그림 14" descr="big_img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214818"/>
            <a:ext cx="2928958" cy="23431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1538" y="1285860"/>
            <a:ext cx="675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보건소 </a:t>
            </a:r>
            <a:r>
              <a:rPr lang="ko-KR" altLang="en-US" sz="2400" b="1" dirty="0" err="1" smtClean="0"/>
              <a:t>암생존자</a:t>
            </a:r>
            <a:r>
              <a:rPr lang="ko-KR" altLang="en-US" sz="2400" b="1" dirty="0" smtClean="0"/>
              <a:t> 통합지지 프로그램 홍보</a:t>
            </a:r>
            <a:r>
              <a:rPr lang="en-US" altLang="ko-KR" sz="2400" b="1" dirty="0" smtClean="0">
                <a:latin typeface="맑은 고딕"/>
                <a:ea typeface="맑은 고딕"/>
              </a:rPr>
              <a:t>·</a:t>
            </a:r>
            <a:r>
              <a:rPr lang="ko-KR" altLang="en-US" sz="2400" b="1" dirty="0" smtClean="0"/>
              <a:t>기념물</a:t>
            </a:r>
            <a:endParaRPr lang="ko-KR" altLang="en-US" sz="2400" b="1" dirty="0"/>
          </a:p>
        </p:txBody>
      </p:sp>
      <p:pic>
        <p:nvPicPr>
          <p:cNvPr id="18" name="그림 17" descr="타올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07191" y="2178836"/>
            <a:ext cx="2286016" cy="2214578"/>
          </a:xfrm>
          <a:prstGeom prst="rect">
            <a:avLst/>
          </a:prstGeom>
        </p:spPr>
      </p:pic>
      <p:pic>
        <p:nvPicPr>
          <p:cNvPr id="13" name="그림 12" descr="새 이미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2143115"/>
            <a:ext cx="3214710" cy="2296221"/>
          </a:xfrm>
          <a:prstGeom prst="rect">
            <a:avLst/>
          </a:prstGeom>
        </p:spPr>
      </p:pic>
      <p:pic>
        <p:nvPicPr>
          <p:cNvPr id="19" name="그림 18" descr="여행가방세트_사본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214818"/>
            <a:ext cx="6143668" cy="3080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8696611" cy="532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200" b="1" dirty="0" err="1" smtClean="0">
                <a:latin typeface="+mn-ea"/>
              </a:rPr>
              <a:t>암생존자</a:t>
            </a:r>
            <a:r>
              <a:rPr lang="ko-KR" altLang="en-US" sz="2200" b="1" dirty="0" smtClean="0">
                <a:latin typeface="+mn-ea"/>
              </a:rPr>
              <a:t> 통합지지 프로그램 사전</a:t>
            </a:r>
            <a:r>
              <a:rPr lang="en-US" altLang="ko-KR" sz="2200" b="1" dirty="0" smtClean="0">
                <a:latin typeface="+mn-ea"/>
              </a:rPr>
              <a:t>·</a:t>
            </a:r>
            <a:r>
              <a:rPr lang="ko-KR" altLang="en-US" sz="2200" b="1" dirty="0" smtClean="0">
                <a:latin typeface="+mn-ea"/>
              </a:rPr>
              <a:t>사후 설문 및 만족도 조사 실시</a:t>
            </a:r>
            <a:endParaRPr lang="en-US" altLang="ko-KR" sz="2200" b="1" dirty="0" smtClean="0">
              <a:latin typeface="+mn-ea"/>
            </a:endParaRPr>
          </a:p>
        </p:txBody>
      </p:sp>
      <p:sp>
        <p:nvSpPr>
          <p:cNvPr id="13" name="직사각형 37"/>
          <p:cNvSpPr>
            <a:spLocks noChangeArrowheads="1"/>
          </p:cNvSpPr>
          <p:nvPr/>
        </p:nvSpPr>
        <p:spPr bwMode="auto">
          <a:xfrm>
            <a:off x="214282" y="1785926"/>
            <a:ext cx="8715436" cy="4431983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latin typeface="+mn-ea"/>
              </a:rPr>
              <a:t> - 1</a:t>
            </a:r>
            <a:r>
              <a:rPr lang="ko-KR" altLang="en-US" dirty="0" smtClean="0">
                <a:latin typeface="+mn-ea"/>
              </a:rPr>
              <a:t>인 </a:t>
            </a:r>
            <a:r>
              <a:rPr lang="en-US" altLang="ko-KR" dirty="0" smtClean="0">
                <a:latin typeface="+mn-ea"/>
              </a:rPr>
              <a:t>3</a:t>
            </a:r>
            <a:r>
              <a:rPr lang="ko-KR" altLang="en-US" dirty="0" smtClean="0">
                <a:latin typeface="+mn-ea"/>
              </a:rPr>
              <a:t>회 실시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프로그램 시작 전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프로그램 끝난 직후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프로그램 끝난 </a:t>
            </a:r>
            <a:r>
              <a:rPr lang="en-US" altLang="ko-KR" dirty="0" smtClean="0">
                <a:latin typeface="+mn-ea"/>
              </a:rPr>
              <a:t>8</a:t>
            </a:r>
            <a:r>
              <a:rPr lang="ko-KR" altLang="en-US" dirty="0" smtClean="0">
                <a:latin typeface="+mn-ea"/>
              </a:rPr>
              <a:t>주 후</a:t>
            </a:r>
            <a:r>
              <a:rPr lang="en-US" altLang="ko-KR" dirty="0" smtClean="0">
                <a:latin typeface="+mn-ea"/>
              </a:rPr>
              <a:t>)</a:t>
            </a:r>
            <a:endParaRPr lang="ko-KR" altLang="en-US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  → 설문조사 내용 구성</a:t>
            </a:r>
            <a:r>
              <a:rPr lang="en-US" altLang="ko-KR" dirty="0" smtClean="0">
                <a:latin typeface="+mn-ea"/>
              </a:rPr>
              <a:t>(69</a:t>
            </a:r>
            <a:r>
              <a:rPr lang="ko-KR" altLang="en-US" dirty="0" smtClean="0">
                <a:latin typeface="+mn-ea"/>
              </a:rPr>
              <a:t>문항</a:t>
            </a:r>
            <a:r>
              <a:rPr lang="en-US" altLang="ko-KR" dirty="0" smtClean="0">
                <a:latin typeface="+mn-ea"/>
              </a:rPr>
              <a:t>)</a:t>
            </a:r>
            <a:endParaRPr lang="ko-KR" altLang="en-US" dirty="0" smtClean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  <a:p>
            <a:pPr>
              <a:buFontTx/>
              <a:buChar char="-"/>
            </a:pPr>
            <a:r>
              <a:rPr lang="ko-KR" altLang="en-US" dirty="0" smtClean="0">
                <a:latin typeface="+mn-ea"/>
              </a:rPr>
              <a:t> 프로그램 끝난 직후 실시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모니터링을 통하여 향후 프로그램에 반영</a:t>
            </a:r>
            <a:r>
              <a:rPr lang="en-US" altLang="ko-KR" dirty="0" smtClean="0">
                <a:latin typeface="+mn-ea"/>
              </a:rPr>
              <a:t>)</a:t>
            </a:r>
            <a:endParaRPr lang="ko-KR" altLang="en-US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+mn-ea"/>
            </a:endParaRPr>
          </a:p>
        </p:txBody>
      </p:sp>
      <p:pic>
        <p:nvPicPr>
          <p:cNvPr id="14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571472" y="3214686"/>
            <a:ext cx="8072494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· </a:t>
            </a:r>
            <a:r>
              <a:rPr lang="ko-KR" altLang="en-US" dirty="0" smtClean="0">
                <a:solidFill>
                  <a:schemeClr val="tx1"/>
                </a:solidFill>
              </a:rPr>
              <a:t>기본정보</a:t>
            </a:r>
            <a:r>
              <a:rPr lang="en-US" altLang="ko-KR" dirty="0" smtClean="0">
                <a:solidFill>
                  <a:schemeClr val="tx1"/>
                </a:solidFill>
              </a:rPr>
              <a:t>(7</a:t>
            </a:r>
            <a:r>
              <a:rPr lang="ko-KR" altLang="en-US" dirty="0" smtClean="0">
                <a:solidFill>
                  <a:schemeClr val="tx1"/>
                </a:solidFill>
              </a:rPr>
              <a:t>문항</a:t>
            </a:r>
            <a:r>
              <a:rPr lang="en-US" altLang="ko-KR" dirty="0" smtClean="0">
                <a:solidFill>
                  <a:schemeClr val="tx1"/>
                </a:solidFill>
              </a:rPr>
              <a:t>)  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</a:rPr>
              <a:t>· </a:t>
            </a:r>
            <a:r>
              <a:rPr lang="ko-KR" altLang="en-US" dirty="0" smtClean="0">
                <a:solidFill>
                  <a:schemeClr val="tx1"/>
                </a:solidFill>
              </a:rPr>
              <a:t>영양</a:t>
            </a:r>
            <a:r>
              <a:rPr lang="en-US" altLang="ko-KR" dirty="0" smtClean="0">
                <a:solidFill>
                  <a:schemeClr val="tx1"/>
                </a:solidFill>
              </a:rPr>
              <a:t>(4</a:t>
            </a:r>
            <a:r>
              <a:rPr lang="ko-KR" altLang="en-US" dirty="0" smtClean="0">
                <a:solidFill>
                  <a:schemeClr val="tx1"/>
                </a:solidFill>
              </a:rPr>
              <a:t>문항</a:t>
            </a:r>
            <a:r>
              <a:rPr lang="en-US" altLang="ko-KR" dirty="0" smtClean="0">
                <a:solidFill>
                  <a:schemeClr val="tx1"/>
                </a:solidFill>
              </a:rPr>
              <a:t>)  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</a:rPr>
              <a:t>·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운동</a:t>
            </a:r>
            <a:r>
              <a:rPr lang="en-US" altLang="ko-KR" dirty="0" smtClean="0">
                <a:solidFill>
                  <a:schemeClr val="tx1"/>
                </a:solidFill>
              </a:rPr>
              <a:t>(7</a:t>
            </a:r>
            <a:r>
              <a:rPr lang="ko-KR" altLang="en-US" dirty="0" smtClean="0">
                <a:solidFill>
                  <a:schemeClr val="tx1"/>
                </a:solidFill>
              </a:rPr>
              <a:t>문항</a:t>
            </a:r>
            <a:r>
              <a:rPr lang="en-US" altLang="ko-KR" dirty="0" smtClean="0">
                <a:solidFill>
                  <a:schemeClr val="tx1"/>
                </a:solidFill>
              </a:rPr>
              <a:t>)  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</a:rPr>
              <a:t>· </a:t>
            </a:r>
            <a:r>
              <a:rPr lang="ko-KR" altLang="en-US" dirty="0" smtClean="0">
                <a:solidFill>
                  <a:schemeClr val="tx1"/>
                </a:solidFill>
              </a:rPr>
              <a:t>우울척도</a:t>
            </a:r>
            <a:r>
              <a:rPr lang="en-US" altLang="ko-KR" dirty="0" smtClean="0">
                <a:solidFill>
                  <a:schemeClr val="tx1"/>
                </a:solidFill>
              </a:rPr>
              <a:t>(14</a:t>
            </a:r>
            <a:r>
              <a:rPr lang="ko-KR" altLang="en-US" dirty="0" smtClean="0">
                <a:solidFill>
                  <a:schemeClr val="tx1"/>
                </a:solidFill>
              </a:rPr>
              <a:t>문항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맑은 고딕"/>
              </a:rPr>
              <a:t>· </a:t>
            </a:r>
            <a:r>
              <a:rPr lang="ko-KR" altLang="en-US" dirty="0" smtClean="0">
                <a:solidFill>
                  <a:schemeClr val="tx1"/>
                </a:solidFill>
              </a:rPr>
              <a:t>불안감</a:t>
            </a:r>
            <a:r>
              <a:rPr lang="en-US" altLang="ko-KR" dirty="0" smtClean="0">
                <a:solidFill>
                  <a:schemeClr val="tx1"/>
                </a:solidFill>
              </a:rPr>
              <a:t>(12</a:t>
            </a:r>
            <a:r>
              <a:rPr lang="ko-KR" altLang="en-US" dirty="0" smtClean="0">
                <a:solidFill>
                  <a:schemeClr val="tx1"/>
                </a:solidFill>
              </a:rPr>
              <a:t>문항</a:t>
            </a:r>
            <a:r>
              <a:rPr lang="en-US" altLang="ko-KR" dirty="0" smtClean="0">
                <a:solidFill>
                  <a:schemeClr val="tx1"/>
                </a:solidFill>
              </a:rPr>
              <a:t>)   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</a:rPr>
              <a:t>· </a:t>
            </a:r>
            <a:r>
              <a:rPr lang="ko-KR" altLang="en-US" dirty="0" smtClean="0">
                <a:solidFill>
                  <a:schemeClr val="tx1"/>
                </a:solidFill>
              </a:rPr>
              <a:t>삶의 질 척도</a:t>
            </a:r>
            <a:r>
              <a:rPr lang="en-US" altLang="ko-KR" dirty="0" smtClean="0">
                <a:solidFill>
                  <a:schemeClr val="tx1"/>
                </a:solidFill>
              </a:rPr>
              <a:t>(25</a:t>
            </a:r>
            <a:r>
              <a:rPr lang="ko-KR" altLang="en-US" dirty="0" smtClean="0">
                <a:solidFill>
                  <a:schemeClr val="tx1"/>
                </a:solidFill>
              </a:rPr>
              <a:t>문항</a:t>
            </a:r>
            <a:r>
              <a:rPr lang="en-US" altLang="ko-KR" dirty="0" smtClean="0">
                <a:solidFill>
                  <a:schemeClr val="tx1"/>
                </a:solidFill>
              </a:rPr>
              <a:t>)   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</a:rPr>
              <a:t>· </a:t>
            </a:r>
            <a:r>
              <a:rPr lang="ko-KR" altLang="en-US" dirty="0" smtClean="0">
                <a:solidFill>
                  <a:schemeClr val="tx1"/>
                </a:solidFill>
              </a:rPr>
              <a:t>건강상태 그림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0034" y="1928802"/>
            <a:ext cx="228601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사전</a:t>
            </a:r>
            <a:r>
              <a:rPr lang="en-US" altLang="ko-KR" b="1" dirty="0" smtClean="0">
                <a:solidFill>
                  <a:schemeClr val="tx1"/>
                </a:solidFill>
                <a:latin typeface="맑은 고딕"/>
                <a:ea typeface="맑은 고딕"/>
              </a:rPr>
              <a:t>·</a:t>
            </a:r>
            <a:r>
              <a:rPr lang="ko-KR" altLang="en-US" b="1" dirty="0" smtClean="0">
                <a:solidFill>
                  <a:schemeClr val="tx1"/>
                </a:solidFill>
              </a:rPr>
              <a:t>사후 설문조사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034" y="4286256"/>
            <a:ext cx="228601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만족도 조사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57158" y="5429264"/>
            <a:ext cx="850112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· 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프로그램 만족도 여부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(4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문항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)  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</a:rPr>
              <a:t>· 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</a:rPr>
              <a:t>소감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</a:rPr>
              <a:t>(1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</a:rPr>
              <a:t>문항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</a:rPr>
              <a:t>)  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</a:rPr>
              <a:t>·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향후 프로그램에 바라는 점</a:t>
            </a:r>
            <a:r>
              <a:rPr lang="en-US" altLang="ko-KR" dirty="0" smtClean="0">
                <a:solidFill>
                  <a:schemeClr val="tx1"/>
                </a:solidFill>
              </a:rPr>
              <a:t>(1</a:t>
            </a:r>
            <a:r>
              <a:rPr lang="ko-KR" altLang="en-US" dirty="0" smtClean="0">
                <a:solidFill>
                  <a:schemeClr val="tx1"/>
                </a:solidFill>
              </a:rPr>
              <a:t>문항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52"/>
          <p:cNvSpPr/>
          <p:nvPr/>
        </p:nvSpPr>
        <p:spPr>
          <a:xfrm>
            <a:off x="142844" y="1000108"/>
            <a:ext cx="77153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37"/>
          <p:cNvSpPr>
            <a:spLocks noChangeArrowheads="1"/>
          </p:cNvSpPr>
          <p:nvPr/>
        </p:nvSpPr>
        <p:spPr bwMode="auto">
          <a:xfrm>
            <a:off x="142844" y="1623705"/>
            <a:ext cx="8858312" cy="4662815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latin typeface="굴림체" pitchFamily="49" charset="-127"/>
                <a:ea typeface="굴림체" pitchFamily="49" charset="-127"/>
              </a:rPr>
              <a:t> </a:t>
            </a: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000108"/>
            <a:ext cx="761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인천지역암센터</a:t>
            </a:r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민간단체 암환자 </a:t>
            </a:r>
            <a:r>
              <a:rPr lang="ko-KR" altLang="en-US" sz="2400" b="1" dirty="0" err="1" smtClean="0"/>
              <a:t>네비게이션</a:t>
            </a:r>
            <a:r>
              <a:rPr lang="ko-KR" altLang="en-US" sz="2400" b="1" dirty="0" smtClean="0"/>
              <a:t> 프로그램</a:t>
            </a:r>
            <a:endParaRPr lang="ko-KR" altLang="en-US" sz="2400" b="1" dirty="0"/>
          </a:p>
        </p:txBody>
      </p:sp>
      <p:pic>
        <p:nvPicPr>
          <p:cNvPr id="22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모서리가 둥근 직사각형 26"/>
          <p:cNvSpPr/>
          <p:nvPr/>
        </p:nvSpPr>
        <p:spPr>
          <a:xfrm>
            <a:off x="2786050" y="5143512"/>
            <a:ext cx="2857520" cy="100013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암환자 생존율 및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삶의 질 향상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357422" y="1643050"/>
            <a:ext cx="3714776" cy="85725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                    암환자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네비게이션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프로그램 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algn="just"/>
            <a:r>
              <a:rPr lang="ko-KR" altLang="en-US" sz="1200" b="1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–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지역사회 암환자 발굴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                     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–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신체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·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정서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·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사회적 지지 서비스 연계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286512" y="3286124"/>
            <a:ext cx="2643206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 smtClean="0">
                <a:solidFill>
                  <a:schemeClr val="tx1"/>
                </a:solidFill>
              </a:rPr>
              <a:t>지자체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및 사회복지기관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보건소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</a:rPr>
              <a:t>병의원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Oval 15" descr="DSCF0280"/>
          <p:cNvSpPr>
            <a:spLocks noChangeArrowheads="1"/>
          </p:cNvSpPr>
          <p:nvPr/>
        </p:nvSpPr>
        <p:spPr bwMode="gray">
          <a:xfrm>
            <a:off x="2357422" y="1593857"/>
            <a:ext cx="928694" cy="10493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20000"/>
              </a:lnSpc>
              <a:defRPr/>
            </a:pPr>
            <a:endParaRPr lang="ko-KR" altLang="en-US" sz="1800" dirty="0">
              <a:solidFill>
                <a:srgbClr val="0546BE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85253" y="269259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의뢰</a:t>
            </a:r>
            <a:endParaRPr lang="en-US" altLang="ko-KR" sz="1400" b="1" dirty="0" smtClean="0"/>
          </a:p>
        </p:txBody>
      </p:sp>
      <p:sp>
        <p:nvSpPr>
          <p:cNvPr id="47" name="아래쪽 화살표 46"/>
          <p:cNvSpPr/>
          <p:nvPr/>
        </p:nvSpPr>
        <p:spPr>
          <a:xfrm>
            <a:off x="3500430" y="2571744"/>
            <a:ext cx="1357322" cy="2500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 descr="청솔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3643314"/>
            <a:ext cx="2143140" cy="428628"/>
          </a:xfrm>
          <a:prstGeom prst="rect">
            <a:avLst/>
          </a:prstGeom>
        </p:spPr>
      </p:pic>
      <p:pic>
        <p:nvPicPr>
          <p:cNvPr id="15" name="그림 14" descr="인천평화의료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3143248"/>
            <a:ext cx="2132913" cy="452436"/>
          </a:xfrm>
          <a:prstGeom prst="rect">
            <a:avLst/>
          </a:prstGeom>
        </p:spPr>
      </p:pic>
      <p:sp>
        <p:nvSpPr>
          <p:cNvPr id="21" name="타원 20"/>
          <p:cNvSpPr/>
          <p:nvPr/>
        </p:nvSpPr>
        <p:spPr>
          <a:xfrm>
            <a:off x="4059737" y="2786058"/>
            <a:ext cx="226511" cy="166883"/>
          </a:xfrm>
          <a:prstGeom prst="ellipse">
            <a:avLst/>
          </a:prstGeom>
          <a:solidFill>
            <a:schemeClr val="bg1">
              <a:lumMod val="85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TextBox 47"/>
          <p:cNvSpPr txBox="1"/>
          <p:nvPr/>
        </p:nvSpPr>
        <p:spPr>
          <a:xfrm>
            <a:off x="4474660" y="2764033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교육 및 자문</a:t>
            </a:r>
            <a:endParaRPr lang="ko-KR" altLang="en-US" sz="1400" b="1" dirty="0"/>
          </a:p>
        </p:txBody>
      </p:sp>
      <p:cxnSp>
        <p:nvCxnSpPr>
          <p:cNvPr id="52" name="직선 화살표 연결선 51"/>
          <p:cNvCxnSpPr/>
          <p:nvPr/>
        </p:nvCxnSpPr>
        <p:spPr>
          <a:xfrm>
            <a:off x="5214942" y="3571876"/>
            <a:ext cx="100013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타원 43"/>
          <p:cNvSpPr/>
          <p:nvPr/>
        </p:nvSpPr>
        <p:spPr>
          <a:xfrm>
            <a:off x="5572132" y="3500438"/>
            <a:ext cx="226511" cy="166883"/>
          </a:xfrm>
          <a:prstGeom prst="ellipse">
            <a:avLst/>
          </a:prstGeom>
          <a:solidFill>
            <a:schemeClr val="bg1">
              <a:lumMod val="85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TextBox 25"/>
          <p:cNvSpPr txBox="1"/>
          <p:nvPr/>
        </p:nvSpPr>
        <p:spPr>
          <a:xfrm>
            <a:off x="5429256" y="371475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의뢰</a:t>
            </a:r>
            <a:endParaRPr lang="en-US" altLang="ko-KR" sz="1400" b="1" dirty="0" smtClean="0"/>
          </a:p>
        </p:txBody>
      </p:sp>
      <p:cxnSp>
        <p:nvCxnSpPr>
          <p:cNvPr id="30" name="직선 화살표 연결선 29"/>
          <p:cNvCxnSpPr/>
          <p:nvPr/>
        </p:nvCxnSpPr>
        <p:spPr>
          <a:xfrm rot="5400000" flipH="1" flipV="1">
            <a:off x="3179356" y="2822174"/>
            <a:ext cx="4992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>
          <a:xfrm>
            <a:off x="3345357" y="2714620"/>
            <a:ext cx="226511" cy="166883"/>
          </a:xfrm>
          <a:prstGeom prst="ellipse">
            <a:avLst/>
          </a:prstGeom>
          <a:solidFill>
            <a:schemeClr val="bg1">
              <a:lumMod val="85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타원 32"/>
          <p:cNvSpPr/>
          <p:nvPr/>
        </p:nvSpPr>
        <p:spPr>
          <a:xfrm>
            <a:off x="214282" y="3071810"/>
            <a:ext cx="2571768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잠재</a:t>
            </a:r>
            <a:r>
              <a:rPr lang="en-US" altLang="ko-KR" sz="1400" dirty="0" smtClean="0">
                <a:solidFill>
                  <a:schemeClr val="tx1"/>
                </a:solidFill>
              </a:rPr>
              <a:t>/</a:t>
            </a:r>
            <a:r>
              <a:rPr lang="ko-KR" altLang="en-US" sz="1400" dirty="0" smtClean="0">
                <a:solidFill>
                  <a:schemeClr val="tx1"/>
                </a:solidFill>
              </a:rPr>
              <a:t>은폐 되어 있는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암환자 발굴하여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지역사회 연계</a:t>
            </a:r>
            <a:endParaRPr lang="ko-KR" altLang="en-US" sz="1400" dirty="0"/>
          </a:p>
        </p:txBody>
      </p:sp>
      <p:cxnSp>
        <p:nvCxnSpPr>
          <p:cNvPr id="51" name="직선 연결선 50"/>
          <p:cNvCxnSpPr/>
          <p:nvPr/>
        </p:nvCxnSpPr>
        <p:spPr>
          <a:xfrm>
            <a:off x="2857488" y="364172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37"/>
          <p:cNvSpPr>
            <a:spLocks noChangeArrowheads="1"/>
          </p:cNvSpPr>
          <p:nvPr/>
        </p:nvSpPr>
        <p:spPr bwMode="auto">
          <a:xfrm>
            <a:off x="142844" y="1623705"/>
            <a:ext cx="8858312" cy="4662815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22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 descr="00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00240"/>
            <a:ext cx="3143272" cy="3952881"/>
          </a:xfrm>
          <a:prstGeom prst="rect">
            <a:avLst/>
          </a:prstGeom>
        </p:spPr>
      </p:pic>
      <p:pic>
        <p:nvPicPr>
          <p:cNvPr id="18" name="그림 17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714752"/>
            <a:ext cx="4980715" cy="2357454"/>
          </a:xfrm>
          <a:prstGeom prst="rect">
            <a:avLst/>
          </a:prstGeom>
        </p:spPr>
      </p:pic>
      <p:pic>
        <p:nvPicPr>
          <p:cNvPr id="11" name="그림 10" descr="환자복지센터 회의사진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857628"/>
            <a:ext cx="307183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그림 14" descr="환자복지센터 회의사진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3" y="2000240"/>
            <a:ext cx="2500330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그림 13" descr="환자복지센터 회의사진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2000240"/>
            <a:ext cx="1643074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428728" y="1142984"/>
            <a:ext cx="6425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암환자 </a:t>
            </a:r>
            <a:r>
              <a:rPr lang="ko-KR" altLang="en-US" sz="2400" b="1" dirty="0" err="1" smtClean="0"/>
              <a:t>네비게이션</a:t>
            </a:r>
            <a:r>
              <a:rPr lang="ko-KR" altLang="en-US" sz="2400" b="1" dirty="0" smtClean="0"/>
              <a:t> 프로그램 사업 매뉴얼 개발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37"/>
          <p:cNvSpPr>
            <a:spLocks noChangeArrowheads="1"/>
          </p:cNvSpPr>
          <p:nvPr/>
        </p:nvSpPr>
        <p:spPr bwMode="auto">
          <a:xfrm>
            <a:off x="142844" y="1623705"/>
            <a:ext cx="8858312" cy="4662815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22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14348" y="1142984"/>
            <a:ext cx="781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암환자 </a:t>
            </a:r>
            <a:r>
              <a:rPr lang="ko-KR" altLang="en-US" sz="2400" b="1" dirty="0" err="1" smtClean="0"/>
              <a:t>네비게이션</a:t>
            </a:r>
            <a:r>
              <a:rPr lang="ko-KR" altLang="en-US" sz="2400" b="1" dirty="0" smtClean="0"/>
              <a:t> 프로그램 기본교육 및 심화교육 실시</a:t>
            </a:r>
            <a:endParaRPr lang="ko-KR" altLang="en-US" sz="2400" b="1" dirty="0"/>
          </a:p>
        </p:txBody>
      </p:sp>
      <p:sp>
        <p:nvSpPr>
          <p:cNvPr id="16" name="직사각형 15"/>
          <p:cNvSpPr/>
          <p:nvPr/>
        </p:nvSpPr>
        <p:spPr>
          <a:xfrm>
            <a:off x="428596" y="2357430"/>
            <a:ext cx="3286148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기본교육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28596" y="2857496"/>
            <a:ext cx="3286148" cy="11430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암환자 관리</a:t>
            </a:r>
            <a:r>
              <a:rPr lang="en-US" altLang="ko-KR" dirty="0" smtClean="0">
                <a:solidFill>
                  <a:schemeClr val="tx1"/>
                </a:solidFill>
              </a:rPr>
              <a:t>(6.19)</a:t>
            </a: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암환자 개별사례관리</a:t>
            </a:r>
            <a:r>
              <a:rPr lang="en-US" altLang="ko-KR" dirty="0" smtClean="0">
                <a:solidFill>
                  <a:schemeClr val="tx1"/>
                </a:solidFill>
              </a:rPr>
              <a:t>(6.26)</a:t>
            </a: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네트워크 실무자 교육</a:t>
            </a:r>
            <a:r>
              <a:rPr lang="en-US" altLang="ko-KR" dirty="0" smtClean="0">
                <a:solidFill>
                  <a:schemeClr val="tx1"/>
                </a:solidFill>
              </a:rPr>
              <a:t>(7.12)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28596" y="4429132"/>
            <a:ext cx="3286148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심화교육</a:t>
            </a:r>
            <a:r>
              <a:rPr lang="en-US" altLang="ko-KR" dirty="0" smtClean="0">
                <a:solidFill>
                  <a:schemeClr val="tx1"/>
                </a:solidFill>
              </a:rPr>
              <a:t>(9.6)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4" name="그림 23" descr="환자복지센터 사례회의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928802"/>
            <a:ext cx="2286016" cy="1821645"/>
          </a:xfrm>
          <a:prstGeom prst="rect">
            <a:avLst/>
          </a:prstGeom>
        </p:spPr>
      </p:pic>
      <p:pic>
        <p:nvPicPr>
          <p:cNvPr id="2" name="그림 1" descr="C:\Documents and Settings\건강세상네트워크\My Documents\My Pictures\mai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928802"/>
            <a:ext cx="2456097" cy="177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그림 5" descr="H:\환자복지센터\암환자 네비게이션 프로젝트\서울시-암환자네비게이션 프로젝트\네비게이션 프로젝트\교육\3차 기본교육-120712\교육사진\CAM00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714752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 descr="H:\환자복지센터\암환자 네비게이션 프로젝트\서울시-암환자네비게이션 프로젝트\네비게이션 프로젝트\교육\3차 기본교육-120712\교육사진\CAM004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714753"/>
            <a:ext cx="2435213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성과 및 결과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37"/>
          <p:cNvSpPr>
            <a:spLocks noChangeArrowheads="1"/>
          </p:cNvSpPr>
          <p:nvPr/>
        </p:nvSpPr>
        <p:spPr bwMode="auto">
          <a:xfrm>
            <a:off x="142844" y="1142984"/>
            <a:ext cx="8858312" cy="5078313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22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357158" y="2000240"/>
            <a:ext cx="8429684" cy="39290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42910" y="1785926"/>
            <a:ext cx="1857388" cy="428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최</a:t>
            </a:r>
            <a:r>
              <a:rPr lang="en-US" altLang="ko-KR" dirty="0" smtClean="0">
                <a:solidFill>
                  <a:schemeClr val="tx1"/>
                </a:solidFill>
              </a:rPr>
              <a:t>OO(M, 24</a:t>
            </a:r>
            <a:r>
              <a:rPr lang="ko-KR" altLang="en-US" dirty="0" smtClean="0">
                <a:solidFill>
                  <a:schemeClr val="tx1"/>
                </a:solidFill>
              </a:rPr>
              <a:t>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71472" y="2357430"/>
            <a:ext cx="150019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의뢰경로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071670" y="3000372"/>
            <a:ext cx="6643734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/>
                <a:ea typeface="맑은 고딕"/>
              </a:rPr>
              <a:t>기초생활수급권자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후두암 말기</a:t>
            </a:r>
            <a:endParaRPr lang="en-US" altLang="ko-KR" dirty="0" smtClean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경제적 어려움으로 외래 및 입원진료를 못 받고 있음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가족 및 외부인과의 접촉을 기피 함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71472" y="3000372"/>
            <a:ext cx="150019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상황 및 내용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071670" y="2357430"/>
            <a:ext cx="664373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 남동구청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071670" y="4357694"/>
            <a:ext cx="6643734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가천대길병원</a:t>
            </a:r>
            <a:r>
              <a:rPr lang="ko-KR" altLang="en-US" dirty="0" smtClean="0">
                <a:solidFill>
                  <a:schemeClr val="tx1"/>
                </a:solidFill>
              </a:rPr>
              <a:t> 사회사업실과 연계하여 외래 진료 및 완화의료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</a:rPr>
              <a:t>병동 입원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현재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완화의료병동 건강관리 프로그램 참여 중이며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외부인과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</a:rPr>
              <a:t>의 접촉 기피현상이 완화됨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71472" y="4357694"/>
            <a:ext cx="150019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결과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성과 및 결과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37"/>
          <p:cNvSpPr>
            <a:spLocks noChangeArrowheads="1"/>
          </p:cNvSpPr>
          <p:nvPr/>
        </p:nvSpPr>
        <p:spPr bwMode="auto">
          <a:xfrm>
            <a:off x="142844" y="1142984"/>
            <a:ext cx="8858312" cy="5078313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22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357158" y="1571612"/>
            <a:ext cx="8429684" cy="45005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714348" y="1357298"/>
            <a:ext cx="1857388" cy="4753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최</a:t>
            </a:r>
            <a:r>
              <a:rPr lang="en-US" altLang="ko-KR" dirty="0" smtClean="0">
                <a:solidFill>
                  <a:schemeClr val="tx1"/>
                </a:solidFill>
              </a:rPr>
              <a:t>OO(F, 55</a:t>
            </a:r>
            <a:r>
              <a:rPr lang="ko-KR" altLang="en-US" dirty="0" smtClean="0">
                <a:solidFill>
                  <a:schemeClr val="tx1"/>
                </a:solidFill>
              </a:rPr>
              <a:t>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71472" y="2000240"/>
            <a:ext cx="150019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mtClean="0">
                <a:solidFill>
                  <a:schemeClr val="tx1"/>
                </a:solidFill>
              </a:rPr>
              <a:t>의뢰경로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071670" y="2714620"/>
            <a:ext cx="6643734" cy="1785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/>
                <a:ea typeface="맑은 고딕"/>
              </a:rPr>
              <a:t>기초생활수급권자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유방암 환자</a:t>
            </a:r>
            <a:endParaRPr lang="en-US" altLang="ko-KR" dirty="0" smtClean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유방암 수술 후 통증으로 인해 한쪽 팔만 사용 → 양 팔 굵기</a:t>
            </a:r>
            <a:endParaRPr lang="en-US" altLang="ko-KR" dirty="0" smtClean="0">
              <a:solidFill>
                <a:schemeClr val="tx1"/>
              </a:solidFill>
              <a:latin typeface="맑은 고딕"/>
              <a:ea typeface="맑은 고딕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  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 다름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/>
                <a:ea typeface="맑은 고딕"/>
              </a:rPr>
              <a:t>갑상선암수술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 권고 받았으나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경제적∙신체적 상황 안 좋아 치</a:t>
            </a:r>
            <a:endParaRPr lang="en-US" altLang="ko-KR" dirty="0" smtClean="0">
              <a:solidFill>
                <a:schemeClr val="tx1"/>
              </a:solidFill>
              <a:latin typeface="맑은 고딕"/>
              <a:ea typeface="맑은 고딕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  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/>
                <a:ea typeface="맑은 고딕"/>
              </a:rPr>
              <a:t>료를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 못 받고 있음</a:t>
            </a:r>
            <a:r>
              <a:rPr lang="en-US" altLang="ko-KR" dirty="0" smtClean="0">
                <a:solidFill>
                  <a:schemeClr val="tx1"/>
                </a:solidFill>
                <a:latin typeface="맑은 고딕"/>
                <a:ea typeface="맑은 고딕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암치료비지원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긴급지원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등 공적 지원은 다 받은 상태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71472" y="2714620"/>
            <a:ext cx="150019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상황 및 내용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071670" y="2000240"/>
            <a:ext cx="664373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 남동구청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071670" y="4786322"/>
            <a:ext cx="6643734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민간치료비지원기관과 연계하여 수술비 지원 받아 수술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∙</a:t>
            </a:r>
            <a:r>
              <a:rPr lang="ko-KR" altLang="en-US" dirty="0" smtClean="0">
                <a:solidFill>
                  <a:schemeClr val="tx1"/>
                </a:solidFill>
              </a:rPr>
              <a:t> 치료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</a:rPr>
              <a:t>   </a:t>
            </a:r>
            <a:r>
              <a:rPr lang="ko-KR" altLang="en-US" dirty="0" smtClean="0">
                <a:solidFill>
                  <a:schemeClr val="tx1"/>
                </a:solidFill>
              </a:rPr>
              <a:t>를 완료함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보건소와 연계하여 무료로 재활치료 받고 있음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71472" y="4786322"/>
            <a:ext cx="150019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결과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성과 및 결과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851" y="1571612"/>
            <a:ext cx="7348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인천지역암센터</a:t>
            </a:r>
            <a:r>
              <a:rPr lang="ko-KR" altLang="en-US" sz="2400" b="1" dirty="0" smtClean="0"/>
              <a:t> 암환자 통합지지 프로그램 운영 결과</a:t>
            </a:r>
            <a:endParaRPr lang="ko-KR" altLang="en-US" sz="2400" b="1" dirty="0"/>
          </a:p>
        </p:txBody>
      </p:sp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5715008" y="3429000"/>
          <a:ext cx="2357454" cy="914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0000" endA="300" endPos="55500" dist="101600" dir="5400000" sy="-100000" algn="bl" rotWithShape="0"/>
                </a:effectLst>
                <a:tableStyleId>{EB344D84-9AFB-497E-A393-DC336BA19D2E}</a:tableStyleId>
              </a:tblPr>
              <a:tblGrid>
                <a:gridCol w="2357454"/>
              </a:tblGrid>
              <a:tr h="370840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v"/>
                      </a:pPr>
                      <a:r>
                        <a:rPr lang="en-US" altLang="ko-KR" dirty="0" smtClean="0"/>
                        <a:t> 19</a:t>
                      </a:r>
                      <a:r>
                        <a:rPr lang="ko-KR" altLang="en-US" dirty="0" smtClean="0"/>
                        <a:t>종류 프로그램</a:t>
                      </a:r>
                      <a:endParaRPr lang="en-US" altLang="ko-KR" dirty="0" smtClean="0"/>
                    </a:p>
                    <a:p>
                      <a:pPr latinLnBrk="1">
                        <a:buFont typeface="Wingdings" pitchFamily="2" charset="2"/>
                        <a:buChar char="v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총 </a:t>
                      </a:r>
                      <a:r>
                        <a:rPr lang="en-US" altLang="ko-KR" dirty="0" smtClean="0"/>
                        <a:t>272</a:t>
                      </a:r>
                      <a:r>
                        <a:rPr lang="ko-KR" altLang="en-US" dirty="0" smtClean="0"/>
                        <a:t>회 운영</a:t>
                      </a:r>
                      <a:endParaRPr lang="en-US" altLang="ko-KR" dirty="0" smtClean="0"/>
                    </a:p>
                    <a:p>
                      <a:pPr latinLnBrk="1">
                        <a:buFont typeface="Wingdings" pitchFamily="2" charset="2"/>
                        <a:buChar char="v"/>
                      </a:pPr>
                      <a:r>
                        <a:rPr lang="en-US" altLang="ko-KR" dirty="0" smtClean="0"/>
                        <a:t>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1,927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명 등록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571604" y="5086368"/>
          <a:ext cx="2428892" cy="914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0000" endA="300" endPos="55500" dist="101600" dir="5400000" sy="-100000" algn="bl" rotWithShape="0"/>
                </a:effectLst>
                <a:tableStyleId>{EB344D84-9AFB-497E-A393-DC336BA19D2E}</a:tableStyleId>
              </a:tblPr>
              <a:tblGrid>
                <a:gridCol w="2428892"/>
              </a:tblGrid>
              <a:tr h="914400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v"/>
                      </a:pPr>
                      <a:r>
                        <a:rPr lang="en-US" altLang="ko-KR" dirty="0" smtClean="0"/>
                        <a:t> 12</a:t>
                      </a:r>
                      <a:r>
                        <a:rPr lang="ko-KR" altLang="en-US" dirty="0" smtClean="0"/>
                        <a:t>종류 프로그램</a:t>
                      </a:r>
                      <a:endParaRPr lang="en-US" altLang="ko-KR" dirty="0" smtClean="0"/>
                    </a:p>
                    <a:p>
                      <a:pPr latinLnBrk="1">
                        <a:buFont typeface="Wingdings" pitchFamily="2" charset="2"/>
                        <a:buChar char="v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총 </a:t>
                      </a:r>
                      <a:r>
                        <a:rPr lang="en-US" altLang="ko-KR" dirty="0" smtClean="0"/>
                        <a:t>33</a:t>
                      </a:r>
                      <a:r>
                        <a:rPr lang="ko-KR" altLang="en-US" dirty="0" smtClean="0"/>
                        <a:t>회 운영</a:t>
                      </a:r>
                      <a:endParaRPr lang="en-US" altLang="ko-KR" dirty="0" smtClean="0"/>
                    </a:p>
                    <a:p>
                      <a:pPr latinLnBrk="1">
                        <a:buFont typeface="Wingdings" pitchFamily="2" charset="2"/>
                        <a:buChar char="v"/>
                      </a:pPr>
                      <a:r>
                        <a:rPr lang="en-US" altLang="ko-KR" dirty="0" smtClean="0"/>
                        <a:t> 216</a:t>
                      </a:r>
                      <a:r>
                        <a:rPr lang="ko-KR" altLang="en-US" dirty="0" smtClean="0"/>
                        <a:t>명 등록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2" name="Diagram group"/>
          <p:cNvGrpSpPr/>
          <p:nvPr/>
        </p:nvGrpSpPr>
        <p:grpSpPr>
          <a:xfrm>
            <a:off x="1357290" y="1714488"/>
            <a:ext cx="5214974" cy="3962778"/>
            <a:chOff x="0" y="343693"/>
            <a:chExt cx="5311737" cy="3319836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7" name=" 3"/>
            <p:cNvSpPr/>
            <p:nvPr/>
          </p:nvSpPr>
          <p:spPr>
            <a:xfrm>
              <a:off x="0" y="343693"/>
              <a:ext cx="5311737" cy="3319836"/>
            </a:xfrm>
            <a:prstGeom prst="swooshArrow">
              <a:avLst>
                <a:gd name="adj1" fmla="val 25000"/>
                <a:gd name="adj2" fmla="val 25000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p3d z="-152400" prstMaterial="plastic">
              <a:bevelT w="25400" h="25400"/>
              <a:bevelB w="25400" h="25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Diagram group"/>
          <p:cNvGrpSpPr/>
          <p:nvPr/>
        </p:nvGrpSpPr>
        <p:grpSpPr>
          <a:xfrm>
            <a:off x="1785918" y="4500570"/>
            <a:ext cx="3929090" cy="1028485"/>
            <a:chOff x="674590" y="2555268"/>
            <a:chExt cx="1306687" cy="1028485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9" name="타원 8"/>
            <p:cNvSpPr/>
            <p:nvPr/>
          </p:nvSpPr>
          <p:spPr>
            <a:xfrm>
              <a:off x="674590" y="2555268"/>
              <a:ext cx="138105" cy="138105"/>
            </a:xfrm>
            <a:prstGeom prst="ellipse">
              <a:avLst/>
            </a:pr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" name="그룹 9"/>
            <p:cNvGrpSpPr/>
            <p:nvPr/>
          </p:nvGrpSpPr>
          <p:grpSpPr>
            <a:xfrm>
              <a:off x="743643" y="2624321"/>
              <a:ext cx="1237634" cy="959432"/>
              <a:chOff x="743643" y="2624321"/>
              <a:chExt cx="1237634" cy="959432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743643" y="2624321"/>
                <a:ext cx="1237634" cy="95943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직사각형 11"/>
              <p:cNvSpPr/>
              <p:nvPr/>
            </p:nvSpPr>
            <p:spPr>
              <a:xfrm>
                <a:off x="743643" y="2624321"/>
                <a:ext cx="1237634" cy="9594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179" tIns="0" rIns="0" bIns="0" numCol="1" spcCol="1270" anchor="t" anchorCtr="0">
                <a:noAutofit/>
              </a:bodyPr>
              <a:lstStyle/>
              <a:p>
                <a:pPr lvl="0" algn="l" defTabSz="6223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2400" b="1" kern="1200" dirty="0" smtClean="0">
                    <a:latin typeface="맑은 고딕" pitchFamily="50" charset="-127"/>
                    <a:ea typeface="맑은 고딕" pitchFamily="50" charset="-127"/>
                  </a:rPr>
                  <a:t>   2011</a:t>
                </a:r>
                <a:r>
                  <a:rPr lang="ko-KR" altLang="en-US" sz="2400" b="1" kern="1200" dirty="0" smtClean="0">
                    <a:latin typeface="맑은 고딕" pitchFamily="50" charset="-127"/>
                    <a:ea typeface="맑은 고딕" pitchFamily="50" charset="-127"/>
                  </a:rPr>
                  <a:t>년</a:t>
                </a:r>
                <a:r>
                  <a:rPr lang="en-US" altLang="ko-KR" sz="2400" b="1" kern="1200" dirty="0" smtClean="0">
                    <a:latin typeface="맑은 고딕" pitchFamily="50" charset="-127"/>
                    <a:ea typeface="맑은 고딕" pitchFamily="50" charset="-127"/>
                  </a:rPr>
                  <a:t>(10</a:t>
                </a:r>
                <a:r>
                  <a:rPr lang="ko-KR" altLang="en-US" sz="2400" b="1" kern="1200" dirty="0" smtClean="0">
                    <a:latin typeface="맑은 고딕" pitchFamily="50" charset="-127"/>
                    <a:ea typeface="맑은 고딕" pitchFamily="50" charset="-127"/>
                  </a:rPr>
                  <a:t>월</a:t>
                </a:r>
                <a:r>
                  <a:rPr lang="en-US" altLang="ko-KR" sz="2400" b="1" kern="1200" dirty="0" smtClean="0">
                    <a:latin typeface="맑은 고딕" pitchFamily="50" charset="-127"/>
                    <a:ea typeface="맑은 고딕" pitchFamily="50" charset="-127"/>
                  </a:rPr>
                  <a:t>~12</a:t>
                </a:r>
                <a:r>
                  <a:rPr lang="ko-KR" altLang="en-US" sz="2400" b="1" kern="1200" dirty="0" smtClean="0">
                    <a:latin typeface="맑은 고딕" pitchFamily="50" charset="-127"/>
                    <a:ea typeface="맑은 고딕" pitchFamily="50" charset="-127"/>
                  </a:rPr>
                  <a:t>월</a:t>
                </a:r>
                <a:r>
                  <a:rPr lang="en-US" altLang="ko-KR" sz="2400" b="1" kern="1200" dirty="0" smtClean="0"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ko-KR" altLang="en-US" sz="2400" b="1" kern="12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grpSp>
        <p:nvGrpSpPr>
          <p:cNvPr id="6" name="Diagram group"/>
          <p:cNvGrpSpPr/>
          <p:nvPr/>
        </p:nvGrpSpPr>
        <p:grpSpPr>
          <a:xfrm>
            <a:off x="5214942" y="2829143"/>
            <a:ext cx="2928958" cy="1242799"/>
            <a:chOff x="674590" y="2555268"/>
            <a:chExt cx="1306687" cy="1028485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14" name="타원 13"/>
            <p:cNvSpPr/>
            <p:nvPr/>
          </p:nvSpPr>
          <p:spPr>
            <a:xfrm>
              <a:off x="674590" y="2555268"/>
              <a:ext cx="138105" cy="138105"/>
            </a:xfrm>
            <a:prstGeom prst="ellipse">
              <a:avLst/>
            </a:pr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" name="그룹 14"/>
            <p:cNvGrpSpPr/>
            <p:nvPr/>
          </p:nvGrpSpPr>
          <p:grpSpPr>
            <a:xfrm>
              <a:off x="743643" y="2624321"/>
              <a:ext cx="1237634" cy="959432"/>
              <a:chOff x="743643" y="2624321"/>
              <a:chExt cx="1237634" cy="959432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743643" y="2624321"/>
                <a:ext cx="1237634" cy="95943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직사각형 16"/>
              <p:cNvSpPr/>
              <p:nvPr/>
            </p:nvSpPr>
            <p:spPr>
              <a:xfrm>
                <a:off x="743643" y="2624321"/>
                <a:ext cx="1237634" cy="9594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179" tIns="0" rIns="0" bIns="0" numCol="1" spcCol="1270" anchor="t" anchorCtr="0">
                <a:noAutofit/>
              </a:bodyPr>
              <a:lstStyle/>
              <a:p>
                <a:pPr lvl="0" algn="l" defTabSz="6223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2400" b="1" kern="1200" dirty="0" smtClean="0">
                    <a:latin typeface="맑은 고딕" pitchFamily="50" charset="-127"/>
                    <a:ea typeface="맑은 고딕" pitchFamily="50" charset="-127"/>
                  </a:rPr>
                  <a:t>  2012</a:t>
                </a:r>
                <a:r>
                  <a:rPr lang="ko-KR" altLang="en-US" sz="2400" b="1" kern="1200" dirty="0" smtClean="0">
                    <a:latin typeface="맑은 고딕" pitchFamily="50" charset="-127"/>
                    <a:ea typeface="맑은 고딕" pitchFamily="50" charset="-127"/>
                  </a:rPr>
                  <a:t>년</a:t>
                </a:r>
                <a:r>
                  <a:rPr lang="en-US" altLang="ko-KR" sz="2400" b="1" kern="1200" dirty="0" smtClean="0">
                    <a:latin typeface="맑은 고딕" pitchFamily="50" charset="-127"/>
                    <a:ea typeface="맑은 고딕" pitchFamily="50" charset="-127"/>
                  </a:rPr>
                  <a:t>(1</a:t>
                </a:r>
                <a:r>
                  <a:rPr lang="ko-KR" altLang="en-US" sz="2400" b="1" kern="1200" dirty="0" smtClean="0">
                    <a:latin typeface="맑은 고딕" pitchFamily="50" charset="-127"/>
                    <a:ea typeface="맑은 고딕" pitchFamily="50" charset="-127"/>
                  </a:rPr>
                  <a:t>월</a:t>
                </a:r>
                <a:r>
                  <a:rPr lang="en-US" altLang="ko-KR" sz="2400" b="1" kern="1200" dirty="0" smtClean="0">
                    <a:latin typeface="맑은 고딕" pitchFamily="50" charset="-127"/>
                    <a:ea typeface="맑은 고딕" pitchFamily="50" charset="-127"/>
                  </a:rPr>
                  <a:t>~9</a:t>
                </a:r>
                <a:r>
                  <a:rPr lang="ko-KR" altLang="en-US" sz="2400" b="1" kern="1200" dirty="0" smtClean="0">
                    <a:latin typeface="맑은 고딕" pitchFamily="50" charset="-127"/>
                    <a:ea typeface="맑은 고딕" pitchFamily="50" charset="-127"/>
                  </a:rPr>
                  <a:t>월</a:t>
                </a:r>
                <a:r>
                  <a:rPr lang="en-US" altLang="ko-KR" sz="2400" b="1" kern="1200" dirty="0" smtClean="0"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ko-KR" altLang="en-US" sz="2400" b="1" kern="12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pic>
        <p:nvPicPr>
          <p:cNvPr id="19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위쪽 화살표 23"/>
          <p:cNvSpPr/>
          <p:nvPr/>
        </p:nvSpPr>
        <p:spPr>
          <a:xfrm>
            <a:off x="3000364" y="2571744"/>
            <a:ext cx="1285884" cy="1357322"/>
          </a:xfrm>
          <a:prstGeom prst="upArrow">
            <a:avLst/>
          </a:prstGeom>
          <a:solidFill>
            <a:srgbClr val="FF000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857488" y="3071810"/>
            <a:ext cx="1930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792.1% </a:t>
            </a:r>
            <a:endParaRPr lang="ko-KR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37"/>
          <p:cNvSpPr>
            <a:spLocks noChangeArrowheads="1"/>
          </p:cNvSpPr>
          <p:nvPr/>
        </p:nvSpPr>
        <p:spPr bwMode="auto">
          <a:xfrm>
            <a:off x="214282" y="1896327"/>
            <a:ext cx="8786874" cy="4247317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anchor="ctr">
            <a:spAutoFit/>
          </a:bodyPr>
          <a:lstStyle/>
          <a:p>
            <a:pPr algn="just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 smtClean="0">
              <a:latin typeface="+mn-ea"/>
            </a:endParaRPr>
          </a:p>
          <a:p>
            <a:pPr algn="just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+mn-ea"/>
            </a:endParaRPr>
          </a:p>
          <a:p>
            <a:pPr algn="just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+mn-ea"/>
            </a:endParaRPr>
          </a:p>
          <a:p>
            <a:pPr algn="just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+mn-ea"/>
            </a:endParaRPr>
          </a:p>
          <a:p>
            <a:pPr algn="just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+mn-ea"/>
            </a:endParaRPr>
          </a:p>
          <a:p>
            <a:pPr algn="just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+mn-ea"/>
            </a:endParaRP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성과 및 결과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071546"/>
            <a:ext cx="6785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dirty="0" err="1" smtClean="0">
                <a:latin typeface="굴림체" pitchFamily="49" charset="-127"/>
                <a:ea typeface="굴림체" pitchFamily="49" charset="-127"/>
              </a:rPr>
              <a:t>암생존자</a:t>
            </a:r>
            <a:r>
              <a:rPr lang="ko-KR" altLang="en-US" sz="2400" b="1" dirty="0" smtClean="0">
                <a:latin typeface="굴림체" pitchFamily="49" charset="-127"/>
                <a:ea typeface="굴림체" pitchFamily="49" charset="-127"/>
              </a:rPr>
              <a:t> 통합지지 프로그램 만족도 조사 결과</a:t>
            </a:r>
            <a:endParaRPr lang="en-US" altLang="ko-KR" sz="2400" b="1" dirty="0" smtClean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14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357158" y="2043448"/>
          <a:ext cx="8429682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214446"/>
                <a:gridCol w="1143007"/>
                <a:gridCol w="1214447"/>
                <a:gridCol w="1428760"/>
                <a:gridCol w="157163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항목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매우만족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만족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불만족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매우불만족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무응답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운동프로그램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33.28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60.72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영양프로그램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31.68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61.51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6.81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스트레스관리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33.28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57.16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1.62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7.94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특강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44.48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50.33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3.57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1.62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소감</a:t>
                      </a:r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dirty="0" smtClean="0"/>
                        <a:t> 웃음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운동 프로그램은</a:t>
                      </a:r>
                      <a:r>
                        <a:rPr lang="ko-KR" altLang="en-US" baseline="0" dirty="0" smtClean="0"/>
                        <a:t>  환자 건강에 좋고</a:t>
                      </a:r>
                      <a:r>
                        <a:rPr lang="en-US" altLang="ko-KR" baseline="0" dirty="0" smtClean="0"/>
                        <a:t>,  </a:t>
                      </a:r>
                      <a:r>
                        <a:rPr lang="ko-KR" altLang="en-US" baseline="0" dirty="0" smtClean="0"/>
                        <a:t>큰 위로가 된다는 것</a:t>
                      </a:r>
                      <a:endParaRPr lang="en-US" altLang="ko-KR" baseline="0" dirty="0" smtClean="0"/>
                    </a:p>
                    <a:p>
                      <a:pPr algn="l" latinLnBrk="1">
                        <a:buFontTx/>
                        <a:buNone/>
                      </a:pPr>
                      <a:r>
                        <a:rPr lang="ko-KR" altLang="en-US" baseline="0" dirty="0" smtClean="0"/>
                        <a:t>   을 느꼈으며 꼭 필요하다고 생각함</a:t>
                      </a:r>
                      <a:r>
                        <a:rPr lang="en-US" altLang="ko-KR" baseline="0" dirty="0" smtClean="0"/>
                        <a:t>.</a:t>
                      </a:r>
                    </a:p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여러 정보와 프로그램에 만족하며 암환자들에게 참 좋은 교육</a:t>
                      </a:r>
                      <a:endParaRPr lang="en-US" altLang="ko-KR" baseline="0" dirty="0" smtClean="0"/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baseline="0" dirty="0" smtClean="0"/>
                        <a:t>   </a:t>
                      </a:r>
                      <a:r>
                        <a:rPr lang="ko-KR" altLang="en-US" baseline="0" dirty="0" smtClean="0"/>
                        <a:t>이었음</a:t>
                      </a:r>
                      <a:r>
                        <a:rPr lang="en-US" altLang="ko-KR" baseline="0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향후 프로그램에 바라는 점</a:t>
                      </a:r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dirty="0" smtClean="0"/>
                        <a:t> 상담 프로그램이 있었으면 좋겠음</a:t>
                      </a:r>
                      <a:r>
                        <a:rPr lang="en-US" altLang="ko-KR" dirty="0" smtClean="0"/>
                        <a:t>.</a:t>
                      </a:r>
                    </a:p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영양교육에서 요리실습도 있었으면 좋겠음</a:t>
                      </a:r>
                      <a:r>
                        <a:rPr lang="en-US" altLang="ko-KR" dirty="0" smtClean="0"/>
                        <a:t>.</a:t>
                      </a:r>
                    </a:p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강의 사간을 늘렸으면 좋겠음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72462" y="1571612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</a:t>
            </a:r>
            <a:r>
              <a:rPr lang="ko-KR" altLang="en-US" sz="1400" dirty="0" smtClean="0"/>
              <a:t>단위</a:t>
            </a:r>
            <a:r>
              <a:rPr lang="en-US" altLang="ko-KR" sz="1400" dirty="0" smtClean="0"/>
              <a:t>:%)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성과 및 결과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37"/>
          <p:cNvSpPr>
            <a:spLocks noChangeArrowheads="1"/>
          </p:cNvSpPr>
          <p:nvPr/>
        </p:nvSpPr>
        <p:spPr bwMode="auto">
          <a:xfrm>
            <a:off x="214282" y="1714488"/>
            <a:ext cx="8715436" cy="3554819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anchor="ctr">
            <a:spAutoFit/>
          </a:bodyPr>
          <a:lstStyle/>
          <a:p>
            <a:pPr algn="just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o-KR" altLang="en-US" b="1" dirty="0" smtClean="0">
                <a:latin typeface="+mn-ea"/>
              </a:rPr>
              <a:t> </a:t>
            </a:r>
            <a:r>
              <a:rPr lang="ko-KR" altLang="en-US" b="1" dirty="0" err="1" smtClean="0">
                <a:latin typeface="+mn-ea"/>
              </a:rPr>
              <a:t>암생존자간의</a:t>
            </a:r>
            <a:r>
              <a:rPr lang="ko-KR" altLang="en-US" b="1" dirty="0" smtClean="0">
                <a:latin typeface="+mn-ea"/>
              </a:rPr>
              <a:t> 만남으로 정서적 지지 형성</a:t>
            </a:r>
            <a:endParaRPr lang="en-US" altLang="ko-KR" b="1" dirty="0" smtClean="0">
              <a:latin typeface="+mn-ea"/>
            </a:endParaRPr>
          </a:p>
          <a:p>
            <a:pPr algn="just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o-KR" altLang="en-US" b="1" dirty="0" smtClean="0">
                <a:latin typeface="+mn-ea"/>
              </a:rPr>
              <a:t> 지역사회에서 자체적으로 운영할 수 있는 기반 마련</a:t>
            </a:r>
            <a:endParaRPr lang="en-US" altLang="ko-KR" b="1" dirty="0" smtClean="0">
              <a:latin typeface="+mn-ea"/>
            </a:endParaRPr>
          </a:p>
          <a:p>
            <a:pPr algn="just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o-KR" altLang="en-US" b="1" dirty="0" smtClean="0">
                <a:latin typeface="+mn-ea"/>
              </a:rPr>
              <a:t> 지역사회 자원을 활용하여 예산 절감 </a:t>
            </a:r>
            <a:endParaRPr lang="en-US" altLang="ko-KR" b="1" dirty="0" smtClean="0">
              <a:latin typeface="+mn-ea"/>
            </a:endParaRPr>
          </a:p>
          <a:p>
            <a:pPr algn="just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o-KR" altLang="en-US" b="1" dirty="0" smtClean="0">
                <a:latin typeface="+mn-ea"/>
              </a:rPr>
              <a:t> 지역사회의 잠재</a:t>
            </a:r>
            <a:r>
              <a:rPr lang="en-US" altLang="ko-KR" b="1" dirty="0" smtClean="0">
                <a:latin typeface="+mn-ea"/>
              </a:rPr>
              <a:t>/</a:t>
            </a:r>
            <a:r>
              <a:rPr lang="ko-KR" altLang="en-US" b="1" dirty="0" smtClean="0">
                <a:latin typeface="+mn-ea"/>
              </a:rPr>
              <a:t>은폐되어 있는 대상자 발굴 및 연계</a:t>
            </a:r>
            <a:endParaRPr lang="en-US" altLang="ko-KR" b="1" dirty="0" smtClean="0">
              <a:latin typeface="+mn-ea"/>
            </a:endParaRPr>
          </a:p>
          <a:p>
            <a:pPr algn="just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n-ea"/>
              </a:rPr>
              <a:t> → </a:t>
            </a:r>
            <a:r>
              <a:rPr lang="ko-KR" altLang="en-US" b="1" dirty="0" smtClean="0">
                <a:latin typeface="+mn-ea"/>
              </a:rPr>
              <a:t>삶의 질 향상</a:t>
            </a:r>
            <a:endParaRPr kumimoji="0" lang="en-US" altLang="ko-KR" b="1" dirty="0" smtClean="0">
              <a:latin typeface="+mn-ea"/>
            </a:endParaRPr>
          </a:p>
        </p:txBody>
      </p:sp>
      <p:pic>
        <p:nvPicPr>
          <p:cNvPr id="14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여자.jpg"/>
          <p:cNvPicPr>
            <a:picLocks noChangeAspect="1"/>
          </p:cNvPicPr>
          <p:nvPr/>
        </p:nvPicPr>
        <p:blipFill>
          <a:blip r:embed="rId2">
            <a:lum bright="56000" contrast="-63000"/>
          </a:blip>
          <a:stretch>
            <a:fillRect/>
          </a:stretch>
        </p:blipFill>
        <p:spPr>
          <a:xfrm>
            <a:off x="5929322" y="2500306"/>
            <a:ext cx="1928826" cy="3643338"/>
          </a:xfrm>
          <a:prstGeom prst="rect">
            <a:avLst/>
          </a:prstGeom>
        </p:spPr>
      </p:pic>
      <p:pic>
        <p:nvPicPr>
          <p:cNvPr id="18" name="그림 17" descr="남자.jpg"/>
          <p:cNvPicPr>
            <a:picLocks noChangeAspect="1"/>
          </p:cNvPicPr>
          <p:nvPr/>
        </p:nvPicPr>
        <p:blipFill>
          <a:blip r:embed="rId3">
            <a:lum bright="56000" contrast="-63000"/>
          </a:blip>
          <a:stretch>
            <a:fillRect/>
          </a:stretch>
        </p:blipFill>
        <p:spPr>
          <a:xfrm>
            <a:off x="4071934" y="2428868"/>
            <a:ext cx="2112144" cy="3786214"/>
          </a:xfrm>
          <a:prstGeom prst="rect">
            <a:avLst/>
          </a:prstGeom>
        </p:spPr>
      </p:pic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배경 및 필요성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28728" y="1428736"/>
            <a:ext cx="6215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평균수명까지 생존 시 </a:t>
            </a:r>
            <a:r>
              <a:rPr lang="ko-KR" altLang="en-US" sz="2400" b="1" dirty="0" err="1" smtClean="0"/>
              <a:t>암발생</a:t>
            </a:r>
            <a:r>
              <a:rPr lang="ko-KR" altLang="en-US" sz="2400" b="1" dirty="0" smtClean="0"/>
              <a:t> 확률</a:t>
            </a:r>
            <a:r>
              <a:rPr lang="en-US" altLang="ko-KR" sz="2400" b="1" dirty="0" smtClean="0"/>
              <a:t>(2009</a:t>
            </a:r>
            <a:r>
              <a:rPr lang="ko-KR" altLang="en-US" sz="2400" b="1" dirty="0" smtClean="0"/>
              <a:t>년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42910" y="6072206"/>
            <a:ext cx="3701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출처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보건복지부 </a:t>
            </a:r>
            <a:r>
              <a:rPr lang="ko-KR" altLang="en-US" sz="1600" dirty="0" err="1" smtClean="0"/>
              <a:t>중앙암등록본부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2011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27024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전체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2925" y="27146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남자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388" y="27146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여자</a:t>
            </a:r>
            <a:endParaRPr lang="ko-KR" altLang="en-US" b="1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928662" y="3357562"/>
            <a:ext cx="70009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857224" y="4429132"/>
            <a:ext cx="71438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57224" y="5572140"/>
            <a:ext cx="714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7224" y="3643314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평균수명</a:t>
            </a:r>
            <a:r>
              <a:rPr lang="en-US" altLang="ko-KR" dirty="0" smtClean="0"/>
              <a:t>(2009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4500570"/>
            <a:ext cx="1625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평균수명까지 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생존시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암발생</a:t>
            </a:r>
            <a:r>
              <a:rPr lang="ko-KR" altLang="en-US" dirty="0" smtClean="0"/>
              <a:t> 확률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14678" y="364331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81</a:t>
            </a:r>
            <a:r>
              <a:rPr lang="ko-KR" altLang="en-US" b="1" dirty="0" smtClean="0"/>
              <a:t>세</a:t>
            </a:r>
            <a:endParaRPr lang="ko-KR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57488" y="4714884"/>
            <a:ext cx="1399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36.2%</a:t>
            </a:r>
          </a:p>
          <a:p>
            <a:pPr algn="ctr"/>
            <a:r>
              <a:rPr lang="en-US" altLang="ko-KR" b="1" dirty="0" smtClean="0"/>
              <a:t>(3</a:t>
            </a:r>
            <a:r>
              <a:rPr lang="ko-KR" altLang="en-US" b="1" dirty="0" smtClean="0"/>
              <a:t>명중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명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828715" y="364331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77</a:t>
            </a:r>
            <a:r>
              <a:rPr lang="ko-KR" altLang="en-US" b="1" dirty="0" smtClean="0"/>
              <a:t>세</a:t>
            </a:r>
            <a:endParaRPr lang="ko-KR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00562" y="4711495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37.9%</a:t>
            </a:r>
          </a:p>
          <a:p>
            <a:pPr algn="ctr"/>
            <a:r>
              <a:rPr lang="en-US" altLang="ko-KR" b="1" dirty="0" smtClean="0"/>
              <a:t>(5</a:t>
            </a:r>
            <a:r>
              <a:rPr lang="ko-KR" altLang="en-US" b="1" dirty="0" smtClean="0"/>
              <a:t>명중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명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29388" y="370261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smtClean="0"/>
              <a:t>84</a:t>
            </a:r>
            <a:r>
              <a:rPr lang="ko-KR" altLang="en-US" b="1" dirty="0" smtClean="0"/>
              <a:t>세</a:t>
            </a:r>
            <a:endParaRPr lang="ko-KR" alt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43636" y="4714884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32.7%</a:t>
            </a:r>
          </a:p>
          <a:p>
            <a:pPr algn="ctr"/>
            <a:r>
              <a:rPr lang="en-US" altLang="ko-KR" b="1" dirty="0" smtClean="0"/>
              <a:t>(3</a:t>
            </a:r>
            <a:r>
              <a:rPr lang="ko-KR" altLang="en-US" b="1" dirty="0" smtClean="0"/>
              <a:t>명중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명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26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pic>
        <p:nvPicPr>
          <p:cNvPr id="6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525" y="6448425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0" y="2500306"/>
            <a:ext cx="9144000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b="1" dirty="0" smtClean="0">
                <a:solidFill>
                  <a:schemeClr val="tx1"/>
                </a:solidFill>
              </a:rPr>
              <a:t>감사합니다</a:t>
            </a:r>
            <a:endParaRPr lang="ko-KR" altLang="en-US" sz="72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2844" y="142852"/>
            <a:ext cx="285752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2012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국가암관리사업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평가대회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배경 및 필요성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428860" y="1142984"/>
            <a:ext cx="4166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암 상대생존율</a:t>
            </a:r>
            <a:r>
              <a:rPr lang="en-US" altLang="ko-KR" sz="2400" b="1" dirty="0" smtClean="0"/>
              <a:t>(1993~2009)</a:t>
            </a:r>
            <a:endParaRPr lang="ko-KR" altLang="en-US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42910" y="6072206"/>
            <a:ext cx="4366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출처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통계청 국가통계포털 사망원인통계 </a:t>
            </a:r>
            <a:r>
              <a:rPr lang="en-US" altLang="ko-KR" sz="1600" dirty="0" smtClean="0"/>
              <a:t>2011</a:t>
            </a:r>
            <a:endParaRPr lang="ko-KR" altLang="en-US" sz="1600" dirty="0"/>
          </a:p>
        </p:txBody>
      </p:sp>
      <p:graphicFrame>
        <p:nvGraphicFramePr>
          <p:cNvPr id="7" name="차트 6"/>
          <p:cNvGraphicFramePr/>
          <p:nvPr/>
        </p:nvGraphicFramePr>
        <p:xfrm>
          <a:off x="785786" y="2143116"/>
          <a:ext cx="7358114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714348" y="4429132"/>
            <a:ext cx="7643866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214942" y="2571744"/>
            <a:ext cx="3643338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                          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357158" y="2571744"/>
            <a:ext cx="3214710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배경 및 필요성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81234" y="1428736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암생존자</a:t>
            </a:r>
            <a:r>
              <a:rPr lang="ko-KR" altLang="en-US" sz="2400" b="1" dirty="0" smtClean="0"/>
              <a:t> 관리의 중요성</a:t>
            </a:r>
            <a:endParaRPr lang="ko-KR" altLang="en-US" sz="2400" b="1" dirty="0"/>
          </a:p>
        </p:txBody>
      </p:sp>
      <p:pic>
        <p:nvPicPr>
          <p:cNvPr id="6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29256" y="2791422"/>
            <a:ext cx="3363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atin typeface="+mn-ea"/>
              </a:rPr>
              <a:t>암환자의 </a:t>
            </a:r>
            <a:r>
              <a:rPr lang="en-US" altLang="ko-KR" b="1" dirty="0" smtClean="0">
                <a:latin typeface="+mn-ea"/>
              </a:rPr>
              <a:t>2</a:t>
            </a:r>
            <a:r>
              <a:rPr lang="ko-KR" altLang="en-US" b="1" dirty="0" smtClean="0">
                <a:latin typeface="+mn-ea"/>
              </a:rPr>
              <a:t>차 </a:t>
            </a:r>
            <a:r>
              <a:rPr lang="ko-KR" altLang="en-US" b="1" dirty="0" err="1" smtClean="0">
                <a:latin typeface="+mn-ea"/>
              </a:rPr>
              <a:t>암발생</a:t>
            </a:r>
            <a:r>
              <a:rPr lang="ko-KR" altLang="en-US" b="1" dirty="0" smtClean="0">
                <a:latin typeface="+mn-ea"/>
              </a:rPr>
              <a:t> 예방</a:t>
            </a:r>
            <a:r>
              <a:rPr lang="en-US" altLang="ko-KR" b="1" dirty="0" smtClean="0">
                <a:latin typeface="+mn-ea"/>
              </a:rPr>
              <a:t>,</a:t>
            </a:r>
          </a:p>
          <a:p>
            <a:pPr algn="ctr"/>
            <a:r>
              <a:rPr lang="ko-KR" altLang="en-US" b="1" dirty="0" smtClean="0">
                <a:latin typeface="+mn-ea"/>
              </a:rPr>
              <a:t>원활한 사회 복귀</a:t>
            </a:r>
            <a:r>
              <a:rPr lang="en-US" altLang="ko-KR" b="1" dirty="0" smtClean="0">
                <a:latin typeface="+mn-ea"/>
              </a:rPr>
              <a:t>,</a:t>
            </a:r>
          </a:p>
          <a:p>
            <a:pPr algn="ctr"/>
            <a:r>
              <a:rPr lang="ko-KR" altLang="en-US" b="1" dirty="0" smtClean="0">
                <a:latin typeface="+mn-ea"/>
              </a:rPr>
              <a:t>암환자 및 가족의 삶의 질 향상</a:t>
            </a:r>
            <a:endParaRPr lang="ko-KR" altLang="en-US" b="1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2928934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o-KR" altLang="en-US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+mn-ea"/>
              </a:rPr>
              <a:t>암환자 </a:t>
            </a:r>
            <a:r>
              <a:rPr lang="en-US" altLang="ko-KR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+mn-ea"/>
              </a:rPr>
              <a:t>70</a:t>
            </a:r>
            <a:r>
              <a:rPr lang="ko-KR" altLang="en-US" b="1" dirty="0" err="1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+mn-ea"/>
              </a:rPr>
              <a:t>만명</a:t>
            </a:r>
            <a:r>
              <a:rPr lang="en-US" altLang="ko-KR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+mn-ea"/>
              </a:rPr>
              <a:t>, </a:t>
            </a:r>
          </a:p>
          <a:p>
            <a:pPr>
              <a:defRPr/>
            </a:pPr>
            <a:r>
              <a:rPr lang="en-US" altLang="ko-KR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+mn-ea"/>
              </a:rPr>
              <a:t>10</a:t>
            </a:r>
            <a:r>
              <a:rPr lang="ko-KR" altLang="en-US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+mn-ea"/>
              </a:rPr>
              <a:t>명중 </a:t>
            </a:r>
            <a:r>
              <a:rPr lang="en-US" altLang="ko-KR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+mn-ea"/>
              </a:rPr>
              <a:t>6</a:t>
            </a:r>
            <a:r>
              <a:rPr lang="ko-KR" altLang="en-US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+mn-ea"/>
              </a:rPr>
              <a:t>명 </a:t>
            </a:r>
            <a:r>
              <a:rPr lang="en-US" altLang="ko-KR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+mn-ea"/>
              </a:rPr>
              <a:t>5</a:t>
            </a:r>
            <a:r>
              <a:rPr lang="ko-KR" altLang="en-US" b="1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+mn-ea"/>
              </a:rPr>
              <a:t>년 이상 생존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5852" y="464344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+mn-ea"/>
              </a:rPr>
              <a:t> </a:t>
            </a:r>
            <a:r>
              <a:rPr lang="ko-KR" altLang="en-US" dirty="0" err="1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+mn-ea"/>
              </a:rPr>
              <a:t>암케어</a:t>
            </a:r>
            <a:r>
              <a:rPr lang="ko-KR" altLang="en-US" dirty="0" smtClean="0">
                <a:ln w="18415" cmpd="sng">
                  <a:noFill/>
                  <a:prstDash val="solid"/>
                </a:ln>
                <a:solidFill>
                  <a:srgbClr val="262F13"/>
                </a:solidFill>
                <a:latin typeface="+mn-ea"/>
              </a:rPr>
              <a:t> 통합의학센터와 같이 암환자 지원 정책 및 프로그램 필요</a:t>
            </a:r>
            <a:endParaRPr lang="en-US" altLang="ko-KR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latin typeface="+mn-ea"/>
              </a:rPr>
              <a:t> 암환자의 신체∙정신∙사회적 통합지지 서비스 제공</a:t>
            </a:r>
            <a:endParaRPr lang="ko-KR" altLang="en-US" dirty="0">
              <a:latin typeface="+mn-ea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3714744" y="321468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rot="5400000">
            <a:off x="3679025" y="3821909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목적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285984" y="1214422"/>
            <a:ext cx="4071966" cy="8572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암생존자</a:t>
            </a:r>
            <a:r>
              <a:rPr lang="ko-KR" altLang="en-US" b="1" dirty="0" smtClean="0">
                <a:solidFill>
                  <a:schemeClr val="tx1"/>
                </a:solidFill>
              </a:rPr>
              <a:t> 삶의 질 향상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42976" y="3000372"/>
            <a:ext cx="2786082" cy="64294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암생존자</a:t>
            </a:r>
            <a:r>
              <a:rPr lang="ko-KR" altLang="en-US" b="1" dirty="0" smtClean="0">
                <a:solidFill>
                  <a:schemeClr val="tx1"/>
                </a:solidFill>
              </a:rPr>
              <a:t> 통합지지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프로그램 개발 및 적용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072066" y="3000372"/>
            <a:ext cx="2786082" cy="64294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지역사회 네트워크 구축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42976" y="4286256"/>
            <a:ext cx="6715172" cy="207170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  <a:buFontTx/>
              <a:buChar char="-"/>
            </a:pP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지역특성에 맞는 프로그램 개발하여 암환자 관리의 연속성 확보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  <a:buFontTx/>
              <a:buChar char="-"/>
            </a:pP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지역사회를 중심으로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암생존자</a:t>
            </a:r>
            <a:r>
              <a:rPr lang="ko-KR" altLang="en-US" b="1" dirty="0" smtClean="0">
                <a:solidFill>
                  <a:schemeClr val="tx1"/>
                </a:solidFill>
              </a:rPr>
              <a:t> 통합지지 프로그램 추진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  <a:buFontTx/>
              <a:buChar char="-"/>
            </a:pPr>
            <a:r>
              <a:rPr lang="ko-KR" altLang="en-US" b="1" dirty="0" smtClean="0">
                <a:solidFill>
                  <a:schemeClr val="tx1"/>
                </a:solidFill>
              </a:rPr>
              <a:t> 암환자 요구에 따른 신체적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정신적 지지 서비스 제공</a:t>
            </a: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12" name="직선 연결선 11"/>
          <p:cNvCxnSpPr>
            <a:stCxn id="8" idx="3"/>
            <a:endCxn id="9" idx="1"/>
          </p:cNvCxnSpPr>
          <p:nvPr/>
        </p:nvCxnSpPr>
        <p:spPr>
          <a:xfrm>
            <a:off x="3929058" y="3321843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2000232" y="2214554"/>
            <a:ext cx="4675184" cy="642942"/>
            <a:chOff x="3388" y="4020"/>
            <a:chExt cx="932" cy="391"/>
          </a:xfrm>
          <a:solidFill>
            <a:schemeClr val="tx1"/>
          </a:solidFill>
        </p:grpSpPr>
        <p:sp>
          <p:nvSpPr>
            <p:cNvPr id="19" name="Freeform 24"/>
            <p:cNvSpPr>
              <a:spLocks/>
            </p:cNvSpPr>
            <p:nvPr/>
          </p:nvSpPr>
          <p:spPr bwMode="auto">
            <a:xfrm flipH="1">
              <a:off x="4128" y="4236"/>
              <a:ext cx="184" cy="59"/>
            </a:xfrm>
            <a:custGeom>
              <a:avLst/>
              <a:gdLst>
                <a:gd name="T0" fmla="*/ 0 w 192"/>
                <a:gd name="T1" fmla="*/ 0 h 48"/>
                <a:gd name="T2" fmla="*/ 149 w 192"/>
                <a:gd name="T3" fmla="*/ 0 h 48"/>
                <a:gd name="T4" fmla="*/ 112 w 192"/>
                <a:gd name="T5" fmla="*/ 167 h 48"/>
                <a:gd name="T6" fmla="*/ 0 w 192"/>
                <a:gd name="T7" fmla="*/ 167 h 48"/>
                <a:gd name="T8" fmla="*/ 0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0" y="0"/>
                  </a:moveTo>
                  <a:lnTo>
                    <a:pt x="192" y="0"/>
                  </a:lnTo>
                  <a:lnTo>
                    <a:pt x="144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3388" y="4217"/>
              <a:ext cx="184" cy="58"/>
            </a:xfrm>
            <a:custGeom>
              <a:avLst/>
              <a:gdLst>
                <a:gd name="T0" fmla="*/ 0 w 192"/>
                <a:gd name="T1" fmla="*/ 0 h 48"/>
                <a:gd name="T2" fmla="*/ 149 w 192"/>
                <a:gd name="T3" fmla="*/ 0 h 48"/>
                <a:gd name="T4" fmla="*/ 112 w 192"/>
                <a:gd name="T5" fmla="*/ 150 h 48"/>
                <a:gd name="T6" fmla="*/ 0 w 192"/>
                <a:gd name="T7" fmla="*/ 150 h 48"/>
                <a:gd name="T8" fmla="*/ 0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0" y="0"/>
                  </a:moveTo>
                  <a:lnTo>
                    <a:pt x="192" y="0"/>
                  </a:lnTo>
                  <a:lnTo>
                    <a:pt x="144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3388" y="4020"/>
              <a:ext cx="932" cy="333"/>
            </a:xfrm>
            <a:custGeom>
              <a:avLst/>
              <a:gdLst>
                <a:gd name="T0" fmla="*/ 710 w 972"/>
                <a:gd name="T1" fmla="*/ 972 h 304"/>
                <a:gd name="T2" fmla="*/ 636 w 972"/>
                <a:gd name="T3" fmla="*/ 663 h 304"/>
                <a:gd name="T4" fmla="*/ 756 w 972"/>
                <a:gd name="T5" fmla="*/ 653 h 304"/>
                <a:gd name="T6" fmla="*/ 375 w 972"/>
                <a:gd name="T7" fmla="*/ 0 h 304"/>
                <a:gd name="T8" fmla="*/ 0 w 972"/>
                <a:gd name="T9" fmla="*/ 628 h 304"/>
                <a:gd name="T10" fmla="*/ 139 w 972"/>
                <a:gd name="T11" fmla="*/ 626 h 304"/>
                <a:gd name="T12" fmla="*/ 60 w 972"/>
                <a:gd name="T13" fmla="*/ 972 h 304"/>
                <a:gd name="T14" fmla="*/ 710 w 972"/>
                <a:gd name="T15" fmla="*/ 972 h 3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2"/>
                <a:gd name="T25" fmla="*/ 0 h 304"/>
                <a:gd name="T26" fmla="*/ 972 w 972"/>
                <a:gd name="T27" fmla="*/ 304 h 3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2" h="304">
                  <a:moveTo>
                    <a:pt x="914" y="304"/>
                  </a:moveTo>
                  <a:lnTo>
                    <a:pt x="818" y="208"/>
                  </a:lnTo>
                  <a:lnTo>
                    <a:pt x="972" y="204"/>
                  </a:lnTo>
                  <a:lnTo>
                    <a:pt x="482" y="0"/>
                  </a:lnTo>
                  <a:lnTo>
                    <a:pt x="0" y="196"/>
                  </a:lnTo>
                  <a:lnTo>
                    <a:pt x="178" y="195"/>
                  </a:lnTo>
                  <a:lnTo>
                    <a:pt x="78" y="304"/>
                  </a:lnTo>
                  <a:lnTo>
                    <a:pt x="914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3465" y="4348"/>
              <a:ext cx="782" cy="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16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위쪽 화살표 22"/>
          <p:cNvSpPr/>
          <p:nvPr/>
        </p:nvSpPr>
        <p:spPr>
          <a:xfrm>
            <a:off x="2214546" y="3714752"/>
            <a:ext cx="928694" cy="57150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위쪽 화살표 23"/>
          <p:cNvSpPr/>
          <p:nvPr/>
        </p:nvSpPr>
        <p:spPr>
          <a:xfrm>
            <a:off x="5929322" y="3714752"/>
            <a:ext cx="928694" cy="57150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37"/>
          <p:cNvSpPr>
            <a:spLocks noChangeArrowheads="1"/>
          </p:cNvSpPr>
          <p:nvPr/>
        </p:nvSpPr>
        <p:spPr bwMode="auto">
          <a:xfrm>
            <a:off x="357158" y="1785926"/>
            <a:ext cx="8572560" cy="4431983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214282" y="2000240"/>
            <a:ext cx="7786742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latin typeface="+mn-ea"/>
              </a:rPr>
              <a:t>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1285860"/>
            <a:ext cx="8595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/>
              <a:t>인천지역암센터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암생존자</a:t>
            </a:r>
            <a:r>
              <a:rPr lang="ko-KR" altLang="en-US" sz="2000" b="1" dirty="0" smtClean="0"/>
              <a:t> 통합지지 프로그램 지역사회 네트워크 구축 현황</a:t>
            </a:r>
            <a:endParaRPr lang="ko-KR" altLang="en-US" sz="2000" b="1" dirty="0"/>
          </a:p>
        </p:txBody>
      </p:sp>
      <p:sp>
        <p:nvSpPr>
          <p:cNvPr id="8" name="직사각형 7"/>
          <p:cNvSpPr/>
          <p:nvPr/>
        </p:nvSpPr>
        <p:spPr>
          <a:xfrm>
            <a:off x="857224" y="2143116"/>
            <a:ext cx="7500990" cy="785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u"/>
            </a:pP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인천지역암센터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암생존자</a:t>
            </a:r>
            <a:r>
              <a:rPr lang="ko-KR" altLang="en-US" b="1" dirty="0" smtClean="0">
                <a:solidFill>
                  <a:schemeClr val="tx1"/>
                </a:solidFill>
              </a:rPr>
              <a:t> 통합지지 프로그램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57224" y="3500438"/>
            <a:ext cx="7500990" cy="785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u"/>
            </a:pP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인천지역암센터</a:t>
            </a:r>
            <a:r>
              <a:rPr lang="en-US" altLang="ko-KR" b="1" dirty="0" smtClean="0">
                <a:solidFill>
                  <a:schemeClr val="tx1"/>
                </a:solidFill>
              </a:rPr>
              <a:t>-</a:t>
            </a:r>
            <a:r>
              <a:rPr lang="ko-KR" altLang="en-US" b="1" dirty="0" smtClean="0">
                <a:solidFill>
                  <a:schemeClr val="tx1"/>
                </a:solidFill>
              </a:rPr>
              <a:t>보건소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암생존자</a:t>
            </a:r>
            <a:r>
              <a:rPr lang="ko-KR" altLang="en-US" b="1" dirty="0" smtClean="0">
                <a:solidFill>
                  <a:schemeClr val="tx1"/>
                </a:solidFill>
              </a:rPr>
              <a:t> 통합지지 프로그램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57224" y="4857760"/>
            <a:ext cx="7500990" cy="785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u"/>
            </a:pP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인천지역암센터</a:t>
            </a:r>
            <a:r>
              <a:rPr lang="en-US" altLang="ko-KR" b="1" dirty="0" smtClean="0">
                <a:solidFill>
                  <a:schemeClr val="tx1"/>
                </a:solidFill>
              </a:rPr>
              <a:t>-</a:t>
            </a:r>
            <a:r>
              <a:rPr lang="ko-KR" altLang="en-US" b="1" dirty="0" smtClean="0">
                <a:solidFill>
                  <a:schemeClr val="tx1"/>
                </a:solidFill>
              </a:rPr>
              <a:t>민간단체 암환자 </a:t>
            </a:r>
            <a:r>
              <a:rPr lang="ko-KR" altLang="en-US" b="1" dirty="0" err="1" smtClean="0">
                <a:solidFill>
                  <a:schemeClr val="tx1"/>
                </a:solidFill>
              </a:rPr>
              <a:t>네비게이션</a:t>
            </a:r>
            <a:r>
              <a:rPr lang="ko-KR" altLang="en-US" b="1" dirty="0" smtClean="0">
                <a:solidFill>
                  <a:schemeClr val="tx1"/>
                </a:solidFill>
              </a:rPr>
              <a:t> 프로그램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214282" y="2000240"/>
            <a:ext cx="7786742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latin typeface="+mn-ea"/>
              </a:rPr>
              <a:t>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1500174"/>
            <a:ext cx="804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암생존자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통합지지 프로그램 지역사회 네트워크 </a:t>
            </a:r>
            <a:r>
              <a:rPr lang="ko-KR" altLang="en-US" sz="2400" b="1" dirty="0" smtClean="0"/>
              <a:t>추진 체계</a:t>
            </a:r>
            <a:endParaRPr lang="ko-KR" altLang="en-US" sz="2400" b="1" dirty="0"/>
          </a:p>
        </p:txBody>
      </p:sp>
      <p:pic>
        <p:nvPicPr>
          <p:cNvPr id="15" name="그림 8" descr="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283883"/>
            <a:ext cx="5524519" cy="381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28596" y="1214422"/>
            <a:ext cx="5357850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37"/>
          <p:cNvSpPr>
            <a:spLocks noChangeArrowheads="1"/>
          </p:cNvSpPr>
          <p:nvPr/>
        </p:nvSpPr>
        <p:spPr bwMode="auto">
          <a:xfrm>
            <a:off x="357158" y="1785926"/>
            <a:ext cx="8572560" cy="4431983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14300" dist="50800" dir="5400000" algn="ctr" rotWithShape="0">
              <a:srgbClr val="000000">
                <a:alpha val="97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 smtClean="0">
              <a:latin typeface="굴림체" pitchFamily="49" charset="-127"/>
              <a:ea typeface="굴림체" pitchFamily="49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gray">
          <a:xfrm>
            <a:off x="5643570" y="357166"/>
            <a:ext cx="3143272" cy="525443"/>
          </a:xfrm>
          <a:prstGeom prst="roundRect">
            <a:avLst>
              <a:gd name="adj" fmla="val 25296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 추진 현황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" name="Picture 2" descr="C:\Documents and Settings\GUMS\바탕 화면\2012년 인천지역암센터\인천지역암센터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638175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10월 프로그램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571743"/>
            <a:ext cx="2643206" cy="35004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직사각형 9"/>
          <p:cNvSpPr/>
          <p:nvPr/>
        </p:nvSpPr>
        <p:spPr>
          <a:xfrm>
            <a:off x="214282" y="2000240"/>
            <a:ext cx="778674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latin typeface="+mn-ea"/>
              </a:rPr>
              <a:t>    </a:t>
            </a:r>
            <a:r>
              <a:rPr lang="en-US" altLang="ko-KR" b="1" dirty="0" smtClean="0">
                <a:latin typeface="+mn-ea"/>
              </a:rPr>
              <a:t>2011</a:t>
            </a:r>
            <a:r>
              <a:rPr lang="ko-KR" altLang="en-US" b="1" dirty="0" smtClean="0">
                <a:latin typeface="+mn-ea"/>
              </a:rPr>
              <a:t>년 </a:t>
            </a:r>
            <a:r>
              <a:rPr lang="en-US" altLang="ko-KR" b="1" dirty="0" smtClean="0">
                <a:latin typeface="+mn-ea"/>
              </a:rPr>
              <a:t>10</a:t>
            </a:r>
            <a:r>
              <a:rPr lang="ko-KR" altLang="en-US" b="1" dirty="0" smtClean="0">
                <a:latin typeface="+mn-ea"/>
              </a:rPr>
              <a:t>월부터 </a:t>
            </a:r>
            <a:r>
              <a:rPr lang="ko-KR" altLang="en-US" b="1" dirty="0" err="1" smtClean="0">
                <a:latin typeface="+mn-ea"/>
              </a:rPr>
              <a:t>암생존자</a:t>
            </a:r>
            <a:r>
              <a:rPr lang="ko-KR" altLang="en-US" b="1" dirty="0" smtClean="0">
                <a:latin typeface="+mn-ea"/>
              </a:rPr>
              <a:t> 통합지지 프로그램 운영 중임</a:t>
            </a:r>
            <a:r>
              <a:rPr lang="en-US" altLang="ko-KR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en-US" altLang="ko-KR" b="1" dirty="0" smtClean="0">
                <a:latin typeface="+mn-ea"/>
              </a:rPr>
              <a:t>       (</a:t>
            </a:r>
            <a:r>
              <a:rPr lang="ko-KR" altLang="en-US" b="1" dirty="0" smtClean="0">
                <a:latin typeface="+mn-ea"/>
              </a:rPr>
              <a:t>정신건강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영양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운동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사회사업 등</a:t>
            </a:r>
            <a:r>
              <a:rPr lang="en-US" altLang="ko-KR" b="1" dirty="0" smtClean="0">
                <a:latin typeface="+mn-ea"/>
              </a:rPr>
              <a:t>)</a:t>
            </a:r>
          </a:p>
          <a:p>
            <a:pPr>
              <a:buFont typeface="Wingdings 3" pitchFamily="18" charset="2"/>
              <a:buNone/>
              <a:defRPr/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ko-KR" altLang="en-US" dirty="0" smtClean="0">
                <a:latin typeface="+mn-ea"/>
              </a:rPr>
              <a:t> 운동교실</a:t>
            </a:r>
            <a:endParaRPr lang="en-US" altLang="ko-KR" dirty="0" smtClean="0">
              <a:latin typeface="+mn-ea"/>
            </a:endParaRP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ko-KR" altLang="en-US" dirty="0" smtClean="0">
                <a:latin typeface="+mn-ea"/>
              </a:rPr>
              <a:t> 영양교실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및 쿠킹클래스</a:t>
            </a:r>
            <a:endParaRPr lang="en-US" altLang="ko-KR" dirty="0" smtClean="0">
              <a:latin typeface="+mn-ea"/>
            </a:endParaRP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ko-KR" altLang="en-US" dirty="0" smtClean="0">
                <a:latin typeface="+mn-ea"/>
              </a:rPr>
              <a:t> 스트레스관리교실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웃음요법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노래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지압과 마사지</a:t>
            </a:r>
            <a:r>
              <a:rPr lang="en-US" altLang="ko-KR" dirty="0" smtClean="0">
                <a:latin typeface="+mn-ea"/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ko-KR" altLang="en-US" dirty="0" smtClean="0">
                <a:latin typeface="+mn-ea"/>
              </a:rPr>
              <a:t> 외모관리교실</a:t>
            </a:r>
            <a:r>
              <a:rPr lang="en-US" altLang="ko-KR" dirty="0" smtClean="0">
                <a:latin typeface="+mn-ea"/>
              </a:rPr>
              <a:t>-</a:t>
            </a:r>
            <a:r>
              <a:rPr lang="ko-KR" altLang="en-US" dirty="0" err="1" smtClean="0">
                <a:latin typeface="+mn-ea"/>
              </a:rPr>
              <a:t>네일아트</a:t>
            </a:r>
            <a:endParaRPr lang="en-US" altLang="ko-KR" dirty="0" smtClean="0">
              <a:latin typeface="+mn-ea"/>
            </a:endParaRP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ko-KR" altLang="en-US" dirty="0" smtClean="0">
                <a:latin typeface="+mn-ea"/>
              </a:rPr>
              <a:t> 사회복지정보교실 </a:t>
            </a:r>
            <a:endParaRPr lang="en-US" altLang="ko-KR" dirty="0" smtClean="0">
              <a:latin typeface="+mn-ea"/>
            </a:endParaRP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ko-KR" altLang="en-US" dirty="0" smtClean="0">
                <a:latin typeface="+mn-ea"/>
              </a:rPr>
              <a:t> 교육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유방암 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피로관리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항암교육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방사선치료 등</a:t>
            </a:r>
            <a:r>
              <a:rPr lang="en-US" altLang="ko-KR" dirty="0" smtClean="0">
                <a:latin typeface="+mn-ea"/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ko-KR" altLang="en-US" dirty="0" smtClean="0">
                <a:latin typeface="+mn-ea"/>
              </a:rPr>
              <a:t> 상담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암환자 집단상담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성상담</a:t>
            </a:r>
            <a:r>
              <a:rPr lang="en-US" altLang="ko-KR" dirty="0" smtClean="0">
                <a:latin typeface="+mn-ea"/>
              </a:rPr>
              <a:t>) </a:t>
            </a:r>
            <a:r>
              <a:rPr lang="ko-KR" altLang="en-US" dirty="0" smtClean="0">
                <a:latin typeface="+mn-ea"/>
              </a:rPr>
              <a:t>등</a:t>
            </a:r>
            <a:endParaRPr lang="en-US" altLang="ko-KR" dirty="0" smtClean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285860"/>
            <a:ext cx="5254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/>
              <a:t>인천지역암센터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암생존자</a:t>
            </a:r>
            <a:r>
              <a:rPr lang="ko-KR" altLang="en-US" sz="2000" b="1" dirty="0" smtClean="0"/>
              <a:t> 통합지지 프로그램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도시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2357</TotalTime>
  <Words>1168</Words>
  <Application>Microsoft Office PowerPoint</Application>
  <PresentationFormat>화면 슬라이드 쇼(4:3)</PresentationFormat>
  <Paragraphs>451</Paragraphs>
  <Slides>30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도시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doct</dc:creator>
  <cp:lastModifiedBy>doct</cp:lastModifiedBy>
  <cp:revision>203</cp:revision>
  <dcterms:created xsi:type="dcterms:W3CDTF">2012-09-21T07:48:36Z</dcterms:created>
  <dcterms:modified xsi:type="dcterms:W3CDTF">2012-10-10T23:25:48Z</dcterms:modified>
</cp:coreProperties>
</file>