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2" r:id="rId4"/>
    <p:sldMasterId id="2147483704" r:id="rId5"/>
    <p:sldMasterId id="2147483716" r:id="rId6"/>
    <p:sldMasterId id="2147483728" r:id="rId7"/>
    <p:sldMasterId id="2147483740" r:id="rId8"/>
  </p:sldMasterIdLst>
  <p:notesMasterIdLst>
    <p:notesMasterId r:id="rId58"/>
  </p:notesMasterIdLst>
  <p:handoutMasterIdLst>
    <p:handoutMasterId r:id="rId59"/>
  </p:handoutMasterIdLst>
  <p:sldIdLst>
    <p:sldId id="334" r:id="rId9"/>
    <p:sldId id="413" r:id="rId10"/>
    <p:sldId id="399" r:id="rId11"/>
    <p:sldId id="400" r:id="rId12"/>
    <p:sldId id="335" r:id="rId13"/>
    <p:sldId id="336" r:id="rId14"/>
    <p:sldId id="337" r:id="rId15"/>
    <p:sldId id="338" r:id="rId16"/>
    <p:sldId id="404" r:id="rId17"/>
    <p:sldId id="384" r:id="rId18"/>
    <p:sldId id="340" r:id="rId19"/>
    <p:sldId id="341" r:id="rId20"/>
    <p:sldId id="343" r:id="rId21"/>
    <p:sldId id="346" r:id="rId22"/>
    <p:sldId id="348" r:id="rId23"/>
    <p:sldId id="385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405" r:id="rId36"/>
    <p:sldId id="406" r:id="rId37"/>
    <p:sldId id="360" r:id="rId38"/>
    <p:sldId id="408" r:id="rId39"/>
    <p:sldId id="407" r:id="rId40"/>
    <p:sldId id="409" r:id="rId41"/>
    <p:sldId id="411" r:id="rId42"/>
    <p:sldId id="362" r:id="rId43"/>
    <p:sldId id="363" r:id="rId44"/>
    <p:sldId id="364" r:id="rId45"/>
    <p:sldId id="365" r:id="rId46"/>
    <p:sldId id="366" r:id="rId47"/>
    <p:sldId id="367" r:id="rId48"/>
    <p:sldId id="368" r:id="rId49"/>
    <p:sldId id="370" r:id="rId50"/>
    <p:sldId id="372" r:id="rId51"/>
    <p:sldId id="373" r:id="rId52"/>
    <p:sldId id="377" r:id="rId53"/>
    <p:sldId id="392" r:id="rId54"/>
    <p:sldId id="374" r:id="rId55"/>
    <p:sldId id="412" r:id="rId56"/>
    <p:sldId id="376" r:id="rId57"/>
  </p:sldIdLst>
  <p:sldSz cx="9144000" cy="6858000" type="screen4x3"/>
  <p:notesSz cx="6797675" cy="992822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CCF8"/>
    <a:srgbClr val="E39DF1"/>
    <a:srgbClr val="000066"/>
    <a:srgbClr val="000000"/>
    <a:srgbClr val="990099"/>
    <a:srgbClr val="660066"/>
    <a:srgbClr val="512373"/>
    <a:srgbClr val="006600"/>
    <a:srgbClr val="679E2A"/>
    <a:srgbClr val="A5002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70" d="100"/>
          <a:sy n="70" d="100"/>
        </p:scale>
        <p:origin x="-1164" y="-8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D2D1E-757B-4B15-A124-ECFF6E3E7D46}" type="datetimeFigureOut">
              <a:rPr lang="ko-KR" altLang="en-US" smtClean="0"/>
              <a:pPr/>
              <a:t>2014-12-08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AB190-5F8B-477F-99CC-DFF6A85E3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56376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62810-594A-400C-9A2C-867746952DC9}" type="datetimeFigureOut">
              <a:rPr lang="ko-KR" altLang="en-US" smtClean="0"/>
              <a:pPr/>
              <a:t>2014-12-08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C7B5B-D7FF-4AE4-8222-5B99F599F3C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50509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FDE713E-8520-4B3F-A7E8-D078C7E02366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171" name="Rectangle 7"/>
          <p:cNvSpPr txBox="1">
            <a:spLocks noGrp="1" noChangeArrowheads="1"/>
          </p:cNvSpPr>
          <p:nvPr/>
        </p:nvSpPr>
        <p:spPr bwMode="auto">
          <a:xfrm>
            <a:off x="3853590" y="9435262"/>
            <a:ext cx="2944085" cy="49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773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fld id="{6B966393-1AD9-488B-A8A4-DB8EFEC2AD07}" type="slidenum">
              <a:rPr lang="en-GB" altLang="ko-KR" sz="1300" smtClean="0">
                <a:solidFill>
                  <a:prstClr val="black"/>
                </a:solidFill>
              </a:rPr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ko-KR" sz="1300" smtClean="0">
              <a:solidFill>
                <a:prstClr val="black"/>
              </a:solidFill>
            </a:endParaRPr>
          </a:p>
        </p:txBody>
      </p:sp>
      <p:sp>
        <p:nvSpPr>
          <p:cNvPr id="7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/>
          <a:lstStyle/>
          <a:p>
            <a:endParaRPr lang="de-DE" altLang="ko-K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15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17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18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19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20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21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22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23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24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25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26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27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28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29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30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31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32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33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34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35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36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37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38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39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40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41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42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43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44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46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47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48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C2A0AD-2662-4538-9A84-1023626D06B8}" type="slidenum">
              <a:rPr lang="de-DE" altLang="ko-KR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</a:t>
            </a:fld>
            <a:endParaRPr lang="de-DE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ko-KR" noProof="1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84512007"/>
      </p:ext>
    </p:extLst>
  </p:cSld>
  <p:clrMapOvr>
    <a:masterClrMapping/>
  </p:clrMapOvr>
  <p:transition spd="med" advClick="0">
    <p:pull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14325" y="1614488"/>
            <a:ext cx="4186238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2963" y="1614488"/>
            <a:ext cx="418623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D377425D-617B-43BF-A4AF-BE6F0EDD962E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79423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50C15F5D-92F1-4B7F-A5C5-129DF95E9AFC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085502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CA3EC9B1-81C6-4D7B-B596-85473FB63F21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358925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81996CA4-FF11-445E-8EAE-DD99FB1587EC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2460859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C678587A-724F-411A-B366-4AFF8220BF3E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1799279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A5059F8A-A52C-4DB2-A07A-E8D3C631B219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2861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02342EE2-5896-4A5B-8746-3D81C18CAA73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1766464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08775" y="119063"/>
            <a:ext cx="2130425" cy="5886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14325" y="119063"/>
            <a:ext cx="6242050" cy="5886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C2300ECA-1596-437B-9E77-D5C02A4F9C3B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5852882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ko-KR" altLang="ko-KR" sz="1000" noProof="1" smtClean="0">
              <a:solidFill>
                <a:srgbClr val="000000"/>
              </a:solidFill>
            </a:endParaRP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CD9B2FE5-72D6-42BF-8EB5-DAF9684D9AF8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gray">
          <a:xfrm>
            <a:off x="7188200" y="6184900"/>
            <a:ext cx="1646238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000000"/>
                </a:solidFill>
              </a:rPr>
              <a:t>YOUR LOGO</a:t>
            </a:r>
          </a:p>
        </p:txBody>
      </p:sp>
      <p:pic>
        <p:nvPicPr>
          <p:cNvPr id="3175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5" y="3433763"/>
            <a:ext cx="9151938" cy="2571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863600" y="3930650"/>
            <a:ext cx="7485063" cy="960438"/>
          </a:xfrm>
        </p:spPr>
        <p:txBody>
          <a:bodyPr anchor="t"/>
          <a:lstStyle>
            <a:lvl1pPr>
              <a:defRPr sz="320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altLang="ko-KR" noProof="0" smtClean="0"/>
              <a:t>Titelmasterformat durch Klicken bearbeiten</a:t>
            </a:r>
          </a:p>
        </p:txBody>
      </p:sp>
      <p:sp>
        <p:nvSpPr>
          <p:cNvPr id="31755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863600" y="5122863"/>
            <a:ext cx="7510463" cy="8001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 b="0" smtClean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altLang="ko-KR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11745856"/>
      </p:ext>
    </p:extLst>
  </p:cSld>
  <p:clrMapOvr>
    <a:masterClrMapping/>
  </p:clrMapOvr>
  <p:transition spd="med">
    <p:fade/>
  </p:transition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D4AFB67E-155D-4A67-9C6D-05D655053E32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372080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14095068"/>
      </p:ext>
    </p:extLst>
  </p:cSld>
  <p:clrMapOvr>
    <a:masterClrMapping/>
  </p:clrMapOvr>
  <p:transition spd="med" advClick="0">
    <p:pull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F8B6F063-7253-4D7E-829D-1180DAA05869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382857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14325" y="1614488"/>
            <a:ext cx="4186238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2963" y="1614488"/>
            <a:ext cx="418623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D377425D-617B-43BF-A4AF-BE6F0EDD962E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4723216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50C15F5D-92F1-4B7F-A5C5-129DF95E9AFC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6020195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CA3EC9B1-81C6-4D7B-B596-85473FB63F21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0097727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81996CA4-FF11-445E-8EAE-DD99FB1587EC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3567174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C678587A-724F-411A-B366-4AFF8220BF3E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818339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A5059F8A-A52C-4DB2-A07A-E8D3C631B219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4521112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02342EE2-5896-4A5B-8746-3D81C18CAA73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952843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08775" y="119063"/>
            <a:ext cx="2130425" cy="5886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14325" y="119063"/>
            <a:ext cx="6242050" cy="5886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C2300ECA-1596-437B-9E77-D5C02A4F9C3B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747665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ko-KR" altLang="ko-KR" sz="1000" noProof="1" smtClean="0">
              <a:solidFill>
                <a:srgbClr val="000000"/>
              </a:solidFill>
            </a:endParaRP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CD9B2FE5-72D6-42BF-8EB5-DAF9684D9AF8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gray">
          <a:xfrm>
            <a:off x="7188200" y="6184900"/>
            <a:ext cx="1646238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000000"/>
                </a:solidFill>
              </a:rPr>
              <a:t>YOUR LOGO</a:t>
            </a:r>
          </a:p>
        </p:txBody>
      </p:sp>
      <p:pic>
        <p:nvPicPr>
          <p:cNvPr id="3175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5" y="3433763"/>
            <a:ext cx="9151938" cy="2571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863600" y="3930650"/>
            <a:ext cx="7485063" cy="960438"/>
          </a:xfrm>
        </p:spPr>
        <p:txBody>
          <a:bodyPr anchor="t"/>
          <a:lstStyle>
            <a:lvl1pPr>
              <a:defRPr sz="320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altLang="ko-KR" noProof="0" smtClean="0"/>
              <a:t>Titelmasterformat durch Klicken bearbeiten</a:t>
            </a:r>
          </a:p>
        </p:txBody>
      </p:sp>
      <p:sp>
        <p:nvSpPr>
          <p:cNvPr id="31755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863600" y="5122863"/>
            <a:ext cx="7510463" cy="8001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 b="0" smtClean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altLang="ko-KR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89150677"/>
      </p:ext>
    </p:extLst>
  </p:cSld>
  <p:clrMapOvr>
    <a:masterClrMapping/>
  </p:clrMapOvr>
  <p:transition spd="med">
    <p:fade/>
  </p:transition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56225799"/>
      </p:ext>
    </p:extLst>
  </p:cSld>
  <p:clrMapOvr>
    <a:masterClrMapping/>
  </p:clrMapOvr>
  <p:transition spd="med" advClick="0">
    <p:pull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D4AFB67E-155D-4A67-9C6D-05D655053E32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8285984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F8B6F063-7253-4D7E-829D-1180DAA05869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6184058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14325" y="1614488"/>
            <a:ext cx="4186238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2963" y="1614488"/>
            <a:ext cx="418623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D377425D-617B-43BF-A4AF-BE6F0EDD962E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6800927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50C15F5D-92F1-4B7F-A5C5-129DF95E9AFC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5755754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CA3EC9B1-81C6-4D7B-B596-85473FB63F21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1708968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81996CA4-FF11-445E-8EAE-DD99FB1587EC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5104612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C678587A-724F-411A-B366-4AFF8220BF3E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5360332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A5059F8A-A52C-4DB2-A07A-E8D3C631B219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2960299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02342EE2-5896-4A5B-8746-3D81C18CAA73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0106411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08775" y="119063"/>
            <a:ext cx="2130425" cy="5886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14325" y="119063"/>
            <a:ext cx="6242050" cy="5886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C2300ECA-1596-437B-9E77-D5C02A4F9C3B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349529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11059709"/>
      </p:ext>
    </p:extLst>
  </p:cSld>
  <p:clrMapOvr>
    <a:masterClrMapping/>
  </p:clrMapOvr>
  <p:transition spd="med" advClick="0">
    <p:pull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ko-KR" altLang="ko-KR" sz="1000" noProof="1" smtClean="0">
              <a:solidFill>
                <a:srgbClr val="000000"/>
              </a:solidFill>
            </a:endParaRP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B4D30063-7D86-45BA-965A-3EB1861F62E9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gray">
          <a:xfrm>
            <a:off x="7188200" y="6184900"/>
            <a:ext cx="1646238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000000"/>
                </a:solidFill>
              </a:rPr>
              <a:t>YOUR LOGO</a:t>
            </a:r>
          </a:p>
        </p:txBody>
      </p:sp>
      <p:pic>
        <p:nvPicPr>
          <p:cNvPr id="3175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5" y="3433763"/>
            <a:ext cx="9151938" cy="2571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863600" y="3930650"/>
            <a:ext cx="7485063" cy="960438"/>
          </a:xfrm>
        </p:spPr>
        <p:txBody>
          <a:bodyPr anchor="t"/>
          <a:lstStyle>
            <a:lvl1pPr>
              <a:defRPr sz="320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altLang="ko-KR" noProof="0" smtClean="0"/>
              <a:t>Titelmasterformat durch Klicken bearbeiten</a:t>
            </a:r>
          </a:p>
        </p:txBody>
      </p:sp>
      <p:sp>
        <p:nvSpPr>
          <p:cNvPr id="31755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863600" y="5122863"/>
            <a:ext cx="7510463" cy="8001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 b="0" smtClean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altLang="ko-KR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179383096"/>
      </p:ext>
    </p:extLst>
  </p:cSld>
  <p:clrMapOvr>
    <a:masterClrMapping/>
  </p:clrMapOvr>
  <p:transition spd="med">
    <p:fade/>
  </p:transition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286FB501-5CE3-4E1B-8175-4323D6240866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350674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6E3559AD-2D50-45AE-BCB2-2B7C11E6C92C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0120294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14325" y="1614488"/>
            <a:ext cx="4186238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2963" y="1614488"/>
            <a:ext cx="418623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1E6C5994-1639-4A52-B0B9-11EBC5D889AA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341699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BE6B8606-B21E-4CD0-8F06-80AADE435A99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7827963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8C53D92F-8DFC-41B7-9E27-2C308F92EF0F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866143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19BF43A4-561E-4727-97CA-848A621377C1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0181275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B85400B4-8D6F-46E3-B151-A5AB882C000B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9691356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D8D0C1E5-7D81-4650-8860-72C0C253308A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3225380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C5EE7F5A-54F9-41B6-B43C-81BECB1176B9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202898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5769" y="132003"/>
            <a:ext cx="5940425" cy="850901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2">
                    <a:lumMod val="75000"/>
                  </a:schemeClr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ea"/>
                <a:ea typeface="+mj-ea"/>
              </a:defRPr>
            </a:lvl1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charset="-127"/>
                <a:ea typeface="굴림" charset="-127"/>
              </a:defRPr>
            </a:lvl1pPr>
          </a:lstStyle>
          <a:p>
            <a:pPr latinLnBrk="0"/>
            <a:fld id="{BE572F6C-1AD6-47AA-A80B-CF45E76D4183}" type="datetimeFigureOut">
              <a:rPr lang="ko-KR" altLang="en-US" kern="0" smtClean="0">
                <a:solidFill>
                  <a:sysClr val="windowText" lastClr="000000"/>
                </a:solidFill>
                <a:sym typeface="맑은 고딕"/>
              </a:rPr>
              <a:pPr latinLnBrk="0"/>
              <a:t>2014-12-08</a:t>
            </a:fld>
            <a:endParaRPr lang="ko-KR" altLang="en-US" kern="0">
              <a:solidFill>
                <a:sysClr val="windowText" lastClr="000000"/>
              </a:solidFill>
              <a:sym typeface="맑은 고딕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charset="-127"/>
                <a:ea typeface="굴림" charset="-127"/>
              </a:defRPr>
            </a:lvl1pPr>
          </a:lstStyle>
          <a:p>
            <a:pPr latinLnBrk="0"/>
            <a:endParaRPr lang="ko-KR" altLang="en-US" kern="0">
              <a:solidFill>
                <a:sysClr val="windowText" lastClr="000000"/>
              </a:solidFill>
              <a:sym typeface="맑은 고딕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charset="-127"/>
                <a:ea typeface="굴림" charset="-127"/>
              </a:defRPr>
            </a:lvl1pPr>
          </a:lstStyle>
          <a:p>
            <a:pPr latinLnBrk="0"/>
            <a:fld id="{86CB4B4D-7CA3-9044-876B-883B54F8677D}" type="slidenum">
              <a:rPr lang="en-US" altLang="ko-KR" kern="0" smtClean="0">
                <a:solidFill>
                  <a:sysClr val="windowText" lastClr="000000"/>
                </a:solidFill>
                <a:sym typeface="맑은 고딕"/>
              </a:rPr>
              <a:pPr latinLnBrk="0"/>
              <a:t>‹#›</a:t>
            </a:fld>
            <a:endParaRPr lang="en-US" altLang="ko-KR" kern="0">
              <a:solidFill>
                <a:sysClr val="windowText" lastClr="000000"/>
              </a:solidFill>
              <a:sym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8263472"/>
      </p:ext>
    </p:extLst>
  </p:cSld>
  <p:clrMapOvr>
    <a:masterClrMapping/>
  </p:clrMapOvr>
  <p:transition spd="med" advClick="0">
    <p:pull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08775" y="119063"/>
            <a:ext cx="2130425" cy="5886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14325" y="119063"/>
            <a:ext cx="6242050" cy="5886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A327BAB8-37B8-4805-A517-0553BAE6A5E5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5066592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ko-KR" altLang="ko-KR" sz="1000" noProof="1" smtClean="0">
              <a:solidFill>
                <a:srgbClr val="000000"/>
              </a:solidFill>
            </a:endParaRP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CD9B2FE5-72D6-42BF-8EB5-DAF9684D9AF8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gray">
          <a:xfrm>
            <a:off x="7188200" y="6184900"/>
            <a:ext cx="1646238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000000"/>
                </a:solidFill>
              </a:rPr>
              <a:t>YOUR LOGO</a:t>
            </a:r>
          </a:p>
        </p:txBody>
      </p:sp>
      <p:pic>
        <p:nvPicPr>
          <p:cNvPr id="3175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5" y="3433763"/>
            <a:ext cx="9151938" cy="2571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863600" y="3930650"/>
            <a:ext cx="7485063" cy="960438"/>
          </a:xfrm>
        </p:spPr>
        <p:txBody>
          <a:bodyPr anchor="t"/>
          <a:lstStyle>
            <a:lvl1pPr>
              <a:defRPr sz="320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altLang="ko-KR" noProof="0" smtClean="0"/>
              <a:t>Titelmasterformat durch Klicken bearbeiten</a:t>
            </a:r>
          </a:p>
        </p:txBody>
      </p:sp>
      <p:sp>
        <p:nvSpPr>
          <p:cNvPr id="31755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863600" y="5122863"/>
            <a:ext cx="7510463" cy="8001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 b="0" smtClean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altLang="ko-KR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4007022558"/>
      </p:ext>
    </p:extLst>
  </p:cSld>
  <p:clrMapOvr>
    <a:masterClrMapping/>
  </p:clrMapOvr>
  <p:transition spd="med">
    <p:fade/>
  </p:transition>
  <p:hf sldNum="0"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D4AFB67E-155D-4A67-9C6D-05D655053E32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7541633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F8B6F063-7253-4D7E-829D-1180DAA05869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4899910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14325" y="1614488"/>
            <a:ext cx="4186238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2963" y="1614488"/>
            <a:ext cx="418623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D377425D-617B-43BF-A4AF-BE6F0EDD962E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3808156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50C15F5D-92F1-4B7F-A5C5-129DF95E9AFC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1709232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CA3EC9B1-81C6-4D7B-B596-85473FB63F21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7208092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81996CA4-FF11-445E-8EAE-DD99FB1587EC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0283697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C678587A-724F-411A-B366-4AFF8220BF3E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6960171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A5059F8A-A52C-4DB2-A07A-E8D3C631B219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972513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latinLnBrk="0"/>
            <a:fld id="{BE572F6C-1AD6-47AA-A80B-CF45E76D4183}" type="datetimeFigureOut">
              <a:rPr lang="ko-KR" altLang="en-US" kern="0" smtClean="0">
                <a:solidFill>
                  <a:sysClr val="windowText" lastClr="000000"/>
                </a:solidFill>
                <a:latin typeface="맑은 고딕"/>
                <a:ea typeface="맑은 고딕"/>
                <a:sym typeface="맑은 고딕"/>
              </a:rPr>
              <a:pPr latinLnBrk="0"/>
              <a:t>2014-12-08</a:t>
            </a:fld>
            <a:endParaRPr lang="ko-KR" altLang="en-US" kern="0">
              <a:solidFill>
                <a:sysClr val="windowText" lastClr="000000"/>
              </a:solidFill>
              <a:latin typeface="맑은 고딕"/>
              <a:ea typeface="맑은 고딕"/>
              <a:sym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latinLnBrk="0"/>
            <a:endParaRPr lang="ko-KR" altLang="en-US" kern="0">
              <a:solidFill>
                <a:sysClr val="windowText" lastClr="000000"/>
              </a:solidFill>
              <a:latin typeface="맑은 고딕"/>
              <a:ea typeface="맑은 고딕"/>
              <a:sym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latinLnBrk="0"/>
            <a:fld id="{86CB4B4D-7CA3-9044-876B-883B54F8677D}" type="slidenum">
              <a:rPr lang="en-US" altLang="ko-KR" kern="0" smtClean="0">
                <a:solidFill>
                  <a:sysClr val="windowText" lastClr="000000"/>
                </a:solidFill>
                <a:latin typeface="맑은 고딕"/>
                <a:ea typeface="맑은 고딕"/>
                <a:sym typeface="맑은 고딕"/>
              </a:rPr>
              <a:pPr latinLnBrk="0"/>
              <a:t>‹#›</a:t>
            </a:fld>
            <a:endParaRPr lang="en-US" altLang="ko-KR" kern="0">
              <a:solidFill>
                <a:sysClr val="windowText" lastClr="000000"/>
              </a:solidFill>
              <a:latin typeface="맑은 고딕"/>
              <a:ea typeface="맑은 고딕"/>
              <a:sym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4070075"/>
      </p:ext>
    </p:extLst>
  </p:cSld>
  <p:clrMapOvr>
    <a:masterClrMapping/>
  </p:clrMapOvr>
  <p:transition spd="med" advClick="0">
    <p:pull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02342EE2-5896-4A5B-8746-3D81C18CAA73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6529916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08775" y="119063"/>
            <a:ext cx="2130425" cy="5886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14325" y="119063"/>
            <a:ext cx="6242050" cy="5886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C2300ECA-1596-437B-9E77-D5C02A4F9C3B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9899667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ko-KR" altLang="ko-KR" sz="1000" noProof="1" smtClean="0">
              <a:solidFill>
                <a:srgbClr val="000000"/>
              </a:solidFill>
            </a:endParaRP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CD9B2FE5-72D6-42BF-8EB5-DAF9684D9AF8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gray">
          <a:xfrm>
            <a:off x="7188200" y="6184900"/>
            <a:ext cx="1646238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000000"/>
                </a:solidFill>
              </a:rPr>
              <a:t>YOUR LOGO</a:t>
            </a:r>
          </a:p>
        </p:txBody>
      </p:sp>
      <p:pic>
        <p:nvPicPr>
          <p:cNvPr id="3175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5" y="3433763"/>
            <a:ext cx="9151938" cy="2571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863600" y="3930650"/>
            <a:ext cx="7485063" cy="960438"/>
          </a:xfrm>
        </p:spPr>
        <p:txBody>
          <a:bodyPr anchor="t"/>
          <a:lstStyle>
            <a:lvl1pPr>
              <a:defRPr sz="320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altLang="ko-KR" noProof="0" smtClean="0"/>
              <a:t>Titelmasterformat durch Klicken bearbeiten</a:t>
            </a:r>
          </a:p>
        </p:txBody>
      </p:sp>
      <p:sp>
        <p:nvSpPr>
          <p:cNvPr id="31755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863600" y="5122863"/>
            <a:ext cx="7510463" cy="8001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 b="0" smtClean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altLang="ko-KR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757962857"/>
      </p:ext>
    </p:extLst>
  </p:cSld>
  <p:clrMapOvr>
    <a:masterClrMapping/>
  </p:clrMapOvr>
  <p:transition spd="med">
    <p:fade/>
  </p:transition>
  <p:hf sldNum="0"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D4AFB67E-155D-4A67-9C6D-05D655053E32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9351796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F8B6F063-7253-4D7E-829D-1180DAA05869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8681397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14325" y="1614488"/>
            <a:ext cx="4186238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2963" y="1614488"/>
            <a:ext cx="418623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D377425D-617B-43BF-A4AF-BE6F0EDD962E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3408037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50C15F5D-92F1-4B7F-A5C5-129DF95E9AFC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4328254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CA3EC9B1-81C6-4D7B-B596-85473FB63F21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4462177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81996CA4-FF11-445E-8EAE-DD99FB1587EC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4172398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C678587A-724F-411A-B366-4AFF8220BF3E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964360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ko-KR" altLang="ko-KR" sz="1000" noProof="1" smtClean="0">
              <a:solidFill>
                <a:srgbClr val="000000"/>
              </a:solidFill>
            </a:endParaRP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CD9B2FE5-72D6-42BF-8EB5-DAF9684D9AF8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gray">
          <a:xfrm>
            <a:off x="7188200" y="6184900"/>
            <a:ext cx="1646238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000000"/>
                </a:solidFill>
              </a:rPr>
              <a:t>YOUR LOGO</a:t>
            </a:r>
          </a:p>
        </p:txBody>
      </p:sp>
      <p:pic>
        <p:nvPicPr>
          <p:cNvPr id="3175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5" y="3433763"/>
            <a:ext cx="9151938" cy="2571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863600" y="3930650"/>
            <a:ext cx="7485063" cy="960438"/>
          </a:xfrm>
        </p:spPr>
        <p:txBody>
          <a:bodyPr anchor="t"/>
          <a:lstStyle>
            <a:lvl1pPr>
              <a:defRPr sz="320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altLang="ko-KR" noProof="0" smtClean="0"/>
              <a:t>Titelmasterformat durch Klicken bearbeiten</a:t>
            </a:r>
          </a:p>
        </p:txBody>
      </p:sp>
      <p:sp>
        <p:nvSpPr>
          <p:cNvPr id="31755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863600" y="5122863"/>
            <a:ext cx="7510463" cy="8001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 b="0" smtClean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altLang="ko-KR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888185316"/>
      </p:ext>
    </p:extLst>
  </p:cSld>
  <p:clrMapOvr>
    <a:masterClrMapping/>
  </p:clrMapOvr>
  <p:transition spd="med">
    <p:fade/>
  </p:transition>
  <p:hf sldNum="0"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A5059F8A-A52C-4DB2-A07A-E8D3C631B219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2455938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02342EE2-5896-4A5B-8746-3D81C18CAA73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7601779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08775" y="119063"/>
            <a:ext cx="2130425" cy="5886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14325" y="119063"/>
            <a:ext cx="6242050" cy="5886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C2300ECA-1596-437B-9E77-D5C02A4F9C3B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2608122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11" name="Object 39"/>
          <p:cNvGraphicFramePr>
            <a:graphicFrameLocks noChangeAspect="1"/>
          </p:cNvGraphicFramePr>
          <p:nvPr/>
        </p:nvGraphicFramePr>
        <p:xfrm>
          <a:off x="250825" y="2420938"/>
          <a:ext cx="8642350" cy="2324100"/>
        </p:xfrm>
        <a:graphic>
          <a:graphicData uri="http://schemas.openxmlformats.org/presentationml/2006/ole">
            <p:oleObj spid="_x0000_s2050" name="Image" r:id="rId3" imgW="9663492" imgH="3098413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4995863"/>
            <a:ext cx="6048375" cy="5207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ko-KR" altLang="en-US" noProof="0" smtClean="0"/>
              <a:t>마스터 부제목 스타일 편집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74638" y="6634163"/>
            <a:ext cx="2133600" cy="168275"/>
          </a:xfr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</a:lstStyle>
          <a:p>
            <a:endParaRPr lang="en-US" altLang="ko-K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5976938" y="6623050"/>
            <a:ext cx="2895600" cy="16827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ko-KR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465513" y="6642100"/>
            <a:ext cx="2133600" cy="168275"/>
          </a:xfrm>
        </p:spPr>
        <p:txBody>
          <a:bodyPr/>
          <a:lstStyle>
            <a:lvl1pPr>
              <a:defRPr/>
            </a:lvl1pPr>
          </a:lstStyle>
          <a:p>
            <a:fld id="{AB84ED93-D702-483A-8BFC-70A5CE8D872A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7308850" y="390525"/>
            <a:ext cx="14398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00" b="1" smtClean="0">
                <a:solidFill>
                  <a:srgbClr val="333399"/>
                </a:solidFill>
                <a:latin typeface="Verdana" pitchFamily="34" charset="0"/>
              </a:rPr>
              <a:t>YOUR LOGO</a:t>
            </a:r>
          </a:p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00" b="1" smtClean="0">
                <a:solidFill>
                  <a:srgbClr val="333399"/>
                </a:solidFill>
                <a:latin typeface="Verdana" pitchFamily="34" charset="0"/>
              </a:rPr>
              <a:t>HERE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412875"/>
            <a:ext cx="6192838" cy="9366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algn="l">
              <a:defRPr sz="4400"/>
            </a:lvl1pPr>
          </a:lstStyle>
          <a:p>
            <a:pPr lvl="0"/>
            <a:r>
              <a:rPr lang="ko-KR" altLang="en-US" noProof="0" smtClean="0"/>
              <a:t>마스터 제목 스타일 편집</a:t>
            </a:r>
          </a:p>
        </p:txBody>
      </p:sp>
      <p:pic>
        <p:nvPicPr>
          <p:cNvPr id="3108" name="Picture 36" descr="08_icon_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005263"/>
            <a:ext cx="630237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09" name="Rectangle 37"/>
          <p:cNvSpPr>
            <a:spLocks noChangeArrowheads="1"/>
          </p:cNvSpPr>
          <p:nvPr/>
        </p:nvSpPr>
        <p:spPr bwMode="auto">
          <a:xfrm>
            <a:off x="271463" y="228600"/>
            <a:ext cx="8621712" cy="638175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ko-KR" altLang="en-US" smtClean="0">
              <a:solidFill>
                <a:srgbClr val="0C2E84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64302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6A948-B2C7-4897-A0ED-1E00FEAF7BCB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4200958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A5B7EF-2589-4EB2-9997-C0830852E7EF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1477635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68313" y="1033463"/>
            <a:ext cx="4038600" cy="5348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59313" y="1033463"/>
            <a:ext cx="4038600" cy="5348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B0E75-2830-4372-92B9-924AE6A75684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2112826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E1A8F-48B8-4EBD-B867-B3B23F681E5D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802963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18DA7-6DA7-4F38-AA52-CD6C31287420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5261348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AFD2EE-C2C1-456D-AEFC-71ABDD4BD5D5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01222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D4AFB67E-155D-4A67-9C6D-05D655053E32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5630746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38E01B-9E45-4955-B10C-3FA3003C6A95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7878696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56538-121C-4435-B101-8FBA08EE90A8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6572003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51E5D-0F81-40D7-9D5E-81122AAE934D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5104321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40513" y="200025"/>
            <a:ext cx="2057400" cy="61817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68313" y="200025"/>
            <a:ext cx="6019800" cy="61817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B6115-7FB9-4B4B-A09B-64F7C2229004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24808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Page </a:t>
            </a:r>
            <a:r>
              <a:rPr lang="de-DE" altLang="ko-KR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>
                <a:solidFill>
                  <a:srgbClr val="000000"/>
                </a:solidFill>
              </a:rPr>
              <a:t> </a:t>
            </a:r>
            <a:fld id="{F8B6F063-7253-4D7E-829D-1180DAA05869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endParaRPr lang="de-DE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210225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0796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med" advClick="0">
    <p:pull dir="d"/>
  </p:transition>
  <p:timing>
    <p:tnLst>
      <p:par>
        <p:cTn id="1" dur="indefinite" restart="never" nodeType="tmRoot"/>
      </p:par>
    </p:tnLst>
  </p:timing>
  <p:txStyles>
    <p:titleStyle>
      <a:lvl1pPr algn="l" rtl="0" eaLnBrk="1" fontAlgn="base" latinLnBrk="1" hangingPunct="1">
        <a:spcBef>
          <a:spcPct val="0"/>
        </a:spcBef>
        <a:spcAft>
          <a:spcPct val="0"/>
        </a:spcAft>
        <a:tabLst>
          <a:tab pos="1793875" algn="l"/>
        </a:tabLst>
        <a:defRPr kumimoji="1"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latinLnBrk="1" hangingPunct="1">
        <a:spcBef>
          <a:spcPct val="0"/>
        </a:spcBef>
        <a:spcAft>
          <a:spcPct val="0"/>
        </a:spcAft>
        <a:tabLst>
          <a:tab pos="1793875" algn="l"/>
        </a:tabLst>
        <a:defRPr kumimoji="1" sz="2800">
          <a:solidFill>
            <a:schemeClr val="bg1"/>
          </a:solidFill>
          <a:latin typeface="Arial" pitchFamily="34" charset="0"/>
          <a:ea typeface="HY견고딕" pitchFamily="18" charset="-127"/>
        </a:defRPr>
      </a:lvl2pPr>
      <a:lvl3pPr algn="l" rtl="0" eaLnBrk="1" fontAlgn="base" latinLnBrk="1" hangingPunct="1">
        <a:spcBef>
          <a:spcPct val="0"/>
        </a:spcBef>
        <a:spcAft>
          <a:spcPct val="0"/>
        </a:spcAft>
        <a:tabLst>
          <a:tab pos="1793875" algn="l"/>
        </a:tabLst>
        <a:defRPr kumimoji="1" sz="2800">
          <a:solidFill>
            <a:schemeClr val="bg1"/>
          </a:solidFill>
          <a:latin typeface="Arial" pitchFamily="34" charset="0"/>
          <a:ea typeface="HY견고딕" pitchFamily="18" charset="-127"/>
        </a:defRPr>
      </a:lvl3pPr>
      <a:lvl4pPr algn="l" rtl="0" eaLnBrk="1" fontAlgn="base" latinLnBrk="1" hangingPunct="1">
        <a:spcBef>
          <a:spcPct val="0"/>
        </a:spcBef>
        <a:spcAft>
          <a:spcPct val="0"/>
        </a:spcAft>
        <a:tabLst>
          <a:tab pos="1793875" algn="l"/>
        </a:tabLst>
        <a:defRPr kumimoji="1" sz="2800">
          <a:solidFill>
            <a:schemeClr val="bg1"/>
          </a:solidFill>
          <a:latin typeface="Arial" pitchFamily="34" charset="0"/>
          <a:ea typeface="HY견고딕" pitchFamily="18" charset="-127"/>
        </a:defRPr>
      </a:lvl4pPr>
      <a:lvl5pPr algn="l" rtl="0" eaLnBrk="1" fontAlgn="base" latinLnBrk="1" hangingPunct="1">
        <a:spcBef>
          <a:spcPct val="0"/>
        </a:spcBef>
        <a:spcAft>
          <a:spcPct val="0"/>
        </a:spcAft>
        <a:tabLst>
          <a:tab pos="1793875" algn="l"/>
        </a:tabLst>
        <a:defRPr kumimoji="1" sz="2800">
          <a:solidFill>
            <a:schemeClr val="bg1"/>
          </a:solidFill>
          <a:latin typeface="Arial" pitchFamily="34" charset="0"/>
          <a:ea typeface="HY견고딕" pitchFamily="18" charset="-127"/>
        </a:defRPr>
      </a:lvl5pPr>
      <a:lvl6pPr marL="457200" algn="l" rtl="0" eaLnBrk="1" fontAlgn="base" latinLnBrk="1" hangingPunct="1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HY견고딕" pitchFamily="18" charset="-127"/>
          <a:ea typeface="HY견고딕" pitchFamily="18" charset="-127"/>
        </a:defRPr>
      </a:lvl6pPr>
      <a:lvl7pPr marL="914400" algn="l" rtl="0" eaLnBrk="1" fontAlgn="base" latinLnBrk="1" hangingPunct="1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HY견고딕" pitchFamily="18" charset="-127"/>
          <a:ea typeface="HY견고딕" pitchFamily="18" charset="-127"/>
        </a:defRPr>
      </a:lvl7pPr>
      <a:lvl8pPr marL="1371600" algn="l" rtl="0" eaLnBrk="1" fontAlgn="base" latinLnBrk="1" hangingPunct="1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HY견고딕" pitchFamily="18" charset="-127"/>
          <a:ea typeface="HY견고딕" pitchFamily="18" charset="-127"/>
        </a:defRPr>
      </a:lvl8pPr>
      <a:lvl9pPr marL="1828800" algn="l" rtl="0" eaLnBrk="1" fontAlgn="base" latinLnBrk="1" hangingPunct="1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ko-KR" altLang="ko-KR" sz="1000" noProof="1" smtClean="0">
              <a:solidFill>
                <a:srgbClr val="000000"/>
              </a:solidFill>
            </a:endParaRP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19063"/>
            <a:ext cx="55403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ko-KR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de-DE" altLang="ko-KR" smtClean="0">
                <a:solidFill>
                  <a:srgbClr val="000000"/>
                </a:solidFill>
              </a:rPr>
              <a:t>Page </a:t>
            </a:r>
            <a:r>
              <a:rPr lang="de-DE" altLang="ko-KR" smtClean="0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 smtClean="0">
                <a:solidFill>
                  <a:srgbClr val="000000"/>
                </a:solidFill>
              </a:rPr>
              <a:t> </a:t>
            </a:r>
            <a:fld id="{D39FF96B-4ECF-4FED-BA4F-02FCDFDA75BC}" type="slidenum">
              <a:rPr lang="de-DE" altLang="ko-KR" smtClean="0">
                <a:solidFill>
                  <a:srgbClr val="000000"/>
                </a:solidFill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ko-KR" smtClean="0"/>
              <a:t>Klicken Sie, um die Formate des Vorlagentextes zu bearbeiten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gray">
          <a:xfrm>
            <a:off x="7188200" y="6184900"/>
            <a:ext cx="1646238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000000"/>
                </a:solidFill>
              </a:rPr>
              <a:t>YOUR LOGO</a:t>
            </a:r>
          </a:p>
        </p:txBody>
      </p:sp>
    </p:spTree>
    <p:extLst>
      <p:ext uri="{BB962C8B-B14F-4D97-AF65-F5344CB8AC3E}">
        <p14:creationId xmlns:p14="http://schemas.microsoft.com/office/powerpoint/2010/main" xmlns="" val="66704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2800">
          <a:solidFill>
            <a:schemeClr val="tx1"/>
          </a:solidFill>
          <a:latin typeface="+mn-lt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ko-KR" altLang="ko-KR" sz="1000" noProof="1" smtClean="0">
              <a:solidFill>
                <a:srgbClr val="000000"/>
              </a:solidFill>
            </a:endParaRP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19063"/>
            <a:ext cx="55403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ko-KR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de-DE" altLang="ko-KR" smtClean="0">
                <a:solidFill>
                  <a:srgbClr val="000000"/>
                </a:solidFill>
              </a:rPr>
              <a:t>Page </a:t>
            </a:r>
            <a:r>
              <a:rPr lang="de-DE" altLang="ko-KR" smtClean="0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 smtClean="0">
                <a:solidFill>
                  <a:srgbClr val="000000"/>
                </a:solidFill>
              </a:rPr>
              <a:t> </a:t>
            </a:r>
            <a:fld id="{D39FF96B-4ECF-4FED-BA4F-02FCDFDA75BC}" type="slidenum">
              <a:rPr lang="de-DE" altLang="ko-KR" smtClean="0">
                <a:solidFill>
                  <a:srgbClr val="000000"/>
                </a:solidFill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ko-KR" smtClean="0"/>
              <a:t>Klicken Sie, um die Formate des Vorlagentextes zu bearbeiten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gray">
          <a:xfrm>
            <a:off x="7188200" y="6184900"/>
            <a:ext cx="1646238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000000"/>
                </a:solidFill>
              </a:rPr>
              <a:t>YOUR LOGO</a:t>
            </a:r>
          </a:p>
        </p:txBody>
      </p:sp>
    </p:spTree>
    <p:extLst>
      <p:ext uri="{BB962C8B-B14F-4D97-AF65-F5344CB8AC3E}">
        <p14:creationId xmlns:p14="http://schemas.microsoft.com/office/powerpoint/2010/main" xmlns="" val="377147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2800">
          <a:solidFill>
            <a:schemeClr val="tx1"/>
          </a:solidFill>
          <a:latin typeface="+mn-lt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ko-KR" altLang="ko-KR" sz="1000" noProof="1" smtClean="0">
              <a:solidFill>
                <a:srgbClr val="000000"/>
              </a:solidFill>
            </a:endParaRP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19063"/>
            <a:ext cx="55403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ko-KR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de-DE" altLang="ko-KR" smtClean="0">
                <a:solidFill>
                  <a:srgbClr val="000000"/>
                </a:solidFill>
              </a:rPr>
              <a:t>Page </a:t>
            </a:r>
            <a:r>
              <a:rPr lang="de-DE" altLang="ko-KR" smtClean="0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 smtClean="0">
                <a:solidFill>
                  <a:srgbClr val="000000"/>
                </a:solidFill>
              </a:rPr>
              <a:t> </a:t>
            </a:r>
            <a:fld id="{D39FF96B-4ECF-4FED-BA4F-02FCDFDA75BC}" type="slidenum">
              <a:rPr lang="de-DE" altLang="ko-KR" smtClean="0">
                <a:solidFill>
                  <a:srgbClr val="000000"/>
                </a:solidFill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ko-KR" smtClean="0"/>
              <a:t>Klicken Sie, um die Formate des Vorlagentextes zu bearbeiten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gray">
          <a:xfrm>
            <a:off x="7188200" y="6184900"/>
            <a:ext cx="1646238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000000"/>
                </a:solidFill>
              </a:rPr>
              <a:t>YOUR LOGO</a:t>
            </a:r>
          </a:p>
        </p:txBody>
      </p:sp>
    </p:spTree>
    <p:extLst>
      <p:ext uri="{BB962C8B-B14F-4D97-AF65-F5344CB8AC3E}">
        <p14:creationId xmlns:p14="http://schemas.microsoft.com/office/powerpoint/2010/main" xmlns="" val="339645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2800">
          <a:solidFill>
            <a:schemeClr val="tx1"/>
          </a:solidFill>
          <a:latin typeface="+mn-lt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ko-KR" altLang="ko-KR" sz="1000" noProof="1" smtClean="0">
              <a:solidFill>
                <a:srgbClr val="000000"/>
              </a:solidFill>
            </a:endParaRP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19063"/>
            <a:ext cx="55403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ko-KR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de-DE" altLang="ko-KR" smtClean="0">
                <a:solidFill>
                  <a:srgbClr val="000000"/>
                </a:solidFill>
              </a:rPr>
              <a:t>Page </a:t>
            </a:r>
            <a:r>
              <a:rPr lang="de-DE" altLang="ko-KR" smtClean="0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 smtClean="0">
                <a:solidFill>
                  <a:srgbClr val="000000"/>
                </a:solidFill>
              </a:rPr>
              <a:t> </a:t>
            </a:r>
            <a:fld id="{52D7AE90-A5FC-4837-861B-B6428C35EC82}" type="slidenum">
              <a:rPr lang="de-DE" altLang="ko-KR" smtClean="0">
                <a:solidFill>
                  <a:srgbClr val="000000"/>
                </a:solidFill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ko-KR" smtClean="0"/>
              <a:t>Klicken Sie, um die Formate des Vorlagentextes zu bearbeiten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gray">
          <a:xfrm>
            <a:off x="7188200" y="6184900"/>
            <a:ext cx="1646238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000000"/>
                </a:solidFill>
              </a:rPr>
              <a:t>YOUR LOGO</a:t>
            </a:r>
          </a:p>
        </p:txBody>
      </p:sp>
    </p:spTree>
    <p:extLst>
      <p:ext uri="{BB962C8B-B14F-4D97-AF65-F5344CB8AC3E}">
        <p14:creationId xmlns:p14="http://schemas.microsoft.com/office/powerpoint/2010/main" xmlns="" val="67768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2800">
          <a:solidFill>
            <a:schemeClr val="tx1"/>
          </a:solidFill>
          <a:latin typeface="+mn-lt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ko-KR" altLang="ko-KR" sz="1000" noProof="1" smtClean="0">
              <a:solidFill>
                <a:srgbClr val="000000"/>
              </a:solidFill>
            </a:endParaRP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19063"/>
            <a:ext cx="55403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ko-KR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de-DE" altLang="ko-KR" smtClean="0">
                <a:solidFill>
                  <a:srgbClr val="000000"/>
                </a:solidFill>
              </a:rPr>
              <a:t>Page </a:t>
            </a:r>
            <a:r>
              <a:rPr lang="de-DE" altLang="ko-KR" smtClean="0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 smtClean="0">
                <a:solidFill>
                  <a:srgbClr val="000000"/>
                </a:solidFill>
              </a:rPr>
              <a:t> </a:t>
            </a:r>
            <a:fld id="{D39FF96B-4ECF-4FED-BA4F-02FCDFDA75BC}" type="slidenum">
              <a:rPr lang="de-DE" altLang="ko-KR" smtClean="0">
                <a:solidFill>
                  <a:srgbClr val="000000"/>
                </a:solidFill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ko-KR" smtClean="0"/>
              <a:t>Klicken Sie, um die Formate des Vorlagentextes zu bearbeiten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gray">
          <a:xfrm>
            <a:off x="7188200" y="6184900"/>
            <a:ext cx="1646238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000000"/>
                </a:solidFill>
              </a:rPr>
              <a:t>YOUR LOGO</a:t>
            </a:r>
          </a:p>
        </p:txBody>
      </p:sp>
    </p:spTree>
    <p:extLst>
      <p:ext uri="{BB962C8B-B14F-4D97-AF65-F5344CB8AC3E}">
        <p14:creationId xmlns:p14="http://schemas.microsoft.com/office/powerpoint/2010/main" xmlns="" val="264955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2800">
          <a:solidFill>
            <a:schemeClr val="tx1"/>
          </a:solidFill>
          <a:latin typeface="+mn-lt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ko-KR" altLang="ko-KR" sz="1000" noProof="1" smtClean="0">
              <a:solidFill>
                <a:srgbClr val="000000"/>
              </a:solidFill>
            </a:endParaRP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19063"/>
            <a:ext cx="55403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ko-KR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de-DE" altLang="ko-KR" smtClean="0">
                <a:solidFill>
                  <a:srgbClr val="000000"/>
                </a:solidFill>
              </a:rPr>
              <a:t>Page </a:t>
            </a:r>
            <a:r>
              <a:rPr lang="de-DE" altLang="ko-KR" smtClean="0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altLang="ko-KR" smtClean="0">
                <a:solidFill>
                  <a:srgbClr val="000000"/>
                </a:solidFill>
              </a:rPr>
              <a:t> </a:t>
            </a:r>
            <a:fld id="{D39FF96B-4ECF-4FED-BA4F-02FCDFDA75BC}" type="slidenum">
              <a:rPr lang="de-DE" altLang="ko-KR" smtClean="0">
                <a:solidFill>
                  <a:srgbClr val="000000"/>
                </a:solidFill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ko-KR" smtClean="0"/>
              <a:t>Klicken Sie, um die Formate des Vorlagentextes zu bearbeiten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gray">
          <a:xfrm>
            <a:off x="7188200" y="6184900"/>
            <a:ext cx="1646238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000000"/>
                </a:solidFill>
              </a:rPr>
              <a:t>YOUR LOGO</a:t>
            </a:r>
          </a:p>
        </p:txBody>
      </p:sp>
    </p:spTree>
    <p:extLst>
      <p:ext uri="{BB962C8B-B14F-4D97-AF65-F5344CB8AC3E}">
        <p14:creationId xmlns:p14="http://schemas.microsoft.com/office/powerpoint/2010/main" xmlns="" val="285008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2800">
          <a:solidFill>
            <a:schemeClr val="tx1"/>
          </a:solidFill>
          <a:latin typeface="+mn-lt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2" name="Object 78"/>
          <p:cNvGraphicFramePr>
            <a:graphicFrameLocks noChangeAspect="1"/>
          </p:cNvGraphicFramePr>
          <p:nvPr/>
        </p:nvGraphicFramePr>
        <p:xfrm>
          <a:off x="7243763" y="466725"/>
          <a:ext cx="1649412" cy="3898900"/>
        </p:xfrm>
        <a:graphic>
          <a:graphicData uri="http://schemas.openxmlformats.org/presentationml/2006/ole">
            <p:oleObj spid="_x0000_s1026" name="Image" r:id="rId14" imgW="3073016" imgH="7263492" progId="">
              <p:embed/>
            </p:oleObj>
          </a:graphicData>
        </a:graphic>
      </p:graphicFrame>
      <p:grpSp>
        <p:nvGrpSpPr>
          <p:cNvPr id="1092" name="Group 68"/>
          <p:cNvGrpSpPr>
            <a:grpSpLocks/>
          </p:cNvGrpSpPr>
          <p:nvPr/>
        </p:nvGrpSpPr>
        <p:grpSpPr bwMode="auto">
          <a:xfrm>
            <a:off x="228600" y="0"/>
            <a:ext cx="8686800" cy="6524625"/>
            <a:chOff x="144" y="0"/>
            <a:chExt cx="5472" cy="4164"/>
          </a:xfrm>
        </p:grpSpPr>
        <p:sp>
          <p:nvSpPr>
            <p:cNvPr id="1077" name="Rectangle 53"/>
            <p:cNvSpPr>
              <a:spLocks noChangeArrowheads="1"/>
            </p:cNvSpPr>
            <p:nvPr/>
          </p:nvSpPr>
          <p:spPr bwMode="gray">
            <a:xfrm>
              <a:off x="144" y="288"/>
              <a:ext cx="5472" cy="3876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fontAlgn="base" latinLnBrk="0">
                <a:spcBef>
                  <a:spcPct val="0"/>
                </a:spcBef>
                <a:spcAft>
                  <a:spcPct val="0"/>
                </a:spcAft>
              </a:pPr>
              <a:endParaRPr lang="ko-KR" altLang="en-US" smtClean="0">
                <a:solidFill>
                  <a:srgbClr val="0C2E84"/>
                </a:solidFill>
                <a:latin typeface="Arial" charset="0"/>
              </a:endParaRPr>
            </a:p>
          </p:txBody>
        </p:sp>
        <p:sp>
          <p:nvSpPr>
            <p:cNvPr id="1091" name="Rectangle 67"/>
            <p:cNvSpPr>
              <a:spLocks noChangeArrowheads="1"/>
            </p:cNvSpPr>
            <p:nvPr userDrawn="1"/>
          </p:nvSpPr>
          <p:spPr bwMode="gray">
            <a:xfrm>
              <a:off x="720" y="0"/>
              <a:ext cx="3360" cy="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fontAlgn="base" latinLnBrk="0">
                <a:spcBef>
                  <a:spcPct val="0"/>
                </a:spcBef>
                <a:spcAft>
                  <a:spcPct val="0"/>
                </a:spcAft>
              </a:pPr>
              <a:endParaRPr lang="ko-KR" altLang="en-US" smtClean="0">
                <a:solidFill>
                  <a:srgbClr val="0C2E84"/>
                </a:solidFill>
                <a:latin typeface="Arial" charset="0"/>
              </a:endParaRPr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033463"/>
            <a:ext cx="8229600" cy="534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79388" y="6546850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1">
                <a:solidFill>
                  <a:srgbClr val="5F5F5F"/>
                </a:solidFill>
                <a:latin typeface="+mn-lt"/>
                <a:ea typeface="+mn-ea"/>
              </a:defRPr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ko-KR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084888" y="6573838"/>
            <a:ext cx="2808287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276600" y="6546850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710E7FC2-C713-4C05-A893-71288E9C05C0}" type="slidenum">
              <a:rPr lang="ko-KR" altLang="en-US" smtClean="0"/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 smtClean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914400" y="200025"/>
            <a:ext cx="4995863" cy="56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pic>
        <p:nvPicPr>
          <p:cNvPr id="1088" name="Picture 64" descr="08_ic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0263" y="133350"/>
            <a:ext cx="6127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778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굴림" charset="-127"/>
          <a:ea typeface="굴림" charset="-127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굴림" charset="-127"/>
          <a:ea typeface="굴림" charset="-127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굴림" charset="-127"/>
          <a:ea typeface="굴림" charset="-127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굴림" charset="-127"/>
          <a:ea typeface="굴림" charset="-127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굴림" charset="-127"/>
          <a:ea typeface="굴림" charset="-127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굴림" charset="-127"/>
          <a:ea typeface="굴림" charset="-127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굴림" charset="-127"/>
          <a:ea typeface="굴림" charset="-127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굴림" charset="-127"/>
          <a:ea typeface="굴림" charset="-127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5.jpe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8.jpe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9.jpe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0.jpe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1.jpe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2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4.jpe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5.jpe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6.jpe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7.jpe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8.jpe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9.jpe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4.pn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5.jpeg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6.jpe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2"/>
          <p:cNvSpPr txBox="1">
            <a:spLocks/>
          </p:cNvSpPr>
          <p:nvPr/>
        </p:nvSpPr>
        <p:spPr>
          <a:xfrm>
            <a:off x="1319765" y="2296833"/>
            <a:ext cx="6502505" cy="1008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Mam-project</a:t>
            </a:r>
            <a:r>
              <a:rPr lang="ko-KR" altLang="en-US" sz="32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 </a:t>
            </a:r>
            <a:r>
              <a:rPr lang="ko-KR" altLang="en-US" sz="32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를 통한</a:t>
            </a:r>
            <a:r>
              <a:rPr lang="en-US" altLang="ko-KR" sz="32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32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36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암 검진사업 활성화 방안 </a:t>
            </a:r>
            <a:endParaRPr lang="ko-KR" altLang="en-US" sz="32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829326" y="4798893"/>
            <a:ext cx="5472608" cy="646331"/>
            <a:chOff x="1829326" y="5877272"/>
            <a:chExt cx="5472608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1829326" y="5877272"/>
              <a:ext cx="5472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ko-KR" altLang="en-US" sz="4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  </a:t>
              </a:r>
              <a:r>
                <a:rPr lang="ko-KR" altLang="en-US" sz="3200" dirty="0" smtClean="0">
                  <a:solidFill>
                    <a:srgbClr val="1F497D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광 양 시</a:t>
              </a:r>
              <a:endParaRPr lang="en-US" altLang="ko-KR" sz="3200" dirty="0" smtClean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4000"/>
            </a:blip>
            <a:srcRect l="11283" r="9733" b="10306"/>
            <a:stretch>
              <a:fillRect/>
            </a:stretch>
          </p:blipFill>
          <p:spPr bwMode="auto">
            <a:xfrm>
              <a:off x="3413502" y="6021286"/>
              <a:ext cx="484362" cy="409806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직사각형 10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70875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251520" y="72008"/>
            <a:ext cx="6120680" cy="1340768"/>
            <a:chOff x="251520" y="72008"/>
            <a:chExt cx="3528392" cy="1340768"/>
          </a:xfrm>
        </p:grpSpPr>
        <p:pic>
          <p:nvPicPr>
            <p:cNvPr id="7" name="Picture 12" descr="마지막장_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840698" y="251937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8" name="제목 7"/>
          <p:cNvSpPr>
            <a:spLocks noGrp="1"/>
          </p:cNvSpPr>
          <p:nvPr>
            <p:ph type="title"/>
          </p:nvPr>
        </p:nvSpPr>
        <p:spPr>
          <a:xfrm>
            <a:off x="592720" y="263933"/>
            <a:ext cx="5540375" cy="600075"/>
          </a:xfrm>
        </p:spPr>
        <p:txBody>
          <a:bodyPr/>
          <a:lstStyle/>
          <a:p>
            <a:r>
              <a:rPr lang="ko-KR" altLang="en-US" sz="3200" dirty="0" smtClean="0">
                <a:latin typeface="HY헤드라인M" pitchFamily="18" charset="-127"/>
                <a:ea typeface="HY헤드라인M" pitchFamily="18" charset="-127"/>
              </a:rPr>
              <a:t>국가 </a:t>
            </a:r>
            <a:r>
              <a:rPr lang="ko-KR" altLang="en-US" sz="3200" dirty="0" err="1" smtClean="0">
                <a:latin typeface="HY헤드라인M" pitchFamily="18" charset="-127"/>
                <a:ea typeface="HY헤드라인M" pitchFamily="18" charset="-127"/>
              </a:rPr>
              <a:t>암검진사업</a:t>
            </a:r>
            <a:r>
              <a:rPr lang="ko-KR" altLang="en-US" sz="32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200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3200" dirty="0" smtClean="0">
                <a:latin typeface="HY헤드라인M" pitchFamily="18" charset="-127"/>
                <a:ea typeface="HY헤드라인M" pitchFamily="18" charset="-127"/>
              </a:rPr>
              <a:t>차별화 시책</a:t>
            </a:r>
            <a:r>
              <a:rPr lang="en-US" altLang="ko-KR" sz="3200" dirty="0" smtClean="0"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32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모서리가 둥근 직사각형 1"/>
          <p:cNvSpPr/>
          <p:nvPr/>
        </p:nvSpPr>
        <p:spPr bwMode="auto">
          <a:xfrm>
            <a:off x="611560" y="1988840"/>
            <a:ext cx="7884367" cy="1440160"/>
          </a:xfrm>
          <a:prstGeom prst="roundRect">
            <a:avLst/>
          </a:prstGeom>
          <a:solidFill>
            <a:srgbClr val="E39DF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 dirty="0" smtClean="0">
                <a:latin typeface="NSimSun" pitchFamily="49" charset="-122"/>
                <a:ea typeface="NSimSun" pitchFamily="49" charset="-122"/>
              </a:rPr>
              <a:t>Ⅰ.</a:t>
            </a:r>
            <a:r>
              <a:rPr lang="ko-KR" altLang="en-US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주민 </a:t>
            </a:r>
            <a:r>
              <a:rPr lang="ko-KR" altLang="en-US" sz="28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참여형</a:t>
            </a:r>
            <a:r>
              <a:rPr lang="ko-KR" altLang="en-US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8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Mam</a:t>
            </a:r>
            <a:r>
              <a:rPr lang="en-US" altLang="ko-KR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-project &amp; Debriefing</a:t>
            </a:r>
            <a:endParaRPr kumimoji="0" lang="ko-KR" altLang="en-US" sz="2800" b="0" i="0" u="none" strike="noStrike" cap="none" normalizeH="0" baseline="0" dirty="0" smtClean="0">
              <a:ln>
                <a:noFill/>
              </a:ln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 bwMode="auto">
          <a:xfrm>
            <a:off x="539552" y="4149080"/>
            <a:ext cx="7884367" cy="1440160"/>
          </a:xfrm>
          <a:prstGeom prst="roundRect">
            <a:avLst/>
          </a:prstGeom>
          <a:solidFill>
            <a:srgbClr val="E39DF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 dirty="0" smtClean="0">
                <a:latin typeface="Microsoft Yi Baiti" pitchFamily="66" charset="0"/>
                <a:ea typeface="Microsoft Yi Baiti" pitchFamily="66" charset="0"/>
              </a:rPr>
              <a:t>Ⅱ</a:t>
            </a:r>
            <a:r>
              <a:rPr lang="en-US" altLang="ko-KR" sz="2800" b="1" dirty="0" smtClean="0">
                <a:latin typeface="Microsoft Yi Baiti" pitchFamily="66" charset="0"/>
                <a:ea typeface="Microsoft Yi Baiti" pitchFamily="66" charset="0"/>
              </a:rPr>
              <a:t>. </a:t>
            </a:r>
            <a:r>
              <a:rPr lang="ko-KR" altLang="en-US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</a:t>
            </a:r>
            <a:r>
              <a:rPr lang="ko-KR" altLang="en-US" sz="28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주민참여형</a:t>
            </a:r>
            <a:r>
              <a:rPr lang="ko-KR" altLang="en-US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(PAOT) </a:t>
            </a:r>
            <a:r>
              <a:rPr lang="ko-KR" altLang="en-US" sz="28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암검진사업</a:t>
            </a:r>
            <a:endParaRPr kumimoji="0" lang="ko-KR" altLang="en-US" sz="2800" b="0" i="0" u="none" strike="noStrike" cap="none" normalizeH="0" baseline="0" dirty="0" smtClean="0">
              <a:ln>
                <a:noFill/>
              </a:ln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 bwMode="auto">
          <a:xfrm>
            <a:off x="5796136" y="6165304"/>
            <a:ext cx="3240360" cy="619127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54"/>
          <p:cNvSpPr>
            <a:spLocks noChangeArrowheads="1"/>
          </p:cNvSpPr>
          <p:nvPr/>
        </p:nvSpPr>
        <p:spPr bwMode="auto">
          <a:xfrm>
            <a:off x="2253929" y="2089113"/>
            <a:ext cx="6532095" cy="4436231"/>
          </a:xfrm>
          <a:prstGeom prst="rect">
            <a:avLst/>
          </a:prstGeom>
          <a:gradFill rotWithShape="1">
            <a:gsLst>
              <a:gs pos="0">
                <a:srgbClr val="333333">
                  <a:alpha val="80000"/>
                </a:srgbClr>
              </a:gs>
              <a:gs pos="100000">
                <a:srgbClr val="333333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pSp>
        <p:nvGrpSpPr>
          <p:cNvPr id="10" name="그룹 8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11" name="Picture 12" descr="마지막장_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25" name="직사각형 24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107504" y="1916832"/>
            <a:ext cx="9505056" cy="4161659"/>
            <a:chOff x="107504" y="1916832"/>
            <a:chExt cx="9505056" cy="4161659"/>
          </a:xfrm>
        </p:grpSpPr>
        <p:sp>
          <p:nvSpPr>
            <p:cNvPr id="13" name="Freeform 55"/>
            <p:cNvSpPr>
              <a:spLocks/>
            </p:cNvSpPr>
            <p:nvPr/>
          </p:nvSpPr>
          <p:spPr bwMode="auto">
            <a:xfrm>
              <a:off x="107504" y="2089113"/>
              <a:ext cx="8678520" cy="3989378"/>
            </a:xfrm>
            <a:custGeom>
              <a:avLst/>
              <a:gdLst>
                <a:gd name="T0" fmla="*/ 224 w 905"/>
                <a:gd name="T1" fmla="*/ 0 h 897"/>
                <a:gd name="T2" fmla="*/ 905 w 905"/>
                <a:gd name="T3" fmla="*/ 0 h 897"/>
                <a:gd name="T4" fmla="*/ 679 w 905"/>
                <a:gd name="T5" fmla="*/ 897 h 897"/>
                <a:gd name="T6" fmla="*/ 0 w 905"/>
                <a:gd name="T7" fmla="*/ 779 h 897"/>
                <a:gd name="T8" fmla="*/ 224 w 905"/>
                <a:gd name="T9" fmla="*/ 0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5" h="897">
                  <a:moveTo>
                    <a:pt x="224" y="0"/>
                  </a:moveTo>
                  <a:lnTo>
                    <a:pt x="905" y="0"/>
                  </a:lnTo>
                  <a:cubicBezTo>
                    <a:pt x="905" y="0"/>
                    <a:pt x="901" y="521"/>
                    <a:pt x="679" y="897"/>
                  </a:cubicBezTo>
                  <a:cubicBezTo>
                    <a:pt x="339" y="838"/>
                    <a:pt x="0" y="779"/>
                    <a:pt x="0" y="779"/>
                  </a:cubicBezTo>
                  <a:cubicBezTo>
                    <a:pt x="205" y="438"/>
                    <a:pt x="224" y="0"/>
                    <a:pt x="2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FAFCC">
                    <a:gamma/>
                    <a:tint val="66667"/>
                    <a:invGamma/>
                  </a:srgbClr>
                </a:gs>
                <a:gs pos="100000">
                  <a:srgbClr val="EFAFCC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ko-KR" altLang="en-US"/>
            </a:p>
          </p:txBody>
        </p:sp>
        <p:grpSp>
          <p:nvGrpSpPr>
            <p:cNvPr id="14" name="Group 56"/>
            <p:cNvGrpSpPr>
              <a:grpSpLocks/>
            </p:cNvGrpSpPr>
            <p:nvPr/>
          </p:nvGrpSpPr>
          <p:grpSpPr bwMode="auto">
            <a:xfrm>
              <a:off x="4214718" y="1916832"/>
              <a:ext cx="1090616" cy="371481"/>
              <a:chOff x="932" y="942"/>
              <a:chExt cx="114" cy="84"/>
            </a:xfrm>
          </p:grpSpPr>
          <p:sp>
            <p:nvSpPr>
              <p:cNvPr id="15" name="Line 57"/>
              <p:cNvSpPr>
                <a:spLocks noChangeShapeType="1"/>
              </p:cNvSpPr>
              <p:nvPr/>
            </p:nvSpPr>
            <p:spPr bwMode="auto">
              <a:xfrm rot="-3600000">
                <a:off x="1008" y="963"/>
                <a:ext cx="2" cy="74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ko-KR" altLang="en-US"/>
              </a:p>
            </p:txBody>
          </p:sp>
          <p:grpSp>
            <p:nvGrpSpPr>
              <p:cNvPr id="16" name="Group 58"/>
              <p:cNvGrpSpPr>
                <a:grpSpLocks/>
              </p:cNvGrpSpPr>
              <p:nvPr/>
            </p:nvGrpSpPr>
            <p:grpSpPr bwMode="auto">
              <a:xfrm rot="-3600000">
                <a:off x="938" y="936"/>
                <a:ext cx="84" cy="96"/>
                <a:chOff x="1292" y="3294"/>
                <a:chExt cx="249" cy="272"/>
              </a:xfrm>
            </p:grpSpPr>
            <p:grpSp>
              <p:nvGrpSpPr>
                <p:cNvPr id="17" name="Group 59"/>
                <p:cNvGrpSpPr>
                  <a:grpSpLocks/>
                </p:cNvGrpSpPr>
                <p:nvPr/>
              </p:nvGrpSpPr>
              <p:grpSpPr bwMode="auto">
                <a:xfrm>
                  <a:off x="1292" y="3385"/>
                  <a:ext cx="249" cy="181"/>
                  <a:chOff x="1791" y="1848"/>
                  <a:chExt cx="908" cy="630"/>
                </a:xfrm>
              </p:grpSpPr>
              <p:sp>
                <p:nvSpPr>
                  <p:cNvPr id="21" name="AutoShape 6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040" y="1820"/>
                    <a:ext cx="409" cy="908"/>
                  </a:xfrm>
                  <a:prstGeom prst="flowChartDelay">
                    <a:avLst/>
                  </a:prstGeom>
                  <a:gradFill rotWithShape="1">
                    <a:gsLst>
                      <a:gs pos="0">
                        <a:srgbClr val="B2B2B2"/>
                      </a:gs>
                      <a:gs pos="100000">
                        <a:srgbClr val="B2B2B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22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1793" y="1848"/>
                    <a:ext cx="902" cy="40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B2B2B2"/>
                      </a:gs>
                      <a:gs pos="100000">
                        <a:srgbClr val="B2B2B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ko-KR" altLang="en-US"/>
                  </a:p>
                </p:txBody>
              </p:sp>
            </p:grpSp>
            <p:grpSp>
              <p:nvGrpSpPr>
                <p:cNvPr id="18" name="Group 62"/>
                <p:cNvGrpSpPr>
                  <a:grpSpLocks/>
                </p:cNvGrpSpPr>
                <p:nvPr/>
              </p:nvGrpSpPr>
              <p:grpSpPr bwMode="auto">
                <a:xfrm>
                  <a:off x="1326" y="3294"/>
                  <a:ext cx="180" cy="181"/>
                  <a:chOff x="1791" y="1848"/>
                  <a:chExt cx="908" cy="630"/>
                </a:xfrm>
              </p:grpSpPr>
              <p:sp>
                <p:nvSpPr>
                  <p:cNvPr id="19" name="AutoShape 6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040" y="1820"/>
                    <a:ext cx="409" cy="908"/>
                  </a:xfrm>
                  <a:prstGeom prst="flowChartDelay">
                    <a:avLst/>
                  </a:prstGeom>
                  <a:gradFill rotWithShape="1">
                    <a:gsLst>
                      <a:gs pos="0">
                        <a:srgbClr val="B2B2B2"/>
                      </a:gs>
                      <a:gs pos="100000">
                        <a:srgbClr val="B2B2B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20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1793" y="1848"/>
                    <a:ext cx="902" cy="40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B2B2B2"/>
                      </a:gs>
                      <a:gs pos="100000">
                        <a:srgbClr val="B2B2B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ko-KR" altLang="en-US"/>
                  </a:p>
                </p:txBody>
              </p:sp>
            </p:grpSp>
          </p:grpSp>
        </p:grpSp>
        <p:sp>
          <p:nvSpPr>
            <p:cNvPr id="23" name="직사각형 22"/>
            <p:cNvSpPr>
              <a:spLocks noChangeArrowheads="1"/>
            </p:cNvSpPr>
            <p:nvPr/>
          </p:nvSpPr>
          <p:spPr bwMode="auto">
            <a:xfrm>
              <a:off x="1835696" y="2996952"/>
              <a:ext cx="7776864" cy="2448272"/>
            </a:xfrm>
            <a:prstGeom prst="rect">
              <a:avLst/>
            </a:prstGeom>
            <a:noFill/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latinLnBrk="0"/>
              <a:r>
                <a:rPr lang="en-US" altLang="ko-KR" sz="3600" b="1" dirty="0" smtClean="0">
                  <a:latin typeface="NSimSun" pitchFamily="49" charset="-122"/>
                  <a:ea typeface="NSimSun" pitchFamily="49" charset="-122"/>
                </a:rPr>
                <a:t>Ⅰ. </a:t>
              </a:r>
              <a:r>
                <a:rPr lang="ko-KR" altLang="en-US" sz="3600" b="1" kern="0" dirty="0" err="1" smtClean="0">
                  <a:solidFill>
                    <a:schemeClr val="tx2">
                      <a:lumMod val="50000"/>
                    </a:schemeClr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암수검율</a:t>
              </a:r>
              <a:r>
                <a:rPr lang="ko-KR" altLang="en-US" sz="3600" b="1" kern="0" dirty="0" smtClean="0">
                  <a:solidFill>
                    <a:schemeClr val="tx2">
                      <a:lumMod val="50000"/>
                    </a:schemeClr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 향상을 위한 </a:t>
              </a:r>
              <a:endParaRPr lang="en-US" altLang="ko-KR" sz="3600" b="1" kern="0" dirty="0" smtClean="0">
                <a:solidFill>
                  <a:schemeClr val="tx2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endParaRPr>
            </a:p>
            <a:p>
              <a:pPr latinLnBrk="0"/>
              <a:r>
                <a:rPr lang="en-US" altLang="ko-KR" sz="4000" b="1" kern="0" dirty="0" smtClean="0">
                  <a:solidFill>
                    <a:schemeClr val="tx2">
                      <a:lumMod val="50000"/>
                    </a:schemeClr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          </a:t>
              </a:r>
              <a:r>
                <a:rPr lang="en-US" altLang="ko-KR" sz="4000" b="1" kern="0" dirty="0" err="1" smtClean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Mam</a:t>
              </a:r>
              <a:r>
                <a:rPr lang="en-US" altLang="ko-KR" sz="4000" b="1" kern="0" dirty="0" smtClean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-project</a:t>
              </a:r>
              <a:r>
                <a:rPr lang="ko-KR" altLang="en-US" sz="4000" b="1" kern="0" dirty="0" smtClean="0"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추진</a:t>
              </a:r>
              <a:endParaRPr lang="en-US" altLang="ko-KR" sz="3600" b="1" kern="0" dirty="0" smtClean="0"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endParaRPr>
            </a:p>
            <a:p>
              <a:pPr latinLnBrk="0"/>
              <a:r>
                <a:rPr lang="en-US" altLang="ko-KR" sz="3600" b="1" kern="0" dirty="0" smtClean="0">
                  <a:solidFill>
                    <a:schemeClr val="tx2">
                      <a:lumMod val="50000"/>
                    </a:schemeClr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   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2693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0" name="그룹 8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11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25" name="_x117047200" descr="EMB0000196c1925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00" y="1400400"/>
            <a:ext cx="8445600" cy="48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508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810700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10" name="그룹 8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11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8" name="내용 개체 틀 3" descr="맴프로1.PN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400" y="1368000"/>
            <a:ext cx="8445600" cy="489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306185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10" name="그룹 8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11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7" name="내용 개체 틀 3" descr="맴프로2.PN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9247" y="1368000"/>
            <a:ext cx="8445600" cy="48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635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366605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0" name="그룹 8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11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7" name="내용 개체 틀 3" descr="맴프로7.PN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400" y="1368000"/>
            <a:ext cx="8445600" cy="48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dist="25400" dir="2700000" sx="101000" sy="101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73933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내용 개체 틀 6" descr="IMG_9867.jpg"/>
          <p:cNvPicPr preferRelativeResize="0"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14324" y="1628799"/>
            <a:ext cx="4104000" cy="4665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1" name="그룹 8"/>
          <p:cNvGrpSpPr/>
          <p:nvPr/>
        </p:nvGrpSpPr>
        <p:grpSpPr>
          <a:xfrm>
            <a:off x="251520" y="72008"/>
            <a:ext cx="4320480" cy="1340768"/>
            <a:chOff x="251520" y="72008"/>
            <a:chExt cx="4320480" cy="1340768"/>
          </a:xfrm>
        </p:grpSpPr>
        <p:pic>
          <p:nvPicPr>
            <p:cNvPr id="12" name="Picture 12" descr="마지막장_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4320480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10864" y="238289"/>
              <a:ext cx="34483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Mam project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란 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내용 개체 틀 7" descr="IMG_9871.jpg"/>
          <p:cNvPicPr preferRelativeResize="0">
            <a:picLocks noGrp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716016" y="1628800"/>
            <a:ext cx="4104456" cy="46668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t="10938" b="12500"/>
          <a:stretch>
            <a:fillRect/>
          </a:stretch>
        </p:blipFill>
        <p:spPr bwMode="auto">
          <a:xfrm>
            <a:off x="-5448" y="1268760"/>
            <a:ext cx="9144000" cy="562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직사각형 5"/>
          <p:cNvSpPr>
            <a:spLocks noChangeArrowheads="1"/>
          </p:cNvSpPr>
          <p:nvPr/>
        </p:nvSpPr>
        <p:spPr bwMode="auto">
          <a:xfrm>
            <a:off x="6096000" y="4240772"/>
            <a:ext cx="838200" cy="31224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ko-KR" altLang="en-US">
                <a:latin typeface="HY견고딕" pitchFamily="18" charset="-127"/>
                <a:ea typeface="HY견고딕" pitchFamily="18" charset="-127"/>
              </a:rPr>
              <a:t> 기업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2819400" y="4303221"/>
            <a:ext cx="2971800" cy="2310606"/>
            <a:chOff x="2819400" y="4303221"/>
            <a:chExt cx="2971800" cy="2310606"/>
          </a:xfrm>
        </p:grpSpPr>
        <p:sp>
          <p:nvSpPr>
            <p:cNvPr id="14" name="직사각형 3"/>
            <p:cNvSpPr>
              <a:spLocks noChangeArrowheads="1"/>
            </p:cNvSpPr>
            <p:nvPr/>
          </p:nvSpPr>
          <p:spPr bwMode="auto">
            <a:xfrm>
              <a:off x="3429000" y="4428119"/>
              <a:ext cx="2362200" cy="218570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ea typeface="굴림" pitchFamily="50" charset="-127"/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8333" t="53471" r="38335" b="18456"/>
            <a:stretch>
              <a:fillRect/>
            </a:stretch>
          </p:blipFill>
          <p:spPr bwMode="auto">
            <a:xfrm>
              <a:off x="3581400" y="4490567"/>
              <a:ext cx="2133600" cy="2060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직사각형 6"/>
            <p:cNvSpPr>
              <a:spLocks noChangeArrowheads="1"/>
            </p:cNvSpPr>
            <p:nvPr/>
          </p:nvSpPr>
          <p:spPr bwMode="auto">
            <a:xfrm>
              <a:off x="2819400" y="4303221"/>
              <a:ext cx="838200" cy="31224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ko-KR" altLang="en-US" dirty="0">
                  <a:latin typeface="HY견고딕" pitchFamily="18" charset="-127"/>
                  <a:ea typeface="HY견고딕" pitchFamily="18" charset="-127"/>
                </a:rPr>
                <a:t> 행정</a:t>
              </a:r>
            </a:p>
          </p:txBody>
        </p:sp>
      </p:grpSp>
      <p:pic>
        <p:nvPicPr>
          <p:cNvPr id="26" name="그림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0" name="그룹 8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11" name="Picture 12" descr="마지막장_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3689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직사각형 70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2" name="그림 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10" name="그룹 8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11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58" name="그룹 57"/>
          <p:cNvGrpSpPr/>
          <p:nvPr/>
        </p:nvGrpSpPr>
        <p:grpSpPr>
          <a:xfrm>
            <a:off x="203896" y="1734051"/>
            <a:ext cx="8760592" cy="5051999"/>
            <a:chOff x="1028700" y="1828800"/>
            <a:chExt cx="6991350" cy="1912938"/>
          </a:xfrm>
        </p:grpSpPr>
        <p:sp>
          <p:nvSpPr>
            <p:cNvPr id="59" name="Freeform 3"/>
            <p:cNvSpPr>
              <a:spLocks/>
            </p:cNvSpPr>
            <p:nvPr/>
          </p:nvSpPr>
          <p:spPr bwMode="gray">
            <a:xfrm>
              <a:off x="1028700" y="2779713"/>
              <a:ext cx="2019300" cy="962025"/>
            </a:xfrm>
            <a:custGeom>
              <a:avLst/>
              <a:gdLst>
                <a:gd name="T0" fmla="*/ 76594 w 2320"/>
                <a:gd name="T1" fmla="*/ 845416 h 792"/>
                <a:gd name="T2" fmla="*/ 76594 w 2320"/>
                <a:gd name="T3" fmla="*/ 0 h 792"/>
                <a:gd name="T4" fmla="*/ 0 w 2320"/>
                <a:gd name="T5" fmla="*/ 0 h 792"/>
                <a:gd name="T6" fmla="*/ 0 w 2320"/>
                <a:gd name="T7" fmla="*/ 962025 h 792"/>
                <a:gd name="T8" fmla="*/ 2019300 w 2320"/>
                <a:gd name="T9" fmla="*/ 962025 h 792"/>
                <a:gd name="T10" fmla="*/ 2019300 w 2320"/>
                <a:gd name="T11" fmla="*/ 845416 h 792"/>
                <a:gd name="T12" fmla="*/ 76594 w 2320"/>
                <a:gd name="T13" fmla="*/ 845416 h 7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0"/>
                <a:gd name="T22" fmla="*/ 0 h 792"/>
                <a:gd name="T23" fmla="*/ 2320 w 2320"/>
                <a:gd name="T24" fmla="*/ 792 h 7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0" h="792">
                  <a:moveTo>
                    <a:pt x="88" y="696"/>
                  </a:moveTo>
                  <a:lnTo>
                    <a:pt x="88" y="0"/>
                  </a:lnTo>
                  <a:lnTo>
                    <a:pt x="0" y="0"/>
                  </a:lnTo>
                  <a:lnTo>
                    <a:pt x="0" y="792"/>
                  </a:lnTo>
                  <a:lnTo>
                    <a:pt x="2320" y="792"/>
                  </a:lnTo>
                  <a:lnTo>
                    <a:pt x="2320" y="696"/>
                  </a:lnTo>
                  <a:lnTo>
                    <a:pt x="88" y="696"/>
                  </a:ln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0" name="Freeform 4"/>
            <p:cNvSpPr>
              <a:spLocks/>
            </p:cNvSpPr>
            <p:nvPr/>
          </p:nvSpPr>
          <p:spPr bwMode="gray">
            <a:xfrm rot="10800000">
              <a:off x="6096000" y="1828800"/>
              <a:ext cx="1924050" cy="962025"/>
            </a:xfrm>
            <a:custGeom>
              <a:avLst/>
              <a:gdLst>
                <a:gd name="T0" fmla="*/ 72981 w 2320"/>
                <a:gd name="T1" fmla="*/ 845416 h 792"/>
                <a:gd name="T2" fmla="*/ 72981 w 2320"/>
                <a:gd name="T3" fmla="*/ 0 h 792"/>
                <a:gd name="T4" fmla="*/ 0 w 2320"/>
                <a:gd name="T5" fmla="*/ 0 h 792"/>
                <a:gd name="T6" fmla="*/ 0 w 2320"/>
                <a:gd name="T7" fmla="*/ 962025 h 792"/>
                <a:gd name="T8" fmla="*/ 1924050 w 2320"/>
                <a:gd name="T9" fmla="*/ 962025 h 792"/>
                <a:gd name="T10" fmla="*/ 1924050 w 2320"/>
                <a:gd name="T11" fmla="*/ 845416 h 792"/>
                <a:gd name="T12" fmla="*/ 72981 w 2320"/>
                <a:gd name="T13" fmla="*/ 845416 h 7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0"/>
                <a:gd name="T22" fmla="*/ 0 h 792"/>
                <a:gd name="T23" fmla="*/ 2320 w 2320"/>
                <a:gd name="T24" fmla="*/ 792 h 7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0" h="792">
                  <a:moveTo>
                    <a:pt x="88" y="696"/>
                  </a:moveTo>
                  <a:lnTo>
                    <a:pt x="88" y="0"/>
                  </a:lnTo>
                  <a:lnTo>
                    <a:pt x="0" y="0"/>
                  </a:lnTo>
                  <a:lnTo>
                    <a:pt x="0" y="792"/>
                  </a:lnTo>
                  <a:lnTo>
                    <a:pt x="2320" y="792"/>
                  </a:lnTo>
                  <a:lnTo>
                    <a:pt x="2320" y="696"/>
                  </a:lnTo>
                  <a:lnTo>
                    <a:pt x="88" y="696"/>
                  </a:ln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1" name="Rectangle 5"/>
            <p:cNvSpPr>
              <a:spLocks noChangeArrowheads="1"/>
            </p:cNvSpPr>
            <p:nvPr/>
          </p:nvSpPr>
          <p:spPr bwMode="gray">
            <a:xfrm>
              <a:off x="1208088" y="2028049"/>
              <a:ext cx="6629400" cy="1524000"/>
            </a:xfrm>
            <a:prstGeom prst="rect">
              <a:avLst/>
            </a:prstGeom>
            <a:solidFill>
              <a:srgbClr val="F79646">
                <a:lumMod val="50000"/>
              </a:srgb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HY견고딕"/>
              </a:endParaRPr>
            </a:p>
          </p:txBody>
        </p:sp>
      </p:grpSp>
      <p:sp>
        <p:nvSpPr>
          <p:cNvPr id="63" name="텍스트 개체 틀 2"/>
          <p:cNvSpPr txBox="1">
            <a:spLocks/>
          </p:cNvSpPr>
          <p:nvPr/>
        </p:nvSpPr>
        <p:spPr>
          <a:xfrm>
            <a:off x="1094928" y="2492896"/>
            <a:ext cx="8229600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견고딕"/>
                <a:ea typeface="HY견고딕"/>
                <a:cs typeface="+mn-cs"/>
              </a:rPr>
              <a:t> </a:t>
            </a: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일    시 </a:t>
            </a:r>
            <a:r>
              <a:rPr kumimoji="1" lang="en-US" altLang="ko-KR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: </a:t>
            </a:r>
            <a:r>
              <a:rPr kumimoji="1" lang="en-US" altLang="ko-KR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2014. 5. 14. 14:00~17:00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장    소 </a:t>
            </a:r>
            <a:r>
              <a:rPr kumimoji="1" lang="en-US" altLang="ko-KR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: </a:t>
            </a: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보건소 회의실</a:t>
            </a:r>
            <a:endParaRPr kumimoji="1" lang="en-US" altLang="ko-KR" sz="30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참    석 </a:t>
            </a:r>
            <a:r>
              <a:rPr kumimoji="1" lang="en-US" altLang="ko-KR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: </a:t>
            </a:r>
            <a:r>
              <a:rPr kumimoji="1" lang="en-US" altLang="ko-KR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72</a:t>
            </a: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명</a:t>
            </a:r>
            <a:r>
              <a:rPr kumimoji="1" lang="en-US" altLang="ko-KR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(</a:t>
            </a: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주민대표</a:t>
            </a:r>
            <a:r>
              <a:rPr kumimoji="1" lang="en-US" altLang="ko-KR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, </a:t>
            </a: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전문가</a:t>
            </a:r>
            <a:r>
              <a:rPr kumimoji="1" lang="en-US" altLang="ko-KR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, </a:t>
            </a: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유관기관</a:t>
            </a:r>
            <a:r>
              <a:rPr kumimoji="1" lang="en-US" altLang="ko-KR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,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           </a:t>
            </a: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보건지소</a:t>
            </a:r>
            <a:r>
              <a:rPr kumimoji="1" lang="en-US" altLang="ko-KR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, </a:t>
            </a: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보건진료소</a:t>
            </a:r>
            <a:r>
              <a:rPr kumimoji="1" lang="en-US" altLang="ko-KR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)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내    용 </a:t>
            </a:r>
            <a:r>
              <a:rPr kumimoji="1" lang="en-US" altLang="ko-KR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: </a:t>
            </a: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암 검진 지도자 위촉</a:t>
            </a:r>
            <a:endParaRPr kumimoji="1" lang="en-US" altLang="ko-KR" sz="30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               </a:t>
            </a: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암 검진 </a:t>
            </a:r>
            <a:r>
              <a:rPr kumimoji="1" lang="ko-KR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수검률</a:t>
            </a: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향상방안 토의</a:t>
            </a:r>
            <a:endParaRPr kumimoji="1" lang="en-US" altLang="ko-KR" sz="30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pic>
        <p:nvPicPr>
          <p:cNvPr id="64" name="Picture 21" descr="무제-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035" y="2651435"/>
            <a:ext cx="377851" cy="3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1" descr="무제-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387" y="3180643"/>
            <a:ext cx="377851" cy="3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1" descr="무제-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765" y="3717032"/>
            <a:ext cx="377851" cy="3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1" descr="무제-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765" y="4851349"/>
            <a:ext cx="377851" cy="3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 3"/>
          <p:cNvGrpSpPr>
            <a:grpSpLocks/>
          </p:cNvGrpSpPr>
          <p:nvPr/>
        </p:nvGrpSpPr>
        <p:grpSpPr bwMode="auto">
          <a:xfrm>
            <a:off x="440248" y="1276605"/>
            <a:ext cx="5139864" cy="856251"/>
            <a:chOff x="816" y="2304"/>
            <a:chExt cx="1440" cy="448"/>
          </a:xfrm>
        </p:grpSpPr>
        <p:sp>
          <p:nvSpPr>
            <p:cNvPr id="69" name="Freeform 4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270 w 1120"/>
                <a:gd name="T1" fmla="*/ 190 h 252"/>
                <a:gd name="T2" fmla="*/ 1265 w 1120"/>
                <a:gd name="T3" fmla="*/ 188 h 252"/>
                <a:gd name="T4" fmla="*/ 1247 w 1120"/>
                <a:gd name="T5" fmla="*/ 185 h 252"/>
                <a:gd name="T6" fmla="*/ 1218 w 1120"/>
                <a:gd name="T7" fmla="*/ 181 h 252"/>
                <a:gd name="T8" fmla="*/ 1177 w 1120"/>
                <a:gd name="T9" fmla="*/ 175 h 252"/>
                <a:gd name="T10" fmla="*/ 1125 w 1120"/>
                <a:gd name="T11" fmla="*/ 167 h 252"/>
                <a:gd name="T12" fmla="*/ 1064 w 1120"/>
                <a:gd name="T13" fmla="*/ 160 h 252"/>
                <a:gd name="T14" fmla="*/ 993 w 1120"/>
                <a:gd name="T15" fmla="*/ 154 h 252"/>
                <a:gd name="T16" fmla="*/ 914 w 1120"/>
                <a:gd name="T17" fmla="*/ 148 h 252"/>
                <a:gd name="T18" fmla="*/ 828 w 1120"/>
                <a:gd name="T19" fmla="*/ 143 h 252"/>
                <a:gd name="T20" fmla="*/ 733 w 1120"/>
                <a:gd name="T21" fmla="*/ 139 h 252"/>
                <a:gd name="T22" fmla="*/ 630 w 1120"/>
                <a:gd name="T23" fmla="*/ 139 h 252"/>
                <a:gd name="T24" fmla="*/ 528 w 1120"/>
                <a:gd name="T25" fmla="*/ 139 h 252"/>
                <a:gd name="T26" fmla="*/ 435 w 1120"/>
                <a:gd name="T27" fmla="*/ 143 h 252"/>
                <a:gd name="T28" fmla="*/ 349 w 1120"/>
                <a:gd name="T29" fmla="*/ 148 h 252"/>
                <a:gd name="T30" fmla="*/ 270 w 1120"/>
                <a:gd name="T31" fmla="*/ 154 h 252"/>
                <a:gd name="T32" fmla="*/ 202 w 1120"/>
                <a:gd name="T33" fmla="*/ 160 h 252"/>
                <a:gd name="T34" fmla="*/ 143 w 1120"/>
                <a:gd name="T35" fmla="*/ 167 h 252"/>
                <a:gd name="T36" fmla="*/ 93 w 1120"/>
                <a:gd name="T37" fmla="*/ 175 h 252"/>
                <a:gd name="T38" fmla="*/ 52 w 1120"/>
                <a:gd name="T39" fmla="*/ 181 h 252"/>
                <a:gd name="T40" fmla="*/ 23 w 1120"/>
                <a:gd name="T41" fmla="*/ 185 h 252"/>
                <a:gd name="T42" fmla="*/ 7 w 1120"/>
                <a:gd name="T43" fmla="*/ 188 h 252"/>
                <a:gd name="T44" fmla="*/ 0 w 1120"/>
                <a:gd name="T45" fmla="*/ 190 h 252"/>
                <a:gd name="T46" fmla="*/ 0 w 1120"/>
                <a:gd name="T47" fmla="*/ 47 h 252"/>
                <a:gd name="T48" fmla="*/ 635 w 1120"/>
                <a:gd name="T49" fmla="*/ 0 h 252"/>
                <a:gd name="T50" fmla="*/ 1270 w 1120"/>
                <a:gd name="T51" fmla="*/ 47 h 252"/>
                <a:gd name="T52" fmla="*/ 1270 w 1120"/>
                <a:gd name="T53" fmla="*/ 190 h 252"/>
                <a:gd name="T54" fmla="*/ 1270 w 1120"/>
                <a:gd name="T55" fmla="*/ 190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0" name="Rectangle 5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FFCC00">
                    <a:gamma/>
                    <a:tint val="48627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Mam project </a:t>
              </a:r>
              <a:r>
                <a:rPr kumimoji="0" lang="ko-KR" alt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추진 개요</a:t>
              </a:r>
              <a:endParaRPr kumimoji="0" lang="en-US" altLang="ko-KR" sz="32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72547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10" name="그룹 8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11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58" name="그룹 57"/>
          <p:cNvGrpSpPr/>
          <p:nvPr/>
        </p:nvGrpSpPr>
        <p:grpSpPr>
          <a:xfrm>
            <a:off x="203896" y="1734051"/>
            <a:ext cx="8760592" cy="5051999"/>
            <a:chOff x="1028700" y="1828800"/>
            <a:chExt cx="6991350" cy="1912938"/>
          </a:xfrm>
        </p:grpSpPr>
        <p:sp>
          <p:nvSpPr>
            <p:cNvPr id="59" name="Freeform 3"/>
            <p:cNvSpPr>
              <a:spLocks/>
            </p:cNvSpPr>
            <p:nvPr/>
          </p:nvSpPr>
          <p:spPr bwMode="gray">
            <a:xfrm>
              <a:off x="1028700" y="2779713"/>
              <a:ext cx="2019300" cy="962025"/>
            </a:xfrm>
            <a:custGeom>
              <a:avLst/>
              <a:gdLst>
                <a:gd name="T0" fmla="*/ 76594 w 2320"/>
                <a:gd name="T1" fmla="*/ 845416 h 792"/>
                <a:gd name="T2" fmla="*/ 76594 w 2320"/>
                <a:gd name="T3" fmla="*/ 0 h 792"/>
                <a:gd name="T4" fmla="*/ 0 w 2320"/>
                <a:gd name="T5" fmla="*/ 0 h 792"/>
                <a:gd name="T6" fmla="*/ 0 w 2320"/>
                <a:gd name="T7" fmla="*/ 962025 h 792"/>
                <a:gd name="T8" fmla="*/ 2019300 w 2320"/>
                <a:gd name="T9" fmla="*/ 962025 h 792"/>
                <a:gd name="T10" fmla="*/ 2019300 w 2320"/>
                <a:gd name="T11" fmla="*/ 845416 h 792"/>
                <a:gd name="T12" fmla="*/ 76594 w 2320"/>
                <a:gd name="T13" fmla="*/ 845416 h 7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0"/>
                <a:gd name="T22" fmla="*/ 0 h 792"/>
                <a:gd name="T23" fmla="*/ 2320 w 2320"/>
                <a:gd name="T24" fmla="*/ 792 h 7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0" h="792">
                  <a:moveTo>
                    <a:pt x="88" y="696"/>
                  </a:moveTo>
                  <a:lnTo>
                    <a:pt x="88" y="0"/>
                  </a:lnTo>
                  <a:lnTo>
                    <a:pt x="0" y="0"/>
                  </a:lnTo>
                  <a:lnTo>
                    <a:pt x="0" y="792"/>
                  </a:lnTo>
                  <a:lnTo>
                    <a:pt x="2320" y="792"/>
                  </a:lnTo>
                  <a:lnTo>
                    <a:pt x="2320" y="696"/>
                  </a:lnTo>
                  <a:lnTo>
                    <a:pt x="88" y="696"/>
                  </a:ln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0" name="Freeform 4"/>
            <p:cNvSpPr>
              <a:spLocks/>
            </p:cNvSpPr>
            <p:nvPr/>
          </p:nvSpPr>
          <p:spPr bwMode="gray">
            <a:xfrm rot="10800000">
              <a:off x="6096000" y="1828800"/>
              <a:ext cx="1924050" cy="962025"/>
            </a:xfrm>
            <a:custGeom>
              <a:avLst/>
              <a:gdLst>
                <a:gd name="T0" fmla="*/ 72981 w 2320"/>
                <a:gd name="T1" fmla="*/ 845416 h 792"/>
                <a:gd name="T2" fmla="*/ 72981 w 2320"/>
                <a:gd name="T3" fmla="*/ 0 h 792"/>
                <a:gd name="T4" fmla="*/ 0 w 2320"/>
                <a:gd name="T5" fmla="*/ 0 h 792"/>
                <a:gd name="T6" fmla="*/ 0 w 2320"/>
                <a:gd name="T7" fmla="*/ 962025 h 792"/>
                <a:gd name="T8" fmla="*/ 1924050 w 2320"/>
                <a:gd name="T9" fmla="*/ 962025 h 792"/>
                <a:gd name="T10" fmla="*/ 1924050 w 2320"/>
                <a:gd name="T11" fmla="*/ 845416 h 792"/>
                <a:gd name="T12" fmla="*/ 72981 w 2320"/>
                <a:gd name="T13" fmla="*/ 845416 h 7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0"/>
                <a:gd name="T22" fmla="*/ 0 h 792"/>
                <a:gd name="T23" fmla="*/ 2320 w 2320"/>
                <a:gd name="T24" fmla="*/ 792 h 7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0" h="792">
                  <a:moveTo>
                    <a:pt x="88" y="696"/>
                  </a:moveTo>
                  <a:lnTo>
                    <a:pt x="88" y="0"/>
                  </a:lnTo>
                  <a:lnTo>
                    <a:pt x="0" y="0"/>
                  </a:lnTo>
                  <a:lnTo>
                    <a:pt x="0" y="792"/>
                  </a:lnTo>
                  <a:lnTo>
                    <a:pt x="2320" y="792"/>
                  </a:lnTo>
                  <a:lnTo>
                    <a:pt x="2320" y="696"/>
                  </a:lnTo>
                  <a:lnTo>
                    <a:pt x="88" y="696"/>
                  </a:ln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1" name="Rectangle 5"/>
            <p:cNvSpPr>
              <a:spLocks noChangeArrowheads="1"/>
            </p:cNvSpPr>
            <p:nvPr/>
          </p:nvSpPr>
          <p:spPr bwMode="gray">
            <a:xfrm>
              <a:off x="1208088" y="2028049"/>
              <a:ext cx="6629400" cy="1524000"/>
            </a:xfrm>
            <a:prstGeom prst="rect">
              <a:avLst/>
            </a:prstGeom>
            <a:solidFill>
              <a:srgbClr val="F79646">
                <a:lumMod val="50000"/>
              </a:srgb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HY견고딕"/>
              </a:endParaRPr>
            </a:p>
          </p:txBody>
        </p:sp>
      </p:grpSp>
      <p:grpSp>
        <p:nvGrpSpPr>
          <p:cNvPr id="68" name="Group 3"/>
          <p:cNvGrpSpPr>
            <a:grpSpLocks/>
          </p:cNvGrpSpPr>
          <p:nvPr/>
        </p:nvGrpSpPr>
        <p:grpSpPr bwMode="auto">
          <a:xfrm>
            <a:off x="440248" y="1276605"/>
            <a:ext cx="5139864" cy="856251"/>
            <a:chOff x="816" y="2304"/>
            <a:chExt cx="1440" cy="448"/>
          </a:xfrm>
        </p:grpSpPr>
        <p:sp>
          <p:nvSpPr>
            <p:cNvPr id="69" name="Freeform 4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270 w 1120"/>
                <a:gd name="T1" fmla="*/ 190 h 252"/>
                <a:gd name="T2" fmla="*/ 1265 w 1120"/>
                <a:gd name="T3" fmla="*/ 188 h 252"/>
                <a:gd name="T4" fmla="*/ 1247 w 1120"/>
                <a:gd name="T5" fmla="*/ 185 h 252"/>
                <a:gd name="T6" fmla="*/ 1218 w 1120"/>
                <a:gd name="T7" fmla="*/ 181 h 252"/>
                <a:gd name="T8" fmla="*/ 1177 w 1120"/>
                <a:gd name="T9" fmla="*/ 175 h 252"/>
                <a:gd name="T10" fmla="*/ 1125 w 1120"/>
                <a:gd name="T11" fmla="*/ 167 h 252"/>
                <a:gd name="T12" fmla="*/ 1064 w 1120"/>
                <a:gd name="T13" fmla="*/ 160 h 252"/>
                <a:gd name="T14" fmla="*/ 993 w 1120"/>
                <a:gd name="T15" fmla="*/ 154 h 252"/>
                <a:gd name="T16" fmla="*/ 914 w 1120"/>
                <a:gd name="T17" fmla="*/ 148 h 252"/>
                <a:gd name="T18" fmla="*/ 828 w 1120"/>
                <a:gd name="T19" fmla="*/ 143 h 252"/>
                <a:gd name="T20" fmla="*/ 733 w 1120"/>
                <a:gd name="T21" fmla="*/ 139 h 252"/>
                <a:gd name="T22" fmla="*/ 630 w 1120"/>
                <a:gd name="T23" fmla="*/ 139 h 252"/>
                <a:gd name="T24" fmla="*/ 528 w 1120"/>
                <a:gd name="T25" fmla="*/ 139 h 252"/>
                <a:gd name="T26" fmla="*/ 435 w 1120"/>
                <a:gd name="T27" fmla="*/ 143 h 252"/>
                <a:gd name="T28" fmla="*/ 349 w 1120"/>
                <a:gd name="T29" fmla="*/ 148 h 252"/>
                <a:gd name="T30" fmla="*/ 270 w 1120"/>
                <a:gd name="T31" fmla="*/ 154 h 252"/>
                <a:gd name="T32" fmla="*/ 202 w 1120"/>
                <a:gd name="T33" fmla="*/ 160 h 252"/>
                <a:gd name="T34" fmla="*/ 143 w 1120"/>
                <a:gd name="T35" fmla="*/ 167 h 252"/>
                <a:gd name="T36" fmla="*/ 93 w 1120"/>
                <a:gd name="T37" fmla="*/ 175 h 252"/>
                <a:gd name="T38" fmla="*/ 52 w 1120"/>
                <a:gd name="T39" fmla="*/ 181 h 252"/>
                <a:gd name="T40" fmla="*/ 23 w 1120"/>
                <a:gd name="T41" fmla="*/ 185 h 252"/>
                <a:gd name="T42" fmla="*/ 7 w 1120"/>
                <a:gd name="T43" fmla="*/ 188 h 252"/>
                <a:gd name="T44" fmla="*/ 0 w 1120"/>
                <a:gd name="T45" fmla="*/ 190 h 252"/>
                <a:gd name="T46" fmla="*/ 0 w 1120"/>
                <a:gd name="T47" fmla="*/ 47 h 252"/>
                <a:gd name="T48" fmla="*/ 635 w 1120"/>
                <a:gd name="T49" fmla="*/ 0 h 252"/>
                <a:gd name="T50" fmla="*/ 1270 w 1120"/>
                <a:gd name="T51" fmla="*/ 47 h 252"/>
                <a:gd name="T52" fmla="*/ 1270 w 1120"/>
                <a:gd name="T53" fmla="*/ 190 h 252"/>
                <a:gd name="T54" fmla="*/ 1270 w 1120"/>
                <a:gd name="T55" fmla="*/ 190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0" name="Rectangle 5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FFCC00">
                    <a:gamma/>
                    <a:tint val="48627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Mam project </a:t>
              </a:r>
              <a:r>
                <a:rPr kumimoji="0" lang="ko-KR" alt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진행</a:t>
              </a:r>
              <a:endParaRPr kumimoji="0" lang="en-US" altLang="ko-KR" sz="32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9" name="텍스트 개체 틀 2"/>
          <p:cNvSpPr txBox="1">
            <a:spLocks/>
          </p:cNvSpPr>
          <p:nvPr/>
        </p:nvSpPr>
        <p:spPr>
          <a:xfrm>
            <a:off x="1094928" y="2592200"/>
            <a:ext cx="8229600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견고딕"/>
                <a:ea typeface="HY견고딕"/>
                <a:cs typeface="+mn-cs"/>
              </a:rPr>
              <a:t> 팀 구성</a:t>
            </a:r>
            <a:r>
              <a:rPr kumimoji="1" lang="en-US" altLang="ko-KR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견고딕"/>
                <a:ea typeface="HY견고딕"/>
                <a:cs typeface="+mn-cs"/>
              </a:rPr>
              <a:t>/Co-</a:t>
            </a:r>
            <a:r>
              <a:rPr kumimoji="1" lang="ko-KR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견고딕"/>
                <a:ea typeface="HY견고딕"/>
                <a:cs typeface="+mn-cs"/>
              </a:rPr>
              <a:t>퍼실리테이터</a:t>
            </a:r>
            <a:endParaRPr kumimoji="1" lang="en-US" altLang="ko-KR" sz="30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공통과제 부여</a:t>
            </a:r>
            <a:endParaRPr kumimoji="1" lang="en-US" altLang="ko-KR" sz="30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en-US" altLang="ko-KR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과제 해결</a:t>
            </a:r>
            <a:r>
              <a:rPr kumimoji="1" lang="en-US" altLang="ko-KR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/ </a:t>
            </a: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지식 습득</a:t>
            </a:r>
            <a:endParaRPr kumimoji="1" lang="en-US" altLang="ko-KR" sz="30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en-US" altLang="ko-KR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r>
              <a:rPr kumimoji="1" lang="ko-KR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팀별</a:t>
            </a: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r>
              <a:rPr kumimoji="1" lang="ko-KR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프리젠테이션</a:t>
            </a:r>
            <a:endParaRPr kumimoji="1" lang="en-US" altLang="ko-KR" sz="30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en-US" altLang="ko-KR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질문 </a:t>
            </a:r>
            <a:r>
              <a:rPr kumimoji="1" lang="en-US" altLang="ko-KR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/ </a:t>
            </a: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피드백</a:t>
            </a:r>
            <a:endParaRPr kumimoji="1" lang="en-US" altLang="ko-KR" sz="30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en-US" altLang="ko-KR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해결책 도출</a:t>
            </a:r>
            <a:r>
              <a:rPr kumimoji="1" lang="en-US" altLang="ko-KR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/ </a:t>
            </a:r>
            <a:r>
              <a:rPr kumimoji="1" lang="ko-KR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공유 </a:t>
            </a:r>
            <a:endParaRPr kumimoji="1" lang="en-US" altLang="ko-KR" sz="30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87628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5796136" y="6341545"/>
            <a:ext cx="3347864" cy="4428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5400" dirty="0">
                <a:solidFill>
                  <a:schemeClr val="tx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목 차</a:t>
            </a: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1277048" y="1638680"/>
            <a:ext cx="6552728" cy="3959771"/>
            <a:chOff x="1835150" y="2060848"/>
            <a:chExt cx="5410200" cy="3455715"/>
          </a:xfrm>
        </p:grpSpPr>
        <p:grpSp>
          <p:nvGrpSpPr>
            <p:cNvPr id="30" name="Group 3"/>
            <p:cNvGrpSpPr>
              <a:grpSpLocks/>
            </p:cNvGrpSpPr>
            <p:nvPr/>
          </p:nvGrpSpPr>
          <p:grpSpPr bwMode="auto">
            <a:xfrm>
              <a:off x="1835150" y="2130425"/>
              <a:ext cx="762000" cy="665163"/>
              <a:chOff x="1110" y="2656"/>
              <a:chExt cx="1549" cy="1351"/>
            </a:xfrm>
          </p:grpSpPr>
          <p:sp>
            <p:nvSpPr>
              <p:cNvPr id="31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2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3" name="AutoShape 6"/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34" name="Line 7"/>
            <p:cNvSpPr>
              <a:spLocks noChangeShapeType="1"/>
            </p:cNvSpPr>
            <p:nvPr/>
          </p:nvSpPr>
          <p:spPr bwMode="auto">
            <a:xfrm>
              <a:off x="2444750" y="2740025"/>
              <a:ext cx="4800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5" name="Text Box 8"/>
            <p:cNvSpPr txBox="1">
              <a:spLocks noChangeArrowheads="1"/>
            </p:cNvSpPr>
            <p:nvPr/>
          </p:nvSpPr>
          <p:spPr bwMode="auto">
            <a:xfrm>
              <a:off x="2555974" y="2060848"/>
              <a:ext cx="403225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latinLnBrk="0" hangingPunct="0"/>
              <a:r>
                <a:rPr kumimoji="0" lang="ko-KR" altLang="en-US" sz="4000" dirty="0" smtClean="0">
                  <a:solidFill>
                    <a:schemeClr val="tx1">
                      <a:lumMod val="50000"/>
                    </a:schemeClr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추 진 배 경</a:t>
              </a:r>
              <a:endParaRPr kumimoji="0" lang="en-US" altLang="ko-KR" sz="4000" dirty="0">
                <a:solidFill>
                  <a:schemeClr val="tx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36" name="Text Box 9"/>
            <p:cNvSpPr txBox="1">
              <a:spLocks noChangeArrowheads="1"/>
            </p:cNvSpPr>
            <p:nvPr/>
          </p:nvSpPr>
          <p:spPr bwMode="gray">
            <a:xfrm>
              <a:off x="2032000" y="2228850"/>
              <a:ext cx="354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latinLnBrk="0" hangingPunct="0"/>
              <a:r>
                <a:rPr kumimoji="0" lang="en-US" altLang="ko-KR" sz="2400" b="1">
                  <a:solidFill>
                    <a:schemeClr val="bg1"/>
                  </a:solidFill>
                  <a:latin typeface="Arial" charset="0"/>
                </a:rPr>
                <a:t>1</a:t>
              </a:r>
            </a:p>
          </p:txBody>
        </p:sp>
        <p:grpSp>
          <p:nvGrpSpPr>
            <p:cNvPr id="37" name="Group 10"/>
            <p:cNvGrpSpPr>
              <a:grpSpLocks/>
            </p:cNvGrpSpPr>
            <p:nvPr/>
          </p:nvGrpSpPr>
          <p:grpSpPr bwMode="auto">
            <a:xfrm>
              <a:off x="1835150" y="3044825"/>
              <a:ext cx="762000" cy="665163"/>
              <a:chOff x="3174" y="2656"/>
              <a:chExt cx="1549" cy="1351"/>
            </a:xfrm>
          </p:grpSpPr>
          <p:sp>
            <p:nvSpPr>
              <p:cNvPr id="38" name="AutoShape 11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9" name="AutoShape 12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40" name="AutoShape 13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41" name="Line 14"/>
            <p:cNvSpPr>
              <a:spLocks noChangeShapeType="1"/>
            </p:cNvSpPr>
            <p:nvPr/>
          </p:nvSpPr>
          <p:spPr bwMode="auto">
            <a:xfrm>
              <a:off x="2444750" y="3654425"/>
              <a:ext cx="4800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2" name="Text Box 15"/>
            <p:cNvSpPr txBox="1">
              <a:spLocks noChangeArrowheads="1"/>
            </p:cNvSpPr>
            <p:nvPr/>
          </p:nvSpPr>
          <p:spPr bwMode="gray">
            <a:xfrm>
              <a:off x="2032000" y="3143250"/>
              <a:ext cx="354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latinLnBrk="0" hangingPunct="0"/>
              <a:r>
                <a:rPr kumimoji="0" lang="en-US" altLang="ko-KR" sz="2400" b="1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  <p:grpSp>
          <p:nvGrpSpPr>
            <p:cNvPr id="43" name="Group 16"/>
            <p:cNvGrpSpPr>
              <a:grpSpLocks/>
            </p:cNvGrpSpPr>
            <p:nvPr/>
          </p:nvGrpSpPr>
          <p:grpSpPr bwMode="auto">
            <a:xfrm>
              <a:off x="1835150" y="3937000"/>
              <a:ext cx="762000" cy="665163"/>
              <a:chOff x="1110" y="2656"/>
              <a:chExt cx="1549" cy="1351"/>
            </a:xfrm>
          </p:grpSpPr>
          <p:sp>
            <p:nvSpPr>
              <p:cNvPr id="44" name="AutoShape 17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45" name="AutoShape 18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46" name="AutoShape 19"/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47" name="Line 20"/>
            <p:cNvSpPr>
              <a:spLocks noChangeShapeType="1"/>
            </p:cNvSpPr>
            <p:nvPr/>
          </p:nvSpPr>
          <p:spPr bwMode="auto">
            <a:xfrm>
              <a:off x="2444750" y="4546600"/>
              <a:ext cx="4800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8" name="Text Box 21"/>
            <p:cNvSpPr txBox="1">
              <a:spLocks noChangeArrowheads="1"/>
            </p:cNvSpPr>
            <p:nvPr/>
          </p:nvSpPr>
          <p:spPr bwMode="gray">
            <a:xfrm>
              <a:off x="2032000" y="4035425"/>
              <a:ext cx="354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latinLnBrk="0" hangingPunct="0"/>
              <a:r>
                <a:rPr kumimoji="0" lang="en-US" altLang="ko-KR" sz="2400" b="1">
                  <a:solidFill>
                    <a:schemeClr val="bg1"/>
                  </a:solidFill>
                  <a:latin typeface="Arial" charset="0"/>
                </a:rPr>
                <a:t>3</a:t>
              </a:r>
            </a:p>
          </p:txBody>
        </p:sp>
        <p:grpSp>
          <p:nvGrpSpPr>
            <p:cNvPr id="49" name="Group 22"/>
            <p:cNvGrpSpPr>
              <a:grpSpLocks/>
            </p:cNvGrpSpPr>
            <p:nvPr/>
          </p:nvGrpSpPr>
          <p:grpSpPr bwMode="auto">
            <a:xfrm>
              <a:off x="1835150" y="4851400"/>
              <a:ext cx="762000" cy="665163"/>
              <a:chOff x="3174" y="2656"/>
              <a:chExt cx="1549" cy="1351"/>
            </a:xfrm>
          </p:grpSpPr>
          <p:sp>
            <p:nvSpPr>
              <p:cNvPr id="50" name="AutoShape 23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1" name="AutoShape 24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2" name="AutoShape 25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53" name="Line 26"/>
            <p:cNvSpPr>
              <a:spLocks noChangeShapeType="1"/>
            </p:cNvSpPr>
            <p:nvPr/>
          </p:nvSpPr>
          <p:spPr bwMode="auto">
            <a:xfrm>
              <a:off x="2444750" y="5461000"/>
              <a:ext cx="4800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" name="Text Box 27"/>
            <p:cNvSpPr txBox="1">
              <a:spLocks noChangeArrowheads="1"/>
            </p:cNvSpPr>
            <p:nvPr/>
          </p:nvSpPr>
          <p:spPr bwMode="gray">
            <a:xfrm>
              <a:off x="2032000" y="4949825"/>
              <a:ext cx="354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latinLnBrk="0" hangingPunct="0"/>
              <a:r>
                <a:rPr kumimoji="0" lang="en-US" altLang="ko-KR" sz="2400" b="1">
                  <a:solidFill>
                    <a:schemeClr val="bg1"/>
                  </a:solidFill>
                  <a:latin typeface="Arial" charset="0"/>
                </a:rPr>
                <a:t>4</a:t>
              </a:r>
            </a:p>
          </p:txBody>
        </p:sp>
        <p:sp>
          <p:nvSpPr>
            <p:cNvPr id="55" name="Text Box 28"/>
            <p:cNvSpPr txBox="1">
              <a:spLocks noChangeArrowheads="1"/>
            </p:cNvSpPr>
            <p:nvPr/>
          </p:nvSpPr>
          <p:spPr bwMode="auto">
            <a:xfrm>
              <a:off x="2555776" y="2996952"/>
              <a:ext cx="403225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latinLnBrk="0" hangingPunct="0"/>
              <a:r>
                <a:rPr kumimoji="0" lang="ko-KR" altLang="en-US" sz="4000" dirty="0" smtClean="0">
                  <a:solidFill>
                    <a:schemeClr val="tx1">
                      <a:lumMod val="50000"/>
                    </a:schemeClr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 요 내 용</a:t>
              </a:r>
              <a:endParaRPr kumimoji="0" lang="en-US" altLang="ko-KR" sz="4000" dirty="0">
                <a:solidFill>
                  <a:schemeClr val="tx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56" name="Text Box 29"/>
            <p:cNvSpPr txBox="1">
              <a:spLocks noChangeArrowheads="1"/>
            </p:cNvSpPr>
            <p:nvPr/>
          </p:nvSpPr>
          <p:spPr bwMode="auto">
            <a:xfrm>
              <a:off x="2552008" y="3868584"/>
              <a:ext cx="403225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latinLnBrk="0" hangingPunct="0"/>
              <a:r>
                <a:rPr kumimoji="0" lang="ko-KR" altLang="en-US" sz="4000" dirty="0" smtClean="0">
                  <a:solidFill>
                    <a:schemeClr val="tx1">
                      <a:lumMod val="50000"/>
                    </a:schemeClr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추 진 성 과</a:t>
              </a:r>
              <a:endParaRPr kumimoji="0" lang="en-US" altLang="ko-KR" sz="4000" dirty="0">
                <a:solidFill>
                  <a:schemeClr val="tx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57" name="Text Box 30"/>
            <p:cNvSpPr txBox="1">
              <a:spLocks noChangeArrowheads="1"/>
            </p:cNvSpPr>
            <p:nvPr/>
          </p:nvSpPr>
          <p:spPr bwMode="auto">
            <a:xfrm>
              <a:off x="2555776" y="4797152"/>
              <a:ext cx="403225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latinLnBrk="0" hangingPunct="0"/>
              <a:r>
                <a:rPr kumimoji="0" lang="ko-KR" altLang="en-US" sz="4000" dirty="0" smtClean="0">
                  <a:solidFill>
                    <a:schemeClr val="tx1">
                      <a:lumMod val="50000"/>
                    </a:schemeClr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향 후 계 획</a:t>
              </a:r>
              <a:endParaRPr kumimoji="0" lang="en-US" altLang="ko-KR" sz="4000" dirty="0">
                <a:solidFill>
                  <a:schemeClr val="tx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5143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직사각형 45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10" name="그룹 8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11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566848" y="1241180"/>
            <a:ext cx="8032622" cy="5054492"/>
            <a:chOff x="787850" y="857069"/>
            <a:chExt cx="7560841" cy="5573830"/>
          </a:xfrm>
        </p:grpSpPr>
        <p:grpSp>
          <p:nvGrpSpPr>
            <p:cNvPr id="15" name="그룹 41"/>
            <p:cNvGrpSpPr/>
            <p:nvPr/>
          </p:nvGrpSpPr>
          <p:grpSpPr>
            <a:xfrm>
              <a:off x="787850" y="1855992"/>
              <a:ext cx="7560841" cy="4574907"/>
              <a:chOff x="1115616" y="1965176"/>
              <a:chExt cx="7560841" cy="4574907"/>
            </a:xfrm>
          </p:grpSpPr>
          <p:grpSp>
            <p:nvGrpSpPr>
              <p:cNvPr id="17" name="그룹 16"/>
              <p:cNvGrpSpPr/>
              <p:nvPr/>
            </p:nvGrpSpPr>
            <p:grpSpPr>
              <a:xfrm>
                <a:off x="1115616" y="1965176"/>
                <a:ext cx="7560841" cy="4574907"/>
                <a:chOff x="1403648" y="1965176"/>
                <a:chExt cx="6324600" cy="5208240"/>
              </a:xfrm>
            </p:grpSpPr>
            <p:grpSp>
              <p:nvGrpSpPr>
                <p:cNvPr id="28" name="그룹 27"/>
                <p:cNvGrpSpPr/>
                <p:nvPr/>
              </p:nvGrpSpPr>
              <p:grpSpPr>
                <a:xfrm>
                  <a:off x="1403648" y="1965176"/>
                  <a:ext cx="6324600" cy="3048000"/>
                  <a:chOff x="1447800" y="1600200"/>
                  <a:chExt cx="6324600" cy="4667250"/>
                </a:xfrm>
              </p:grpSpPr>
              <p:sp>
                <p:nvSpPr>
                  <p:cNvPr id="36" name="AutoShape 3"/>
                  <p:cNvSpPr>
                    <a:spLocks noChangeArrowheads="1"/>
                  </p:cNvSpPr>
                  <p:nvPr/>
                </p:nvSpPr>
                <p:spPr bwMode="gray">
                  <a:xfrm>
                    <a:off x="1447800" y="1600200"/>
                    <a:ext cx="6324600" cy="1447800"/>
                  </a:xfrm>
                  <a:prstGeom prst="roundRect">
                    <a:avLst>
                      <a:gd name="adj" fmla="val 10889"/>
                    </a:avLst>
                  </a:prstGeom>
                  <a:gradFill rotWithShape="1">
                    <a:gsLst>
                      <a:gs pos="0">
                        <a:srgbClr val="DDDDDD">
                          <a:gamma/>
                          <a:tint val="51373"/>
                          <a:invGamma/>
                        </a:srgbClr>
                      </a:gs>
                      <a:gs pos="100000">
                        <a:srgbClr val="DDDDDD"/>
                      </a:gs>
                    </a:gsLst>
                    <a:lin ang="2700000" scaled="1"/>
                  </a:gradFill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135003" dir="2928844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latinLnBrk="0">
                      <a:defRPr/>
                    </a:pPr>
                    <a:r>
                      <a:rPr lang="ko-KR" altLang="en-US" kern="0" dirty="0" err="1" smtClean="0">
                        <a:solidFill>
                          <a:sysClr val="windowText" lastClr="000000"/>
                        </a:solidFill>
                        <a:ea typeface="맑은 고딕"/>
                        <a:sym typeface="맑은 고딕"/>
                      </a:rPr>
                      <a:t>ㄹㄹ</a:t>
                    </a:r>
                    <a:endParaRPr lang="ko-KR" altLang="en-US" kern="0" dirty="0">
                      <a:solidFill>
                        <a:sysClr val="windowText" lastClr="000000"/>
                      </a:solidFill>
                      <a:ea typeface="맑은 고딕"/>
                      <a:sym typeface="맑은 고딕"/>
                    </a:endParaRPr>
                  </a:p>
                </p:txBody>
              </p:sp>
              <p:sp>
                <p:nvSpPr>
                  <p:cNvPr id="37" name="AutoShape 4"/>
                  <p:cNvSpPr>
                    <a:spLocks noChangeArrowheads="1"/>
                  </p:cNvSpPr>
                  <p:nvPr/>
                </p:nvSpPr>
                <p:spPr bwMode="gray">
                  <a:xfrm>
                    <a:off x="1585913" y="1733550"/>
                    <a:ext cx="1219200" cy="1184275"/>
                  </a:xfrm>
                  <a:prstGeom prst="roundRect">
                    <a:avLst>
                      <a:gd name="adj" fmla="val 11921"/>
                    </a:avLst>
                  </a:prstGeom>
                  <a:gradFill rotWithShape="1">
                    <a:gsLst>
                      <a:gs pos="0">
                        <a:srgbClr val="0066CC"/>
                      </a:gs>
                      <a:gs pos="100000">
                        <a:srgbClr val="00478E"/>
                      </a:gs>
                    </a:gsLst>
                    <a:lin ang="5400000" scaled="1"/>
                  </a:gra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1pPr>
                    <a:lvl2pPr marL="742950" indent="-28575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2pPr>
                    <a:lvl3pPr marL="11430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3pPr>
                    <a:lvl4pPr marL="16002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4pPr>
                    <a:lvl5pPr marL="20574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9pPr>
                  </a:lstStyle>
                  <a:p>
                    <a:pPr eaLnBrk="1" latinLnBrk="0" hangingPunct="1"/>
                    <a:endParaRPr lang="ko-KR" altLang="en-US" kern="0">
                      <a:sym typeface="맑은 고딕"/>
                    </a:endParaRPr>
                  </a:p>
                </p:txBody>
              </p:sp>
              <p:sp>
                <p:nvSpPr>
                  <p:cNvPr id="38" name="Freeform 5"/>
                  <p:cNvSpPr>
                    <a:spLocks/>
                  </p:cNvSpPr>
                  <p:nvPr/>
                </p:nvSpPr>
                <p:spPr bwMode="gray">
                  <a:xfrm>
                    <a:off x="1662113" y="1809750"/>
                    <a:ext cx="609600" cy="592138"/>
                  </a:xfrm>
                  <a:custGeom>
                    <a:avLst/>
                    <a:gdLst/>
                    <a:ahLst/>
                    <a:cxnLst>
                      <a:cxn ang="0">
                        <a:pos x="118" y="0"/>
                      </a:cxn>
                      <a:cxn ang="0">
                        <a:pos x="0" y="118"/>
                      </a:cxn>
                      <a:cxn ang="0">
                        <a:pos x="0" y="589"/>
                      </a:cxn>
                      <a:cxn ang="0">
                        <a:pos x="161" y="174"/>
                      </a:cxn>
                      <a:cxn ang="0">
                        <a:pos x="589" y="0"/>
                      </a:cxn>
                      <a:cxn ang="0">
                        <a:pos x="118" y="0"/>
                      </a:cxn>
                    </a:cxnLst>
                    <a:rect l="0" t="0" r="r" b="b"/>
                    <a:pathLst>
                      <a:path w="596" h="598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lnTo>
                          <a:pt x="0" y="589"/>
                        </a:lnTo>
                        <a:cubicBezTo>
                          <a:pt x="27" y="598"/>
                          <a:pt x="12" y="309"/>
                          <a:pt x="161" y="174"/>
                        </a:cubicBezTo>
                        <a:cubicBezTo>
                          <a:pt x="310" y="39"/>
                          <a:pt x="596" y="29"/>
                          <a:pt x="589" y="0"/>
                        </a:cubicBezTo>
                        <a:lnTo>
                          <a:pt x="11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66CC">
                          <a:gamma/>
                          <a:tint val="54510"/>
                          <a:invGamma/>
                        </a:srgbClr>
                      </a:gs>
                      <a:gs pos="50000">
                        <a:srgbClr val="0066CC">
                          <a:alpha val="0"/>
                        </a:srgbClr>
                      </a:gs>
                      <a:gs pos="100000">
                        <a:srgbClr val="0066CC">
                          <a:gamma/>
                          <a:tint val="54510"/>
                          <a:invGamma/>
                        </a:srgbClr>
                      </a:gs>
                    </a:gsLst>
                    <a:lin ang="2700000" scaled="1"/>
                  </a:gra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latinLnBrk="0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ea typeface="맑은 고딕"/>
                      <a:sym typeface="맑은 고딕"/>
                    </a:endParaRPr>
                  </a:p>
                </p:txBody>
              </p:sp>
              <p:sp>
                <p:nvSpPr>
                  <p:cNvPr id="39" name="Text Box 6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1826407" y="1859097"/>
                    <a:ext cx="755196" cy="1005809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latinLnBrk="0">
                      <a:defRPr/>
                    </a:pPr>
                    <a:r>
                      <a:rPr lang="ko-KR" altLang="en-US" sz="2800" kern="0" dirty="0" smtClean="0"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Y헤드라인M" panose="02030600000101010101" pitchFamily="18" charset="-127"/>
                        <a:ea typeface="HY헤드라인M" panose="02030600000101010101" pitchFamily="18" charset="-127"/>
                        <a:sym typeface="맑은 고딕"/>
                      </a:rPr>
                      <a:t>개방</a:t>
                    </a:r>
                    <a:endParaRPr lang="en-US" altLang="ko-KR" sz="2800" kern="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HY헤드라인M" panose="02030600000101010101" pitchFamily="18" charset="-127"/>
                      <a:ea typeface="HY헤드라인M" panose="02030600000101010101" pitchFamily="18" charset="-127"/>
                      <a:sym typeface="맑은 고딕"/>
                    </a:endParaRPr>
                  </a:p>
                </p:txBody>
              </p:sp>
              <p:sp>
                <p:nvSpPr>
                  <p:cNvPr id="40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1447800" y="3200400"/>
                    <a:ext cx="6324600" cy="1447800"/>
                  </a:xfrm>
                  <a:prstGeom prst="roundRect">
                    <a:avLst>
                      <a:gd name="adj" fmla="val 10889"/>
                    </a:avLst>
                  </a:prstGeom>
                  <a:gradFill rotWithShape="1">
                    <a:gsLst>
                      <a:gs pos="0">
                        <a:srgbClr val="DDDDDD">
                          <a:gamma/>
                          <a:tint val="51373"/>
                          <a:invGamma/>
                        </a:srgbClr>
                      </a:gs>
                      <a:gs pos="100000">
                        <a:srgbClr val="DDDDDD"/>
                      </a:gs>
                    </a:gsLst>
                    <a:lin ang="2700000" scaled="1"/>
                  </a:gradFill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135003" dir="2928844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latinLnBrk="0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ea typeface="맑은 고딕"/>
                      <a:sym typeface="맑은 고딕"/>
                    </a:endParaRPr>
                  </a:p>
                </p:txBody>
              </p:sp>
              <p:sp>
                <p:nvSpPr>
                  <p:cNvPr id="41" name="AutoShape 9"/>
                  <p:cNvSpPr>
                    <a:spLocks noChangeArrowheads="1"/>
                  </p:cNvSpPr>
                  <p:nvPr/>
                </p:nvSpPr>
                <p:spPr bwMode="gray">
                  <a:xfrm>
                    <a:off x="1585913" y="3333750"/>
                    <a:ext cx="1219200" cy="1184275"/>
                  </a:xfrm>
                  <a:prstGeom prst="roundRect">
                    <a:avLst>
                      <a:gd name="adj" fmla="val 11921"/>
                    </a:avLst>
                  </a:prstGeom>
                  <a:gradFill rotWithShape="1">
                    <a:gsLst>
                      <a:gs pos="0">
                        <a:srgbClr val="009999"/>
                      </a:gs>
                      <a:gs pos="100000">
                        <a:srgbClr val="006B6B"/>
                      </a:gs>
                    </a:gsLst>
                    <a:lin ang="5400000" scaled="1"/>
                  </a:gra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1pPr>
                    <a:lvl2pPr marL="742950" indent="-28575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2pPr>
                    <a:lvl3pPr marL="11430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3pPr>
                    <a:lvl4pPr marL="16002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4pPr>
                    <a:lvl5pPr marL="20574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9pPr>
                  </a:lstStyle>
                  <a:p>
                    <a:pPr eaLnBrk="1" latinLnBrk="0" hangingPunct="1"/>
                    <a:endParaRPr lang="ko-KR" altLang="en-US" kern="0">
                      <a:sym typeface="맑은 고딕"/>
                    </a:endParaRPr>
                  </a:p>
                </p:txBody>
              </p:sp>
              <p:sp>
                <p:nvSpPr>
                  <p:cNvPr id="42" name="Freeform 10"/>
                  <p:cNvSpPr>
                    <a:spLocks/>
                  </p:cNvSpPr>
                  <p:nvPr/>
                </p:nvSpPr>
                <p:spPr bwMode="gray">
                  <a:xfrm>
                    <a:off x="1662113" y="3409950"/>
                    <a:ext cx="609600" cy="592138"/>
                  </a:xfrm>
                  <a:custGeom>
                    <a:avLst/>
                    <a:gdLst>
                      <a:gd name="T0" fmla="*/ 120693 w 596"/>
                      <a:gd name="T1" fmla="*/ 0 h 598"/>
                      <a:gd name="T2" fmla="*/ 0 w 596"/>
                      <a:gd name="T3" fmla="*/ 116843 h 598"/>
                      <a:gd name="T4" fmla="*/ 0 w 596"/>
                      <a:gd name="T5" fmla="*/ 583226 h 598"/>
                      <a:gd name="T6" fmla="*/ 164674 w 596"/>
                      <a:gd name="T7" fmla="*/ 172294 h 598"/>
                      <a:gd name="T8" fmla="*/ 602440 w 596"/>
                      <a:gd name="T9" fmla="*/ 0 h 598"/>
                      <a:gd name="T10" fmla="*/ 120693 w 596"/>
                      <a:gd name="T11" fmla="*/ 0 h 59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6"/>
                      <a:gd name="T19" fmla="*/ 0 h 598"/>
                      <a:gd name="T20" fmla="*/ 596 w 596"/>
                      <a:gd name="T21" fmla="*/ 598 h 59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6" h="598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lnTo>
                          <a:pt x="0" y="589"/>
                        </a:lnTo>
                        <a:cubicBezTo>
                          <a:pt x="27" y="598"/>
                          <a:pt x="12" y="309"/>
                          <a:pt x="161" y="174"/>
                        </a:cubicBezTo>
                        <a:cubicBezTo>
                          <a:pt x="310" y="39"/>
                          <a:pt x="596" y="29"/>
                          <a:pt x="589" y="0"/>
                        </a:cubicBezTo>
                        <a:lnTo>
                          <a:pt x="11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93D4D4"/>
                      </a:gs>
                      <a:gs pos="100000">
                        <a:srgbClr val="009999">
                          <a:alpha val="0"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1pPr>
                    <a:lvl2pPr marL="742950" indent="-28575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2pPr>
                    <a:lvl3pPr marL="11430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3pPr>
                    <a:lvl4pPr marL="16002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4pPr>
                    <a:lvl5pPr marL="20574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9pPr>
                  </a:lstStyle>
                  <a:p>
                    <a:pPr eaLnBrk="1" latinLnBrk="0" hangingPunct="1"/>
                    <a:endParaRPr lang="ko-KR" altLang="en-US" kern="0">
                      <a:sym typeface="맑은 고딕"/>
                    </a:endParaRPr>
                  </a:p>
                </p:txBody>
              </p:sp>
              <p:sp>
                <p:nvSpPr>
                  <p:cNvPr id="43" name="AutoShape 13"/>
                  <p:cNvSpPr>
                    <a:spLocks noChangeArrowheads="1"/>
                  </p:cNvSpPr>
                  <p:nvPr/>
                </p:nvSpPr>
                <p:spPr bwMode="gray">
                  <a:xfrm>
                    <a:off x="1447800" y="4819650"/>
                    <a:ext cx="6324600" cy="1447800"/>
                  </a:xfrm>
                  <a:prstGeom prst="roundRect">
                    <a:avLst>
                      <a:gd name="adj" fmla="val 10889"/>
                    </a:avLst>
                  </a:prstGeom>
                  <a:gradFill rotWithShape="1">
                    <a:gsLst>
                      <a:gs pos="0">
                        <a:srgbClr val="DDDDDD">
                          <a:gamma/>
                          <a:tint val="51373"/>
                          <a:invGamma/>
                        </a:srgbClr>
                      </a:gs>
                      <a:gs pos="100000">
                        <a:srgbClr val="DDDDDD"/>
                      </a:gs>
                    </a:gsLst>
                    <a:lin ang="2700000" scaled="1"/>
                  </a:gradFill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135003" dir="2928844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latinLnBrk="0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ea typeface="맑은 고딕"/>
                      <a:sym typeface="맑은 고딕"/>
                    </a:endParaRPr>
                  </a:p>
                </p:txBody>
              </p:sp>
              <p:sp>
                <p:nvSpPr>
                  <p:cNvPr id="44" name="AutoShape 14"/>
                  <p:cNvSpPr>
                    <a:spLocks noChangeArrowheads="1"/>
                  </p:cNvSpPr>
                  <p:nvPr/>
                </p:nvSpPr>
                <p:spPr bwMode="gray">
                  <a:xfrm>
                    <a:off x="1585913" y="4953000"/>
                    <a:ext cx="1219200" cy="1184275"/>
                  </a:xfrm>
                  <a:prstGeom prst="roundRect">
                    <a:avLst>
                      <a:gd name="adj" fmla="val 11921"/>
                    </a:avLst>
                  </a:prstGeom>
                  <a:gradFill rotWithShape="1">
                    <a:gsLst>
                      <a:gs pos="0">
                        <a:srgbClr val="EC941E"/>
                      </a:gs>
                      <a:gs pos="100000">
                        <a:srgbClr val="A56715"/>
                      </a:gs>
                    </a:gsLst>
                    <a:lin ang="5400000" scaled="1"/>
                  </a:gra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1pPr>
                    <a:lvl2pPr marL="742950" indent="-28575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2pPr>
                    <a:lvl3pPr marL="11430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3pPr>
                    <a:lvl4pPr marL="16002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4pPr>
                    <a:lvl5pPr marL="20574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9pPr>
                  </a:lstStyle>
                  <a:p>
                    <a:pPr eaLnBrk="1" latinLnBrk="0" hangingPunct="1"/>
                    <a:endParaRPr lang="ko-KR" altLang="en-US" kern="0">
                      <a:sym typeface="맑은 고딕"/>
                    </a:endParaRPr>
                  </a:p>
                </p:txBody>
              </p:sp>
              <p:sp>
                <p:nvSpPr>
                  <p:cNvPr id="45" name="Freeform 15"/>
                  <p:cNvSpPr>
                    <a:spLocks/>
                  </p:cNvSpPr>
                  <p:nvPr/>
                </p:nvSpPr>
                <p:spPr bwMode="gray">
                  <a:xfrm>
                    <a:off x="1662113" y="5029200"/>
                    <a:ext cx="609600" cy="592138"/>
                  </a:xfrm>
                  <a:custGeom>
                    <a:avLst/>
                    <a:gdLst>
                      <a:gd name="T0" fmla="*/ 120693 w 596"/>
                      <a:gd name="T1" fmla="*/ 0 h 598"/>
                      <a:gd name="T2" fmla="*/ 0 w 596"/>
                      <a:gd name="T3" fmla="*/ 116843 h 598"/>
                      <a:gd name="T4" fmla="*/ 0 w 596"/>
                      <a:gd name="T5" fmla="*/ 583226 h 598"/>
                      <a:gd name="T6" fmla="*/ 164674 w 596"/>
                      <a:gd name="T7" fmla="*/ 172294 h 598"/>
                      <a:gd name="T8" fmla="*/ 602440 w 596"/>
                      <a:gd name="T9" fmla="*/ 0 h 598"/>
                      <a:gd name="T10" fmla="*/ 120693 w 596"/>
                      <a:gd name="T11" fmla="*/ 0 h 59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6"/>
                      <a:gd name="T19" fmla="*/ 0 h 598"/>
                      <a:gd name="T20" fmla="*/ 596 w 596"/>
                      <a:gd name="T21" fmla="*/ 598 h 59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6" h="598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lnTo>
                          <a:pt x="0" y="589"/>
                        </a:lnTo>
                        <a:cubicBezTo>
                          <a:pt x="27" y="598"/>
                          <a:pt x="12" y="309"/>
                          <a:pt x="161" y="174"/>
                        </a:cubicBezTo>
                        <a:cubicBezTo>
                          <a:pt x="310" y="39"/>
                          <a:pt x="596" y="29"/>
                          <a:pt x="589" y="0"/>
                        </a:cubicBezTo>
                        <a:lnTo>
                          <a:pt x="11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6CB92"/>
                      </a:gs>
                      <a:gs pos="100000">
                        <a:srgbClr val="EC941E">
                          <a:alpha val="0"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1pPr>
                    <a:lvl2pPr marL="742950" indent="-28575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2pPr>
                    <a:lvl3pPr marL="11430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3pPr>
                    <a:lvl4pPr marL="16002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4pPr>
                    <a:lvl5pPr marL="20574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9pPr>
                  </a:lstStyle>
                  <a:p>
                    <a:pPr eaLnBrk="1" latinLnBrk="0" hangingPunct="1"/>
                    <a:endParaRPr lang="ko-KR" altLang="en-US" kern="0">
                      <a:sym typeface="맑은 고딕"/>
                    </a:endParaRPr>
                  </a:p>
                </p:txBody>
              </p:sp>
            </p:grpSp>
            <p:grpSp>
              <p:nvGrpSpPr>
                <p:cNvPr id="29" name="그룹 22"/>
                <p:cNvGrpSpPr/>
                <p:nvPr/>
              </p:nvGrpSpPr>
              <p:grpSpPr>
                <a:xfrm>
                  <a:off x="1403648" y="5120151"/>
                  <a:ext cx="6324600" cy="2053265"/>
                  <a:chOff x="1447800" y="1545092"/>
                  <a:chExt cx="6324600" cy="3054751"/>
                </a:xfrm>
              </p:grpSpPr>
              <p:sp>
                <p:nvSpPr>
                  <p:cNvPr id="30" name="AutoShape 3"/>
                  <p:cNvSpPr>
                    <a:spLocks noChangeArrowheads="1"/>
                  </p:cNvSpPr>
                  <p:nvPr/>
                </p:nvSpPr>
                <p:spPr bwMode="gray">
                  <a:xfrm>
                    <a:off x="1447800" y="1545092"/>
                    <a:ext cx="6324600" cy="1447799"/>
                  </a:xfrm>
                  <a:prstGeom prst="roundRect">
                    <a:avLst>
                      <a:gd name="adj" fmla="val 10889"/>
                    </a:avLst>
                  </a:prstGeom>
                  <a:gradFill rotWithShape="1">
                    <a:gsLst>
                      <a:gs pos="0">
                        <a:srgbClr val="DDDDDD">
                          <a:gamma/>
                          <a:tint val="51373"/>
                          <a:invGamma/>
                        </a:srgbClr>
                      </a:gs>
                      <a:gs pos="100000">
                        <a:srgbClr val="DDDDDD"/>
                      </a:gs>
                    </a:gsLst>
                    <a:lin ang="2700000" scaled="1"/>
                  </a:gradFill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135003" dir="2928844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latinLnBrk="0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ea typeface="맑은 고딕"/>
                      <a:sym typeface="맑은 고딕"/>
                    </a:endParaRPr>
                  </a:p>
                </p:txBody>
              </p:sp>
              <p:sp>
                <p:nvSpPr>
                  <p:cNvPr id="31" name="AutoShape 4"/>
                  <p:cNvSpPr>
                    <a:spLocks noChangeArrowheads="1"/>
                  </p:cNvSpPr>
                  <p:nvPr/>
                </p:nvSpPr>
                <p:spPr bwMode="gray">
                  <a:xfrm>
                    <a:off x="1585913" y="1733550"/>
                    <a:ext cx="1219200" cy="1184275"/>
                  </a:xfrm>
                  <a:prstGeom prst="roundRect">
                    <a:avLst>
                      <a:gd name="adj" fmla="val 11921"/>
                    </a:avLst>
                  </a:prstGeom>
                  <a:gradFill rotWithShape="1">
                    <a:gsLst>
                      <a:gs pos="0">
                        <a:srgbClr val="99CC00"/>
                      </a:gs>
                      <a:gs pos="100000">
                        <a:srgbClr val="6B8E00"/>
                      </a:gs>
                    </a:gsLst>
                    <a:lin ang="5400000" scaled="1"/>
                  </a:gra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1pPr>
                    <a:lvl2pPr marL="742950" indent="-28575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2pPr>
                    <a:lvl3pPr marL="11430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3pPr>
                    <a:lvl4pPr marL="16002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4pPr>
                    <a:lvl5pPr marL="20574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9pPr>
                  </a:lstStyle>
                  <a:p>
                    <a:pPr eaLnBrk="1" latinLnBrk="0" hangingPunct="1"/>
                    <a:endParaRPr lang="ko-KR" altLang="en-US" kern="0">
                      <a:sym typeface="맑은 고딕"/>
                    </a:endParaRPr>
                  </a:p>
                </p:txBody>
              </p:sp>
              <p:sp>
                <p:nvSpPr>
                  <p:cNvPr id="32" name="Freeform 5"/>
                  <p:cNvSpPr>
                    <a:spLocks/>
                  </p:cNvSpPr>
                  <p:nvPr/>
                </p:nvSpPr>
                <p:spPr bwMode="gray">
                  <a:xfrm>
                    <a:off x="1662113" y="1809750"/>
                    <a:ext cx="608012" cy="592138"/>
                  </a:xfrm>
                  <a:custGeom>
                    <a:avLst/>
                    <a:gdLst/>
                    <a:ahLst/>
                    <a:cxnLst>
                      <a:cxn ang="0">
                        <a:pos x="118" y="0"/>
                      </a:cxn>
                      <a:cxn ang="0">
                        <a:pos x="0" y="118"/>
                      </a:cxn>
                      <a:cxn ang="0">
                        <a:pos x="0" y="589"/>
                      </a:cxn>
                      <a:cxn ang="0">
                        <a:pos x="161" y="174"/>
                      </a:cxn>
                      <a:cxn ang="0">
                        <a:pos x="589" y="0"/>
                      </a:cxn>
                      <a:cxn ang="0">
                        <a:pos x="118" y="0"/>
                      </a:cxn>
                    </a:cxnLst>
                    <a:rect l="0" t="0" r="r" b="b"/>
                    <a:pathLst>
                      <a:path w="596" h="598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lnTo>
                          <a:pt x="0" y="589"/>
                        </a:lnTo>
                        <a:cubicBezTo>
                          <a:pt x="27" y="598"/>
                          <a:pt x="12" y="309"/>
                          <a:pt x="161" y="174"/>
                        </a:cubicBezTo>
                        <a:cubicBezTo>
                          <a:pt x="310" y="39"/>
                          <a:pt x="596" y="29"/>
                          <a:pt x="589" y="0"/>
                        </a:cubicBezTo>
                        <a:lnTo>
                          <a:pt x="11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99CC00">
                          <a:gamma/>
                          <a:tint val="54510"/>
                          <a:invGamma/>
                        </a:srgbClr>
                      </a:gs>
                      <a:gs pos="50000">
                        <a:srgbClr val="99CC00">
                          <a:alpha val="0"/>
                        </a:srgbClr>
                      </a:gs>
                      <a:gs pos="100000">
                        <a:srgbClr val="99CC00">
                          <a:gamma/>
                          <a:tint val="54510"/>
                          <a:invGamma/>
                        </a:srgbClr>
                      </a:gs>
                    </a:gsLst>
                    <a:lin ang="2700000" scaled="1"/>
                  </a:gra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latinLnBrk="0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ea typeface="맑은 고딕"/>
                      <a:sym typeface="맑은 고딕"/>
                    </a:endParaRPr>
                  </a:p>
                </p:txBody>
              </p:sp>
              <p:sp>
                <p:nvSpPr>
                  <p:cNvPr id="33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1447800" y="3152044"/>
                    <a:ext cx="6324600" cy="1447799"/>
                  </a:xfrm>
                  <a:prstGeom prst="roundRect">
                    <a:avLst>
                      <a:gd name="adj" fmla="val 10889"/>
                    </a:avLst>
                  </a:prstGeom>
                  <a:gradFill rotWithShape="1">
                    <a:gsLst>
                      <a:gs pos="0">
                        <a:srgbClr val="DDDDDD">
                          <a:gamma/>
                          <a:tint val="51373"/>
                          <a:invGamma/>
                        </a:srgbClr>
                      </a:gs>
                      <a:gs pos="100000">
                        <a:srgbClr val="DDDDDD"/>
                      </a:gs>
                    </a:gsLst>
                    <a:lin ang="2700000" scaled="1"/>
                  </a:gradFill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135003" dir="2928844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latinLnBrk="0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ea typeface="맑은 고딕"/>
                      <a:sym typeface="맑은 고딕"/>
                    </a:endParaRPr>
                  </a:p>
                </p:txBody>
              </p:sp>
              <p:sp>
                <p:nvSpPr>
                  <p:cNvPr id="34" name="AutoShape 9"/>
                  <p:cNvSpPr>
                    <a:spLocks noChangeArrowheads="1"/>
                  </p:cNvSpPr>
                  <p:nvPr/>
                </p:nvSpPr>
                <p:spPr bwMode="gray">
                  <a:xfrm>
                    <a:off x="1585913" y="3333750"/>
                    <a:ext cx="1219200" cy="1184275"/>
                  </a:xfrm>
                  <a:prstGeom prst="roundRect">
                    <a:avLst>
                      <a:gd name="adj" fmla="val 11921"/>
                    </a:avLst>
                  </a:prstGeom>
                  <a:gradFill rotWithShape="1">
                    <a:gsLst>
                      <a:gs pos="0">
                        <a:srgbClr val="009999"/>
                      </a:gs>
                      <a:gs pos="100000">
                        <a:srgbClr val="006B6B"/>
                      </a:gs>
                    </a:gsLst>
                    <a:lin ang="5400000" scaled="1"/>
                  </a:gra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1pPr>
                    <a:lvl2pPr marL="742950" indent="-28575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2pPr>
                    <a:lvl3pPr marL="11430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3pPr>
                    <a:lvl4pPr marL="16002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4pPr>
                    <a:lvl5pPr marL="20574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9pPr>
                  </a:lstStyle>
                  <a:p>
                    <a:pPr eaLnBrk="1" latinLnBrk="0" hangingPunct="1"/>
                    <a:endParaRPr lang="ko-KR" altLang="en-US" kern="0">
                      <a:sym typeface="맑은 고딕"/>
                    </a:endParaRPr>
                  </a:p>
                </p:txBody>
              </p:sp>
              <p:sp>
                <p:nvSpPr>
                  <p:cNvPr id="35" name="Freeform 10"/>
                  <p:cNvSpPr>
                    <a:spLocks/>
                  </p:cNvSpPr>
                  <p:nvPr/>
                </p:nvSpPr>
                <p:spPr bwMode="gray">
                  <a:xfrm>
                    <a:off x="1662113" y="3409950"/>
                    <a:ext cx="608012" cy="592138"/>
                  </a:xfrm>
                  <a:custGeom>
                    <a:avLst/>
                    <a:gdLst>
                      <a:gd name="T0" fmla="*/ 120378 w 596"/>
                      <a:gd name="T1" fmla="*/ 0 h 598"/>
                      <a:gd name="T2" fmla="*/ 0 w 596"/>
                      <a:gd name="T3" fmla="*/ 116843 h 598"/>
                      <a:gd name="T4" fmla="*/ 0 w 596"/>
                      <a:gd name="T5" fmla="*/ 583226 h 598"/>
                      <a:gd name="T6" fmla="*/ 164245 w 596"/>
                      <a:gd name="T7" fmla="*/ 172294 h 598"/>
                      <a:gd name="T8" fmla="*/ 600871 w 596"/>
                      <a:gd name="T9" fmla="*/ 0 h 598"/>
                      <a:gd name="T10" fmla="*/ 120378 w 596"/>
                      <a:gd name="T11" fmla="*/ 0 h 59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6"/>
                      <a:gd name="T19" fmla="*/ 0 h 598"/>
                      <a:gd name="T20" fmla="*/ 596 w 596"/>
                      <a:gd name="T21" fmla="*/ 598 h 59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6" h="598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lnTo>
                          <a:pt x="0" y="589"/>
                        </a:lnTo>
                        <a:cubicBezTo>
                          <a:pt x="27" y="598"/>
                          <a:pt x="12" y="309"/>
                          <a:pt x="161" y="174"/>
                        </a:cubicBezTo>
                        <a:cubicBezTo>
                          <a:pt x="310" y="39"/>
                          <a:pt x="596" y="29"/>
                          <a:pt x="589" y="0"/>
                        </a:cubicBezTo>
                        <a:lnTo>
                          <a:pt x="11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93D4D4"/>
                      </a:gs>
                      <a:gs pos="100000">
                        <a:srgbClr val="009999">
                          <a:alpha val="0"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1pPr>
                    <a:lvl2pPr marL="742950" indent="-28575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2pPr>
                    <a:lvl3pPr marL="11430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3pPr>
                    <a:lvl4pPr marL="16002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4pPr>
                    <a:lvl5pPr marL="20574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9pPr>
                  </a:lstStyle>
                  <a:p>
                    <a:pPr eaLnBrk="1" latinLnBrk="0" hangingPunct="1"/>
                    <a:endParaRPr lang="ko-KR" altLang="en-US" kern="0">
                      <a:sym typeface="맑은 고딕"/>
                    </a:endParaRPr>
                  </a:p>
                </p:txBody>
              </p:sp>
            </p:grpSp>
          </p:grpSp>
          <p:sp>
            <p:nvSpPr>
              <p:cNvPr id="18" name="Text Box 6"/>
              <p:cNvSpPr txBox="1">
                <a:spLocks noChangeArrowheads="1"/>
              </p:cNvSpPr>
              <p:nvPr/>
            </p:nvSpPr>
            <p:spPr bwMode="gray">
              <a:xfrm>
                <a:off x="1548683" y="3036780"/>
                <a:ext cx="902811" cy="57698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latinLnBrk="0">
                  <a:defRPr/>
                </a:pPr>
                <a:r>
                  <a:rPr lang="ko-KR" altLang="en-US" sz="2800" kern="0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공유</a:t>
                </a:r>
                <a:endParaRPr lang="en-US" altLang="ko-KR" sz="28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</p:txBody>
          </p:sp>
          <p:sp>
            <p:nvSpPr>
              <p:cNvPr id="20" name="Text Box 6"/>
              <p:cNvSpPr txBox="1">
                <a:spLocks noChangeArrowheads="1"/>
              </p:cNvSpPr>
              <p:nvPr/>
            </p:nvSpPr>
            <p:spPr bwMode="gray">
              <a:xfrm>
                <a:off x="1548683" y="3966570"/>
                <a:ext cx="902811" cy="57698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latinLnBrk="0">
                  <a:defRPr/>
                </a:pPr>
                <a:r>
                  <a:rPr lang="ko-KR" altLang="en-US" sz="2800" kern="0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소통</a:t>
                </a:r>
                <a:endParaRPr lang="en-US" altLang="ko-KR" sz="28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</p:txBody>
          </p:sp>
          <p:sp>
            <p:nvSpPr>
              <p:cNvPr id="21" name="Text Box 6"/>
              <p:cNvSpPr txBox="1">
                <a:spLocks noChangeArrowheads="1"/>
              </p:cNvSpPr>
              <p:nvPr/>
            </p:nvSpPr>
            <p:spPr bwMode="gray">
              <a:xfrm>
                <a:off x="1548683" y="4935767"/>
                <a:ext cx="902811" cy="57698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latinLnBrk="0">
                  <a:defRPr/>
                </a:pPr>
                <a:r>
                  <a:rPr lang="ko-KR" altLang="en-US" sz="2800" kern="0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협력</a:t>
                </a:r>
                <a:endParaRPr lang="en-US" altLang="ko-KR" sz="28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</p:txBody>
          </p:sp>
          <p:sp>
            <p:nvSpPr>
              <p:cNvPr id="22" name="Text Box 6"/>
              <p:cNvSpPr txBox="1">
                <a:spLocks noChangeArrowheads="1"/>
              </p:cNvSpPr>
              <p:nvPr/>
            </p:nvSpPr>
            <p:spPr bwMode="gray">
              <a:xfrm>
                <a:off x="1341386" y="5883343"/>
                <a:ext cx="1398140" cy="57698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latinLnBrk="0">
                  <a:defRPr/>
                </a:pPr>
                <a:r>
                  <a:rPr lang="ko-KR" altLang="en-US" sz="2800" kern="0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정부</a:t>
                </a:r>
                <a:r>
                  <a:rPr lang="en-US" altLang="ko-KR" sz="2800" kern="0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3.0</a:t>
                </a:r>
                <a:endParaRPr lang="en-US" altLang="ko-KR" sz="28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780470" y="2150518"/>
                <a:ext cx="5493112" cy="5090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hangingPunct="0"/>
                <a:r>
                  <a:rPr lang="ko-KR" altLang="en-US" sz="2400" kern="0" dirty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 </a:t>
                </a:r>
                <a:r>
                  <a:rPr lang="ko-KR" altLang="en-US" sz="2400" kern="0" dirty="0" err="1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여성암</a:t>
                </a:r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 </a:t>
                </a:r>
                <a:r>
                  <a:rPr lang="ko-KR" altLang="en-US" sz="2400" kern="0" dirty="0" err="1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수검율이</a:t>
                </a:r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 낮은 원인 분석</a:t>
                </a:r>
                <a:endParaRPr lang="ko-KR" altLang="en-US" sz="2400" kern="0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883542" y="3068960"/>
                <a:ext cx="5427125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hangingPunct="0"/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유관기관과 검진기관 역할 및 연계방안</a:t>
                </a:r>
                <a:endParaRPr lang="ko-KR" altLang="en-US" sz="2400" kern="0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883542" y="4005064"/>
                <a:ext cx="4914164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hangingPunct="0"/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농촌지역 주민 수검 인식전환 방안</a:t>
                </a:r>
                <a:endParaRPr lang="ko-KR" altLang="en-US" sz="2400" kern="0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883542" y="4941168"/>
                <a:ext cx="5427125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hangingPunct="0"/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재가암환자 및 방문보건사업 연계 방안</a:t>
                </a:r>
                <a:endParaRPr lang="ko-KR" altLang="en-US" sz="2400" kern="0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811534" y="5877272"/>
                <a:ext cx="4914164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hangingPunct="0"/>
                <a:r>
                  <a:rPr lang="ko-KR" altLang="en-US" sz="2400" kern="0" dirty="0" smtClean="0">
                    <a:solidFill>
                      <a:srgbClr val="4F81BD">
                        <a:lumMod val="50000"/>
                      </a:srgbClr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 </a:t>
                </a:r>
                <a:r>
                  <a:rPr lang="ko-KR" altLang="en-US" sz="2400" kern="0" dirty="0" err="1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의료급여수급자</a:t>
                </a:r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 </a:t>
                </a:r>
                <a:r>
                  <a:rPr lang="ko-KR" altLang="en-US" sz="2400" kern="0" dirty="0" err="1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수검율</a:t>
                </a:r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 향상 방안 </a:t>
                </a:r>
                <a:endParaRPr lang="ko-KR" altLang="en-US" sz="2400" kern="0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</p:txBody>
          </p:sp>
        </p:grpSp>
        <p:sp>
          <p:nvSpPr>
            <p:cNvPr id="16" name="모서리가 둥근 직사각형 15"/>
            <p:cNvSpPr/>
            <p:nvPr/>
          </p:nvSpPr>
          <p:spPr>
            <a:xfrm>
              <a:off x="971600" y="857069"/>
              <a:ext cx="7200800" cy="78856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/>
            <a:effectLst>
              <a:outerShdw blurRad="152400" dist="88900" dir="4200000" algn="tl" rotWithShape="0">
                <a:prstClr val="black">
                  <a:alpha val="73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ctr" hangingPunct="0"/>
              <a:r>
                <a:rPr lang="ko-KR" altLang="en-US" sz="3600" kern="0" dirty="0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암 </a:t>
              </a:r>
              <a:r>
                <a:rPr lang="ko-KR" altLang="en-US" sz="3600" kern="0" dirty="0" err="1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수검율</a:t>
              </a:r>
              <a:r>
                <a:rPr lang="ko-KR" altLang="en-US" sz="3600" kern="0" dirty="0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 향상 </a:t>
              </a:r>
              <a:r>
                <a:rPr lang="ko-KR" altLang="en-US" sz="3600" kern="0" dirty="0" err="1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팀별</a:t>
              </a:r>
              <a:r>
                <a:rPr lang="ko-KR" altLang="en-US" sz="3600" kern="0" dirty="0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 과제</a:t>
              </a:r>
              <a:endParaRPr lang="ko-KR" altLang="en-US" sz="3600" kern="0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709977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8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11" name="Picture 12" descr="마지막장_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62" name="그림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09320"/>
            <a:ext cx="3096344" cy="4428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6" name="내용 개체 틀 3" descr="동21 소통팀 토의활동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7176" y="1366496"/>
            <a:ext cx="8445600" cy="489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25400" dir="2700000" sx="101000" sy="101000" algn="t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97132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8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11" name="Picture 12" descr="마지막장_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62" name="그림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09320"/>
            <a:ext cx="3096344" cy="4428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내용 개체 틀 3" descr="동24 협력팀 토의활동2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400" y="1368000"/>
            <a:ext cx="8445600" cy="489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25400" dir="2700000" sx="101000" sy="101000" algn="t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498757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8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11" name="Picture 12" descr="마지막장_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62" name="그림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09320"/>
            <a:ext cx="3096344" cy="4428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내용 개체 틀 3" descr="암검진율이 낮은 이유(개방팀)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400" y="1368000"/>
            <a:ext cx="8445600" cy="489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69514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8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11" name="Picture 12" descr="마지막장_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62" name="그림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09320"/>
            <a:ext cx="3096344" cy="4428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 descr="C:\Users\USER\Desktop\ppt자료\수검률 낮은 이유 발표(공유팀 사랑병원)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400" y="1368000"/>
            <a:ext cx="8445600" cy="48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26567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직사각형 41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10" name="그룹 8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11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409184" y="1253342"/>
            <a:ext cx="8555304" cy="5055978"/>
            <a:chOff x="787850" y="764704"/>
            <a:chExt cx="7820366" cy="5706653"/>
          </a:xfrm>
        </p:grpSpPr>
        <p:grpSp>
          <p:nvGrpSpPr>
            <p:cNvPr id="9" name="그룹 8"/>
            <p:cNvGrpSpPr/>
            <p:nvPr/>
          </p:nvGrpSpPr>
          <p:grpSpPr>
            <a:xfrm>
              <a:off x="787850" y="1849585"/>
              <a:ext cx="7820366" cy="4621772"/>
              <a:chOff x="1115616" y="1959549"/>
              <a:chExt cx="7820366" cy="4621772"/>
            </a:xfrm>
          </p:grpSpPr>
          <p:grpSp>
            <p:nvGrpSpPr>
              <p:cNvPr id="14" name="그룹 13"/>
              <p:cNvGrpSpPr/>
              <p:nvPr/>
            </p:nvGrpSpPr>
            <p:grpSpPr>
              <a:xfrm>
                <a:off x="1115616" y="1965176"/>
                <a:ext cx="7560841" cy="4574907"/>
                <a:chOff x="1403648" y="1965176"/>
                <a:chExt cx="6324600" cy="5208240"/>
              </a:xfrm>
            </p:grpSpPr>
            <p:grpSp>
              <p:nvGrpSpPr>
                <p:cNvPr id="24" name="그룹 23"/>
                <p:cNvGrpSpPr/>
                <p:nvPr/>
              </p:nvGrpSpPr>
              <p:grpSpPr>
                <a:xfrm>
                  <a:off x="1403648" y="1965176"/>
                  <a:ext cx="6324600" cy="3048000"/>
                  <a:chOff x="1447800" y="1600200"/>
                  <a:chExt cx="6324600" cy="4667250"/>
                </a:xfrm>
              </p:grpSpPr>
              <p:sp>
                <p:nvSpPr>
                  <p:cNvPr id="32" name="AutoShape 3"/>
                  <p:cNvSpPr>
                    <a:spLocks noChangeArrowheads="1"/>
                  </p:cNvSpPr>
                  <p:nvPr/>
                </p:nvSpPr>
                <p:spPr bwMode="gray">
                  <a:xfrm>
                    <a:off x="1447800" y="1600200"/>
                    <a:ext cx="6324600" cy="1447800"/>
                  </a:xfrm>
                  <a:prstGeom prst="roundRect">
                    <a:avLst>
                      <a:gd name="adj" fmla="val 10889"/>
                    </a:avLst>
                  </a:prstGeom>
                  <a:gradFill rotWithShape="1">
                    <a:gsLst>
                      <a:gs pos="0">
                        <a:srgbClr val="DDDDDD">
                          <a:gamma/>
                          <a:tint val="51373"/>
                          <a:invGamma/>
                        </a:srgbClr>
                      </a:gs>
                      <a:gs pos="100000">
                        <a:srgbClr val="DDDDDD"/>
                      </a:gs>
                    </a:gsLst>
                    <a:lin ang="2700000" scaled="1"/>
                  </a:gradFill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135003" dir="2928844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latinLnBrk="0">
                      <a:defRPr/>
                    </a:pPr>
                    <a:r>
                      <a:rPr lang="ko-KR" altLang="en-US" kern="0" dirty="0" err="1" smtClean="0">
                        <a:solidFill>
                          <a:sysClr val="windowText" lastClr="000000"/>
                        </a:solidFill>
                        <a:ea typeface="맑은 고딕"/>
                        <a:sym typeface="맑은 고딕"/>
                      </a:rPr>
                      <a:t>ㄹㄹ</a:t>
                    </a:r>
                    <a:endParaRPr lang="ko-KR" altLang="en-US" kern="0" dirty="0">
                      <a:solidFill>
                        <a:sysClr val="windowText" lastClr="000000"/>
                      </a:solidFill>
                      <a:ea typeface="맑은 고딕"/>
                      <a:sym typeface="맑은 고딕"/>
                    </a:endParaRPr>
                  </a:p>
                </p:txBody>
              </p:sp>
              <p:sp>
                <p:nvSpPr>
                  <p:cNvPr id="33" name="AutoShape 4"/>
                  <p:cNvSpPr>
                    <a:spLocks noChangeArrowheads="1"/>
                  </p:cNvSpPr>
                  <p:nvPr/>
                </p:nvSpPr>
                <p:spPr bwMode="gray">
                  <a:xfrm>
                    <a:off x="1585913" y="1733550"/>
                    <a:ext cx="1219200" cy="1184275"/>
                  </a:xfrm>
                  <a:prstGeom prst="roundRect">
                    <a:avLst>
                      <a:gd name="adj" fmla="val 11921"/>
                    </a:avLst>
                  </a:prstGeom>
                  <a:gradFill rotWithShape="1">
                    <a:gsLst>
                      <a:gs pos="0">
                        <a:srgbClr val="0066CC"/>
                      </a:gs>
                      <a:gs pos="100000">
                        <a:srgbClr val="00478E"/>
                      </a:gs>
                    </a:gsLst>
                    <a:lin ang="5400000" scaled="1"/>
                  </a:gra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1pPr>
                    <a:lvl2pPr marL="742950" indent="-28575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2pPr>
                    <a:lvl3pPr marL="11430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3pPr>
                    <a:lvl4pPr marL="16002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4pPr>
                    <a:lvl5pPr marL="20574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9pPr>
                  </a:lstStyle>
                  <a:p>
                    <a:pPr eaLnBrk="1" latinLnBrk="0" hangingPunct="1"/>
                    <a:endParaRPr lang="ko-KR" altLang="en-US" kern="0">
                      <a:sym typeface="맑은 고딕"/>
                    </a:endParaRPr>
                  </a:p>
                </p:txBody>
              </p:sp>
              <p:sp>
                <p:nvSpPr>
                  <p:cNvPr id="34" name="Freeform 5"/>
                  <p:cNvSpPr>
                    <a:spLocks/>
                  </p:cNvSpPr>
                  <p:nvPr/>
                </p:nvSpPr>
                <p:spPr bwMode="gray">
                  <a:xfrm>
                    <a:off x="1662113" y="1809750"/>
                    <a:ext cx="609600" cy="592138"/>
                  </a:xfrm>
                  <a:custGeom>
                    <a:avLst/>
                    <a:gdLst/>
                    <a:ahLst/>
                    <a:cxnLst>
                      <a:cxn ang="0">
                        <a:pos x="118" y="0"/>
                      </a:cxn>
                      <a:cxn ang="0">
                        <a:pos x="0" y="118"/>
                      </a:cxn>
                      <a:cxn ang="0">
                        <a:pos x="0" y="589"/>
                      </a:cxn>
                      <a:cxn ang="0">
                        <a:pos x="161" y="174"/>
                      </a:cxn>
                      <a:cxn ang="0">
                        <a:pos x="589" y="0"/>
                      </a:cxn>
                      <a:cxn ang="0">
                        <a:pos x="118" y="0"/>
                      </a:cxn>
                    </a:cxnLst>
                    <a:rect l="0" t="0" r="r" b="b"/>
                    <a:pathLst>
                      <a:path w="596" h="598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lnTo>
                          <a:pt x="0" y="589"/>
                        </a:lnTo>
                        <a:cubicBezTo>
                          <a:pt x="27" y="598"/>
                          <a:pt x="12" y="309"/>
                          <a:pt x="161" y="174"/>
                        </a:cubicBezTo>
                        <a:cubicBezTo>
                          <a:pt x="310" y="39"/>
                          <a:pt x="596" y="29"/>
                          <a:pt x="589" y="0"/>
                        </a:cubicBezTo>
                        <a:lnTo>
                          <a:pt x="11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66CC">
                          <a:gamma/>
                          <a:tint val="54510"/>
                          <a:invGamma/>
                        </a:srgbClr>
                      </a:gs>
                      <a:gs pos="50000">
                        <a:srgbClr val="0066CC">
                          <a:alpha val="0"/>
                        </a:srgbClr>
                      </a:gs>
                      <a:gs pos="100000">
                        <a:srgbClr val="0066CC">
                          <a:gamma/>
                          <a:tint val="54510"/>
                          <a:invGamma/>
                        </a:srgbClr>
                      </a:gs>
                    </a:gsLst>
                    <a:lin ang="2700000" scaled="1"/>
                  </a:gra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latinLnBrk="0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ea typeface="맑은 고딕"/>
                      <a:sym typeface="맑은 고딕"/>
                    </a:endParaRPr>
                  </a:p>
                </p:txBody>
              </p:sp>
              <p:sp>
                <p:nvSpPr>
                  <p:cNvPr id="35" name="Text Box 6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1826407" y="1859097"/>
                    <a:ext cx="755196" cy="973532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latinLnBrk="0">
                      <a:defRPr/>
                    </a:pPr>
                    <a:r>
                      <a:rPr lang="ko-KR" altLang="en-US" sz="2800" kern="0" dirty="0" smtClean="0"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Y헤드라인M" panose="02030600000101010101" pitchFamily="18" charset="-127"/>
                        <a:ea typeface="HY헤드라인M" panose="02030600000101010101" pitchFamily="18" charset="-127"/>
                        <a:sym typeface="맑은 고딕"/>
                      </a:rPr>
                      <a:t>개방</a:t>
                    </a:r>
                    <a:endParaRPr lang="en-US" altLang="ko-KR" sz="2800" kern="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HY헤드라인M" panose="02030600000101010101" pitchFamily="18" charset="-127"/>
                      <a:ea typeface="HY헤드라인M" panose="02030600000101010101" pitchFamily="18" charset="-127"/>
                      <a:sym typeface="맑은 고딕"/>
                    </a:endParaRPr>
                  </a:p>
                </p:txBody>
              </p:sp>
              <p:sp>
                <p:nvSpPr>
                  <p:cNvPr id="36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1447800" y="3200400"/>
                    <a:ext cx="6324600" cy="1447800"/>
                  </a:xfrm>
                  <a:prstGeom prst="roundRect">
                    <a:avLst>
                      <a:gd name="adj" fmla="val 10889"/>
                    </a:avLst>
                  </a:prstGeom>
                  <a:gradFill rotWithShape="1">
                    <a:gsLst>
                      <a:gs pos="0">
                        <a:srgbClr val="DDDDDD">
                          <a:gamma/>
                          <a:tint val="51373"/>
                          <a:invGamma/>
                        </a:srgbClr>
                      </a:gs>
                      <a:gs pos="100000">
                        <a:srgbClr val="DDDDDD"/>
                      </a:gs>
                    </a:gsLst>
                    <a:lin ang="2700000" scaled="1"/>
                  </a:gradFill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135003" dir="2928844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latinLnBrk="0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ea typeface="맑은 고딕"/>
                      <a:sym typeface="맑은 고딕"/>
                    </a:endParaRPr>
                  </a:p>
                </p:txBody>
              </p:sp>
              <p:sp>
                <p:nvSpPr>
                  <p:cNvPr id="37" name="AutoShape 9"/>
                  <p:cNvSpPr>
                    <a:spLocks noChangeArrowheads="1"/>
                  </p:cNvSpPr>
                  <p:nvPr/>
                </p:nvSpPr>
                <p:spPr bwMode="gray">
                  <a:xfrm>
                    <a:off x="1585913" y="3333750"/>
                    <a:ext cx="1219200" cy="1184275"/>
                  </a:xfrm>
                  <a:prstGeom prst="roundRect">
                    <a:avLst>
                      <a:gd name="adj" fmla="val 11921"/>
                    </a:avLst>
                  </a:prstGeom>
                  <a:gradFill rotWithShape="1">
                    <a:gsLst>
                      <a:gs pos="0">
                        <a:srgbClr val="009999"/>
                      </a:gs>
                      <a:gs pos="100000">
                        <a:srgbClr val="006B6B"/>
                      </a:gs>
                    </a:gsLst>
                    <a:lin ang="5400000" scaled="1"/>
                  </a:gra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1pPr>
                    <a:lvl2pPr marL="742950" indent="-28575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2pPr>
                    <a:lvl3pPr marL="11430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3pPr>
                    <a:lvl4pPr marL="16002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4pPr>
                    <a:lvl5pPr marL="20574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9pPr>
                  </a:lstStyle>
                  <a:p>
                    <a:pPr eaLnBrk="1" latinLnBrk="0" hangingPunct="1"/>
                    <a:endParaRPr lang="ko-KR" altLang="en-US" kern="0">
                      <a:sym typeface="맑은 고딕"/>
                    </a:endParaRPr>
                  </a:p>
                </p:txBody>
              </p:sp>
              <p:sp>
                <p:nvSpPr>
                  <p:cNvPr id="38" name="Freeform 10"/>
                  <p:cNvSpPr>
                    <a:spLocks/>
                  </p:cNvSpPr>
                  <p:nvPr/>
                </p:nvSpPr>
                <p:spPr bwMode="gray">
                  <a:xfrm>
                    <a:off x="1662113" y="3409950"/>
                    <a:ext cx="609600" cy="592138"/>
                  </a:xfrm>
                  <a:custGeom>
                    <a:avLst/>
                    <a:gdLst>
                      <a:gd name="T0" fmla="*/ 120693 w 596"/>
                      <a:gd name="T1" fmla="*/ 0 h 598"/>
                      <a:gd name="T2" fmla="*/ 0 w 596"/>
                      <a:gd name="T3" fmla="*/ 116843 h 598"/>
                      <a:gd name="T4" fmla="*/ 0 w 596"/>
                      <a:gd name="T5" fmla="*/ 583226 h 598"/>
                      <a:gd name="T6" fmla="*/ 164674 w 596"/>
                      <a:gd name="T7" fmla="*/ 172294 h 598"/>
                      <a:gd name="T8" fmla="*/ 602440 w 596"/>
                      <a:gd name="T9" fmla="*/ 0 h 598"/>
                      <a:gd name="T10" fmla="*/ 120693 w 596"/>
                      <a:gd name="T11" fmla="*/ 0 h 59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6"/>
                      <a:gd name="T19" fmla="*/ 0 h 598"/>
                      <a:gd name="T20" fmla="*/ 596 w 596"/>
                      <a:gd name="T21" fmla="*/ 598 h 59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6" h="598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lnTo>
                          <a:pt x="0" y="589"/>
                        </a:lnTo>
                        <a:cubicBezTo>
                          <a:pt x="27" y="598"/>
                          <a:pt x="12" y="309"/>
                          <a:pt x="161" y="174"/>
                        </a:cubicBezTo>
                        <a:cubicBezTo>
                          <a:pt x="310" y="39"/>
                          <a:pt x="596" y="29"/>
                          <a:pt x="589" y="0"/>
                        </a:cubicBezTo>
                        <a:lnTo>
                          <a:pt x="11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93D4D4"/>
                      </a:gs>
                      <a:gs pos="100000">
                        <a:srgbClr val="009999">
                          <a:alpha val="0"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1pPr>
                    <a:lvl2pPr marL="742950" indent="-28575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2pPr>
                    <a:lvl3pPr marL="11430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3pPr>
                    <a:lvl4pPr marL="16002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4pPr>
                    <a:lvl5pPr marL="20574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9pPr>
                  </a:lstStyle>
                  <a:p>
                    <a:pPr eaLnBrk="1" latinLnBrk="0" hangingPunct="1"/>
                    <a:endParaRPr lang="ko-KR" altLang="en-US" kern="0">
                      <a:sym typeface="맑은 고딕"/>
                    </a:endParaRPr>
                  </a:p>
                </p:txBody>
              </p:sp>
              <p:sp>
                <p:nvSpPr>
                  <p:cNvPr id="39" name="AutoShape 13"/>
                  <p:cNvSpPr>
                    <a:spLocks noChangeArrowheads="1"/>
                  </p:cNvSpPr>
                  <p:nvPr/>
                </p:nvSpPr>
                <p:spPr bwMode="gray">
                  <a:xfrm>
                    <a:off x="1447800" y="4819650"/>
                    <a:ext cx="6324600" cy="1447800"/>
                  </a:xfrm>
                  <a:prstGeom prst="roundRect">
                    <a:avLst>
                      <a:gd name="adj" fmla="val 10889"/>
                    </a:avLst>
                  </a:prstGeom>
                  <a:gradFill rotWithShape="1">
                    <a:gsLst>
                      <a:gs pos="0">
                        <a:srgbClr val="DDDDDD">
                          <a:gamma/>
                          <a:tint val="51373"/>
                          <a:invGamma/>
                        </a:srgbClr>
                      </a:gs>
                      <a:gs pos="100000">
                        <a:srgbClr val="DDDDDD"/>
                      </a:gs>
                    </a:gsLst>
                    <a:lin ang="2700000" scaled="1"/>
                  </a:gradFill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135003" dir="2928844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latinLnBrk="0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ea typeface="맑은 고딕"/>
                      <a:sym typeface="맑은 고딕"/>
                    </a:endParaRPr>
                  </a:p>
                </p:txBody>
              </p:sp>
              <p:sp>
                <p:nvSpPr>
                  <p:cNvPr id="40" name="AutoShape 14"/>
                  <p:cNvSpPr>
                    <a:spLocks noChangeArrowheads="1"/>
                  </p:cNvSpPr>
                  <p:nvPr/>
                </p:nvSpPr>
                <p:spPr bwMode="gray">
                  <a:xfrm>
                    <a:off x="1585913" y="4953000"/>
                    <a:ext cx="1219200" cy="1184275"/>
                  </a:xfrm>
                  <a:prstGeom prst="roundRect">
                    <a:avLst>
                      <a:gd name="adj" fmla="val 11921"/>
                    </a:avLst>
                  </a:prstGeom>
                  <a:gradFill rotWithShape="1">
                    <a:gsLst>
                      <a:gs pos="0">
                        <a:srgbClr val="EC941E"/>
                      </a:gs>
                      <a:gs pos="100000">
                        <a:srgbClr val="A56715"/>
                      </a:gs>
                    </a:gsLst>
                    <a:lin ang="5400000" scaled="1"/>
                  </a:gra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1pPr>
                    <a:lvl2pPr marL="742950" indent="-28575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2pPr>
                    <a:lvl3pPr marL="11430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3pPr>
                    <a:lvl4pPr marL="16002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4pPr>
                    <a:lvl5pPr marL="20574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9pPr>
                  </a:lstStyle>
                  <a:p>
                    <a:pPr eaLnBrk="1" latinLnBrk="0" hangingPunct="1"/>
                    <a:endParaRPr lang="ko-KR" altLang="en-US" kern="0">
                      <a:sym typeface="맑은 고딕"/>
                    </a:endParaRPr>
                  </a:p>
                </p:txBody>
              </p:sp>
              <p:sp>
                <p:nvSpPr>
                  <p:cNvPr id="41" name="Freeform 15"/>
                  <p:cNvSpPr>
                    <a:spLocks/>
                  </p:cNvSpPr>
                  <p:nvPr/>
                </p:nvSpPr>
                <p:spPr bwMode="gray">
                  <a:xfrm>
                    <a:off x="1662113" y="5029200"/>
                    <a:ext cx="609600" cy="592138"/>
                  </a:xfrm>
                  <a:custGeom>
                    <a:avLst/>
                    <a:gdLst>
                      <a:gd name="T0" fmla="*/ 120693 w 596"/>
                      <a:gd name="T1" fmla="*/ 0 h 598"/>
                      <a:gd name="T2" fmla="*/ 0 w 596"/>
                      <a:gd name="T3" fmla="*/ 116843 h 598"/>
                      <a:gd name="T4" fmla="*/ 0 w 596"/>
                      <a:gd name="T5" fmla="*/ 583226 h 598"/>
                      <a:gd name="T6" fmla="*/ 164674 w 596"/>
                      <a:gd name="T7" fmla="*/ 172294 h 598"/>
                      <a:gd name="T8" fmla="*/ 602440 w 596"/>
                      <a:gd name="T9" fmla="*/ 0 h 598"/>
                      <a:gd name="T10" fmla="*/ 120693 w 596"/>
                      <a:gd name="T11" fmla="*/ 0 h 59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6"/>
                      <a:gd name="T19" fmla="*/ 0 h 598"/>
                      <a:gd name="T20" fmla="*/ 596 w 596"/>
                      <a:gd name="T21" fmla="*/ 598 h 59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6" h="598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lnTo>
                          <a:pt x="0" y="589"/>
                        </a:lnTo>
                        <a:cubicBezTo>
                          <a:pt x="27" y="598"/>
                          <a:pt x="12" y="309"/>
                          <a:pt x="161" y="174"/>
                        </a:cubicBezTo>
                        <a:cubicBezTo>
                          <a:pt x="310" y="39"/>
                          <a:pt x="596" y="29"/>
                          <a:pt x="589" y="0"/>
                        </a:cubicBezTo>
                        <a:lnTo>
                          <a:pt x="11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6CB92"/>
                      </a:gs>
                      <a:gs pos="100000">
                        <a:srgbClr val="EC941E">
                          <a:alpha val="0"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1pPr>
                    <a:lvl2pPr marL="742950" indent="-28575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2pPr>
                    <a:lvl3pPr marL="11430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3pPr>
                    <a:lvl4pPr marL="16002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4pPr>
                    <a:lvl5pPr marL="20574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9pPr>
                  </a:lstStyle>
                  <a:p>
                    <a:pPr eaLnBrk="1" latinLnBrk="0" hangingPunct="1"/>
                    <a:endParaRPr lang="ko-KR" altLang="en-US" kern="0">
                      <a:sym typeface="맑은 고딕"/>
                    </a:endParaRPr>
                  </a:p>
                </p:txBody>
              </p:sp>
            </p:grpSp>
            <p:grpSp>
              <p:nvGrpSpPr>
                <p:cNvPr id="25" name="그룹 24"/>
                <p:cNvGrpSpPr/>
                <p:nvPr/>
              </p:nvGrpSpPr>
              <p:grpSpPr>
                <a:xfrm>
                  <a:off x="1403648" y="5120151"/>
                  <a:ext cx="6324600" cy="2053265"/>
                  <a:chOff x="1447800" y="1545092"/>
                  <a:chExt cx="6324600" cy="3054751"/>
                </a:xfrm>
              </p:grpSpPr>
              <p:sp>
                <p:nvSpPr>
                  <p:cNvPr id="26" name="AutoShape 3"/>
                  <p:cNvSpPr>
                    <a:spLocks noChangeArrowheads="1"/>
                  </p:cNvSpPr>
                  <p:nvPr/>
                </p:nvSpPr>
                <p:spPr bwMode="gray">
                  <a:xfrm>
                    <a:off x="1447800" y="1545092"/>
                    <a:ext cx="6324600" cy="1447799"/>
                  </a:xfrm>
                  <a:prstGeom prst="roundRect">
                    <a:avLst>
                      <a:gd name="adj" fmla="val 10889"/>
                    </a:avLst>
                  </a:prstGeom>
                  <a:gradFill rotWithShape="1">
                    <a:gsLst>
                      <a:gs pos="0">
                        <a:srgbClr val="DDDDDD">
                          <a:gamma/>
                          <a:tint val="51373"/>
                          <a:invGamma/>
                        </a:srgbClr>
                      </a:gs>
                      <a:gs pos="100000">
                        <a:srgbClr val="DDDDDD"/>
                      </a:gs>
                    </a:gsLst>
                    <a:lin ang="2700000" scaled="1"/>
                  </a:gradFill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135003" dir="2928844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latinLnBrk="0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ea typeface="맑은 고딕"/>
                      <a:sym typeface="맑은 고딕"/>
                    </a:endParaRPr>
                  </a:p>
                </p:txBody>
              </p:sp>
              <p:sp>
                <p:nvSpPr>
                  <p:cNvPr id="27" name="AutoShape 4"/>
                  <p:cNvSpPr>
                    <a:spLocks noChangeArrowheads="1"/>
                  </p:cNvSpPr>
                  <p:nvPr/>
                </p:nvSpPr>
                <p:spPr bwMode="gray">
                  <a:xfrm>
                    <a:off x="1585913" y="1733550"/>
                    <a:ext cx="1219200" cy="1184275"/>
                  </a:xfrm>
                  <a:prstGeom prst="roundRect">
                    <a:avLst>
                      <a:gd name="adj" fmla="val 11921"/>
                    </a:avLst>
                  </a:prstGeom>
                  <a:gradFill rotWithShape="1">
                    <a:gsLst>
                      <a:gs pos="0">
                        <a:srgbClr val="99CC00"/>
                      </a:gs>
                      <a:gs pos="100000">
                        <a:srgbClr val="6B8E00"/>
                      </a:gs>
                    </a:gsLst>
                    <a:lin ang="5400000" scaled="1"/>
                  </a:gra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1pPr>
                    <a:lvl2pPr marL="742950" indent="-28575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2pPr>
                    <a:lvl3pPr marL="11430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3pPr>
                    <a:lvl4pPr marL="16002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4pPr>
                    <a:lvl5pPr marL="20574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9pPr>
                  </a:lstStyle>
                  <a:p>
                    <a:pPr eaLnBrk="1" latinLnBrk="0" hangingPunct="1"/>
                    <a:endParaRPr lang="ko-KR" altLang="en-US" kern="0">
                      <a:sym typeface="맑은 고딕"/>
                    </a:endParaRPr>
                  </a:p>
                </p:txBody>
              </p:sp>
              <p:sp>
                <p:nvSpPr>
                  <p:cNvPr id="28" name="Freeform 5"/>
                  <p:cNvSpPr>
                    <a:spLocks/>
                  </p:cNvSpPr>
                  <p:nvPr/>
                </p:nvSpPr>
                <p:spPr bwMode="gray">
                  <a:xfrm>
                    <a:off x="1662113" y="1809750"/>
                    <a:ext cx="608012" cy="592138"/>
                  </a:xfrm>
                  <a:custGeom>
                    <a:avLst/>
                    <a:gdLst/>
                    <a:ahLst/>
                    <a:cxnLst>
                      <a:cxn ang="0">
                        <a:pos x="118" y="0"/>
                      </a:cxn>
                      <a:cxn ang="0">
                        <a:pos x="0" y="118"/>
                      </a:cxn>
                      <a:cxn ang="0">
                        <a:pos x="0" y="589"/>
                      </a:cxn>
                      <a:cxn ang="0">
                        <a:pos x="161" y="174"/>
                      </a:cxn>
                      <a:cxn ang="0">
                        <a:pos x="589" y="0"/>
                      </a:cxn>
                      <a:cxn ang="0">
                        <a:pos x="118" y="0"/>
                      </a:cxn>
                    </a:cxnLst>
                    <a:rect l="0" t="0" r="r" b="b"/>
                    <a:pathLst>
                      <a:path w="596" h="598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lnTo>
                          <a:pt x="0" y="589"/>
                        </a:lnTo>
                        <a:cubicBezTo>
                          <a:pt x="27" y="598"/>
                          <a:pt x="12" y="309"/>
                          <a:pt x="161" y="174"/>
                        </a:cubicBezTo>
                        <a:cubicBezTo>
                          <a:pt x="310" y="39"/>
                          <a:pt x="596" y="29"/>
                          <a:pt x="589" y="0"/>
                        </a:cubicBezTo>
                        <a:lnTo>
                          <a:pt x="11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99CC00">
                          <a:gamma/>
                          <a:tint val="54510"/>
                          <a:invGamma/>
                        </a:srgbClr>
                      </a:gs>
                      <a:gs pos="50000">
                        <a:srgbClr val="99CC00">
                          <a:alpha val="0"/>
                        </a:srgbClr>
                      </a:gs>
                      <a:gs pos="100000">
                        <a:srgbClr val="99CC00">
                          <a:gamma/>
                          <a:tint val="54510"/>
                          <a:invGamma/>
                        </a:srgbClr>
                      </a:gs>
                    </a:gsLst>
                    <a:lin ang="2700000" scaled="1"/>
                  </a:gra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latinLnBrk="0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ea typeface="맑은 고딕"/>
                      <a:sym typeface="맑은 고딕"/>
                    </a:endParaRPr>
                  </a:p>
                </p:txBody>
              </p:sp>
              <p:sp>
                <p:nvSpPr>
                  <p:cNvPr id="29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1447800" y="3152044"/>
                    <a:ext cx="6324600" cy="1447799"/>
                  </a:xfrm>
                  <a:prstGeom prst="roundRect">
                    <a:avLst>
                      <a:gd name="adj" fmla="val 10889"/>
                    </a:avLst>
                  </a:prstGeom>
                  <a:gradFill rotWithShape="1">
                    <a:gsLst>
                      <a:gs pos="0">
                        <a:srgbClr val="DDDDDD">
                          <a:gamma/>
                          <a:tint val="51373"/>
                          <a:invGamma/>
                        </a:srgbClr>
                      </a:gs>
                      <a:gs pos="100000">
                        <a:srgbClr val="DDDDDD"/>
                      </a:gs>
                    </a:gsLst>
                    <a:lin ang="2700000" scaled="1"/>
                  </a:gradFill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135003" dir="2928844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latinLnBrk="0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ea typeface="맑은 고딕"/>
                      <a:sym typeface="맑은 고딕"/>
                    </a:endParaRPr>
                  </a:p>
                </p:txBody>
              </p:sp>
              <p:sp>
                <p:nvSpPr>
                  <p:cNvPr id="30" name="AutoShape 9"/>
                  <p:cNvSpPr>
                    <a:spLocks noChangeArrowheads="1"/>
                  </p:cNvSpPr>
                  <p:nvPr/>
                </p:nvSpPr>
                <p:spPr bwMode="gray">
                  <a:xfrm>
                    <a:off x="1585913" y="3333750"/>
                    <a:ext cx="1219200" cy="1184275"/>
                  </a:xfrm>
                  <a:prstGeom prst="roundRect">
                    <a:avLst>
                      <a:gd name="adj" fmla="val 11921"/>
                    </a:avLst>
                  </a:prstGeom>
                  <a:gradFill rotWithShape="1">
                    <a:gsLst>
                      <a:gs pos="0">
                        <a:srgbClr val="009999"/>
                      </a:gs>
                      <a:gs pos="100000">
                        <a:srgbClr val="006B6B"/>
                      </a:gs>
                    </a:gsLst>
                    <a:lin ang="5400000" scaled="1"/>
                  </a:gra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1pPr>
                    <a:lvl2pPr marL="742950" indent="-28575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2pPr>
                    <a:lvl3pPr marL="11430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3pPr>
                    <a:lvl4pPr marL="16002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4pPr>
                    <a:lvl5pPr marL="20574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9pPr>
                  </a:lstStyle>
                  <a:p>
                    <a:pPr eaLnBrk="1" latinLnBrk="0" hangingPunct="1"/>
                    <a:endParaRPr lang="ko-KR" altLang="en-US" kern="0">
                      <a:sym typeface="맑은 고딕"/>
                    </a:endParaRPr>
                  </a:p>
                </p:txBody>
              </p:sp>
              <p:sp>
                <p:nvSpPr>
                  <p:cNvPr id="31" name="Freeform 10"/>
                  <p:cNvSpPr>
                    <a:spLocks/>
                  </p:cNvSpPr>
                  <p:nvPr/>
                </p:nvSpPr>
                <p:spPr bwMode="gray">
                  <a:xfrm>
                    <a:off x="1662113" y="3409950"/>
                    <a:ext cx="608012" cy="592138"/>
                  </a:xfrm>
                  <a:custGeom>
                    <a:avLst/>
                    <a:gdLst>
                      <a:gd name="T0" fmla="*/ 120378 w 596"/>
                      <a:gd name="T1" fmla="*/ 0 h 598"/>
                      <a:gd name="T2" fmla="*/ 0 w 596"/>
                      <a:gd name="T3" fmla="*/ 116843 h 598"/>
                      <a:gd name="T4" fmla="*/ 0 w 596"/>
                      <a:gd name="T5" fmla="*/ 583226 h 598"/>
                      <a:gd name="T6" fmla="*/ 164245 w 596"/>
                      <a:gd name="T7" fmla="*/ 172294 h 598"/>
                      <a:gd name="T8" fmla="*/ 600871 w 596"/>
                      <a:gd name="T9" fmla="*/ 0 h 598"/>
                      <a:gd name="T10" fmla="*/ 120378 w 596"/>
                      <a:gd name="T11" fmla="*/ 0 h 59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6"/>
                      <a:gd name="T19" fmla="*/ 0 h 598"/>
                      <a:gd name="T20" fmla="*/ 596 w 596"/>
                      <a:gd name="T21" fmla="*/ 598 h 59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6" h="598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lnTo>
                          <a:pt x="0" y="589"/>
                        </a:lnTo>
                        <a:cubicBezTo>
                          <a:pt x="27" y="598"/>
                          <a:pt x="12" y="309"/>
                          <a:pt x="161" y="174"/>
                        </a:cubicBezTo>
                        <a:cubicBezTo>
                          <a:pt x="310" y="39"/>
                          <a:pt x="596" y="29"/>
                          <a:pt x="589" y="0"/>
                        </a:cubicBezTo>
                        <a:lnTo>
                          <a:pt x="11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93D4D4"/>
                      </a:gs>
                      <a:gs pos="100000">
                        <a:srgbClr val="009999">
                          <a:alpha val="0"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1pPr>
                    <a:lvl2pPr marL="742950" indent="-28575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2pPr>
                    <a:lvl3pPr marL="11430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3pPr>
                    <a:lvl4pPr marL="16002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4pPr>
                    <a:lvl5pPr marL="2057400" indent="-228600" eaLnBrk="0" hangingPunct="0"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rgbClr val="0033CC"/>
                        </a:solidFill>
                        <a:latin typeface="굴림" pitchFamily="50" charset="-127"/>
                        <a:ea typeface="굴림" pitchFamily="50" charset="-127"/>
                      </a:defRPr>
                    </a:lvl9pPr>
                  </a:lstStyle>
                  <a:p>
                    <a:pPr eaLnBrk="1" latinLnBrk="0" hangingPunct="1"/>
                    <a:endParaRPr lang="ko-KR" altLang="en-US" kern="0">
                      <a:sym typeface="맑은 고딕"/>
                    </a:endParaRPr>
                  </a:p>
                </p:txBody>
              </p:sp>
            </p:grpSp>
          </p:grpSp>
          <p:sp>
            <p:nvSpPr>
              <p:cNvPr id="15" name="Text Box 6"/>
              <p:cNvSpPr txBox="1">
                <a:spLocks noChangeArrowheads="1"/>
              </p:cNvSpPr>
              <p:nvPr/>
            </p:nvSpPr>
            <p:spPr bwMode="gray">
              <a:xfrm>
                <a:off x="1548683" y="3036780"/>
                <a:ext cx="902811" cy="5584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latinLnBrk="0">
                  <a:defRPr/>
                </a:pPr>
                <a:r>
                  <a:rPr lang="ko-KR" altLang="en-US" sz="2800" kern="0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공유</a:t>
                </a:r>
                <a:endParaRPr lang="en-US" altLang="ko-KR" sz="28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</p:txBody>
          </p:sp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gray">
              <a:xfrm>
                <a:off x="1548683" y="3966570"/>
                <a:ext cx="902811" cy="5584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latinLnBrk="0">
                  <a:defRPr/>
                </a:pPr>
                <a:r>
                  <a:rPr lang="ko-KR" altLang="en-US" sz="2800" kern="0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소통</a:t>
                </a:r>
                <a:endParaRPr lang="en-US" altLang="ko-KR" sz="28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</p:txBody>
          </p:sp>
          <p:sp>
            <p:nvSpPr>
              <p:cNvPr id="17" name="Text Box 6"/>
              <p:cNvSpPr txBox="1">
                <a:spLocks noChangeArrowheads="1"/>
              </p:cNvSpPr>
              <p:nvPr/>
            </p:nvSpPr>
            <p:spPr bwMode="gray">
              <a:xfrm>
                <a:off x="1548683" y="4935767"/>
                <a:ext cx="902811" cy="5584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latinLnBrk="0">
                  <a:defRPr/>
                </a:pPr>
                <a:r>
                  <a:rPr lang="ko-KR" altLang="en-US" sz="2800" kern="0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협력</a:t>
                </a:r>
                <a:endParaRPr lang="en-US" altLang="ko-KR" sz="28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</p:txBody>
          </p:sp>
          <p:sp>
            <p:nvSpPr>
              <p:cNvPr id="18" name="Text Box 6"/>
              <p:cNvSpPr txBox="1">
                <a:spLocks noChangeArrowheads="1"/>
              </p:cNvSpPr>
              <p:nvPr/>
            </p:nvSpPr>
            <p:spPr bwMode="gray">
              <a:xfrm>
                <a:off x="1341386" y="5883343"/>
                <a:ext cx="1398140" cy="5584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latinLnBrk="0">
                  <a:defRPr/>
                </a:pPr>
                <a:r>
                  <a:rPr lang="ko-KR" altLang="en-US" sz="2800" kern="0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정부</a:t>
                </a:r>
                <a:r>
                  <a:rPr lang="en-US" altLang="ko-KR" sz="2800" kern="0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3.0</a:t>
                </a:r>
                <a:endParaRPr lang="en-US" altLang="ko-KR" sz="28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815301" y="1959549"/>
                <a:ext cx="6120681" cy="8869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hangingPunct="0"/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읍</a:t>
                </a:r>
                <a:r>
                  <a:rPr lang="en-US" altLang="ko-KR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·</a:t>
                </a:r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면 지역 여성 암 검진기관 </a:t>
                </a:r>
                <a:r>
                  <a:rPr lang="ko-KR" altLang="en-US" sz="2400" kern="0" dirty="0" smtClean="0">
                    <a:solidFill>
                      <a:srgbClr val="FF0000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인프라</a:t>
                </a:r>
                <a:r>
                  <a:rPr lang="en-US" altLang="ko-KR" sz="2400" kern="0" dirty="0" smtClean="0">
                    <a:solidFill>
                      <a:srgbClr val="FF0000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 </a:t>
                </a:r>
                <a:r>
                  <a:rPr lang="ko-KR" altLang="en-US" sz="2400" kern="0" dirty="0" smtClean="0">
                    <a:solidFill>
                      <a:srgbClr val="FF0000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취약</a:t>
                </a:r>
                <a:endParaRPr lang="en-US" altLang="ko-KR" sz="2400" kern="0" dirty="0" smtClean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  <a:p>
                <a:pPr hangingPunct="0"/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남자의사 기피</a:t>
                </a:r>
                <a:r>
                  <a:rPr lang="en-US" altLang="ko-KR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, </a:t>
                </a:r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여성 암 검진환경 중요</a:t>
                </a:r>
                <a:endParaRPr lang="ko-KR" altLang="en-US" sz="2400" kern="0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820757" y="2852936"/>
                <a:ext cx="4401203" cy="8869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hangingPunct="0"/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유관기관 연계활동 미약</a:t>
                </a:r>
                <a:endParaRPr lang="en-US" altLang="ko-KR" sz="2400" kern="0" dirty="0" smtClean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  <a:p>
                <a:pPr hangingPunct="0"/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검진기관</a:t>
                </a:r>
                <a:r>
                  <a:rPr lang="ko-KR" altLang="en-US" sz="2400" kern="0" dirty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의 </a:t>
                </a:r>
                <a:r>
                  <a:rPr lang="ko-KR" altLang="en-US" sz="2400" kern="0" dirty="0" smtClean="0">
                    <a:solidFill>
                      <a:srgbClr val="FF0000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품질과</a:t>
                </a:r>
                <a:r>
                  <a:rPr lang="en-US" altLang="ko-KR" sz="2400" kern="0" dirty="0" smtClean="0">
                    <a:solidFill>
                      <a:srgbClr val="FF0000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 </a:t>
                </a:r>
                <a:r>
                  <a:rPr lang="ko-KR" altLang="en-US" sz="2400" kern="0" dirty="0" smtClean="0">
                    <a:solidFill>
                      <a:srgbClr val="FF0000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친절도 문제</a:t>
                </a:r>
                <a:endParaRPr lang="ko-KR" altLang="en-US" sz="2400" kern="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847576" y="3789040"/>
                <a:ext cx="5529717" cy="8869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hangingPunct="0"/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고령자의 수검 필요성 인식도 매우 낮음</a:t>
                </a:r>
                <a:endParaRPr lang="en-US" altLang="ko-KR" sz="2400" kern="0" dirty="0" smtClean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  <a:p>
                <a:pPr hangingPunct="0"/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전화</a:t>
                </a:r>
                <a:r>
                  <a:rPr lang="ko-KR" altLang="en-US" sz="2400" kern="0" dirty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나 </a:t>
                </a:r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우편에 의한 홍보</a:t>
                </a:r>
                <a:r>
                  <a:rPr lang="en-US" altLang="ko-KR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-</a:t>
                </a:r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 </a:t>
                </a:r>
                <a:r>
                  <a:rPr lang="ko-KR" altLang="en-US" sz="2400" kern="0" dirty="0" err="1" smtClean="0">
                    <a:solidFill>
                      <a:srgbClr val="FF0000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효과성</a:t>
                </a:r>
                <a:r>
                  <a:rPr lang="ko-KR" altLang="en-US" sz="2400" kern="0" dirty="0" smtClean="0">
                    <a:solidFill>
                      <a:srgbClr val="FF0000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 미약</a:t>
                </a:r>
                <a:endParaRPr lang="ko-KR" altLang="en-US" sz="2400" kern="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847576" y="4720260"/>
                <a:ext cx="4811572" cy="8869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hangingPunct="0"/>
                <a:r>
                  <a:rPr lang="ko-KR" altLang="en-US" sz="2400" kern="0" dirty="0" smtClean="0">
                    <a:solidFill>
                      <a:srgbClr val="FF0000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거동 불편자의 </a:t>
                </a:r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검진기관 이용 </a:t>
                </a:r>
                <a:r>
                  <a:rPr lang="ko-KR" altLang="en-US" sz="2400" kern="0" dirty="0" err="1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힘듬</a:t>
                </a:r>
                <a:endParaRPr lang="en-US" altLang="ko-KR" sz="2400" kern="0" dirty="0" smtClean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  <a:p>
                <a:pPr hangingPunct="0"/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생계</a:t>
                </a:r>
                <a:r>
                  <a:rPr lang="ko-KR" altLang="en-US" sz="2400" kern="0" dirty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가 </a:t>
                </a:r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어려워 시간내기 어려움</a:t>
                </a:r>
                <a:endParaRPr lang="ko-KR" altLang="en-US" sz="2400" kern="0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68192" y="5694349"/>
                <a:ext cx="4785924" cy="8869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hangingPunct="0"/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국가 암 검진 사업</a:t>
                </a:r>
                <a:r>
                  <a:rPr lang="en-US" altLang="ko-KR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(</a:t>
                </a:r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무료</a:t>
                </a:r>
                <a:r>
                  <a:rPr lang="en-US" altLang="ko-KR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)</a:t>
                </a:r>
                <a:r>
                  <a:rPr lang="ko-KR" altLang="en-US" sz="2400" kern="0" dirty="0" smtClean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 홍보 부족</a:t>
                </a:r>
                <a:endParaRPr lang="en-US" altLang="ko-KR" sz="2400" kern="0" dirty="0" smtClean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  <a:p>
                <a:pPr hangingPunct="0"/>
                <a:r>
                  <a:rPr lang="ko-KR" altLang="en-US" sz="2400" kern="0" dirty="0">
                    <a:solidFill>
                      <a:prstClr val="black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암 </a:t>
                </a:r>
                <a:r>
                  <a:rPr lang="ko-KR" altLang="en-US" sz="2400" kern="0" dirty="0" smtClean="0">
                    <a:solidFill>
                      <a:srgbClr val="FF0000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검진과 진단에 대한 두려움</a:t>
                </a:r>
                <a:endParaRPr lang="ko-KR" altLang="en-US" sz="2400" kern="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</p:txBody>
          </p:sp>
        </p:grpSp>
        <p:sp>
          <p:nvSpPr>
            <p:cNvPr id="13" name="모서리가 둥근 직사각형 12"/>
            <p:cNvSpPr/>
            <p:nvPr/>
          </p:nvSpPr>
          <p:spPr>
            <a:xfrm>
              <a:off x="971600" y="764704"/>
              <a:ext cx="7200800" cy="71508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/>
            <a:effectLst>
              <a:outerShdw blurRad="152400" dist="88900" dir="4200000" algn="tl" rotWithShape="0">
                <a:prstClr val="black">
                  <a:alpha val="73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ctr" hangingPunct="0"/>
              <a:r>
                <a:rPr lang="ko-KR" altLang="en-US" sz="3200" kern="0" dirty="0" err="1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수검률</a:t>
              </a:r>
              <a:r>
                <a:rPr lang="ko-KR" altLang="en-US" sz="3200" kern="0" dirty="0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 낮은 원인 토의 결과</a:t>
              </a:r>
              <a:endParaRPr lang="ko-KR" altLang="en-US" sz="3200" kern="0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505922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55" name="Group 188"/>
          <p:cNvGrpSpPr/>
          <p:nvPr/>
        </p:nvGrpSpPr>
        <p:grpSpPr>
          <a:xfrm>
            <a:off x="395536" y="2492895"/>
            <a:ext cx="8068564" cy="3502717"/>
            <a:chOff x="208246" y="459814"/>
            <a:chExt cx="7784197" cy="3893644"/>
          </a:xfrm>
        </p:grpSpPr>
        <p:grpSp>
          <p:nvGrpSpPr>
            <p:cNvPr id="56" name="Group 186"/>
            <p:cNvGrpSpPr/>
            <p:nvPr/>
          </p:nvGrpSpPr>
          <p:grpSpPr>
            <a:xfrm>
              <a:off x="208246" y="459814"/>
              <a:ext cx="7784197" cy="3893644"/>
              <a:chOff x="208246" y="459815"/>
              <a:chExt cx="7784196" cy="3893643"/>
            </a:xfrm>
          </p:grpSpPr>
          <p:sp>
            <p:nvSpPr>
              <p:cNvPr id="58" name="Shape 184"/>
              <p:cNvSpPr/>
              <p:nvPr/>
            </p:nvSpPr>
            <p:spPr>
              <a:xfrm>
                <a:off x="215973" y="486806"/>
                <a:ext cx="7768742" cy="3839662"/>
              </a:xfrm>
              <a:prstGeom prst="rect">
                <a:avLst/>
              </a:prstGeom>
              <a:solidFill>
                <a:srgbClr val="808080"/>
              </a:solidFill>
              <a:ln w="12700" cap="flat">
                <a:noFill/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sym typeface="맑은 고딕"/>
                </a:endParaRPr>
              </a:p>
            </p:txBody>
          </p:sp>
          <p:sp>
            <p:nvSpPr>
              <p:cNvPr id="59" name="Shape 185"/>
              <p:cNvSpPr/>
              <p:nvPr/>
            </p:nvSpPr>
            <p:spPr>
              <a:xfrm rot="206336">
                <a:off x="208246" y="459815"/>
                <a:ext cx="7784196" cy="3893643"/>
              </a:xfrm>
              <a:prstGeom prst="rect">
                <a:avLst/>
              </a:prstGeom>
              <a:solidFill>
                <a:srgbClr val="8064A2">
                  <a:lumMod val="50000"/>
                </a:srgbClr>
              </a:solidFill>
              <a:ln w="12700" cap="flat">
                <a:noFill/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69900"/>
                  </a:solidFill>
                  <a:effectLst/>
                  <a:uLnTx/>
                  <a:uFillTx/>
                  <a:latin typeface="맑은 고딕"/>
                  <a:ea typeface="맑은 고딕"/>
                  <a:sym typeface="맑은 고딕"/>
                </a:endParaRPr>
              </a:p>
            </p:txBody>
          </p:sp>
        </p:grpSp>
        <p:sp>
          <p:nvSpPr>
            <p:cNvPr id="57" name="Shape 187"/>
            <p:cNvSpPr/>
            <p:nvPr/>
          </p:nvSpPr>
          <p:spPr>
            <a:xfrm>
              <a:off x="355928" y="1604396"/>
              <a:ext cx="6696702" cy="2160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342900" marR="0" lvl="0" indent="-342900" defTabSz="91440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이장님의</a:t>
              </a:r>
              <a:r>
                <a:rPr kumimoji="0" lang="ko-KR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 권유에 따라 마을 </a:t>
              </a:r>
              <a:r>
                <a:rPr kumimoji="0" lang="ko-KR" alt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수검율</a:t>
              </a:r>
              <a:r>
                <a:rPr kumimoji="0" lang="ko-KR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 좌우</a:t>
              </a:r>
              <a:endParaRPr kumimoji="0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Arial Black"/>
                <a:sym typeface="Arial Black"/>
              </a:endParaRPr>
            </a:p>
            <a:p>
              <a:pPr marL="342900" marR="0" lvl="0" indent="-342900" defTabSz="91440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수검률이</a:t>
              </a:r>
              <a:r>
                <a:rPr kumimoji="0" lang="ko-KR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 높은 지역</a:t>
              </a:r>
              <a:r>
                <a:rPr kumimoji="0" lang="en-US" altLang="ko-KR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-</a:t>
              </a:r>
              <a:r>
                <a:rPr kumimoji="0" lang="ko-KR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 </a:t>
              </a:r>
              <a:r>
                <a:rPr kumimoji="0" lang="ko-KR" alt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지자체와</a:t>
              </a:r>
              <a:r>
                <a:rPr kumimoji="0" lang="ko-KR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 </a:t>
              </a:r>
              <a:r>
                <a:rPr kumimoji="0" lang="ko-KR" alt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이장님들이</a:t>
              </a:r>
              <a:r>
                <a:rPr kumimoji="0" lang="ko-KR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 </a:t>
              </a:r>
              <a:endParaRPr kumimoji="0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Arial Black"/>
                <a:sym typeface="Arial Black"/>
              </a:endParaRPr>
            </a:p>
            <a:p>
              <a:pPr marL="0" marR="0" lvl="0" indent="0" defTabSz="91440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    </a:t>
              </a:r>
              <a:r>
                <a:rPr kumimoji="0" lang="ko-KR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단결하여 협조</a:t>
              </a:r>
              <a:endParaRPr kumimoji="0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Arial Black"/>
                <a:sym typeface="Arial Black"/>
              </a:endParaRPr>
            </a:p>
            <a:p>
              <a:pPr marL="342900" marR="0" lvl="0" indent="-342900" defTabSz="91440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보건지소와 진료소에 목표 </a:t>
              </a:r>
              <a:r>
                <a:rPr kumimoji="0" lang="ko-KR" alt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수검율을</a:t>
              </a:r>
              <a:r>
                <a:rPr kumimoji="0" lang="ko-KR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 배정필요</a:t>
              </a:r>
              <a:endParaRPr kumimoji="0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Arial Black"/>
                <a:sym typeface="Arial Black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115616" y="2823321"/>
            <a:ext cx="449097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1. </a:t>
            </a:r>
            <a:r>
              <a:rPr kumimoji="0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출장 검진기관  </a:t>
            </a:r>
            <a:r>
              <a:rPr kumimoji="0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(00</a:t>
            </a:r>
            <a:r>
              <a:rPr kumimoji="0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병원</a:t>
            </a:r>
            <a:r>
              <a:rPr kumimoji="0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) </a:t>
            </a:r>
            <a:r>
              <a:rPr kumimoji="0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 </a:t>
            </a:r>
            <a:r>
              <a:rPr kumimoji="0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000</a:t>
            </a:r>
            <a:endParaRPr kumimoji="0" lang="ko-KR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sym typeface="맑은 고딕"/>
            </a:endParaRPr>
          </a:p>
        </p:txBody>
      </p:sp>
      <p:pic>
        <p:nvPicPr>
          <p:cNvPr id="61" name="그림 60" descr="강혁진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3140" y="1545698"/>
            <a:ext cx="2105151" cy="1176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63" name="그룹 62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64" name="Picture 12" descr="마지막장_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Box 64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66" name="모서리가 둥근 직사각형 65"/>
          <p:cNvSpPr/>
          <p:nvPr/>
        </p:nvSpPr>
        <p:spPr>
          <a:xfrm>
            <a:off x="3275856" y="1629889"/>
            <a:ext cx="5112568" cy="646983"/>
          </a:xfrm>
          <a:prstGeom prst="roundRect">
            <a:avLst/>
          </a:prstGeom>
          <a:solidFill>
            <a:srgbClr val="4F81BD">
              <a:lumMod val="5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152400" dist="88900" dir="4200000" algn="tl" rotWithShape="0">
              <a:prstClr val="black">
                <a:alpha val="73000"/>
              </a:prstClr>
            </a:outerShdw>
          </a:effectLst>
        </p:spPr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  <a:sym typeface="맑은 고딕"/>
              </a:rPr>
              <a:t>유관기관 시각 발표</a:t>
            </a:r>
            <a:r>
              <a:rPr kumimoji="0" lang="en-US" altLang="ko-KR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  <a:sym typeface="맑은 고딕"/>
              </a:rPr>
              <a:t>(</a:t>
            </a:r>
            <a:r>
              <a:rPr kumimoji="0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  <a:sym typeface="맑은 고딕"/>
              </a:rPr>
              <a:t>사례</a:t>
            </a:r>
            <a:r>
              <a:rPr kumimoji="0" lang="en-US" altLang="ko-KR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  <a:sym typeface="맑은 고딕"/>
              </a:rPr>
              <a:t>1)</a:t>
            </a:r>
            <a:endParaRPr kumimoji="0" lang="ko-KR" altLang="en-US" sz="3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  <a:sym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40084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15" name="Group 188"/>
          <p:cNvGrpSpPr/>
          <p:nvPr/>
        </p:nvGrpSpPr>
        <p:grpSpPr>
          <a:xfrm>
            <a:off x="679902" y="2677267"/>
            <a:ext cx="7784198" cy="3488037"/>
            <a:chOff x="208246" y="459814"/>
            <a:chExt cx="7784197" cy="3893644"/>
          </a:xfrm>
        </p:grpSpPr>
        <p:grpSp>
          <p:nvGrpSpPr>
            <p:cNvPr id="16" name="Group 186"/>
            <p:cNvGrpSpPr/>
            <p:nvPr/>
          </p:nvGrpSpPr>
          <p:grpSpPr>
            <a:xfrm>
              <a:off x="208246" y="459814"/>
              <a:ext cx="7784197" cy="3893644"/>
              <a:chOff x="208246" y="459815"/>
              <a:chExt cx="7784196" cy="3893643"/>
            </a:xfrm>
          </p:grpSpPr>
          <p:sp>
            <p:nvSpPr>
              <p:cNvPr id="18" name="Shape 184"/>
              <p:cNvSpPr/>
              <p:nvPr/>
            </p:nvSpPr>
            <p:spPr>
              <a:xfrm>
                <a:off x="215973" y="486806"/>
                <a:ext cx="7768742" cy="3839662"/>
              </a:xfrm>
              <a:prstGeom prst="rect">
                <a:avLst/>
              </a:prstGeom>
              <a:solidFill>
                <a:srgbClr val="5E5E5E"/>
              </a:solidFill>
              <a:ln w="12700" cap="flat">
                <a:noFill/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atinLnBrk="0"/>
                <a:endParaRPr kern="0">
                  <a:solidFill>
                    <a:sysClr val="windowText" lastClr="000000"/>
                  </a:solidFill>
                  <a:latin typeface="맑은 고딕"/>
                  <a:ea typeface="맑은 고딕"/>
                  <a:sym typeface="맑은 고딕"/>
                </a:endParaRPr>
              </a:p>
            </p:txBody>
          </p:sp>
          <p:sp>
            <p:nvSpPr>
              <p:cNvPr id="19" name="Shape 185"/>
              <p:cNvSpPr/>
              <p:nvPr/>
            </p:nvSpPr>
            <p:spPr>
              <a:xfrm rot="204330">
                <a:off x="208246" y="459815"/>
                <a:ext cx="7784196" cy="3893643"/>
              </a:xfrm>
              <a:prstGeom prst="rect">
                <a:avLst/>
              </a:prstGeom>
              <a:solidFill>
                <a:srgbClr val="666633"/>
              </a:solidFill>
              <a:ln w="12700" cap="flat">
                <a:noFill/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atinLnBrk="0"/>
                <a:endParaRPr kern="0" dirty="0">
                  <a:solidFill>
                    <a:sysClr val="windowText" lastClr="000000"/>
                  </a:solidFill>
                  <a:latin typeface="맑은 고딕"/>
                  <a:ea typeface="맑은 고딕"/>
                  <a:sym typeface="맑은 고딕"/>
                </a:endParaRPr>
              </a:p>
            </p:txBody>
          </p:sp>
        </p:grpSp>
        <p:sp>
          <p:nvSpPr>
            <p:cNvPr id="17" name="Shape 187"/>
            <p:cNvSpPr/>
            <p:nvPr/>
          </p:nvSpPr>
          <p:spPr>
            <a:xfrm>
              <a:off x="562608" y="1942014"/>
              <a:ext cx="7107071" cy="16435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342900" indent="-342900" latinLnBrk="0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ko-KR" altLang="en-US" sz="2400" kern="0" dirty="0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관내 검진의료기관 인프라 취약</a:t>
              </a:r>
              <a:endParaRPr lang="en-US" altLang="ko-KR" sz="2400" kern="0" dirty="0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 Black"/>
                <a:sym typeface="Arial Black"/>
              </a:endParaRPr>
            </a:p>
            <a:p>
              <a:pPr marL="342900" indent="-342900" latinLnBrk="0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ko-KR" altLang="en-US" sz="2400" kern="0" dirty="0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사업초기부터 유관기관의 협력 및 공동사업 필요</a:t>
              </a:r>
              <a:endParaRPr lang="en-US" altLang="ko-KR" sz="2400" kern="0" dirty="0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 Black"/>
                <a:sym typeface="Arial Black"/>
              </a:endParaRPr>
            </a:p>
            <a:p>
              <a:pPr marL="342900" indent="-342900" latinLnBrk="0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ko-KR" altLang="en-US" sz="2400" kern="0" dirty="0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대장</a:t>
              </a:r>
              <a:r>
                <a:rPr lang="ko-KR" altLang="en-US" sz="2400" kern="0" dirty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암 </a:t>
              </a:r>
              <a:r>
                <a:rPr lang="en-US" altLang="ko-KR" sz="2400" kern="0" dirty="0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1</a:t>
              </a:r>
              <a:r>
                <a:rPr lang="ko-KR" altLang="en-US" sz="2400" kern="0" dirty="0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cs typeface="Arial Black"/>
                  <a:sym typeface="Arial Black"/>
                </a:rPr>
                <a:t>차 검진방법에 대한 시민 홍보 강화</a:t>
              </a:r>
              <a:endParaRPr lang="en-US" altLang="ko-KR" sz="2400" kern="0" dirty="0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 Black"/>
                <a:sym typeface="Arial Black"/>
              </a:endParaRPr>
            </a:p>
          </p:txBody>
        </p:sp>
      </p:grpSp>
      <p:sp>
        <p:nvSpPr>
          <p:cNvPr id="20" name="모서리가 둥근 직사각형 19"/>
          <p:cNvSpPr/>
          <p:nvPr/>
        </p:nvSpPr>
        <p:spPr>
          <a:xfrm>
            <a:off x="3275856" y="1629889"/>
            <a:ext cx="5112568" cy="64698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/>
          <a:effectLst>
            <a:outerShdw blurRad="152400" dist="88900" dir="4200000" algn="tl" rotWithShape="0">
              <a:prstClr val="black">
                <a:alpha val="73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ko-KR" altLang="en-US" sz="3200" kern="0" dirty="0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유관기관 시각 발표</a:t>
            </a:r>
            <a:r>
              <a:rPr lang="en-US" altLang="ko-KR" sz="3200" kern="0" dirty="0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(</a:t>
            </a:r>
            <a:r>
              <a:rPr lang="ko-KR" altLang="en-US" sz="3200" kern="0" dirty="0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사례</a:t>
            </a:r>
            <a:r>
              <a:rPr lang="en-US" altLang="ko-KR" sz="3200" kern="0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2</a:t>
            </a:r>
            <a:r>
              <a:rPr lang="en-US" altLang="ko-KR" sz="3200" kern="0" dirty="0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)</a:t>
            </a:r>
            <a:endParaRPr lang="ko-KR" altLang="en-US" sz="3200" kern="0" dirty="0">
              <a:solidFill>
                <a:prstClr val="white"/>
              </a:solidFill>
              <a:latin typeface="HY헤드라인M" panose="02030600000101010101" pitchFamily="18" charset="-127"/>
              <a:ea typeface="HY헤드라인M" panose="02030600000101010101" pitchFamily="18" charset="-127"/>
              <a:sym typeface="맑은 고딕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5616" y="3284984"/>
            <a:ext cx="302903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altLang="ko-KR" sz="2400" kern="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2</a:t>
            </a:r>
            <a:r>
              <a:rPr lang="en-US" altLang="ko-KR" sz="2400" kern="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. </a:t>
            </a:r>
            <a:r>
              <a:rPr lang="ko-KR" altLang="en-US" sz="2400" kern="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건강보험공단  </a:t>
            </a:r>
            <a:r>
              <a:rPr lang="en-US" altLang="ko-KR" sz="2400" kern="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000</a:t>
            </a:r>
            <a:endParaRPr lang="ko-KR" altLang="en-US" sz="2400" kern="0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  <a:sym typeface="맑은 고딕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23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25" name="그림 24" descr="장영주.png"/>
          <p:cNvPicPr>
            <a:picLocks noChangeAspect="1"/>
          </p:cNvPicPr>
          <p:nvPr/>
        </p:nvPicPr>
        <p:blipFill rotWithShape="1">
          <a:blip r:embed="rId5" cstate="print"/>
          <a:srcRect b="16156"/>
          <a:stretch/>
        </p:blipFill>
        <p:spPr>
          <a:xfrm>
            <a:off x="1022006" y="1268760"/>
            <a:ext cx="2059429" cy="16869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2029999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22" name="그룹 21"/>
          <p:cNvGrpSpPr/>
          <p:nvPr/>
        </p:nvGrpSpPr>
        <p:grpSpPr>
          <a:xfrm>
            <a:off x="251520" y="72008"/>
            <a:ext cx="6854407" cy="1340768"/>
            <a:chOff x="251520" y="72008"/>
            <a:chExt cx="3738986" cy="1340768"/>
          </a:xfrm>
        </p:grpSpPr>
        <p:pic>
          <p:nvPicPr>
            <p:cNvPr id="23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462114" y="265585"/>
              <a:ext cx="35283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err="1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암검진사업</a:t>
              </a:r>
              <a:r>
                <a:rPr lang="en-US" altLang="ko-KR" sz="28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Mam-project - </a:t>
              </a:r>
              <a:r>
                <a:rPr lang="ko-KR" altLang="en-US" sz="28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피드백 </a:t>
              </a:r>
              <a:endParaRPr lang="ko-KR" altLang="en-US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26" name="Picture 2" descr="C:\Users\USER\Pictures\수범사례\크기변환_IMG_20140618_160227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400" y="1368000"/>
            <a:ext cx="8445600" cy="48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709757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22" name="그룹 21"/>
          <p:cNvGrpSpPr/>
          <p:nvPr/>
        </p:nvGrpSpPr>
        <p:grpSpPr>
          <a:xfrm>
            <a:off x="251520" y="72008"/>
            <a:ext cx="6854407" cy="1340768"/>
            <a:chOff x="251520" y="72008"/>
            <a:chExt cx="3738986" cy="1340768"/>
          </a:xfrm>
        </p:grpSpPr>
        <p:pic>
          <p:nvPicPr>
            <p:cNvPr id="23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462114" y="265585"/>
              <a:ext cx="35283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err="1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암검진사업</a:t>
              </a:r>
              <a:r>
                <a:rPr lang="en-US" altLang="ko-KR" sz="28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Mam-project - </a:t>
              </a:r>
              <a:r>
                <a:rPr lang="ko-KR" altLang="en-US" sz="28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피드백 </a:t>
              </a:r>
              <a:endParaRPr lang="ko-KR" altLang="en-US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8" name="Picture 2" descr="C:\Users\USER\AppData\Local\Temp\HAMONITEMP\IMG_20140618_165311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400" y="1368000"/>
            <a:ext cx="8445600" cy="48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812918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 bwMode="auto">
          <a:xfrm>
            <a:off x="5796136" y="6165304"/>
            <a:ext cx="3240360" cy="619127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251520" y="72008"/>
            <a:ext cx="4392488" cy="1340768"/>
            <a:chOff x="251520" y="72008"/>
            <a:chExt cx="4392488" cy="1340768"/>
          </a:xfrm>
        </p:grpSpPr>
        <p:pic>
          <p:nvPicPr>
            <p:cNvPr id="6" name="Picture 12" descr="마지막장_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4392488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67544" y="224641"/>
              <a:ext cx="41044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solidFill>
                    <a:srgbClr val="FFFFFF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전라남도 행정구역도</a:t>
              </a:r>
              <a:endParaRPr lang="ko-KR" altLang="en-US" sz="3200" dirty="0"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8" name="내용 개체 틀 3" descr="전남지도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589" b="99239" l="4573" r="95668">
                        <a14:foregroundMark x1="23225" y1="43531" x2="23225" y2="43531"/>
                        <a14:foregroundMark x1="23225" y1="43531" x2="23225" y2="43531"/>
                        <a14:foregroundMark x1="25632" y1="49924" x2="25632" y2="49924"/>
                        <a14:foregroundMark x1="25632" y1="49924" x2="25632" y2="49924"/>
                        <a14:foregroundMark x1="21901" y1="55403" x2="21901" y2="55403"/>
                        <a14:foregroundMark x1="21901" y1="55403" x2="21901" y2="55403"/>
                        <a14:foregroundMark x1="18051" y1="57230" x2="18051" y2="57230"/>
                        <a14:foregroundMark x1="18051" y1="57230" x2="18051" y2="57230"/>
                        <a14:foregroundMark x1="16727" y1="57230" x2="16727" y2="57230"/>
                        <a14:foregroundMark x1="16727" y1="57230" x2="16727" y2="57230"/>
                        <a14:foregroundMark x1="18532" y1="56012" x2="18532" y2="56012"/>
                        <a14:foregroundMark x1="18532" y1="56012" x2="18532" y2="56012"/>
                        <a14:foregroundMark x1="17329" y1="55708" x2="17329" y2="55708"/>
                        <a14:foregroundMark x1="16606" y1="55708" x2="16606" y2="55708"/>
                        <a14:foregroundMark x1="19374" y1="55403" x2="19374" y2="55403"/>
                        <a14:foregroundMark x1="17690" y1="63775" x2="17690" y2="63775"/>
                        <a14:foregroundMark x1="17690" y1="63775" x2="17690" y2="63775"/>
                        <a14:foregroundMark x1="12395" y1="73059" x2="12395" y2="73059"/>
                        <a14:foregroundMark x1="12395" y1="73059" x2="12395" y2="73059"/>
                        <a14:foregroundMark x1="20939" y1="73059" x2="20939" y2="73059"/>
                        <a14:foregroundMark x1="20939" y1="73059" x2="20939" y2="73059"/>
                        <a14:foregroundMark x1="25632" y1="70776" x2="25632" y2="70776"/>
                        <a14:foregroundMark x1="25632" y1="70776" x2="25632" y2="70776"/>
                        <a14:foregroundMark x1="21420" y1="81279" x2="21420" y2="81279"/>
                        <a14:foregroundMark x1="21420" y1="81279" x2="21420" y2="81279"/>
                        <a14:foregroundMark x1="28279" y1="84170" x2="28279" y2="84170"/>
                        <a14:foregroundMark x1="28279" y1="84170" x2="28279" y2="84170"/>
                        <a14:foregroundMark x1="48857" y1="93303" x2="48857" y2="93303"/>
                        <a14:foregroundMark x1="48857" y1="93303" x2="48857" y2="93303"/>
                        <a14:foregroundMark x1="50903" y1="89954" x2="50903" y2="89954"/>
                        <a14:foregroundMark x1="50903" y1="89954" x2="50903" y2="89954"/>
                        <a14:foregroundMark x1="51023" y1="92846" x2="51023" y2="92846"/>
                        <a14:foregroundMark x1="51264" y1="90715" x2="51264" y2="90715"/>
                        <a14:foregroundMark x1="51504" y1="90715" x2="51504" y2="90715"/>
                        <a14:foregroundMark x1="51745" y1="90715" x2="51745" y2="90715"/>
                        <a14:foregroundMark x1="51865" y1="91020" x2="51865" y2="91020"/>
                        <a14:foregroundMark x1="49338" y1="90411" x2="49338" y2="90411"/>
                        <a14:foregroundMark x1="55957" y1="93912" x2="55957" y2="93912"/>
                        <a14:foregroundMark x1="66426" y1="84475" x2="66426" y2="844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12576" y="332656"/>
            <a:ext cx="9865096" cy="6048672"/>
          </a:xfrm>
          <a:prstGeom prst="rect">
            <a:avLst/>
          </a:prstGeom>
          <a:ln>
            <a:noFill/>
          </a:ln>
          <a:effectLst>
            <a:outerShdw blurRad="76200" dist="50800" dir="2700000" sx="101000" sy="101000" algn="tl" rotWithShape="0">
              <a:prstClr val="black">
                <a:alpha val="38000"/>
              </a:prstClr>
            </a:outerShdw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41446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203896" y="1734051"/>
            <a:ext cx="8760592" cy="5051999"/>
            <a:chOff x="1028700" y="1828800"/>
            <a:chExt cx="6991350" cy="1912938"/>
          </a:xfrm>
        </p:grpSpPr>
        <p:sp>
          <p:nvSpPr>
            <p:cNvPr id="43" name="Freeform 3"/>
            <p:cNvSpPr>
              <a:spLocks/>
            </p:cNvSpPr>
            <p:nvPr/>
          </p:nvSpPr>
          <p:spPr bwMode="gray">
            <a:xfrm>
              <a:off x="1028700" y="2779713"/>
              <a:ext cx="2019300" cy="962025"/>
            </a:xfrm>
            <a:custGeom>
              <a:avLst/>
              <a:gdLst>
                <a:gd name="T0" fmla="*/ 76594 w 2320"/>
                <a:gd name="T1" fmla="*/ 845416 h 792"/>
                <a:gd name="T2" fmla="*/ 76594 w 2320"/>
                <a:gd name="T3" fmla="*/ 0 h 792"/>
                <a:gd name="T4" fmla="*/ 0 w 2320"/>
                <a:gd name="T5" fmla="*/ 0 h 792"/>
                <a:gd name="T6" fmla="*/ 0 w 2320"/>
                <a:gd name="T7" fmla="*/ 962025 h 792"/>
                <a:gd name="T8" fmla="*/ 2019300 w 2320"/>
                <a:gd name="T9" fmla="*/ 962025 h 792"/>
                <a:gd name="T10" fmla="*/ 2019300 w 2320"/>
                <a:gd name="T11" fmla="*/ 845416 h 792"/>
                <a:gd name="T12" fmla="*/ 76594 w 2320"/>
                <a:gd name="T13" fmla="*/ 845416 h 7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0"/>
                <a:gd name="T22" fmla="*/ 0 h 792"/>
                <a:gd name="T23" fmla="*/ 2320 w 2320"/>
                <a:gd name="T24" fmla="*/ 792 h 7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0" h="792">
                  <a:moveTo>
                    <a:pt x="88" y="696"/>
                  </a:moveTo>
                  <a:lnTo>
                    <a:pt x="88" y="0"/>
                  </a:lnTo>
                  <a:lnTo>
                    <a:pt x="0" y="0"/>
                  </a:lnTo>
                  <a:lnTo>
                    <a:pt x="0" y="792"/>
                  </a:lnTo>
                  <a:lnTo>
                    <a:pt x="2320" y="792"/>
                  </a:lnTo>
                  <a:lnTo>
                    <a:pt x="2320" y="696"/>
                  </a:lnTo>
                  <a:lnTo>
                    <a:pt x="88" y="696"/>
                  </a:lnTo>
                  <a:close/>
                </a:path>
              </a:pathLst>
            </a:custGeom>
            <a:solidFill>
              <a:srgbClr val="679E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44" name="Freeform 4"/>
            <p:cNvSpPr>
              <a:spLocks/>
            </p:cNvSpPr>
            <p:nvPr/>
          </p:nvSpPr>
          <p:spPr bwMode="gray">
            <a:xfrm rot="10800000">
              <a:off x="6096000" y="1828800"/>
              <a:ext cx="1924050" cy="962025"/>
            </a:xfrm>
            <a:custGeom>
              <a:avLst/>
              <a:gdLst>
                <a:gd name="T0" fmla="*/ 72981 w 2320"/>
                <a:gd name="T1" fmla="*/ 845416 h 792"/>
                <a:gd name="T2" fmla="*/ 72981 w 2320"/>
                <a:gd name="T3" fmla="*/ 0 h 792"/>
                <a:gd name="T4" fmla="*/ 0 w 2320"/>
                <a:gd name="T5" fmla="*/ 0 h 792"/>
                <a:gd name="T6" fmla="*/ 0 w 2320"/>
                <a:gd name="T7" fmla="*/ 962025 h 792"/>
                <a:gd name="T8" fmla="*/ 1924050 w 2320"/>
                <a:gd name="T9" fmla="*/ 962025 h 792"/>
                <a:gd name="T10" fmla="*/ 1924050 w 2320"/>
                <a:gd name="T11" fmla="*/ 845416 h 792"/>
                <a:gd name="T12" fmla="*/ 72981 w 2320"/>
                <a:gd name="T13" fmla="*/ 845416 h 7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0"/>
                <a:gd name="T22" fmla="*/ 0 h 792"/>
                <a:gd name="T23" fmla="*/ 2320 w 2320"/>
                <a:gd name="T24" fmla="*/ 792 h 7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0" h="792">
                  <a:moveTo>
                    <a:pt x="88" y="696"/>
                  </a:moveTo>
                  <a:lnTo>
                    <a:pt x="88" y="0"/>
                  </a:lnTo>
                  <a:lnTo>
                    <a:pt x="0" y="0"/>
                  </a:lnTo>
                  <a:lnTo>
                    <a:pt x="0" y="792"/>
                  </a:lnTo>
                  <a:lnTo>
                    <a:pt x="2320" y="792"/>
                  </a:lnTo>
                  <a:lnTo>
                    <a:pt x="2320" y="696"/>
                  </a:lnTo>
                  <a:lnTo>
                    <a:pt x="88" y="696"/>
                  </a:lnTo>
                  <a:close/>
                </a:path>
              </a:pathLst>
            </a:custGeom>
            <a:solidFill>
              <a:srgbClr val="679E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45" name="Rectangle 5"/>
            <p:cNvSpPr>
              <a:spLocks noChangeArrowheads="1"/>
            </p:cNvSpPr>
            <p:nvPr/>
          </p:nvSpPr>
          <p:spPr bwMode="gray">
            <a:xfrm>
              <a:off x="1208088" y="2017713"/>
              <a:ext cx="6629400" cy="1524000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HY견고딕"/>
              </a:endParaRPr>
            </a:p>
          </p:txBody>
        </p:sp>
      </p:grpSp>
      <p:pic>
        <p:nvPicPr>
          <p:cNvPr id="46" name="그림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sp>
        <p:nvSpPr>
          <p:cNvPr id="47" name="내용 개체 틀 2"/>
          <p:cNvSpPr txBox="1">
            <a:spLocks/>
          </p:cNvSpPr>
          <p:nvPr/>
        </p:nvSpPr>
        <p:spPr>
          <a:xfrm>
            <a:off x="709736" y="2492896"/>
            <a:ext cx="8686800" cy="44644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충분한 공감대 조성 및 지역사회 </a:t>
            </a: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역할 인식</a:t>
            </a:r>
            <a:endParaRPr kumimoji="1" lang="en-US" altLang="ko-KR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낮은 </a:t>
            </a:r>
            <a:r>
              <a:rPr kumimoji="1" lang="ko-KR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수검율</a:t>
            </a: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원인 분석 및 사업 발굴 용이</a:t>
            </a:r>
            <a:endParaRPr kumimoji="1" lang="en-US" altLang="ko-KR" sz="32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소통과 협력을 통한 </a:t>
            </a: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정부 </a:t>
            </a:r>
            <a:r>
              <a:rPr kumimoji="1" lang="en-US" altLang="ko-K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3.0</a:t>
            </a: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사업 효과제고</a:t>
            </a:r>
            <a:endParaRPr kumimoji="1" lang="en-US" altLang="ko-KR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lvl="0" indent="0">
              <a:lnSpc>
                <a:spcPct val="200000"/>
              </a:lnSpc>
              <a:buNone/>
              <a:defRPr/>
            </a:pPr>
            <a:r>
              <a:rPr kumimoji="1" lang="en-US" altLang="ko-KR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/>
                <a:ea typeface="HY견고딕"/>
                <a:cs typeface="+mn-cs"/>
              </a:rPr>
              <a:t> </a:t>
            </a:r>
            <a:r>
              <a:rPr lang="ko-KR" altLang="en-US" kern="0" dirty="0" err="1" smtClean="0">
                <a:solidFill>
                  <a:sysClr val="window" lastClr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암검진지도자</a:t>
            </a:r>
            <a:r>
              <a:rPr lang="ko-KR" altLang="en-US" kern="0" dirty="0" smtClean="0">
                <a:solidFill>
                  <a:sysClr val="window" lastClr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kern="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47</a:t>
            </a:r>
            <a:r>
              <a:rPr lang="ko-KR" altLang="en-US" kern="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 양성</a:t>
            </a:r>
            <a:r>
              <a:rPr lang="en-US" altLang="ko-KR" kern="0" dirty="0" smtClean="0">
                <a:solidFill>
                  <a:sysClr val="window" lastClr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kern="0" dirty="0" smtClean="0">
                <a:solidFill>
                  <a:sysClr val="window" lastClr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주민대표</a:t>
            </a:r>
            <a:r>
              <a:rPr lang="en-US" altLang="ko-KR" kern="0" dirty="0" smtClean="0">
                <a:solidFill>
                  <a:sysClr val="window" lastClr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kern="0" dirty="0" smtClean="0">
                <a:solidFill>
                  <a:sysClr val="window" lastClr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</a:t>
            </a:r>
            <a:r>
              <a:rPr lang="en-US" altLang="ko-KR" kern="0" dirty="0" smtClean="0">
                <a:solidFill>
                  <a:sysClr val="window" lastClr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kumimoji="1" lang="en-US" altLang="ko-KR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견고딕"/>
              <a:ea typeface="HY견고딕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견고딕"/>
              <a:ea typeface="HY견고딕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견고딕"/>
              <a:ea typeface="HY견고딕"/>
              <a:cs typeface="+mn-cs"/>
            </a:endParaRPr>
          </a:p>
        </p:txBody>
      </p:sp>
      <p:pic>
        <p:nvPicPr>
          <p:cNvPr id="48" name="Picture 21" descr="무제-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803" y="3699221"/>
            <a:ext cx="377851" cy="3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1" descr="무제-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803" y="2852936"/>
            <a:ext cx="377851" cy="3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1" descr="무제-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803" y="4563317"/>
            <a:ext cx="377851" cy="3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1" descr="무제-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803" y="5387739"/>
            <a:ext cx="377851" cy="3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그룹 51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53" name="Picture 12" descr="마지막장_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56" name="Group 3"/>
          <p:cNvGrpSpPr>
            <a:grpSpLocks/>
          </p:cNvGrpSpPr>
          <p:nvPr/>
        </p:nvGrpSpPr>
        <p:grpSpPr bwMode="auto">
          <a:xfrm>
            <a:off x="440248" y="1276605"/>
            <a:ext cx="5139864" cy="856251"/>
            <a:chOff x="816" y="2304"/>
            <a:chExt cx="1440" cy="448"/>
          </a:xfrm>
        </p:grpSpPr>
        <p:sp>
          <p:nvSpPr>
            <p:cNvPr id="57" name="Freeform 4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270 w 1120"/>
                <a:gd name="T1" fmla="*/ 190 h 252"/>
                <a:gd name="T2" fmla="*/ 1265 w 1120"/>
                <a:gd name="T3" fmla="*/ 188 h 252"/>
                <a:gd name="T4" fmla="*/ 1247 w 1120"/>
                <a:gd name="T5" fmla="*/ 185 h 252"/>
                <a:gd name="T6" fmla="*/ 1218 w 1120"/>
                <a:gd name="T7" fmla="*/ 181 h 252"/>
                <a:gd name="T8" fmla="*/ 1177 w 1120"/>
                <a:gd name="T9" fmla="*/ 175 h 252"/>
                <a:gd name="T10" fmla="*/ 1125 w 1120"/>
                <a:gd name="T11" fmla="*/ 167 h 252"/>
                <a:gd name="T12" fmla="*/ 1064 w 1120"/>
                <a:gd name="T13" fmla="*/ 160 h 252"/>
                <a:gd name="T14" fmla="*/ 993 w 1120"/>
                <a:gd name="T15" fmla="*/ 154 h 252"/>
                <a:gd name="T16" fmla="*/ 914 w 1120"/>
                <a:gd name="T17" fmla="*/ 148 h 252"/>
                <a:gd name="T18" fmla="*/ 828 w 1120"/>
                <a:gd name="T19" fmla="*/ 143 h 252"/>
                <a:gd name="T20" fmla="*/ 733 w 1120"/>
                <a:gd name="T21" fmla="*/ 139 h 252"/>
                <a:gd name="T22" fmla="*/ 630 w 1120"/>
                <a:gd name="T23" fmla="*/ 139 h 252"/>
                <a:gd name="T24" fmla="*/ 528 w 1120"/>
                <a:gd name="T25" fmla="*/ 139 h 252"/>
                <a:gd name="T26" fmla="*/ 435 w 1120"/>
                <a:gd name="T27" fmla="*/ 143 h 252"/>
                <a:gd name="T28" fmla="*/ 349 w 1120"/>
                <a:gd name="T29" fmla="*/ 148 h 252"/>
                <a:gd name="T30" fmla="*/ 270 w 1120"/>
                <a:gd name="T31" fmla="*/ 154 h 252"/>
                <a:gd name="T32" fmla="*/ 202 w 1120"/>
                <a:gd name="T33" fmla="*/ 160 h 252"/>
                <a:gd name="T34" fmla="*/ 143 w 1120"/>
                <a:gd name="T35" fmla="*/ 167 h 252"/>
                <a:gd name="T36" fmla="*/ 93 w 1120"/>
                <a:gd name="T37" fmla="*/ 175 h 252"/>
                <a:gd name="T38" fmla="*/ 52 w 1120"/>
                <a:gd name="T39" fmla="*/ 181 h 252"/>
                <a:gd name="T40" fmla="*/ 23 w 1120"/>
                <a:gd name="T41" fmla="*/ 185 h 252"/>
                <a:gd name="T42" fmla="*/ 7 w 1120"/>
                <a:gd name="T43" fmla="*/ 188 h 252"/>
                <a:gd name="T44" fmla="*/ 0 w 1120"/>
                <a:gd name="T45" fmla="*/ 190 h 252"/>
                <a:gd name="T46" fmla="*/ 0 w 1120"/>
                <a:gd name="T47" fmla="*/ 47 h 252"/>
                <a:gd name="T48" fmla="*/ 635 w 1120"/>
                <a:gd name="T49" fmla="*/ 0 h 252"/>
                <a:gd name="T50" fmla="*/ 1270 w 1120"/>
                <a:gd name="T51" fmla="*/ 47 h 252"/>
                <a:gd name="T52" fmla="*/ 1270 w 1120"/>
                <a:gd name="T53" fmla="*/ 190 h 252"/>
                <a:gd name="T54" fmla="*/ 1270 w 1120"/>
                <a:gd name="T55" fmla="*/ 190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8" name="Rectangle 5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FFCC00">
                    <a:gamma/>
                    <a:tint val="48627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Mam project </a:t>
              </a:r>
              <a:r>
                <a:rPr kumimoji="0" lang="ko-KR" alt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성과</a:t>
              </a:r>
              <a:endParaRPr kumimoji="0" lang="en-US" altLang="ko-KR" sz="32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3643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52" name="그룹 51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53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32" name="내용 개체 틀 3" descr="암검진지도자 기념 사진 2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400" y="1368000"/>
            <a:ext cx="8445600" cy="48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1492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52" name="그룹 51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53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19" name="Group 129"/>
          <p:cNvGrpSpPr>
            <a:grpSpLocks/>
          </p:cNvGrpSpPr>
          <p:nvPr/>
        </p:nvGrpSpPr>
        <p:grpSpPr bwMode="auto">
          <a:xfrm>
            <a:off x="107504" y="1916832"/>
            <a:ext cx="8678520" cy="4608512"/>
            <a:chOff x="4513" y="981"/>
            <a:chExt cx="748" cy="856"/>
          </a:xfrm>
        </p:grpSpPr>
        <p:sp>
          <p:nvSpPr>
            <p:cNvPr id="20" name="Rectangle 54"/>
            <p:cNvSpPr>
              <a:spLocks noChangeArrowheads="1"/>
            </p:cNvSpPr>
            <p:nvPr/>
          </p:nvSpPr>
          <p:spPr bwMode="auto">
            <a:xfrm>
              <a:off x="4698" y="1013"/>
              <a:ext cx="563" cy="824"/>
            </a:xfrm>
            <a:prstGeom prst="rect">
              <a:avLst/>
            </a:prstGeom>
            <a:gradFill rotWithShape="1">
              <a:gsLst>
                <a:gs pos="0">
                  <a:srgbClr val="333333">
                    <a:alpha val="80000"/>
                  </a:srgbClr>
                </a:gs>
                <a:gs pos="100000">
                  <a:srgbClr val="333333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21" name="Freeform 55"/>
            <p:cNvSpPr>
              <a:spLocks/>
            </p:cNvSpPr>
            <p:nvPr/>
          </p:nvSpPr>
          <p:spPr bwMode="auto">
            <a:xfrm>
              <a:off x="4513" y="1013"/>
              <a:ext cx="748" cy="741"/>
            </a:xfrm>
            <a:custGeom>
              <a:avLst/>
              <a:gdLst>
                <a:gd name="T0" fmla="*/ 224 w 905"/>
                <a:gd name="T1" fmla="*/ 0 h 897"/>
                <a:gd name="T2" fmla="*/ 905 w 905"/>
                <a:gd name="T3" fmla="*/ 0 h 897"/>
                <a:gd name="T4" fmla="*/ 679 w 905"/>
                <a:gd name="T5" fmla="*/ 897 h 897"/>
                <a:gd name="T6" fmla="*/ 0 w 905"/>
                <a:gd name="T7" fmla="*/ 779 h 897"/>
                <a:gd name="T8" fmla="*/ 224 w 905"/>
                <a:gd name="T9" fmla="*/ 0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5" h="897">
                  <a:moveTo>
                    <a:pt x="224" y="0"/>
                  </a:moveTo>
                  <a:lnTo>
                    <a:pt x="905" y="0"/>
                  </a:lnTo>
                  <a:cubicBezTo>
                    <a:pt x="905" y="0"/>
                    <a:pt x="901" y="521"/>
                    <a:pt x="679" y="897"/>
                  </a:cubicBezTo>
                  <a:cubicBezTo>
                    <a:pt x="339" y="838"/>
                    <a:pt x="0" y="779"/>
                    <a:pt x="0" y="779"/>
                  </a:cubicBezTo>
                  <a:cubicBezTo>
                    <a:pt x="205" y="438"/>
                    <a:pt x="224" y="0"/>
                    <a:pt x="2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FAFCC">
                    <a:gamma/>
                    <a:tint val="66667"/>
                    <a:invGamma/>
                  </a:srgbClr>
                </a:gs>
                <a:gs pos="100000">
                  <a:srgbClr val="EFAFCC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ko-KR" altLang="en-US"/>
            </a:p>
          </p:txBody>
        </p:sp>
        <p:grpSp>
          <p:nvGrpSpPr>
            <p:cNvPr id="22" name="Group 56"/>
            <p:cNvGrpSpPr>
              <a:grpSpLocks/>
            </p:cNvGrpSpPr>
            <p:nvPr/>
          </p:nvGrpSpPr>
          <p:grpSpPr bwMode="auto">
            <a:xfrm>
              <a:off x="4867" y="981"/>
              <a:ext cx="94" cy="69"/>
              <a:chOff x="932" y="942"/>
              <a:chExt cx="114" cy="84"/>
            </a:xfrm>
          </p:grpSpPr>
          <p:sp>
            <p:nvSpPr>
              <p:cNvPr id="23" name="Line 57"/>
              <p:cNvSpPr>
                <a:spLocks noChangeShapeType="1"/>
              </p:cNvSpPr>
              <p:nvPr/>
            </p:nvSpPr>
            <p:spPr bwMode="auto">
              <a:xfrm rot="-3600000">
                <a:off x="1008" y="963"/>
                <a:ext cx="2" cy="74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ko-KR" altLang="en-US"/>
              </a:p>
            </p:txBody>
          </p:sp>
          <p:grpSp>
            <p:nvGrpSpPr>
              <p:cNvPr id="24" name="Group 58"/>
              <p:cNvGrpSpPr>
                <a:grpSpLocks/>
              </p:cNvGrpSpPr>
              <p:nvPr/>
            </p:nvGrpSpPr>
            <p:grpSpPr bwMode="auto">
              <a:xfrm rot="-3600000">
                <a:off x="938" y="936"/>
                <a:ext cx="84" cy="96"/>
                <a:chOff x="1292" y="3294"/>
                <a:chExt cx="249" cy="272"/>
              </a:xfrm>
            </p:grpSpPr>
            <p:grpSp>
              <p:nvGrpSpPr>
                <p:cNvPr id="25" name="Group 59"/>
                <p:cNvGrpSpPr>
                  <a:grpSpLocks/>
                </p:cNvGrpSpPr>
                <p:nvPr/>
              </p:nvGrpSpPr>
              <p:grpSpPr bwMode="auto">
                <a:xfrm>
                  <a:off x="1292" y="3385"/>
                  <a:ext cx="249" cy="181"/>
                  <a:chOff x="1791" y="1848"/>
                  <a:chExt cx="908" cy="630"/>
                </a:xfrm>
              </p:grpSpPr>
              <p:sp>
                <p:nvSpPr>
                  <p:cNvPr id="29" name="AutoShape 6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040" y="1820"/>
                    <a:ext cx="409" cy="908"/>
                  </a:xfrm>
                  <a:prstGeom prst="flowChartDelay">
                    <a:avLst/>
                  </a:prstGeom>
                  <a:gradFill rotWithShape="1">
                    <a:gsLst>
                      <a:gs pos="0">
                        <a:srgbClr val="B2B2B2"/>
                      </a:gs>
                      <a:gs pos="100000">
                        <a:srgbClr val="B2B2B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30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1793" y="1848"/>
                    <a:ext cx="902" cy="40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B2B2B2"/>
                      </a:gs>
                      <a:gs pos="100000">
                        <a:srgbClr val="B2B2B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ko-KR" altLang="en-US"/>
                  </a:p>
                </p:txBody>
              </p:sp>
            </p:grpSp>
            <p:grpSp>
              <p:nvGrpSpPr>
                <p:cNvPr id="26" name="Group 62"/>
                <p:cNvGrpSpPr>
                  <a:grpSpLocks/>
                </p:cNvGrpSpPr>
                <p:nvPr/>
              </p:nvGrpSpPr>
              <p:grpSpPr bwMode="auto">
                <a:xfrm>
                  <a:off x="1326" y="3294"/>
                  <a:ext cx="180" cy="181"/>
                  <a:chOff x="1791" y="1848"/>
                  <a:chExt cx="908" cy="630"/>
                </a:xfrm>
              </p:grpSpPr>
              <p:sp>
                <p:nvSpPr>
                  <p:cNvPr id="27" name="AutoShape 6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040" y="1820"/>
                    <a:ext cx="409" cy="908"/>
                  </a:xfrm>
                  <a:prstGeom prst="flowChartDelay">
                    <a:avLst/>
                  </a:prstGeom>
                  <a:gradFill rotWithShape="1">
                    <a:gsLst>
                      <a:gs pos="0">
                        <a:srgbClr val="B2B2B2"/>
                      </a:gs>
                      <a:gs pos="100000">
                        <a:srgbClr val="B2B2B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28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1793" y="1848"/>
                    <a:ext cx="902" cy="40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B2B2B2"/>
                      </a:gs>
                      <a:gs pos="100000">
                        <a:srgbClr val="B2B2B2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ko-KR" altLang="en-US"/>
                  </a:p>
                </p:txBody>
              </p:sp>
            </p:grpSp>
          </p:grpSp>
        </p:grpSp>
      </p:grpSp>
      <p:sp>
        <p:nvSpPr>
          <p:cNvPr id="31" name="직사각형 30"/>
          <p:cNvSpPr>
            <a:spLocks noChangeArrowheads="1"/>
          </p:cNvSpPr>
          <p:nvPr/>
        </p:nvSpPr>
        <p:spPr bwMode="auto">
          <a:xfrm>
            <a:off x="1547664" y="3453508"/>
            <a:ext cx="8424936" cy="244827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latinLnBrk="0"/>
            <a:r>
              <a:rPr lang="en-US" altLang="ko-KR" sz="3600" b="1" dirty="0" smtClean="0">
                <a:latin typeface="Microsoft Yi Baiti" pitchFamily="66" charset="0"/>
                <a:ea typeface="Microsoft Yi Baiti" pitchFamily="66" charset="0"/>
              </a:rPr>
              <a:t>Ⅱ. </a:t>
            </a:r>
            <a:r>
              <a:rPr lang="ko-KR" altLang="en-US" sz="3400" b="1" kern="0" dirty="0" smtClean="0">
                <a:solidFill>
                  <a:schemeClr val="tx2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현장 주민 </a:t>
            </a:r>
            <a:r>
              <a:rPr lang="ko-KR" altLang="en-US" sz="3400" b="1" kern="0" dirty="0" err="1" smtClean="0">
                <a:solidFill>
                  <a:schemeClr val="tx2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참여형</a:t>
            </a:r>
            <a:r>
              <a:rPr lang="ko-KR" altLang="en-US" sz="3400" b="1" kern="0" dirty="0" smtClean="0">
                <a:solidFill>
                  <a:schemeClr val="tx2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 암 검진사업</a:t>
            </a:r>
            <a:endParaRPr lang="en-US" altLang="ko-KR" sz="3400" b="1" kern="0" dirty="0" smtClean="0">
              <a:solidFill>
                <a:schemeClr val="tx2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  <a:sym typeface="맑은 고딕"/>
            </a:endParaRPr>
          </a:p>
          <a:p>
            <a:pPr latinLnBrk="0"/>
            <a:r>
              <a:rPr lang="en-US" altLang="ko-KR" sz="3400" b="1" kern="0" dirty="0" smtClean="0">
                <a:solidFill>
                  <a:schemeClr val="tx2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      </a:t>
            </a:r>
            <a:r>
              <a:rPr lang="en-US" altLang="ko-KR" sz="3400" b="1" kern="0" dirty="0" smtClean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(PAOT)</a:t>
            </a:r>
          </a:p>
          <a:p>
            <a:pPr latinLnBrk="0"/>
            <a:r>
              <a:rPr lang="en-US" altLang="ko-KR" sz="3400" b="1" kern="0" dirty="0" smtClean="0">
                <a:solidFill>
                  <a:schemeClr val="tx2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                  - checklist</a:t>
            </a:r>
            <a:r>
              <a:rPr lang="ko-KR" altLang="en-US" sz="3400" b="1" kern="0" dirty="0" smtClean="0">
                <a:solidFill>
                  <a:schemeClr val="tx2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기법</a:t>
            </a:r>
            <a:endParaRPr lang="en-US" altLang="ko-KR" sz="3400" b="1" kern="0" dirty="0" smtClean="0">
              <a:solidFill>
                <a:schemeClr val="tx2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  <a:sym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982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22" name="그룹 21"/>
          <p:cNvGrpSpPr/>
          <p:nvPr/>
        </p:nvGrpSpPr>
        <p:grpSpPr>
          <a:xfrm>
            <a:off x="251521" y="72008"/>
            <a:ext cx="6768750" cy="1340768"/>
            <a:chOff x="251520" y="72008"/>
            <a:chExt cx="5668783" cy="1340768"/>
          </a:xfrm>
        </p:grpSpPr>
        <p:pic>
          <p:nvPicPr>
            <p:cNvPr id="23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5427559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582725" y="265585"/>
              <a:ext cx="53375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국가 암 사업 대상자 </a:t>
              </a:r>
              <a:r>
                <a:rPr lang="en-US" altLang="ko-KR" sz="28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- </a:t>
              </a:r>
              <a:r>
                <a:rPr lang="ko-KR" altLang="en-US" sz="24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의료취약계층</a:t>
              </a:r>
              <a:endParaRPr lang="ko-KR" altLang="en-US" sz="2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8" name="내용 개체 틀 5" descr="IMG_3075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400" y="1368000"/>
            <a:ext cx="8445600" cy="48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983813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22" name="그룹 21"/>
          <p:cNvGrpSpPr/>
          <p:nvPr/>
        </p:nvGrpSpPr>
        <p:grpSpPr>
          <a:xfrm>
            <a:off x="251521" y="72008"/>
            <a:ext cx="6768750" cy="1340768"/>
            <a:chOff x="251520" y="72008"/>
            <a:chExt cx="5668783" cy="1340768"/>
          </a:xfrm>
        </p:grpSpPr>
        <p:pic>
          <p:nvPicPr>
            <p:cNvPr id="23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5427559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582725" y="265585"/>
              <a:ext cx="53375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국가 암 사업 대상자 </a:t>
              </a:r>
              <a:r>
                <a:rPr lang="en-US" altLang="ko-KR" sz="28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- </a:t>
              </a:r>
              <a:r>
                <a:rPr lang="ko-KR" altLang="en-US" sz="24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의료취약계층</a:t>
              </a:r>
              <a:endParaRPr lang="ko-KR" altLang="en-US" sz="2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9" name="내용 개체 틀 4" descr="자기소개 발표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400" y="1368000"/>
            <a:ext cx="8445600" cy="48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74653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2" name="그룹 51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53" name="Picture 12" descr="마지막장_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45" name="그룹 17"/>
          <p:cNvGrpSpPr/>
          <p:nvPr/>
        </p:nvGrpSpPr>
        <p:grpSpPr>
          <a:xfrm>
            <a:off x="203896" y="2014239"/>
            <a:ext cx="8760592" cy="4523740"/>
            <a:chOff x="1028700" y="1828800"/>
            <a:chExt cx="6991350" cy="1912938"/>
          </a:xfrm>
        </p:grpSpPr>
        <p:sp>
          <p:nvSpPr>
            <p:cNvPr id="47" name="Freeform 3"/>
            <p:cNvSpPr>
              <a:spLocks/>
            </p:cNvSpPr>
            <p:nvPr/>
          </p:nvSpPr>
          <p:spPr bwMode="gray">
            <a:xfrm>
              <a:off x="1028700" y="2779713"/>
              <a:ext cx="2019300" cy="962025"/>
            </a:xfrm>
            <a:custGeom>
              <a:avLst/>
              <a:gdLst>
                <a:gd name="T0" fmla="*/ 76594 w 2320"/>
                <a:gd name="T1" fmla="*/ 845416 h 792"/>
                <a:gd name="T2" fmla="*/ 76594 w 2320"/>
                <a:gd name="T3" fmla="*/ 0 h 792"/>
                <a:gd name="T4" fmla="*/ 0 w 2320"/>
                <a:gd name="T5" fmla="*/ 0 h 792"/>
                <a:gd name="T6" fmla="*/ 0 w 2320"/>
                <a:gd name="T7" fmla="*/ 962025 h 792"/>
                <a:gd name="T8" fmla="*/ 2019300 w 2320"/>
                <a:gd name="T9" fmla="*/ 962025 h 792"/>
                <a:gd name="T10" fmla="*/ 2019300 w 2320"/>
                <a:gd name="T11" fmla="*/ 845416 h 792"/>
                <a:gd name="T12" fmla="*/ 76594 w 2320"/>
                <a:gd name="T13" fmla="*/ 845416 h 7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0"/>
                <a:gd name="T22" fmla="*/ 0 h 792"/>
                <a:gd name="T23" fmla="*/ 2320 w 2320"/>
                <a:gd name="T24" fmla="*/ 792 h 7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0" h="792">
                  <a:moveTo>
                    <a:pt x="88" y="696"/>
                  </a:moveTo>
                  <a:lnTo>
                    <a:pt x="88" y="0"/>
                  </a:lnTo>
                  <a:lnTo>
                    <a:pt x="0" y="0"/>
                  </a:lnTo>
                  <a:lnTo>
                    <a:pt x="0" y="792"/>
                  </a:lnTo>
                  <a:lnTo>
                    <a:pt x="2320" y="792"/>
                  </a:lnTo>
                  <a:lnTo>
                    <a:pt x="2320" y="696"/>
                  </a:lnTo>
                  <a:lnTo>
                    <a:pt x="88" y="696"/>
                  </a:lnTo>
                  <a:close/>
                </a:path>
              </a:pathLst>
            </a:custGeom>
            <a:solidFill>
              <a:srgbClr val="4BACC6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48" name="Freeform 4"/>
            <p:cNvSpPr>
              <a:spLocks/>
            </p:cNvSpPr>
            <p:nvPr/>
          </p:nvSpPr>
          <p:spPr bwMode="gray">
            <a:xfrm rot="10800000">
              <a:off x="6096000" y="1828800"/>
              <a:ext cx="1924050" cy="962025"/>
            </a:xfrm>
            <a:custGeom>
              <a:avLst/>
              <a:gdLst>
                <a:gd name="T0" fmla="*/ 72981 w 2320"/>
                <a:gd name="T1" fmla="*/ 845416 h 792"/>
                <a:gd name="T2" fmla="*/ 72981 w 2320"/>
                <a:gd name="T3" fmla="*/ 0 h 792"/>
                <a:gd name="T4" fmla="*/ 0 w 2320"/>
                <a:gd name="T5" fmla="*/ 0 h 792"/>
                <a:gd name="T6" fmla="*/ 0 w 2320"/>
                <a:gd name="T7" fmla="*/ 962025 h 792"/>
                <a:gd name="T8" fmla="*/ 1924050 w 2320"/>
                <a:gd name="T9" fmla="*/ 962025 h 792"/>
                <a:gd name="T10" fmla="*/ 1924050 w 2320"/>
                <a:gd name="T11" fmla="*/ 845416 h 792"/>
                <a:gd name="T12" fmla="*/ 72981 w 2320"/>
                <a:gd name="T13" fmla="*/ 845416 h 7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0"/>
                <a:gd name="T22" fmla="*/ 0 h 792"/>
                <a:gd name="T23" fmla="*/ 2320 w 2320"/>
                <a:gd name="T24" fmla="*/ 792 h 7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0" h="792">
                  <a:moveTo>
                    <a:pt x="88" y="696"/>
                  </a:moveTo>
                  <a:lnTo>
                    <a:pt x="88" y="0"/>
                  </a:lnTo>
                  <a:lnTo>
                    <a:pt x="0" y="0"/>
                  </a:lnTo>
                  <a:lnTo>
                    <a:pt x="0" y="792"/>
                  </a:lnTo>
                  <a:lnTo>
                    <a:pt x="2320" y="792"/>
                  </a:lnTo>
                  <a:lnTo>
                    <a:pt x="2320" y="696"/>
                  </a:lnTo>
                  <a:lnTo>
                    <a:pt x="88" y="696"/>
                  </a:lnTo>
                  <a:close/>
                </a:path>
              </a:pathLst>
            </a:custGeom>
            <a:solidFill>
              <a:srgbClr val="4BACC6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49" name="Rectangle 5"/>
            <p:cNvSpPr>
              <a:spLocks noChangeArrowheads="1"/>
            </p:cNvSpPr>
            <p:nvPr/>
          </p:nvSpPr>
          <p:spPr bwMode="gray">
            <a:xfrm>
              <a:off x="1208088" y="2017713"/>
              <a:ext cx="6629400" cy="1524000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HY견고딕"/>
              </a:endParaRPr>
            </a:p>
          </p:txBody>
        </p:sp>
      </p:grpSp>
      <p:pic>
        <p:nvPicPr>
          <p:cNvPr id="50" name="그림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sp>
        <p:nvSpPr>
          <p:cNvPr id="51" name="텍스트 개체 틀 2"/>
          <p:cNvSpPr txBox="1">
            <a:spLocks/>
          </p:cNvSpPr>
          <p:nvPr/>
        </p:nvSpPr>
        <p:spPr>
          <a:xfrm>
            <a:off x="1166936" y="2615419"/>
            <a:ext cx="8229600" cy="39170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일      시 </a:t>
            </a:r>
            <a:r>
              <a:rPr kumimoji="1" lang="en-US" altLang="ko-KR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: </a:t>
            </a:r>
            <a:r>
              <a:rPr kumimoji="1" lang="en-US" altLang="ko-K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2014. 5. 16.(</a:t>
            </a: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금</a:t>
            </a:r>
            <a:r>
              <a:rPr kumimoji="1" lang="en-US" altLang="ko-K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)</a:t>
            </a:r>
          </a:p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장      소 </a:t>
            </a:r>
            <a:r>
              <a:rPr kumimoji="1" lang="en-US" altLang="ko-KR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: </a:t>
            </a:r>
            <a:r>
              <a:rPr kumimoji="1" lang="ko-KR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광양읍</a:t>
            </a: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r>
              <a:rPr kumimoji="1" lang="en-US" altLang="ko-KR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(</a:t>
            </a: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칠성아파트</a:t>
            </a:r>
            <a:r>
              <a:rPr kumimoji="1" lang="en-US" altLang="ko-KR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)</a:t>
            </a:r>
          </a:p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참석대상 </a:t>
            </a:r>
            <a:r>
              <a:rPr kumimoji="1" lang="en-US" altLang="ko-KR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: </a:t>
            </a: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아파트 부녀회원</a:t>
            </a:r>
            <a:endParaRPr kumimoji="1" lang="en-US" altLang="ko-KR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내      용 </a:t>
            </a:r>
            <a:r>
              <a:rPr kumimoji="1" lang="en-US" altLang="ko-KR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:</a:t>
            </a: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암 </a:t>
            </a:r>
            <a:r>
              <a:rPr kumimoji="1" lang="ko-KR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검진율</a:t>
            </a: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저하요인 파악 </a:t>
            </a:r>
            <a:r>
              <a:rPr kumimoji="1" lang="en-US" altLang="ko-KR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/>
                <a:ea typeface="HY견고딕"/>
                <a:cs typeface="+mn-cs"/>
              </a:rPr>
              <a:t>	</a:t>
            </a:r>
          </a:p>
        </p:txBody>
      </p:sp>
      <p:pic>
        <p:nvPicPr>
          <p:cNvPr id="54" name="Picture 21" descr="무제-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765" y="2885640"/>
            <a:ext cx="377851" cy="3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1" descr="무제-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765" y="3691376"/>
            <a:ext cx="377851" cy="3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1" descr="무제-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765" y="4530915"/>
            <a:ext cx="377851" cy="3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1" descr="무제-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765" y="5365371"/>
            <a:ext cx="377851" cy="3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 3"/>
          <p:cNvGrpSpPr>
            <a:grpSpLocks/>
          </p:cNvGrpSpPr>
          <p:nvPr/>
        </p:nvGrpSpPr>
        <p:grpSpPr bwMode="auto">
          <a:xfrm>
            <a:off x="234449" y="1484162"/>
            <a:ext cx="7464013" cy="928879"/>
            <a:chOff x="775" y="2266"/>
            <a:chExt cx="1487" cy="486"/>
          </a:xfrm>
        </p:grpSpPr>
        <p:sp>
          <p:nvSpPr>
            <p:cNvPr id="60" name="Freeform 4"/>
            <p:cNvSpPr>
              <a:spLocks/>
            </p:cNvSpPr>
            <p:nvPr/>
          </p:nvSpPr>
          <p:spPr bwMode="gray">
            <a:xfrm>
              <a:off x="778" y="2562"/>
              <a:ext cx="1478" cy="190"/>
            </a:xfrm>
            <a:custGeom>
              <a:avLst/>
              <a:gdLst>
                <a:gd name="T0" fmla="*/ 1270 w 1120"/>
                <a:gd name="T1" fmla="*/ 190 h 252"/>
                <a:gd name="T2" fmla="*/ 1265 w 1120"/>
                <a:gd name="T3" fmla="*/ 188 h 252"/>
                <a:gd name="T4" fmla="*/ 1247 w 1120"/>
                <a:gd name="T5" fmla="*/ 185 h 252"/>
                <a:gd name="T6" fmla="*/ 1218 w 1120"/>
                <a:gd name="T7" fmla="*/ 181 h 252"/>
                <a:gd name="T8" fmla="*/ 1177 w 1120"/>
                <a:gd name="T9" fmla="*/ 175 h 252"/>
                <a:gd name="T10" fmla="*/ 1125 w 1120"/>
                <a:gd name="T11" fmla="*/ 167 h 252"/>
                <a:gd name="T12" fmla="*/ 1064 w 1120"/>
                <a:gd name="T13" fmla="*/ 160 h 252"/>
                <a:gd name="T14" fmla="*/ 993 w 1120"/>
                <a:gd name="T15" fmla="*/ 154 h 252"/>
                <a:gd name="T16" fmla="*/ 914 w 1120"/>
                <a:gd name="T17" fmla="*/ 148 h 252"/>
                <a:gd name="T18" fmla="*/ 828 w 1120"/>
                <a:gd name="T19" fmla="*/ 143 h 252"/>
                <a:gd name="T20" fmla="*/ 733 w 1120"/>
                <a:gd name="T21" fmla="*/ 139 h 252"/>
                <a:gd name="T22" fmla="*/ 630 w 1120"/>
                <a:gd name="T23" fmla="*/ 139 h 252"/>
                <a:gd name="T24" fmla="*/ 528 w 1120"/>
                <a:gd name="T25" fmla="*/ 139 h 252"/>
                <a:gd name="T26" fmla="*/ 435 w 1120"/>
                <a:gd name="T27" fmla="*/ 143 h 252"/>
                <a:gd name="T28" fmla="*/ 349 w 1120"/>
                <a:gd name="T29" fmla="*/ 148 h 252"/>
                <a:gd name="T30" fmla="*/ 270 w 1120"/>
                <a:gd name="T31" fmla="*/ 154 h 252"/>
                <a:gd name="T32" fmla="*/ 202 w 1120"/>
                <a:gd name="T33" fmla="*/ 160 h 252"/>
                <a:gd name="T34" fmla="*/ 143 w 1120"/>
                <a:gd name="T35" fmla="*/ 167 h 252"/>
                <a:gd name="T36" fmla="*/ 93 w 1120"/>
                <a:gd name="T37" fmla="*/ 175 h 252"/>
                <a:gd name="T38" fmla="*/ 52 w 1120"/>
                <a:gd name="T39" fmla="*/ 181 h 252"/>
                <a:gd name="T40" fmla="*/ 23 w 1120"/>
                <a:gd name="T41" fmla="*/ 185 h 252"/>
                <a:gd name="T42" fmla="*/ 7 w 1120"/>
                <a:gd name="T43" fmla="*/ 188 h 252"/>
                <a:gd name="T44" fmla="*/ 0 w 1120"/>
                <a:gd name="T45" fmla="*/ 190 h 252"/>
                <a:gd name="T46" fmla="*/ 0 w 1120"/>
                <a:gd name="T47" fmla="*/ 47 h 252"/>
                <a:gd name="T48" fmla="*/ 635 w 1120"/>
                <a:gd name="T49" fmla="*/ 0 h 252"/>
                <a:gd name="T50" fmla="*/ 1270 w 1120"/>
                <a:gd name="T51" fmla="*/ 47 h 252"/>
                <a:gd name="T52" fmla="*/ 1270 w 1120"/>
                <a:gd name="T53" fmla="*/ 190 h 252"/>
                <a:gd name="T54" fmla="*/ 1270 w 1120"/>
                <a:gd name="T55" fmla="*/ 190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1" name="Rectangle 5"/>
            <p:cNvSpPr>
              <a:spLocks noChangeArrowheads="1"/>
            </p:cNvSpPr>
            <p:nvPr/>
          </p:nvSpPr>
          <p:spPr bwMode="gray">
            <a:xfrm>
              <a:off x="775" y="2266"/>
              <a:ext cx="1487" cy="393"/>
            </a:xfrm>
            <a:prstGeom prst="rect">
              <a:avLst/>
            </a:prstGeom>
            <a:gradFill rotWithShape="1">
              <a:gsLst>
                <a:gs pos="0">
                  <a:srgbClr val="FFCC00">
                    <a:gamma/>
                    <a:tint val="48627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3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주민 </a:t>
              </a:r>
              <a:r>
                <a:rPr kumimoji="0" lang="ko-KR" altLang="en-US" sz="3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참여형</a:t>
              </a:r>
              <a:r>
                <a:rPr kumimoji="0" lang="ko-KR" altLang="en-US" sz="3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암 검진사업</a:t>
              </a:r>
              <a:r>
                <a:rPr kumimoji="0" lang="en-US" altLang="ko-KR" sz="3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(PAOT) - Checklist</a:t>
              </a:r>
              <a:endParaRPr kumimoji="0" lang="en-US" altLang="ko-KR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07275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마지막장_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72008"/>
            <a:ext cx="8640959" cy="134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82805" y="251937"/>
            <a:ext cx="7547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</a:t>
            </a:r>
            <a:r>
              <a:rPr lang="ko-KR" altLang="en-US" sz="2800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장</a:t>
            </a:r>
            <a:r>
              <a:rPr lang="ko-KR" altLang="en-US" sz="2800" dirty="0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주민 </a:t>
            </a:r>
            <a:r>
              <a:rPr lang="ko-KR" altLang="en-US" sz="2800" dirty="0" err="1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참여형</a:t>
            </a:r>
            <a:r>
              <a:rPr lang="ko-KR" altLang="en-US" sz="2800" dirty="0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암 검진사업</a:t>
            </a:r>
            <a:r>
              <a:rPr lang="en-US" altLang="ko-KR" sz="2800" dirty="0" smtClean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(check-list</a:t>
            </a:r>
            <a:r>
              <a:rPr lang="ko-KR" altLang="en-US" sz="2800" dirty="0" smtClean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기법</a:t>
            </a:r>
            <a:r>
              <a:rPr lang="en-US" altLang="ko-KR" sz="2800" dirty="0" smtClean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160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pic>
        <p:nvPicPr>
          <p:cNvPr id="19" name="내용 개체 틀 10" descr="꾸미기_CAM01222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400" y="1368000"/>
            <a:ext cx="8445600" cy="49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7412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3" descr="체크리스트(안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0000"/>
            <a:ext cx="8784976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그림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419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분석표.PN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0000"/>
            <a:ext cx="8784976" cy="65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그림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182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sp>
        <p:nvSpPr>
          <p:cNvPr id="8" name="모서리가 둥근 직사각형 7"/>
          <p:cNvSpPr/>
          <p:nvPr/>
        </p:nvSpPr>
        <p:spPr>
          <a:xfrm>
            <a:off x="1361974" y="1273753"/>
            <a:ext cx="6378378" cy="71508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/>
          <a:effectLst>
            <a:outerShdw blurRad="152400" dist="88900" dir="4200000" algn="tl" rotWithShape="0">
              <a:prstClr val="black">
                <a:alpha val="73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ko-KR" altLang="en-US" sz="3600" kern="0" dirty="0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 암 검진 사업 역할 분담</a:t>
            </a:r>
            <a:endParaRPr lang="ko-KR" altLang="en-US" sz="3600" kern="0" dirty="0">
              <a:solidFill>
                <a:prstClr val="white"/>
              </a:solidFill>
              <a:latin typeface="HY헤드라인M" panose="02030600000101010101" pitchFamily="18" charset="-127"/>
              <a:ea typeface="HY헤드라인M" panose="02030600000101010101" pitchFamily="18" charset="-127"/>
              <a:sym typeface="맑은 고딕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79512" y="2420888"/>
            <a:ext cx="8784976" cy="3704522"/>
            <a:chOff x="179512" y="2637023"/>
            <a:chExt cx="8784976" cy="3118138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179512" y="3814206"/>
              <a:ext cx="4104455" cy="1940955"/>
            </a:xfrm>
            <a:prstGeom prst="roundRect">
              <a:avLst/>
            </a:prstGeom>
            <a:solidFill>
              <a:srgbClr val="0070C0"/>
            </a:solidFill>
            <a:ln w="25400" cap="flat">
              <a:solidFill>
                <a:srgbClr val="4F81BD"/>
              </a:solidFill>
              <a:prstDash val="solid"/>
              <a:bevel/>
            </a:ln>
            <a:effectLst>
              <a:outerShdw blurRad="114300" dist="12700" dir="2400000" sx="102000" sy="102000" algn="tl" rotWithShape="0">
                <a:prstClr val="black">
                  <a:alpha val="65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285750" indent="-285750" hangingPunct="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2400" kern="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의료급여 </a:t>
              </a:r>
              <a:r>
                <a:rPr lang="ko-KR" altLang="en-US" sz="2400" kern="0" dirty="0" err="1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수급자</a:t>
              </a:r>
              <a:r>
                <a:rPr lang="ko-KR" altLang="en-US" sz="2400" kern="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 </a:t>
              </a:r>
              <a:r>
                <a:rPr lang="en-US" altLang="ko-KR" sz="2400" kern="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1:1</a:t>
              </a:r>
              <a:r>
                <a:rPr lang="ko-KR" altLang="en-US" sz="2400" kern="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면담</a:t>
              </a:r>
              <a:endParaRPr lang="en-US" altLang="ko-KR" sz="2400" kern="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endParaRPr>
            </a:p>
            <a:p>
              <a:pPr marL="285750" indent="-285750" hangingPunct="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2400" kern="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장소협</a:t>
              </a:r>
              <a:r>
                <a:rPr lang="ko-KR" altLang="en-US" sz="2400" kern="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조</a:t>
              </a:r>
              <a:r>
                <a:rPr lang="en-US" altLang="ko-KR" sz="2400" kern="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, </a:t>
              </a:r>
              <a:r>
                <a:rPr lang="ko-KR" altLang="en-US" sz="2400" kern="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마을방송</a:t>
              </a:r>
              <a:r>
                <a:rPr lang="en-US" altLang="ko-KR" sz="2400" kern="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, </a:t>
              </a:r>
              <a:r>
                <a:rPr lang="ko-KR" altLang="en-US" sz="2400" kern="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홍보</a:t>
              </a:r>
              <a:endParaRPr lang="en-US" altLang="ko-KR" sz="2400" kern="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endParaRPr>
            </a:p>
            <a:p>
              <a:pPr marL="285750" indent="-285750" hangingPunct="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2400" kern="0" dirty="0" err="1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거동불편</a:t>
              </a:r>
              <a:r>
                <a:rPr lang="ko-KR" altLang="en-US" sz="2400" kern="0" dirty="0" err="1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자</a:t>
              </a:r>
              <a:r>
                <a:rPr lang="ko-KR" altLang="en-US" sz="2400" kern="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 </a:t>
              </a:r>
              <a:r>
                <a:rPr lang="ko-KR" altLang="en-US" sz="2400" kern="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보조</a:t>
              </a:r>
              <a:endParaRPr lang="ko-KR" altLang="en-US" sz="2400" kern="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endParaRPr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4572001" y="3895896"/>
              <a:ext cx="4392487" cy="1736643"/>
            </a:xfrm>
            <a:prstGeom prst="roundRect">
              <a:avLst>
                <a:gd name="adj" fmla="val 16667"/>
              </a:avLst>
            </a:prstGeom>
            <a:solidFill>
              <a:srgbClr val="006600"/>
            </a:solidFill>
            <a:ln w="25400" cap="flat">
              <a:solidFill>
                <a:srgbClr val="669900"/>
              </a:solidFill>
              <a:prstDash val="solid"/>
              <a:bevel/>
            </a:ln>
            <a:effectLst>
              <a:outerShdw blurRad="114300" dist="12700" dir="2400000" sx="102000" sy="102000" algn="tl" rotWithShape="0">
                <a:prstClr val="black">
                  <a:alpha val="65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285750" indent="-285750" hangingPunct="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2400" kern="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플래카드 및 홍보 활동</a:t>
              </a:r>
              <a:endParaRPr lang="en-US" altLang="ko-KR" sz="2400" kern="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endParaRPr>
            </a:p>
            <a:p>
              <a:pPr marL="285750" indent="-285750" hangingPunct="0">
                <a:buFont typeface="Arial" panose="020B0604020202020204" pitchFamily="34" charset="0"/>
                <a:buChar char="•"/>
              </a:pPr>
              <a:r>
                <a:rPr lang="ko-KR" altLang="en-US" sz="2400" kern="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암 검진의 중요성 교육</a:t>
              </a:r>
              <a:endParaRPr lang="en-US" altLang="ko-KR" sz="2400" kern="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endParaRPr>
            </a:p>
            <a:p>
              <a:pPr marL="342900" indent="-342900" hangingPunct="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2400" kern="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대장암 홍보물</a:t>
              </a:r>
              <a:r>
                <a:rPr lang="en-US" altLang="ko-KR" sz="2400" kern="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(</a:t>
              </a:r>
              <a:r>
                <a:rPr lang="ko-KR" altLang="en-US" sz="2400" kern="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구충제</a:t>
              </a:r>
              <a:r>
                <a:rPr lang="en-US" altLang="ko-KR" sz="2400" kern="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)</a:t>
              </a:r>
              <a:r>
                <a:rPr lang="ko-KR" altLang="en-US" sz="2400" kern="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배부</a:t>
              </a:r>
              <a:endParaRPr lang="ko-KR" altLang="en-US" sz="2400" kern="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endParaRPr>
            </a:p>
          </p:txBody>
        </p: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683911" y="2637023"/>
              <a:ext cx="3013256" cy="935993"/>
              <a:chOff x="570" y="2035"/>
              <a:chExt cx="1568" cy="736"/>
            </a:xfrm>
          </p:grpSpPr>
          <p:sp>
            <p:nvSpPr>
              <p:cNvPr id="17" name="Freeform 13"/>
              <p:cNvSpPr>
                <a:spLocks/>
              </p:cNvSpPr>
              <p:nvPr/>
            </p:nvSpPr>
            <p:spPr bwMode="gray">
              <a:xfrm>
                <a:off x="570" y="2511"/>
                <a:ext cx="1568" cy="260"/>
              </a:xfrm>
              <a:custGeom>
                <a:avLst/>
                <a:gdLst>
                  <a:gd name="T0" fmla="*/ 1270 w 1120"/>
                  <a:gd name="T1" fmla="*/ 190 h 252"/>
                  <a:gd name="T2" fmla="*/ 1265 w 1120"/>
                  <a:gd name="T3" fmla="*/ 188 h 252"/>
                  <a:gd name="T4" fmla="*/ 1247 w 1120"/>
                  <a:gd name="T5" fmla="*/ 185 h 252"/>
                  <a:gd name="T6" fmla="*/ 1218 w 1120"/>
                  <a:gd name="T7" fmla="*/ 181 h 252"/>
                  <a:gd name="T8" fmla="*/ 1177 w 1120"/>
                  <a:gd name="T9" fmla="*/ 175 h 252"/>
                  <a:gd name="T10" fmla="*/ 1125 w 1120"/>
                  <a:gd name="T11" fmla="*/ 167 h 252"/>
                  <a:gd name="T12" fmla="*/ 1064 w 1120"/>
                  <a:gd name="T13" fmla="*/ 160 h 252"/>
                  <a:gd name="T14" fmla="*/ 993 w 1120"/>
                  <a:gd name="T15" fmla="*/ 154 h 252"/>
                  <a:gd name="T16" fmla="*/ 914 w 1120"/>
                  <a:gd name="T17" fmla="*/ 148 h 252"/>
                  <a:gd name="T18" fmla="*/ 828 w 1120"/>
                  <a:gd name="T19" fmla="*/ 143 h 252"/>
                  <a:gd name="T20" fmla="*/ 733 w 1120"/>
                  <a:gd name="T21" fmla="*/ 139 h 252"/>
                  <a:gd name="T22" fmla="*/ 630 w 1120"/>
                  <a:gd name="T23" fmla="*/ 139 h 252"/>
                  <a:gd name="T24" fmla="*/ 528 w 1120"/>
                  <a:gd name="T25" fmla="*/ 139 h 252"/>
                  <a:gd name="T26" fmla="*/ 435 w 1120"/>
                  <a:gd name="T27" fmla="*/ 143 h 252"/>
                  <a:gd name="T28" fmla="*/ 349 w 1120"/>
                  <a:gd name="T29" fmla="*/ 148 h 252"/>
                  <a:gd name="T30" fmla="*/ 270 w 1120"/>
                  <a:gd name="T31" fmla="*/ 154 h 252"/>
                  <a:gd name="T32" fmla="*/ 202 w 1120"/>
                  <a:gd name="T33" fmla="*/ 160 h 252"/>
                  <a:gd name="T34" fmla="*/ 143 w 1120"/>
                  <a:gd name="T35" fmla="*/ 167 h 252"/>
                  <a:gd name="T36" fmla="*/ 93 w 1120"/>
                  <a:gd name="T37" fmla="*/ 175 h 252"/>
                  <a:gd name="T38" fmla="*/ 52 w 1120"/>
                  <a:gd name="T39" fmla="*/ 181 h 252"/>
                  <a:gd name="T40" fmla="*/ 23 w 1120"/>
                  <a:gd name="T41" fmla="*/ 185 h 252"/>
                  <a:gd name="T42" fmla="*/ 7 w 1120"/>
                  <a:gd name="T43" fmla="*/ 188 h 252"/>
                  <a:gd name="T44" fmla="*/ 0 w 1120"/>
                  <a:gd name="T45" fmla="*/ 190 h 252"/>
                  <a:gd name="T46" fmla="*/ 0 w 1120"/>
                  <a:gd name="T47" fmla="*/ 47 h 252"/>
                  <a:gd name="T48" fmla="*/ 635 w 1120"/>
                  <a:gd name="T49" fmla="*/ 0 h 252"/>
                  <a:gd name="T50" fmla="*/ 1270 w 1120"/>
                  <a:gd name="T51" fmla="*/ 47 h 252"/>
                  <a:gd name="T52" fmla="*/ 1270 w 1120"/>
                  <a:gd name="T53" fmla="*/ 190 h 252"/>
                  <a:gd name="T54" fmla="*/ 1270 w 1120"/>
                  <a:gd name="T55" fmla="*/ 190 h 25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120"/>
                  <a:gd name="T85" fmla="*/ 0 h 252"/>
                  <a:gd name="T86" fmla="*/ 1120 w 1120"/>
                  <a:gd name="T87" fmla="*/ 252 h 25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b="1">
                    <a:solidFill>
                      <a:srgbClr val="0033CC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defRPr kumimoji="1" b="1">
                    <a:solidFill>
                      <a:srgbClr val="0033CC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defRPr kumimoji="1" b="1">
                    <a:solidFill>
                      <a:srgbClr val="0033CC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defRPr kumimoji="1" b="1">
                    <a:solidFill>
                      <a:srgbClr val="0033CC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defRPr kumimoji="1" b="1">
                    <a:solidFill>
                      <a:srgbClr val="0033CC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rgbClr val="0033CC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rgbClr val="0033CC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rgbClr val="0033CC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rgbClr val="0033CC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latinLnBrk="0" hangingPunct="1"/>
                <a:r>
                  <a:rPr lang="en-US" altLang="ko-KR" kern="0" dirty="0" smtClean="0">
                    <a:sym typeface="맑은 고딕"/>
                  </a:rPr>
                  <a:t>`</a:t>
                </a:r>
                <a:endParaRPr lang="ko-KR" altLang="en-US" kern="0" dirty="0">
                  <a:sym typeface="맑은 고딕"/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gray">
              <a:xfrm>
                <a:off x="570" y="2035"/>
                <a:ext cx="1568" cy="662"/>
              </a:xfrm>
              <a:prstGeom prst="rect">
                <a:avLst/>
              </a:prstGeom>
              <a:gradFill rotWithShape="1">
                <a:gsLst>
                  <a:gs pos="0">
                    <a:srgbClr val="6699FF">
                      <a:gamma/>
                      <a:tint val="24314"/>
                      <a:invGamma/>
                    </a:srgbClr>
                  </a:gs>
                  <a:gs pos="100000">
                    <a:srgbClr val="6699FF"/>
                  </a:gs>
                </a:gsLst>
                <a:lin ang="270000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latinLnBrk="0">
                  <a:defRPr/>
                </a:pPr>
                <a:r>
                  <a:rPr lang="ko-KR" altLang="en-US" sz="2800" kern="0" dirty="0" smtClean="0">
                    <a:solidFill>
                      <a:srgbClr val="512373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주민 활동영역</a:t>
                </a:r>
                <a:endParaRPr lang="en-US" altLang="ko-KR" sz="2800" kern="0" dirty="0">
                  <a:solidFill>
                    <a:srgbClr val="512373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</p:txBody>
          </p:sp>
        </p:grpSp>
        <p:grpSp>
          <p:nvGrpSpPr>
            <p:cNvPr id="14" name="Group 12"/>
            <p:cNvGrpSpPr>
              <a:grpSpLocks/>
            </p:cNvGrpSpPr>
            <p:nvPr/>
          </p:nvGrpSpPr>
          <p:grpSpPr bwMode="auto">
            <a:xfrm>
              <a:off x="5261616" y="2637023"/>
              <a:ext cx="3013256" cy="935993"/>
              <a:chOff x="570" y="2028"/>
              <a:chExt cx="1568" cy="743"/>
            </a:xfrm>
          </p:grpSpPr>
          <p:sp>
            <p:nvSpPr>
              <p:cNvPr id="15" name="Freeform 13"/>
              <p:cNvSpPr>
                <a:spLocks/>
              </p:cNvSpPr>
              <p:nvPr/>
            </p:nvSpPr>
            <p:spPr bwMode="gray">
              <a:xfrm>
                <a:off x="570" y="2511"/>
                <a:ext cx="1568" cy="260"/>
              </a:xfrm>
              <a:custGeom>
                <a:avLst/>
                <a:gdLst>
                  <a:gd name="T0" fmla="*/ 1270 w 1120"/>
                  <a:gd name="T1" fmla="*/ 190 h 252"/>
                  <a:gd name="T2" fmla="*/ 1265 w 1120"/>
                  <a:gd name="T3" fmla="*/ 188 h 252"/>
                  <a:gd name="T4" fmla="*/ 1247 w 1120"/>
                  <a:gd name="T5" fmla="*/ 185 h 252"/>
                  <a:gd name="T6" fmla="*/ 1218 w 1120"/>
                  <a:gd name="T7" fmla="*/ 181 h 252"/>
                  <a:gd name="T8" fmla="*/ 1177 w 1120"/>
                  <a:gd name="T9" fmla="*/ 175 h 252"/>
                  <a:gd name="T10" fmla="*/ 1125 w 1120"/>
                  <a:gd name="T11" fmla="*/ 167 h 252"/>
                  <a:gd name="T12" fmla="*/ 1064 w 1120"/>
                  <a:gd name="T13" fmla="*/ 160 h 252"/>
                  <a:gd name="T14" fmla="*/ 993 w 1120"/>
                  <a:gd name="T15" fmla="*/ 154 h 252"/>
                  <a:gd name="T16" fmla="*/ 914 w 1120"/>
                  <a:gd name="T17" fmla="*/ 148 h 252"/>
                  <a:gd name="T18" fmla="*/ 828 w 1120"/>
                  <a:gd name="T19" fmla="*/ 143 h 252"/>
                  <a:gd name="T20" fmla="*/ 733 w 1120"/>
                  <a:gd name="T21" fmla="*/ 139 h 252"/>
                  <a:gd name="T22" fmla="*/ 630 w 1120"/>
                  <a:gd name="T23" fmla="*/ 139 h 252"/>
                  <a:gd name="T24" fmla="*/ 528 w 1120"/>
                  <a:gd name="T25" fmla="*/ 139 h 252"/>
                  <a:gd name="T26" fmla="*/ 435 w 1120"/>
                  <a:gd name="T27" fmla="*/ 143 h 252"/>
                  <a:gd name="T28" fmla="*/ 349 w 1120"/>
                  <a:gd name="T29" fmla="*/ 148 h 252"/>
                  <a:gd name="T30" fmla="*/ 270 w 1120"/>
                  <a:gd name="T31" fmla="*/ 154 h 252"/>
                  <a:gd name="T32" fmla="*/ 202 w 1120"/>
                  <a:gd name="T33" fmla="*/ 160 h 252"/>
                  <a:gd name="T34" fmla="*/ 143 w 1120"/>
                  <a:gd name="T35" fmla="*/ 167 h 252"/>
                  <a:gd name="T36" fmla="*/ 93 w 1120"/>
                  <a:gd name="T37" fmla="*/ 175 h 252"/>
                  <a:gd name="T38" fmla="*/ 52 w 1120"/>
                  <a:gd name="T39" fmla="*/ 181 h 252"/>
                  <a:gd name="T40" fmla="*/ 23 w 1120"/>
                  <a:gd name="T41" fmla="*/ 185 h 252"/>
                  <a:gd name="T42" fmla="*/ 7 w 1120"/>
                  <a:gd name="T43" fmla="*/ 188 h 252"/>
                  <a:gd name="T44" fmla="*/ 0 w 1120"/>
                  <a:gd name="T45" fmla="*/ 190 h 252"/>
                  <a:gd name="T46" fmla="*/ 0 w 1120"/>
                  <a:gd name="T47" fmla="*/ 47 h 252"/>
                  <a:gd name="T48" fmla="*/ 635 w 1120"/>
                  <a:gd name="T49" fmla="*/ 0 h 252"/>
                  <a:gd name="T50" fmla="*/ 1270 w 1120"/>
                  <a:gd name="T51" fmla="*/ 47 h 252"/>
                  <a:gd name="T52" fmla="*/ 1270 w 1120"/>
                  <a:gd name="T53" fmla="*/ 190 h 252"/>
                  <a:gd name="T54" fmla="*/ 1270 w 1120"/>
                  <a:gd name="T55" fmla="*/ 190 h 25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120"/>
                  <a:gd name="T85" fmla="*/ 0 h 252"/>
                  <a:gd name="T86" fmla="*/ 1120 w 1120"/>
                  <a:gd name="T87" fmla="*/ 252 h 25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b="1">
                    <a:solidFill>
                      <a:srgbClr val="0033CC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defRPr kumimoji="1" b="1">
                    <a:solidFill>
                      <a:srgbClr val="0033CC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defRPr kumimoji="1" b="1">
                    <a:solidFill>
                      <a:srgbClr val="0033CC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defRPr kumimoji="1" b="1">
                    <a:solidFill>
                      <a:srgbClr val="0033CC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defRPr kumimoji="1" b="1">
                    <a:solidFill>
                      <a:srgbClr val="0033CC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rgbClr val="0033CC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rgbClr val="0033CC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rgbClr val="0033CC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rgbClr val="0033CC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latinLnBrk="0" hangingPunct="1"/>
                <a:r>
                  <a:rPr lang="en-US" altLang="ko-KR" kern="0" dirty="0" smtClean="0">
                    <a:sym typeface="맑은 고딕"/>
                  </a:rPr>
                  <a:t>`</a:t>
                </a:r>
                <a:endParaRPr lang="ko-KR" altLang="en-US" kern="0" dirty="0">
                  <a:sym typeface="맑은 고딕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gray">
              <a:xfrm>
                <a:off x="570" y="2028"/>
                <a:ext cx="1568" cy="669"/>
              </a:xfrm>
              <a:prstGeom prst="rect">
                <a:avLst/>
              </a:prstGeom>
              <a:solidFill>
                <a:srgbClr val="679E2A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latinLnBrk="0">
                  <a:defRPr/>
                </a:pPr>
                <a:r>
                  <a:rPr lang="ko-KR" altLang="en-US" sz="2400" kern="0" dirty="0" smtClean="0">
                    <a:solidFill>
                      <a:prstClr val="white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보건소 </a:t>
                </a:r>
                <a:r>
                  <a:rPr lang="ko-KR" altLang="en-US" sz="2400" kern="0" dirty="0" err="1" smtClean="0">
                    <a:solidFill>
                      <a:prstClr val="white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sym typeface="맑은 고딕"/>
                  </a:rPr>
                  <a:t>역활</a:t>
                </a:r>
                <a:endParaRPr lang="en-US" altLang="ko-KR" sz="2400" kern="0" dirty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endParaRPr>
              </a:p>
            </p:txBody>
          </p:sp>
        </p:grpSp>
      </p:grpSp>
      <p:grpSp>
        <p:nvGrpSpPr>
          <p:cNvPr id="20" name="그룹 15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21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4205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6" name="Picture 12" descr="마지막장_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926394" y="238289"/>
              <a:ext cx="22365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200" dirty="0" smtClean="0">
                  <a:solidFill>
                    <a:srgbClr val="FFFFFF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광양제철소</a:t>
              </a:r>
              <a:endParaRPr lang="ko-KR" altLang="en-US" dirty="0"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2" name="모서리가 둥근 직사각형 1"/>
          <p:cNvSpPr/>
          <p:nvPr/>
        </p:nvSpPr>
        <p:spPr bwMode="auto">
          <a:xfrm>
            <a:off x="5580112" y="6341545"/>
            <a:ext cx="3563888" cy="51645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pic>
        <p:nvPicPr>
          <p:cNvPr id="8" name="내용 개체 틀 3" descr="야경1.PN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400" y="1368000"/>
            <a:ext cx="8445600" cy="48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419325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20" name="그룹 15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21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19" name="내용 개체 틀 3" descr="찾아1.PN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600" y="1339200"/>
            <a:ext cx="8352000" cy="460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1372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20" name="그룹 15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21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8" name="내용 개체 틀 3" descr="찾아2.PN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600" y="1339200"/>
            <a:ext cx="8352000" cy="460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82280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20" name="그룹 15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21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8" name="내용 개체 틀 3" descr="찾아5.PN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600" y="1339200"/>
            <a:ext cx="8352000" cy="460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6451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20" name="그룹 15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21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주요 내용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418920" y="1556792"/>
            <a:ext cx="8288600" cy="4392488"/>
            <a:chOff x="603880" y="1556792"/>
            <a:chExt cx="8288600" cy="4392488"/>
          </a:xfr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직사각형 9"/>
            <p:cNvSpPr/>
            <p:nvPr/>
          </p:nvSpPr>
          <p:spPr>
            <a:xfrm>
              <a:off x="611560" y="1952836"/>
              <a:ext cx="8280920" cy="3996444"/>
            </a:xfrm>
            <a:prstGeom prst="rect">
              <a:avLst/>
            </a:prstGeom>
            <a:solidFill>
              <a:srgbClr val="512373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" name="Picture 21" descr="무제-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971" y="3051149"/>
              <a:ext cx="377851" cy="377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1" descr="무제-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971" y="4131269"/>
              <a:ext cx="377851" cy="377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1" descr="무제-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971" y="5155923"/>
              <a:ext cx="377851" cy="377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모서리가 둥근 직사각형 13"/>
            <p:cNvSpPr/>
            <p:nvPr/>
          </p:nvSpPr>
          <p:spPr>
            <a:xfrm>
              <a:off x="603880" y="1556792"/>
              <a:ext cx="5593240" cy="792088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2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 주민 </a:t>
              </a:r>
              <a:r>
                <a:rPr lang="ko-KR" altLang="en-US" sz="3200" dirty="0" err="1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참여형</a:t>
              </a:r>
              <a:r>
                <a:rPr lang="ko-KR" altLang="en-US" sz="32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 사업성과</a:t>
              </a:r>
              <a:endParaRPr lang="ko-KR" altLang="en-US" sz="320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6" name="내용 개체 틀 2"/>
          <p:cNvSpPr txBox="1">
            <a:spLocks/>
          </p:cNvSpPr>
          <p:nvPr/>
        </p:nvSpPr>
        <p:spPr>
          <a:xfrm>
            <a:off x="709736" y="2636912"/>
            <a:ext cx="8686800" cy="3888432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r>
              <a:rPr kumimoji="1" lang="ko-KR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암 예방 실천방법 지도 및 의지 부여</a:t>
            </a:r>
            <a:endParaRPr kumimoji="1" lang="en-US" altLang="ko-KR" sz="31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100" kern="0" dirty="0" smtClean="0">
                <a:solidFill>
                  <a:sysClr val="window" lastClr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3100" kern="0" dirty="0" smtClean="0">
                <a:solidFill>
                  <a:sysClr val="window" lastClr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주민이 직접 검진대상자</a:t>
            </a:r>
            <a:r>
              <a:rPr kumimoji="1" lang="en-US" altLang="ko-KR" sz="3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r>
              <a:rPr kumimoji="1" lang="ko-KR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홍보로 </a:t>
            </a:r>
            <a:r>
              <a:rPr kumimoji="1" lang="ko-KR" altLang="en-US" sz="3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수검율</a:t>
            </a:r>
            <a:r>
              <a:rPr kumimoji="1" lang="ko-KR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향상</a:t>
            </a:r>
            <a:endParaRPr kumimoji="1" lang="en-US" altLang="ko-KR" sz="31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r>
              <a:rPr kumimoji="1" lang="ko-KR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평소 </a:t>
            </a:r>
            <a:r>
              <a:rPr kumimoji="1" lang="ko-KR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검진인원의 </a:t>
            </a:r>
            <a:r>
              <a:rPr kumimoji="1" lang="en-US" altLang="ko-KR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300%</a:t>
            </a:r>
            <a:r>
              <a:rPr kumimoji="1" lang="ko-KR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이상 거양</a:t>
            </a:r>
            <a:r>
              <a:rPr kumimoji="1" lang="en-US" altLang="ko-KR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(96</a:t>
            </a:r>
            <a:r>
              <a:rPr kumimoji="1" lang="ko-KR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명</a:t>
            </a:r>
            <a:r>
              <a:rPr kumimoji="1" lang="en-US" altLang="ko-KR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)</a:t>
            </a:r>
            <a:endParaRPr kumimoji="1" lang="ko-KR" altLang="en-US" sz="31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406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0" name="그룹 15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21" name="Picture 12" descr="마지막장_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3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추진 성과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203896" y="1268759"/>
            <a:ext cx="8760592" cy="5517291"/>
            <a:chOff x="1028700" y="1828800"/>
            <a:chExt cx="6991350" cy="1912938"/>
          </a:xfrm>
        </p:grpSpPr>
        <p:sp>
          <p:nvSpPr>
            <p:cNvPr id="34" name="Freeform 3"/>
            <p:cNvSpPr>
              <a:spLocks/>
            </p:cNvSpPr>
            <p:nvPr/>
          </p:nvSpPr>
          <p:spPr bwMode="gray">
            <a:xfrm>
              <a:off x="1028700" y="2779713"/>
              <a:ext cx="2019300" cy="962025"/>
            </a:xfrm>
            <a:custGeom>
              <a:avLst/>
              <a:gdLst>
                <a:gd name="T0" fmla="*/ 76594 w 2320"/>
                <a:gd name="T1" fmla="*/ 845416 h 792"/>
                <a:gd name="T2" fmla="*/ 76594 w 2320"/>
                <a:gd name="T3" fmla="*/ 0 h 792"/>
                <a:gd name="T4" fmla="*/ 0 w 2320"/>
                <a:gd name="T5" fmla="*/ 0 h 792"/>
                <a:gd name="T6" fmla="*/ 0 w 2320"/>
                <a:gd name="T7" fmla="*/ 962025 h 792"/>
                <a:gd name="T8" fmla="*/ 2019300 w 2320"/>
                <a:gd name="T9" fmla="*/ 962025 h 792"/>
                <a:gd name="T10" fmla="*/ 2019300 w 2320"/>
                <a:gd name="T11" fmla="*/ 845416 h 792"/>
                <a:gd name="T12" fmla="*/ 76594 w 2320"/>
                <a:gd name="T13" fmla="*/ 845416 h 7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0"/>
                <a:gd name="T22" fmla="*/ 0 h 792"/>
                <a:gd name="T23" fmla="*/ 2320 w 2320"/>
                <a:gd name="T24" fmla="*/ 792 h 7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0" h="792">
                  <a:moveTo>
                    <a:pt x="88" y="696"/>
                  </a:moveTo>
                  <a:lnTo>
                    <a:pt x="88" y="0"/>
                  </a:lnTo>
                  <a:lnTo>
                    <a:pt x="0" y="0"/>
                  </a:lnTo>
                  <a:lnTo>
                    <a:pt x="0" y="792"/>
                  </a:lnTo>
                  <a:lnTo>
                    <a:pt x="2320" y="792"/>
                  </a:lnTo>
                  <a:lnTo>
                    <a:pt x="2320" y="696"/>
                  </a:lnTo>
                  <a:lnTo>
                    <a:pt x="88" y="696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5" name="Freeform 4"/>
            <p:cNvSpPr>
              <a:spLocks/>
            </p:cNvSpPr>
            <p:nvPr/>
          </p:nvSpPr>
          <p:spPr bwMode="gray">
            <a:xfrm rot="10800000">
              <a:off x="6096000" y="1828800"/>
              <a:ext cx="1924050" cy="962025"/>
            </a:xfrm>
            <a:custGeom>
              <a:avLst/>
              <a:gdLst>
                <a:gd name="T0" fmla="*/ 72981 w 2320"/>
                <a:gd name="T1" fmla="*/ 845416 h 792"/>
                <a:gd name="T2" fmla="*/ 72981 w 2320"/>
                <a:gd name="T3" fmla="*/ 0 h 792"/>
                <a:gd name="T4" fmla="*/ 0 w 2320"/>
                <a:gd name="T5" fmla="*/ 0 h 792"/>
                <a:gd name="T6" fmla="*/ 0 w 2320"/>
                <a:gd name="T7" fmla="*/ 962025 h 792"/>
                <a:gd name="T8" fmla="*/ 1924050 w 2320"/>
                <a:gd name="T9" fmla="*/ 962025 h 792"/>
                <a:gd name="T10" fmla="*/ 1924050 w 2320"/>
                <a:gd name="T11" fmla="*/ 845416 h 792"/>
                <a:gd name="T12" fmla="*/ 72981 w 2320"/>
                <a:gd name="T13" fmla="*/ 845416 h 7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0"/>
                <a:gd name="T22" fmla="*/ 0 h 792"/>
                <a:gd name="T23" fmla="*/ 2320 w 2320"/>
                <a:gd name="T24" fmla="*/ 792 h 7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0" h="792">
                  <a:moveTo>
                    <a:pt x="88" y="696"/>
                  </a:moveTo>
                  <a:lnTo>
                    <a:pt x="88" y="0"/>
                  </a:lnTo>
                  <a:lnTo>
                    <a:pt x="0" y="0"/>
                  </a:lnTo>
                  <a:lnTo>
                    <a:pt x="0" y="792"/>
                  </a:lnTo>
                  <a:lnTo>
                    <a:pt x="2320" y="792"/>
                  </a:lnTo>
                  <a:lnTo>
                    <a:pt x="2320" y="696"/>
                  </a:lnTo>
                  <a:lnTo>
                    <a:pt x="88" y="696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1" i="0" u="none" strike="noStrike" kern="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6" name="Rectangle 5"/>
            <p:cNvSpPr>
              <a:spLocks noChangeArrowheads="1"/>
            </p:cNvSpPr>
            <p:nvPr/>
          </p:nvSpPr>
          <p:spPr bwMode="gray">
            <a:xfrm>
              <a:off x="1208088" y="2017713"/>
              <a:ext cx="6629400" cy="1524000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HY견고딕"/>
              </a:endParaRPr>
            </a:p>
          </p:txBody>
        </p:sp>
      </p:grpSp>
      <p:pic>
        <p:nvPicPr>
          <p:cNvPr id="37" name="그림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sp>
        <p:nvSpPr>
          <p:cNvPr id="38" name="내용 개체 틀 9"/>
          <p:cNvSpPr txBox="1">
            <a:spLocks/>
          </p:cNvSpPr>
          <p:nvPr/>
        </p:nvSpPr>
        <p:spPr>
          <a:xfrm>
            <a:off x="1238944" y="1711349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견고딕"/>
                <a:ea typeface="HY견고딕"/>
                <a:cs typeface="+mn-cs"/>
              </a:rPr>
              <a:t> </a:t>
            </a:r>
            <a:r>
              <a:rPr kumimoji="1" lang="ko-KR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견고딕"/>
                <a:ea typeface="HY견고딕"/>
                <a:cs typeface="+mn-cs"/>
              </a:rPr>
              <a:t>수검율</a:t>
            </a: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견고딕"/>
                <a:ea typeface="HY견고딕"/>
                <a:cs typeface="+mn-cs"/>
              </a:rPr>
              <a:t> 향상을 위한 다각적 방법 활용 </a:t>
            </a:r>
            <a:endParaRPr kumimoji="1" lang="en-US" altLang="ko-KR" sz="32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Y견고딕"/>
              <a:ea typeface="HY견고딕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견고딕"/>
                <a:ea typeface="HY견고딕"/>
                <a:cs typeface="+mn-cs"/>
              </a:rPr>
              <a:t> 업무추진을 위한 역량 및 리더십 함양</a:t>
            </a:r>
            <a:endParaRPr kumimoji="1" lang="en-US" altLang="ko-KR" sz="32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Y견고딕"/>
              <a:ea typeface="HY견고딕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견고딕"/>
                <a:ea typeface="HY견고딕"/>
                <a:cs typeface="+mn-cs"/>
              </a:rPr>
              <a:t> </a:t>
            </a: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견고딕"/>
                <a:ea typeface="HY견고딕"/>
                <a:cs typeface="+mn-cs"/>
              </a:rPr>
              <a:t>타인의 관점에서 효율적인 사업 추진 </a:t>
            </a:r>
            <a:endParaRPr kumimoji="1" lang="en-US" altLang="ko-KR" sz="32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Y견고딕"/>
              <a:ea typeface="HY견고딕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견고딕"/>
                <a:ea typeface="HY견고딕"/>
                <a:cs typeface="+mn-cs"/>
              </a:rPr>
              <a:t> 주민들의 참여의지 및 토론문화 형성</a:t>
            </a:r>
            <a:endParaRPr kumimoji="1" lang="en-US" altLang="ko-KR" sz="32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Y견고딕"/>
              <a:ea typeface="HY견고딕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견고딕"/>
                <a:ea typeface="HY견고딕"/>
                <a:cs typeface="+mn-cs"/>
              </a:rPr>
              <a:t> </a:t>
            </a:r>
            <a:endParaRPr kumimoji="1" lang="en-US" altLang="ko-KR" sz="32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Y견고딕"/>
              <a:ea typeface="HY견고딕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견고딕"/>
                <a:ea typeface="HY견고딕"/>
                <a:cs typeface="+mn-cs"/>
              </a:rPr>
              <a:t> </a:t>
            </a:r>
            <a:endParaRPr kumimoji="1" lang="ko-KR" altLang="en-US" sz="3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Y견고딕"/>
              <a:ea typeface="HY견고딕"/>
              <a:cs typeface="+mn-cs"/>
            </a:endParaRPr>
          </a:p>
        </p:txBody>
      </p:sp>
      <p:pic>
        <p:nvPicPr>
          <p:cNvPr id="39" name="Picture 21" descr="무제-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432" y="2132856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1" descr="무제-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432" y="3198613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1" descr="무제-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432" y="426437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1" descr="무제-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432" y="5330128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3066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15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6" name="Picture 12" descr="마지막장_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3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추진 성과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827584" y="1628800"/>
            <a:ext cx="7488832" cy="936104"/>
            <a:chOff x="539552" y="2060848"/>
            <a:chExt cx="7488832" cy="936104"/>
          </a:xfrm>
        </p:grpSpPr>
        <p:sp>
          <p:nvSpPr>
            <p:cNvPr id="9" name="모서리가 둥근 직사각형 8"/>
            <p:cNvSpPr/>
            <p:nvPr/>
          </p:nvSpPr>
          <p:spPr bwMode="auto">
            <a:xfrm>
              <a:off x="539552" y="2060848"/>
              <a:ext cx="7488832" cy="936104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sx="102000" sy="102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96520" y="2251023"/>
              <a:ext cx="70118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8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2014</a:t>
              </a:r>
              <a:r>
                <a:rPr lang="ko-KR" altLang="en-US" sz="28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년 의료급여 </a:t>
              </a:r>
              <a:r>
                <a:rPr lang="ko-KR" altLang="en-US" sz="2800" dirty="0" err="1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수급권자</a:t>
              </a:r>
              <a:r>
                <a:rPr lang="ko-KR" altLang="en-US" sz="28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암 검진 </a:t>
              </a:r>
              <a:r>
                <a:rPr lang="ko-KR" altLang="en-US" sz="2800" dirty="0" err="1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수검율</a:t>
              </a:r>
              <a:endParaRPr lang="ko-KR" altLang="en-US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2" name="직사각형 11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8342332"/>
              </p:ext>
            </p:extLst>
          </p:nvPr>
        </p:nvGraphicFramePr>
        <p:xfrm>
          <a:off x="422832" y="2924942"/>
          <a:ext cx="8280920" cy="266429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63500" dir="5400000" sx="102000" sy="102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070230"/>
                <a:gridCol w="2070230"/>
                <a:gridCol w="2070230"/>
                <a:gridCol w="2070230"/>
              </a:tblGrid>
              <a:tr h="88809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구  분</a:t>
                      </a:r>
                      <a:endParaRPr lang="ko-KR" altLang="en-US" sz="24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순  위</a:t>
                      </a:r>
                      <a:endParaRPr lang="ko-KR" altLang="en-US" sz="24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수 검 율</a:t>
                      </a:r>
                      <a:endParaRPr lang="ko-KR" altLang="en-US" sz="24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비  고</a:t>
                      </a:r>
                      <a:endParaRPr lang="ko-KR" altLang="en-US" sz="24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</a:tr>
              <a:tr h="88809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2013</a:t>
                      </a:r>
                      <a:r>
                        <a:rPr lang="ko-KR" altLang="en-US" sz="24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년도</a:t>
                      </a:r>
                      <a:endParaRPr lang="ko-KR" altLang="en-US" sz="24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22</a:t>
                      </a:r>
                      <a:r>
                        <a:rPr lang="ko-KR" altLang="en-US" sz="24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위</a:t>
                      </a:r>
                      <a:endParaRPr lang="ko-KR" altLang="en-US" sz="24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16.59%</a:t>
                      </a:r>
                      <a:endParaRPr lang="ko-KR" altLang="en-US" sz="24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13.11</a:t>
                      </a:r>
                      <a:r>
                        <a:rPr lang="ko-KR" altLang="en-US" sz="2400" dirty="0" err="1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월기준</a:t>
                      </a:r>
                      <a:endParaRPr lang="ko-KR" altLang="en-US" sz="24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</a:tr>
              <a:tr h="88809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2014</a:t>
                      </a:r>
                      <a:r>
                        <a:rPr lang="ko-KR" altLang="en-US" sz="2400" dirty="0" smtClean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년도</a:t>
                      </a:r>
                      <a:endParaRPr lang="ko-KR" altLang="en-US" sz="2400" dirty="0">
                        <a:solidFill>
                          <a:srgbClr val="FF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10</a:t>
                      </a:r>
                      <a:r>
                        <a:rPr lang="ko-KR" altLang="en-US" sz="2400" dirty="0" smtClean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위</a:t>
                      </a:r>
                      <a:endParaRPr lang="ko-KR" altLang="en-US" sz="2400" dirty="0">
                        <a:solidFill>
                          <a:srgbClr val="FF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24.22%</a:t>
                      </a:r>
                      <a:endParaRPr lang="ko-KR" altLang="en-US" sz="2400" dirty="0">
                        <a:solidFill>
                          <a:srgbClr val="FF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14. 11</a:t>
                      </a:r>
                      <a:r>
                        <a:rPr lang="ko-KR" altLang="en-US" sz="2400" dirty="0" err="1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월기준</a:t>
                      </a:r>
                      <a:endParaRPr lang="ko-KR" altLang="en-US" sz="24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30222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2" name="그룹 8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11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3.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추진 성과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7" name="_x117047120" descr="EMB0000196c1922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400" y="1368000"/>
            <a:ext cx="8445600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508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06732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16" name="그룹 13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17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840698" y="251937"/>
              <a:ext cx="22862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4. </a:t>
              </a:r>
              <a:r>
                <a:rPr lang="ko-KR" altLang="en-US" sz="3200" dirty="0" err="1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향후계획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19" name="그룹 16"/>
          <p:cNvGrpSpPr/>
          <p:nvPr/>
        </p:nvGrpSpPr>
        <p:grpSpPr>
          <a:xfrm>
            <a:off x="0" y="1124744"/>
            <a:ext cx="8760592" cy="5517291"/>
            <a:chOff x="1028700" y="1828800"/>
            <a:chExt cx="6991350" cy="1912938"/>
          </a:xfrm>
        </p:grpSpPr>
        <p:sp>
          <p:nvSpPr>
            <p:cNvPr id="23" name="Freeform 3"/>
            <p:cNvSpPr>
              <a:spLocks/>
            </p:cNvSpPr>
            <p:nvPr/>
          </p:nvSpPr>
          <p:spPr bwMode="gray">
            <a:xfrm>
              <a:off x="1028700" y="2779713"/>
              <a:ext cx="2019300" cy="962025"/>
            </a:xfrm>
            <a:custGeom>
              <a:avLst/>
              <a:gdLst>
                <a:gd name="T0" fmla="*/ 76594 w 2320"/>
                <a:gd name="T1" fmla="*/ 845416 h 792"/>
                <a:gd name="T2" fmla="*/ 76594 w 2320"/>
                <a:gd name="T3" fmla="*/ 0 h 792"/>
                <a:gd name="T4" fmla="*/ 0 w 2320"/>
                <a:gd name="T5" fmla="*/ 0 h 792"/>
                <a:gd name="T6" fmla="*/ 0 w 2320"/>
                <a:gd name="T7" fmla="*/ 962025 h 792"/>
                <a:gd name="T8" fmla="*/ 2019300 w 2320"/>
                <a:gd name="T9" fmla="*/ 962025 h 792"/>
                <a:gd name="T10" fmla="*/ 2019300 w 2320"/>
                <a:gd name="T11" fmla="*/ 845416 h 792"/>
                <a:gd name="T12" fmla="*/ 76594 w 2320"/>
                <a:gd name="T13" fmla="*/ 845416 h 7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0"/>
                <a:gd name="T22" fmla="*/ 0 h 792"/>
                <a:gd name="T23" fmla="*/ 2320 w 2320"/>
                <a:gd name="T24" fmla="*/ 792 h 7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0" h="792">
                  <a:moveTo>
                    <a:pt x="88" y="696"/>
                  </a:moveTo>
                  <a:lnTo>
                    <a:pt x="88" y="0"/>
                  </a:lnTo>
                  <a:lnTo>
                    <a:pt x="0" y="0"/>
                  </a:lnTo>
                  <a:lnTo>
                    <a:pt x="0" y="792"/>
                  </a:lnTo>
                  <a:lnTo>
                    <a:pt x="2320" y="792"/>
                  </a:lnTo>
                  <a:lnTo>
                    <a:pt x="2320" y="696"/>
                  </a:lnTo>
                  <a:lnTo>
                    <a:pt x="88" y="696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24" name="Freeform 4"/>
            <p:cNvSpPr>
              <a:spLocks/>
            </p:cNvSpPr>
            <p:nvPr/>
          </p:nvSpPr>
          <p:spPr bwMode="gray">
            <a:xfrm rot="10800000">
              <a:off x="6096000" y="1828800"/>
              <a:ext cx="1924050" cy="962025"/>
            </a:xfrm>
            <a:custGeom>
              <a:avLst/>
              <a:gdLst>
                <a:gd name="T0" fmla="*/ 72981 w 2320"/>
                <a:gd name="T1" fmla="*/ 845416 h 792"/>
                <a:gd name="T2" fmla="*/ 72981 w 2320"/>
                <a:gd name="T3" fmla="*/ 0 h 792"/>
                <a:gd name="T4" fmla="*/ 0 w 2320"/>
                <a:gd name="T5" fmla="*/ 0 h 792"/>
                <a:gd name="T6" fmla="*/ 0 w 2320"/>
                <a:gd name="T7" fmla="*/ 962025 h 792"/>
                <a:gd name="T8" fmla="*/ 1924050 w 2320"/>
                <a:gd name="T9" fmla="*/ 962025 h 792"/>
                <a:gd name="T10" fmla="*/ 1924050 w 2320"/>
                <a:gd name="T11" fmla="*/ 845416 h 792"/>
                <a:gd name="T12" fmla="*/ 72981 w 2320"/>
                <a:gd name="T13" fmla="*/ 845416 h 7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0"/>
                <a:gd name="T22" fmla="*/ 0 h 792"/>
                <a:gd name="T23" fmla="*/ 2320 w 2320"/>
                <a:gd name="T24" fmla="*/ 792 h 7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0" h="792">
                  <a:moveTo>
                    <a:pt x="88" y="696"/>
                  </a:moveTo>
                  <a:lnTo>
                    <a:pt x="88" y="0"/>
                  </a:lnTo>
                  <a:lnTo>
                    <a:pt x="0" y="0"/>
                  </a:lnTo>
                  <a:lnTo>
                    <a:pt x="0" y="792"/>
                  </a:lnTo>
                  <a:lnTo>
                    <a:pt x="2320" y="792"/>
                  </a:lnTo>
                  <a:lnTo>
                    <a:pt x="2320" y="696"/>
                  </a:lnTo>
                  <a:lnTo>
                    <a:pt x="88" y="696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25" name="Rectangle 5"/>
            <p:cNvSpPr>
              <a:spLocks noChangeArrowheads="1"/>
            </p:cNvSpPr>
            <p:nvPr/>
          </p:nvSpPr>
          <p:spPr bwMode="gray">
            <a:xfrm>
              <a:off x="1208088" y="2017713"/>
              <a:ext cx="6629400" cy="1524000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altLang="ko-KR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7" name="내용 개체 틀 9"/>
          <p:cNvSpPr txBox="1">
            <a:spLocks/>
          </p:cNvSpPr>
          <p:nvPr/>
        </p:nvSpPr>
        <p:spPr>
          <a:xfrm>
            <a:off x="1238944" y="1844824"/>
            <a:ext cx="8229600" cy="417646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견고딕"/>
                <a:ea typeface="HY견고딕"/>
                <a:cs typeface="+mn-cs"/>
              </a:rPr>
              <a:t>주민대표 </a:t>
            </a: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+mn-cs"/>
              </a:rPr>
              <a:t>암 검진지도자 </a:t>
            </a: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견고딕"/>
                <a:ea typeface="HY견고딕"/>
                <a:cs typeface="+mn-cs"/>
              </a:rPr>
              <a:t>지속적 활용</a:t>
            </a:r>
            <a:endParaRPr kumimoji="1" lang="en-US" altLang="ko-KR" sz="32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Y견고딕"/>
              <a:ea typeface="HY견고딕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kern="0" dirty="0" smtClean="0">
                <a:solidFill>
                  <a:sysClr val="window" lastClr="FFFFFF"/>
                </a:solidFill>
                <a:latin typeface="HY견고딕"/>
                <a:ea typeface="HY견고딕"/>
              </a:rPr>
              <a:t>보건관계 공무원 </a:t>
            </a:r>
            <a:r>
              <a:rPr lang="ko-KR" altLang="en-US" kern="0" dirty="0" err="1" smtClean="0">
                <a:solidFill>
                  <a:sysClr val="window" lastClr="FFFFFF"/>
                </a:solidFill>
                <a:latin typeface="HY견고딕"/>
                <a:ea typeface="HY견고딕"/>
              </a:rPr>
              <a:t>비젼공유</a:t>
            </a:r>
            <a:r>
              <a:rPr lang="en-US" altLang="ko-KR" kern="0" dirty="0" smtClean="0">
                <a:solidFill>
                  <a:srgbClr val="FFFF00"/>
                </a:solidFill>
                <a:latin typeface="HY견고딕"/>
                <a:ea typeface="HY견고딕"/>
              </a:rPr>
              <a:t>(</a:t>
            </a:r>
            <a:r>
              <a:rPr lang="ko-KR" altLang="en-US" kern="0" dirty="0" smtClean="0">
                <a:solidFill>
                  <a:srgbClr val="FFFF00"/>
                </a:solidFill>
                <a:latin typeface="HY견고딕"/>
                <a:ea typeface="HY견고딕"/>
              </a:rPr>
              <a:t>공감대 형성</a:t>
            </a:r>
            <a:r>
              <a:rPr lang="en-US" altLang="ko-KR" kern="0" dirty="0" smtClean="0">
                <a:solidFill>
                  <a:srgbClr val="FFFF00"/>
                </a:solidFill>
                <a:latin typeface="HY견고딕"/>
                <a:ea typeface="HY견고딕"/>
              </a:rPr>
              <a:t>)</a:t>
            </a:r>
          </a:p>
          <a:p>
            <a:pPr marL="0" marR="0" lvl="0" indent="0" algn="l" defTabSz="914400" rtl="0" eaLnBrk="1" fontAlgn="base" latinLnBrk="1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견고딕"/>
                <a:ea typeface="HY견고딕"/>
                <a:cs typeface="+mn-cs"/>
              </a:rPr>
              <a:t>주민 및 직원의 </a:t>
            </a: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+mn-cs"/>
              </a:rPr>
              <a:t>창의적 아이디어 도출</a:t>
            </a:r>
            <a:endParaRPr kumimoji="1" lang="en-US" altLang="ko-KR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견고딕"/>
              <a:ea typeface="HY견고딕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견고딕"/>
                <a:ea typeface="HY견고딕"/>
                <a:cs typeface="+mn-cs"/>
              </a:rPr>
              <a:t> </a:t>
            </a:r>
            <a:endParaRPr kumimoji="1" lang="en-US" altLang="ko-KR" sz="32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Y견고딕"/>
              <a:ea typeface="HY견고딕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견고딕"/>
                <a:ea typeface="HY견고딕"/>
                <a:cs typeface="+mn-cs"/>
              </a:rPr>
              <a:t> </a:t>
            </a:r>
            <a:endParaRPr kumimoji="1" lang="ko-KR" altLang="en-US" sz="3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Y견고딕"/>
              <a:ea typeface="HY견고딕"/>
              <a:cs typeface="+mn-cs"/>
            </a:endParaRPr>
          </a:p>
        </p:txBody>
      </p:sp>
      <p:pic>
        <p:nvPicPr>
          <p:cNvPr id="29" name="Picture 21" descr="무제-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1" descr="무제-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56992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1" descr="무제-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37112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54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2" name="그룹 8"/>
          <p:cNvGrpSpPr/>
          <p:nvPr/>
        </p:nvGrpSpPr>
        <p:grpSpPr>
          <a:xfrm>
            <a:off x="251520" y="72008"/>
            <a:ext cx="6264696" cy="1340768"/>
            <a:chOff x="251520" y="72008"/>
            <a:chExt cx="6264696" cy="1340768"/>
          </a:xfrm>
        </p:grpSpPr>
        <p:pic>
          <p:nvPicPr>
            <p:cNvPr id="11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6264696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40698" y="251937"/>
              <a:ext cx="50738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200" dirty="0" err="1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암검진은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우리가족의 </a:t>
              </a:r>
              <a:r>
                <a:rPr lang="ko-KR" altLang="en-US" sz="3200" dirty="0" err="1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힐링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!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10" name="내용 개체 틀 5" descr="단체사진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400" y="1368000"/>
            <a:ext cx="8445600" cy="489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612417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2116192" y="4005064"/>
            <a:ext cx="4320480" cy="864096"/>
          </a:xfrm>
          <a:prstGeom prst="roundRect">
            <a:avLst/>
          </a:prstGeom>
          <a:gradFill flip="none" rotWithShape="1">
            <a:gsLst>
              <a:gs pos="89000">
                <a:srgbClr val="FFFFFF">
                  <a:alpha val="0"/>
                </a:srgbClr>
              </a:gs>
              <a:gs pos="75844">
                <a:srgbClr val="FFFFFF"/>
              </a:gs>
              <a:gs pos="67920">
                <a:srgbClr val="FFFFFF"/>
              </a:gs>
              <a:gs pos="0">
                <a:schemeClr val="bg1">
                  <a:alpha val="0"/>
                </a:schemeClr>
              </a:gs>
              <a:gs pos="8333">
                <a:srgbClr val="FFFFFF">
                  <a:alpha val="29000"/>
                </a:srgbClr>
              </a:gs>
              <a:gs pos="17076">
                <a:srgbClr val="FFFFFF">
                  <a:alpha val="85000"/>
                </a:srgbClr>
              </a:gs>
              <a:gs pos="34152">
                <a:srgbClr val="FFFFFF"/>
              </a:gs>
              <a:gs pos="42904">
                <a:srgbClr val="FFFFFF"/>
              </a:gs>
              <a:gs pos="57900">
                <a:srgbClr val="FFFFFF"/>
              </a:gs>
              <a:gs pos="100000">
                <a:schemeClr val="bg1">
                  <a:alpha val="1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251520" y="1916832"/>
            <a:ext cx="8892480" cy="1368152"/>
          </a:xfrm>
          <a:prstGeom prst="roundRect">
            <a:avLst/>
          </a:prstGeom>
          <a:gradFill flip="none" rotWithShape="1">
            <a:gsLst>
              <a:gs pos="89000">
                <a:srgbClr val="FFFFFF">
                  <a:alpha val="0"/>
                </a:srgbClr>
              </a:gs>
              <a:gs pos="75844">
                <a:srgbClr val="FFFFFF"/>
              </a:gs>
              <a:gs pos="67920">
                <a:srgbClr val="FFFFFF"/>
              </a:gs>
              <a:gs pos="0">
                <a:schemeClr val="bg1">
                  <a:alpha val="0"/>
                </a:schemeClr>
              </a:gs>
              <a:gs pos="8333">
                <a:srgbClr val="FFFFFF">
                  <a:alpha val="29000"/>
                </a:srgbClr>
              </a:gs>
              <a:gs pos="17076">
                <a:srgbClr val="FFFFFF">
                  <a:alpha val="85000"/>
                </a:srgbClr>
              </a:gs>
              <a:gs pos="34152">
                <a:srgbClr val="FFFFFF"/>
              </a:gs>
              <a:gs pos="42904">
                <a:srgbClr val="FFFFFF"/>
              </a:gs>
              <a:gs pos="57900">
                <a:srgbClr val="FFFFFF"/>
              </a:gs>
              <a:gs pos="100000">
                <a:schemeClr val="bg1">
                  <a:alpha val="1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ko-KR" altLang="en-US" dirty="0" smtClean="0"/>
              <a:t>  </a:t>
            </a:r>
            <a:endParaRPr lang="en-US" altLang="ko-KR" dirty="0" smtClean="0"/>
          </a:p>
          <a:p>
            <a:pPr>
              <a:buNone/>
            </a:pPr>
            <a:r>
              <a:rPr lang="en-US" altLang="ko-KR" dirty="0" smtClean="0">
                <a:solidFill>
                  <a:srgbClr val="7030A0"/>
                </a:solidFill>
              </a:rPr>
              <a:t>       </a:t>
            </a:r>
            <a:r>
              <a:rPr lang="ko-KR" altLang="en-US" sz="4000" dirty="0" smtClean="0">
                <a:solidFill>
                  <a:schemeClr val="tx2">
                    <a:lumMod val="50000"/>
                  </a:schemeClr>
                </a:solidFill>
              </a:rPr>
              <a:t>국가 암 관리 사업에</a:t>
            </a:r>
            <a:r>
              <a:rPr lang="ko-KR" altLang="en-US" sz="4000" dirty="0" smtClean="0">
                <a:solidFill>
                  <a:srgbClr val="FF00FF"/>
                </a:solidFill>
              </a:rPr>
              <a:t> </a:t>
            </a:r>
            <a:r>
              <a:rPr lang="ko-KR" altLang="en-US" sz="4000" dirty="0" smtClean="0">
                <a:solidFill>
                  <a:schemeClr val="tx2">
                    <a:lumMod val="50000"/>
                  </a:schemeClr>
                </a:solidFill>
              </a:rPr>
              <a:t>열정적인</a:t>
            </a:r>
            <a:r>
              <a:rPr lang="ko-KR" altLang="en-US" sz="4000" dirty="0" smtClean="0">
                <a:solidFill>
                  <a:srgbClr val="FF00FF"/>
                </a:solidFill>
              </a:rPr>
              <a:t> </a:t>
            </a:r>
            <a:endParaRPr lang="en-US" altLang="ko-KR" sz="40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r>
              <a:rPr lang="ko-KR" altLang="en-US" sz="4000" dirty="0" smtClean="0">
                <a:solidFill>
                  <a:srgbClr val="FF00FF"/>
                </a:solidFill>
              </a:rPr>
              <a:t>                여러분 모두를</a:t>
            </a:r>
            <a:endParaRPr lang="en-US" altLang="ko-KR" sz="4000" dirty="0" smtClean="0">
              <a:solidFill>
                <a:srgbClr val="FF00FF"/>
              </a:solidFill>
            </a:endParaRPr>
          </a:p>
          <a:p>
            <a:endParaRPr lang="en-US" altLang="ko-KR" dirty="0" smtClean="0"/>
          </a:p>
          <a:p>
            <a:pPr>
              <a:buNone/>
            </a:pPr>
            <a:r>
              <a:rPr lang="ko-KR" altLang="en-US" sz="4000" dirty="0" smtClean="0"/>
              <a:t>            </a:t>
            </a:r>
            <a:r>
              <a:rPr lang="ko-KR" altLang="en-US" sz="4800" dirty="0" smtClean="0">
                <a:solidFill>
                  <a:srgbClr val="00B0F0"/>
                </a:solidFill>
              </a:rPr>
              <a:t>사랑합니다</a:t>
            </a:r>
            <a:r>
              <a:rPr lang="en-US" altLang="ko-KR" sz="4800" dirty="0" smtClean="0">
                <a:solidFill>
                  <a:srgbClr val="00B0F0"/>
                </a:solidFill>
              </a:rPr>
              <a:t>~~~</a:t>
            </a:r>
            <a:endParaRPr lang="ko-KR" altLang="en-US" sz="4800" dirty="0">
              <a:solidFill>
                <a:srgbClr val="00B0F0"/>
              </a:solidFill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4788024" y="9192"/>
            <a:ext cx="4320480" cy="959344"/>
          </a:xfrm>
          <a:prstGeom prst="roundRect">
            <a:avLst/>
          </a:prstGeom>
          <a:gradFill flip="none" rotWithShape="1">
            <a:gsLst>
              <a:gs pos="89000">
                <a:srgbClr val="FFFFFF">
                  <a:alpha val="0"/>
                </a:srgbClr>
              </a:gs>
              <a:gs pos="75844">
                <a:srgbClr val="FFFFFF"/>
              </a:gs>
              <a:gs pos="67920">
                <a:srgbClr val="FFFFFF"/>
              </a:gs>
              <a:gs pos="0">
                <a:schemeClr val="bg1">
                  <a:alpha val="0"/>
                </a:schemeClr>
              </a:gs>
              <a:gs pos="8333">
                <a:srgbClr val="FFFFFF">
                  <a:alpha val="29000"/>
                </a:srgbClr>
              </a:gs>
              <a:gs pos="17076">
                <a:srgbClr val="FFFFFF">
                  <a:alpha val="85000"/>
                </a:srgbClr>
              </a:gs>
              <a:gs pos="34152">
                <a:srgbClr val="FFFFFF"/>
              </a:gs>
              <a:gs pos="42904">
                <a:srgbClr val="FFFFFF"/>
              </a:gs>
              <a:gs pos="57900">
                <a:srgbClr val="FFFFFF"/>
              </a:gs>
              <a:gs pos="100000">
                <a:schemeClr val="bg1">
                  <a:alpha val="1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9398" y="112864"/>
            <a:ext cx="325509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689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6" name="Picture 12" descr="마지막장_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추진 배경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8" name="내용 개체 틀 3" descr="광양시 암발생률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12776"/>
            <a:ext cx="9144000" cy="5445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51661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6" name="Picture 12" descr="마지막장_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추진 배경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10" name="내용 개체 틀 5" descr="암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12776"/>
            <a:ext cx="9144000" cy="5371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4471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6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추진 배경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8" name="내용 개체 틀 3" descr="암발생율.PNG"/>
          <p:cNvPicPr>
            <a:picLocks noChangeAspect="1"/>
          </p:cNvPicPr>
          <p:nvPr/>
        </p:nvPicPr>
        <p:blipFill rotWithShape="1">
          <a:blip r:embed="rId5" cstate="print"/>
          <a:srcRect l="3432" t="3630" r="4776" b="4386"/>
          <a:stretch/>
        </p:blipFill>
        <p:spPr>
          <a:xfrm>
            <a:off x="338400" y="1368000"/>
            <a:ext cx="8445159" cy="48965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63500" dist="12700" dir="2700000" sx="102000" sy="102000" algn="t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1" name="그룹 10"/>
          <p:cNvGrpSpPr/>
          <p:nvPr/>
        </p:nvGrpSpPr>
        <p:grpSpPr>
          <a:xfrm>
            <a:off x="590872" y="3094952"/>
            <a:ext cx="8229600" cy="1180728"/>
            <a:chOff x="950912" y="1816224"/>
            <a:chExt cx="8229600" cy="1180728"/>
          </a:xfrm>
        </p:grpSpPr>
        <p:sp>
          <p:nvSpPr>
            <p:cNvPr id="12" name="내용 개체 틀 2"/>
            <p:cNvSpPr txBox="1">
              <a:spLocks/>
            </p:cNvSpPr>
            <p:nvPr/>
          </p:nvSpPr>
          <p:spPr>
            <a:xfrm>
              <a:off x="950912" y="1816224"/>
              <a:ext cx="8229600" cy="1180728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latinLnBrk="1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+mj-ea"/>
                  <a:ea typeface="+mj-ea"/>
                  <a:cs typeface="+mn-cs"/>
                </a:defRPr>
              </a:lvl1pPr>
              <a:lvl2pPr marL="742950" indent="-285750" algn="l" rtl="0" eaLnBrk="1" fontAlgn="base" latinLnBrk="1" hangingPunct="1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1" fontAlgn="base" latinLnBrk="1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1" fontAlgn="base" latinLnBrk="1" hangingPunct="1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1" fontAlgn="base" latinLnBrk="1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latinLnBrk="1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latinLnBrk="1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latinLnBrk="1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latinLnBrk="1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buNone/>
              </a:pPr>
              <a:r>
                <a:rPr lang="ko-KR" altLang="en-US" sz="3600" kern="0" dirty="0" smtClean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연령표준화 </a:t>
              </a:r>
              <a:r>
                <a:rPr lang="ko-KR" altLang="en-US" sz="3600" kern="0" dirty="0" err="1" smtClean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암발생율</a:t>
              </a:r>
              <a:r>
                <a:rPr lang="en-US" altLang="ko-KR" sz="3600" kern="0" dirty="0" smtClean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(ASR) </a:t>
              </a:r>
              <a:r>
                <a:rPr lang="ko-KR" altLang="en-US" sz="3600" kern="0" dirty="0" smtClean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도내</a:t>
              </a:r>
              <a:r>
                <a:rPr lang="en-US" altLang="ko-KR" sz="3600" kern="0" dirty="0" smtClean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3</a:t>
              </a:r>
              <a:r>
                <a:rPr lang="ko-KR" altLang="en-US" sz="3600" kern="0" dirty="0" smtClean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sym typeface="맑은 고딕"/>
                </a:rPr>
                <a:t>위</a:t>
              </a:r>
              <a:endParaRPr lang="ko-KR" altLang="en-US" sz="3600" kern="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endParaRPr>
            </a:p>
          </p:txBody>
        </p:sp>
        <p:pic>
          <p:nvPicPr>
            <p:cNvPr id="13" name="Picture 21" descr="무제-1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976" y="1934248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3330579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6" name="Picture 12" descr="마지막장_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추진 배경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23300453"/>
              </p:ext>
            </p:extLst>
          </p:nvPr>
        </p:nvGraphicFramePr>
        <p:xfrm>
          <a:off x="287785" y="2623264"/>
          <a:ext cx="8546335" cy="345638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76200" dir="5400000" sx="102000" sy="102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09267"/>
                <a:gridCol w="1709267"/>
                <a:gridCol w="1709267"/>
                <a:gridCol w="1709267"/>
                <a:gridCol w="1709267"/>
              </a:tblGrid>
              <a:tr h="5760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 관 명</a:t>
                      </a:r>
                      <a:endParaRPr lang="ko-KR" altLang="en-US" sz="20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대 상 자</a:t>
                      </a:r>
                      <a:endParaRPr lang="ko-KR" altLang="en-US" sz="20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수 검 자</a:t>
                      </a:r>
                      <a:endParaRPr lang="ko-KR" altLang="en-US" sz="20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수 검 율</a:t>
                      </a:r>
                      <a:endParaRPr lang="ko-KR" altLang="en-US" sz="20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순  위</a:t>
                      </a:r>
                      <a:endParaRPr lang="ko-KR" altLang="en-US" sz="20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</a:tr>
              <a:tr h="5760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전라남도</a:t>
                      </a:r>
                      <a:endParaRPr lang="ko-KR" altLang="en-US" sz="20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62,016</a:t>
                      </a:r>
                      <a:endParaRPr lang="ko-KR" altLang="en-US" sz="20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20,203</a:t>
                      </a:r>
                      <a:endParaRPr lang="ko-KR" altLang="en-US" sz="20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32.58</a:t>
                      </a:r>
                      <a:endParaRPr lang="ko-KR" altLang="en-US" sz="20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</a:tr>
              <a:tr h="5760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광양시보건소</a:t>
                      </a:r>
                      <a:endParaRPr lang="ko-KR" altLang="en-US" sz="2000" dirty="0">
                        <a:solidFill>
                          <a:srgbClr val="FF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2,042</a:t>
                      </a:r>
                      <a:endParaRPr lang="ko-KR" altLang="en-US" sz="2000" dirty="0">
                        <a:solidFill>
                          <a:srgbClr val="FF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456</a:t>
                      </a:r>
                      <a:endParaRPr lang="ko-KR" altLang="en-US" sz="2000" dirty="0">
                        <a:solidFill>
                          <a:srgbClr val="FF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22.33</a:t>
                      </a:r>
                      <a:endParaRPr lang="ko-KR" altLang="en-US" sz="2000" dirty="0">
                        <a:solidFill>
                          <a:srgbClr val="FF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22</a:t>
                      </a:r>
                      <a:r>
                        <a:rPr lang="ko-KR" altLang="en-US" sz="2000" dirty="0" smtClean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위</a:t>
                      </a:r>
                      <a:endParaRPr lang="ko-KR" altLang="en-US" sz="2000" dirty="0">
                        <a:solidFill>
                          <a:srgbClr val="FF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</a:tr>
              <a:tr h="5760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OO</a:t>
                      </a:r>
                      <a:r>
                        <a:rPr lang="ko-KR" altLang="en-US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군 보건소</a:t>
                      </a:r>
                      <a:endParaRPr lang="ko-KR" altLang="en-US" sz="20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1,736</a:t>
                      </a:r>
                      <a:endParaRPr lang="ko-KR" altLang="en-US" sz="20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478</a:t>
                      </a:r>
                      <a:endParaRPr lang="ko-KR" altLang="en-US" sz="20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27.53</a:t>
                      </a:r>
                      <a:endParaRPr lang="ko-KR" altLang="en-US" sz="20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21</a:t>
                      </a:r>
                      <a:r>
                        <a:rPr lang="ko-KR" altLang="en-US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위</a:t>
                      </a:r>
                      <a:endParaRPr lang="ko-KR" altLang="en-US" sz="20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OO</a:t>
                      </a:r>
                      <a:r>
                        <a:rPr kumimoji="0" lang="ko-KR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시 보건소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7,349</a:t>
                      </a:r>
                      <a:endParaRPr lang="ko-KR" altLang="en-US" sz="20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2,041</a:t>
                      </a:r>
                      <a:endParaRPr lang="ko-KR" altLang="en-US" sz="20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27.77</a:t>
                      </a:r>
                      <a:endParaRPr lang="ko-KR" altLang="en-US" sz="20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20</a:t>
                      </a:r>
                      <a:r>
                        <a:rPr lang="ko-KR" altLang="en-US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위</a:t>
                      </a:r>
                      <a:endParaRPr lang="ko-KR" altLang="en-US" sz="20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</a:tr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OO</a:t>
                      </a:r>
                      <a:r>
                        <a:rPr lang="ko-KR" altLang="en-US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군 보건소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2,695</a:t>
                      </a:r>
                      <a:endParaRPr lang="ko-KR" altLang="en-US" sz="20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758</a:t>
                      </a:r>
                      <a:endParaRPr lang="ko-KR" altLang="en-US" sz="20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28.13</a:t>
                      </a:r>
                      <a:endParaRPr lang="ko-KR" altLang="en-US" sz="20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19</a:t>
                      </a:r>
                      <a:r>
                        <a:rPr lang="ko-KR" altLang="en-US" sz="20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위</a:t>
                      </a:r>
                      <a:endParaRPr lang="ko-KR" altLang="en-US" sz="20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모서리가 둥근 직사각형 10"/>
          <p:cNvSpPr/>
          <p:nvPr/>
        </p:nvSpPr>
        <p:spPr>
          <a:xfrm>
            <a:off x="683568" y="1697992"/>
            <a:ext cx="7782026" cy="57888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/>
          <a:effectLst>
            <a:outerShdw blurRad="152400" dist="88900" dir="4200000" algn="tl" rotWithShape="0">
              <a:prstClr val="black">
                <a:alpha val="73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ko-KR" altLang="en-US" sz="2800" kern="0" dirty="0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 </a:t>
            </a:r>
            <a:r>
              <a:rPr lang="en-US" altLang="ko-KR" sz="2800" kern="0" dirty="0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2013</a:t>
            </a:r>
            <a:r>
              <a:rPr lang="ko-KR" altLang="en-US" sz="2800" kern="0" dirty="0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년 </a:t>
            </a:r>
            <a:r>
              <a:rPr lang="ko-KR" altLang="en-US" sz="2800" kern="0" dirty="0" err="1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국가암검진</a:t>
            </a:r>
            <a:r>
              <a:rPr lang="ko-KR" altLang="en-US" sz="2800" kern="0" dirty="0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 </a:t>
            </a:r>
            <a:r>
              <a:rPr lang="ko-KR" altLang="en-US" sz="2800" kern="0" dirty="0" err="1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수검률</a:t>
            </a:r>
            <a:r>
              <a:rPr lang="en-US" altLang="ko-KR" sz="2800" kern="0" dirty="0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(</a:t>
            </a:r>
            <a:r>
              <a:rPr lang="ko-KR" altLang="en-US" sz="2800" kern="0" dirty="0" err="1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의료급여수급권자</a:t>
            </a:r>
            <a:r>
              <a:rPr lang="en-US" altLang="ko-KR" sz="2800" kern="0" dirty="0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)</a:t>
            </a:r>
            <a:endParaRPr lang="ko-KR" altLang="en-US" sz="2800" kern="0" dirty="0">
              <a:solidFill>
                <a:prstClr val="white"/>
              </a:solidFill>
              <a:latin typeface="HY헤드라인M" panose="02030600000101010101" pitchFamily="18" charset="-127"/>
              <a:ea typeface="HY헤드라인M" panose="02030600000101010101" pitchFamily="18" charset="-127"/>
              <a:sym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96569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 bwMode="auto">
          <a:xfrm>
            <a:off x="7020272" y="6021288"/>
            <a:ext cx="201622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251520" y="72008"/>
            <a:ext cx="3528392" cy="1340768"/>
            <a:chOff x="251520" y="72008"/>
            <a:chExt cx="3528392" cy="1340768"/>
          </a:xfrm>
        </p:grpSpPr>
        <p:pic>
          <p:nvPicPr>
            <p:cNvPr id="6" name="Picture 12" descr="마지막장_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2008"/>
              <a:ext cx="3528392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40698" y="251937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1. </a:t>
              </a:r>
              <a:r>
                <a:rPr lang="ko-KR" altLang="en-US" sz="32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추진 배경</a:t>
              </a:r>
              <a:endParaRPr lang="ko-KR" altLang="en-US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2945" name="_x117437496" descr="EMB00001d7829dc"/>
          <p:cNvPicPr>
            <a:picLocks noChangeAspect="1" noChangeArrowheads="1"/>
          </p:cNvPicPr>
          <p:nvPr/>
        </p:nvPicPr>
        <p:blipFill rotWithShape="1">
          <a:blip r:embed="rId4" cstate="print"/>
          <a:srcRect t="20944" r="50000" b="15593"/>
          <a:stretch/>
        </p:blipFill>
        <p:spPr bwMode="auto">
          <a:xfrm>
            <a:off x="255807" y="2204864"/>
            <a:ext cx="4176464" cy="40108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_x117437496" descr="EMB00001d7829dc"/>
          <p:cNvPicPr preferRelativeResize="0">
            <a:picLocks noChangeArrowheads="1"/>
          </p:cNvPicPr>
          <p:nvPr/>
        </p:nvPicPr>
        <p:blipFill rotWithShape="1">
          <a:blip r:embed="rId4" cstate="print"/>
          <a:srcRect l="50000" t="20944" b="15593"/>
          <a:stretch/>
        </p:blipFill>
        <p:spPr bwMode="auto">
          <a:xfrm>
            <a:off x="4688720" y="2204864"/>
            <a:ext cx="4176464" cy="4010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모서리가 둥근 직사각형 9"/>
          <p:cNvSpPr/>
          <p:nvPr/>
        </p:nvSpPr>
        <p:spPr>
          <a:xfrm>
            <a:off x="734768" y="1340768"/>
            <a:ext cx="7650115" cy="57888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/>
          <a:effectLst>
            <a:outerShdw blurRad="152400" dist="88900" dir="4200000" algn="tl" rotWithShape="0">
              <a:prstClr val="black">
                <a:alpha val="73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ko-KR" altLang="en-US" sz="2800" kern="0" dirty="0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보건사업 우선순위 결정</a:t>
            </a:r>
            <a:r>
              <a:rPr lang="en-US" altLang="ko-KR" sz="2800" kern="0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 </a:t>
            </a:r>
            <a:r>
              <a:rPr lang="en-US" altLang="ko-KR" sz="2800" kern="0" dirty="0" smtClean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– </a:t>
            </a:r>
            <a:r>
              <a:rPr lang="ko-KR" altLang="en-US" sz="2800" kern="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암 검진사업</a:t>
            </a:r>
            <a:r>
              <a:rPr lang="en-US" altLang="ko-KR" sz="2800" kern="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(1</a:t>
            </a:r>
            <a:r>
              <a:rPr lang="ko-KR" altLang="en-US" sz="2800" kern="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순위</a:t>
            </a:r>
            <a:r>
              <a:rPr lang="en-US" altLang="ko-KR" sz="2800" kern="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맑은 고딕"/>
              </a:rPr>
              <a:t>)</a:t>
            </a:r>
            <a:endParaRPr lang="ko-KR" altLang="en-US" sz="2800" kern="0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  <a:sym typeface="맑은 고딕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341545"/>
            <a:ext cx="3096344" cy="44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14661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tline_70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2">
      <a:majorFont>
        <a:latin typeface="Arial"/>
        <a:ea typeface="HY견고딕"/>
        <a:cs typeface=""/>
      </a:majorFont>
      <a:minorFont>
        <a:latin typeface="Arial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tline_45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45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45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45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45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45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45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45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45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45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45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45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Load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737373"/>
      </a:lt2>
      <a:accent1>
        <a:srgbClr val="2A79D0"/>
      </a:accent1>
      <a:accent2>
        <a:srgbClr val="919191"/>
      </a:accent2>
      <a:accent3>
        <a:srgbClr val="FFFFFF"/>
      </a:accent3>
      <a:accent4>
        <a:srgbClr val="000000"/>
      </a:accent4>
      <a:accent5>
        <a:srgbClr val="ACBEE4"/>
      </a:accent5>
      <a:accent6>
        <a:srgbClr val="838383"/>
      </a:accent6>
      <a:hlink>
        <a:srgbClr val="AEAFAE"/>
      </a:hlink>
      <a:folHlink>
        <a:srgbClr val="C9C9C9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737373"/>
        </a:lt2>
        <a:accent1>
          <a:srgbClr val="2A79D0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ACBEE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2">
        <a:dk1>
          <a:srgbClr val="000000"/>
        </a:dk1>
        <a:lt1>
          <a:srgbClr val="FFFFFF"/>
        </a:lt1>
        <a:dk2>
          <a:srgbClr val="38520E"/>
        </a:dk2>
        <a:lt2>
          <a:srgbClr val="737373"/>
        </a:lt2>
        <a:accent1>
          <a:srgbClr val="6B9B1A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3">
        <a:dk1>
          <a:srgbClr val="000000"/>
        </a:dk1>
        <a:lt1>
          <a:srgbClr val="FFFFFF"/>
        </a:lt1>
        <a:dk2>
          <a:srgbClr val="E24203"/>
        </a:dk2>
        <a:lt2>
          <a:srgbClr val="737373"/>
        </a:lt2>
        <a:accent1>
          <a:srgbClr val="FEA501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4">
        <a:dk1>
          <a:srgbClr val="000000"/>
        </a:dk1>
        <a:lt1>
          <a:srgbClr val="FFFFFF"/>
        </a:lt1>
        <a:dk2>
          <a:srgbClr val="A80404"/>
        </a:dk2>
        <a:lt2>
          <a:srgbClr val="737373"/>
        </a:lt2>
        <a:accent1>
          <a:srgbClr val="D03737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5">
        <a:dk1>
          <a:srgbClr val="000000"/>
        </a:dk1>
        <a:lt1>
          <a:srgbClr val="FFFFFF"/>
        </a:lt1>
        <a:dk2>
          <a:srgbClr val="5F4B3B"/>
        </a:dk2>
        <a:lt2>
          <a:srgbClr val="737373"/>
        </a:lt2>
        <a:accent1>
          <a:srgbClr val="C8A058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0CDB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6">
        <a:dk1>
          <a:srgbClr val="737373"/>
        </a:dk1>
        <a:lt1>
          <a:srgbClr val="FFFFFF"/>
        </a:lt1>
        <a:dk2>
          <a:srgbClr val="000000"/>
        </a:dk2>
        <a:lt2>
          <a:srgbClr val="004074"/>
        </a:lt2>
        <a:accent1>
          <a:srgbClr val="2A79D0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ACBEE4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7">
        <a:dk1>
          <a:srgbClr val="737373"/>
        </a:dk1>
        <a:lt1>
          <a:srgbClr val="FFFFFF"/>
        </a:lt1>
        <a:dk2>
          <a:srgbClr val="000000"/>
        </a:dk2>
        <a:lt2>
          <a:srgbClr val="38520E"/>
        </a:lt2>
        <a:accent1>
          <a:srgbClr val="6B9B1A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8">
        <a:dk1>
          <a:srgbClr val="737373"/>
        </a:dk1>
        <a:lt1>
          <a:srgbClr val="FFFFFF"/>
        </a:lt1>
        <a:dk2>
          <a:srgbClr val="000000"/>
        </a:dk2>
        <a:lt2>
          <a:srgbClr val="E24203"/>
        </a:lt2>
        <a:accent1>
          <a:srgbClr val="FEA501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9">
        <a:dk1>
          <a:srgbClr val="737373"/>
        </a:dk1>
        <a:lt1>
          <a:srgbClr val="FFFFFF"/>
        </a:lt1>
        <a:dk2>
          <a:srgbClr val="000000"/>
        </a:dk2>
        <a:lt2>
          <a:srgbClr val="A80404"/>
        </a:lt2>
        <a:accent1>
          <a:srgbClr val="D03737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10">
        <a:dk1>
          <a:srgbClr val="737373"/>
        </a:dk1>
        <a:lt1>
          <a:srgbClr val="FFFFFF"/>
        </a:lt1>
        <a:dk2>
          <a:srgbClr val="000000"/>
        </a:dk2>
        <a:lt2>
          <a:srgbClr val="5F4B3B"/>
        </a:lt2>
        <a:accent1>
          <a:srgbClr val="C8A058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E0CDB4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737373"/>
        </a:lt2>
        <a:accent1>
          <a:srgbClr val="2A79D0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ACBEE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resentationLoad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737373"/>
      </a:lt2>
      <a:accent1>
        <a:srgbClr val="2A79D0"/>
      </a:accent1>
      <a:accent2>
        <a:srgbClr val="919191"/>
      </a:accent2>
      <a:accent3>
        <a:srgbClr val="FFFFFF"/>
      </a:accent3>
      <a:accent4>
        <a:srgbClr val="000000"/>
      </a:accent4>
      <a:accent5>
        <a:srgbClr val="ACBEE4"/>
      </a:accent5>
      <a:accent6>
        <a:srgbClr val="838383"/>
      </a:accent6>
      <a:hlink>
        <a:srgbClr val="AEAFAE"/>
      </a:hlink>
      <a:folHlink>
        <a:srgbClr val="C9C9C9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737373"/>
        </a:lt2>
        <a:accent1>
          <a:srgbClr val="2A79D0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ACBEE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2">
        <a:dk1>
          <a:srgbClr val="000000"/>
        </a:dk1>
        <a:lt1>
          <a:srgbClr val="FFFFFF"/>
        </a:lt1>
        <a:dk2>
          <a:srgbClr val="38520E"/>
        </a:dk2>
        <a:lt2>
          <a:srgbClr val="737373"/>
        </a:lt2>
        <a:accent1>
          <a:srgbClr val="6B9B1A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3">
        <a:dk1>
          <a:srgbClr val="000000"/>
        </a:dk1>
        <a:lt1>
          <a:srgbClr val="FFFFFF"/>
        </a:lt1>
        <a:dk2>
          <a:srgbClr val="E24203"/>
        </a:dk2>
        <a:lt2>
          <a:srgbClr val="737373"/>
        </a:lt2>
        <a:accent1>
          <a:srgbClr val="FEA501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4">
        <a:dk1>
          <a:srgbClr val="000000"/>
        </a:dk1>
        <a:lt1>
          <a:srgbClr val="FFFFFF"/>
        </a:lt1>
        <a:dk2>
          <a:srgbClr val="A80404"/>
        </a:dk2>
        <a:lt2>
          <a:srgbClr val="737373"/>
        </a:lt2>
        <a:accent1>
          <a:srgbClr val="D03737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5">
        <a:dk1>
          <a:srgbClr val="000000"/>
        </a:dk1>
        <a:lt1>
          <a:srgbClr val="FFFFFF"/>
        </a:lt1>
        <a:dk2>
          <a:srgbClr val="5F4B3B"/>
        </a:dk2>
        <a:lt2>
          <a:srgbClr val="737373"/>
        </a:lt2>
        <a:accent1>
          <a:srgbClr val="C8A058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0CDB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6">
        <a:dk1>
          <a:srgbClr val="737373"/>
        </a:dk1>
        <a:lt1>
          <a:srgbClr val="FFFFFF"/>
        </a:lt1>
        <a:dk2>
          <a:srgbClr val="000000"/>
        </a:dk2>
        <a:lt2>
          <a:srgbClr val="004074"/>
        </a:lt2>
        <a:accent1>
          <a:srgbClr val="2A79D0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ACBEE4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7">
        <a:dk1>
          <a:srgbClr val="737373"/>
        </a:dk1>
        <a:lt1>
          <a:srgbClr val="FFFFFF"/>
        </a:lt1>
        <a:dk2>
          <a:srgbClr val="000000"/>
        </a:dk2>
        <a:lt2>
          <a:srgbClr val="38520E"/>
        </a:lt2>
        <a:accent1>
          <a:srgbClr val="6B9B1A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8">
        <a:dk1>
          <a:srgbClr val="737373"/>
        </a:dk1>
        <a:lt1>
          <a:srgbClr val="FFFFFF"/>
        </a:lt1>
        <a:dk2>
          <a:srgbClr val="000000"/>
        </a:dk2>
        <a:lt2>
          <a:srgbClr val="E24203"/>
        </a:lt2>
        <a:accent1>
          <a:srgbClr val="FEA501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9">
        <a:dk1>
          <a:srgbClr val="737373"/>
        </a:dk1>
        <a:lt1>
          <a:srgbClr val="FFFFFF"/>
        </a:lt1>
        <a:dk2>
          <a:srgbClr val="000000"/>
        </a:dk2>
        <a:lt2>
          <a:srgbClr val="A80404"/>
        </a:lt2>
        <a:accent1>
          <a:srgbClr val="D03737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10">
        <a:dk1>
          <a:srgbClr val="737373"/>
        </a:dk1>
        <a:lt1>
          <a:srgbClr val="FFFFFF"/>
        </a:lt1>
        <a:dk2>
          <a:srgbClr val="000000"/>
        </a:dk2>
        <a:lt2>
          <a:srgbClr val="5F4B3B"/>
        </a:lt2>
        <a:accent1>
          <a:srgbClr val="C8A058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E0CDB4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737373"/>
        </a:lt2>
        <a:accent1>
          <a:srgbClr val="2A79D0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ACBEE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PresentationLoad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737373"/>
      </a:lt2>
      <a:accent1>
        <a:srgbClr val="2A79D0"/>
      </a:accent1>
      <a:accent2>
        <a:srgbClr val="919191"/>
      </a:accent2>
      <a:accent3>
        <a:srgbClr val="FFFFFF"/>
      </a:accent3>
      <a:accent4>
        <a:srgbClr val="000000"/>
      </a:accent4>
      <a:accent5>
        <a:srgbClr val="ACBEE4"/>
      </a:accent5>
      <a:accent6>
        <a:srgbClr val="838383"/>
      </a:accent6>
      <a:hlink>
        <a:srgbClr val="AEAFAE"/>
      </a:hlink>
      <a:folHlink>
        <a:srgbClr val="C9C9C9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737373"/>
        </a:lt2>
        <a:accent1>
          <a:srgbClr val="2A79D0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ACBEE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2">
        <a:dk1>
          <a:srgbClr val="000000"/>
        </a:dk1>
        <a:lt1>
          <a:srgbClr val="FFFFFF"/>
        </a:lt1>
        <a:dk2>
          <a:srgbClr val="38520E"/>
        </a:dk2>
        <a:lt2>
          <a:srgbClr val="737373"/>
        </a:lt2>
        <a:accent1>
          <a:srgbClr val="6B9B1A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3">
        <a:dk1>
          <a:srgbClr val="000000"/>
        </a:dk1>
        <a:lt1>
          <a:srgbClr val="FFFFFF"/>
        </a:lt1>
        <a:dk2>
          <a:srgbClr val="E24203"/>
        </a:dk2>
        <a:lt2>
          <a:srgbClr val="737373"/>
        </a:lt2>
        <a:accent1>
          <a:srgbClr val="FEA501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4">
        <a:dk1>
          <a:srgbClr val="000000"/>
        </a:dk1>
        <a:lt1>
          <a:srgbClr val="FFFFFF"/>
        </a:lt1>
        <a:dk2>
          <a:srgbClr val="A80404"/>
        </a:dk2>
        <a:lt2>
          <a:srgbClr val="737373"/>
        </a:lt2>
        <a:accent1>
          <a:srgbClr val="D03737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5">
        <a:dk1>
          <a:srgbClr val="000000"/>
        </a:dk1>
        <a:lt1>
          <a:srgbClr val="FFFFFF"/>
        </a:lt1>
        <a:dk2>
          <a:srgbClr val="5F4B3B"/>
        </a:dk2>
        <a:lt2>
          <a:srgbClr val="737373"/>
        </a:lt2>
        <a:accent1>
          <a:srgbClr val="C8A058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0CDB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6">
        <a:dk1>
          <a:srgbClr val="737373"/>
        </a:dk1>
        <a:lt1>
          <a:srgbClr val="FFFFFF"/>
        </a:lt1>
        <a:dk2>
          <a:srgbClr val="000000"/>
        </a:dk2>
        <a:lt2>
          <a:srgbClr val="004074"/>
        </a:lt2>
        <a:accent1>
          <a:srgbClr val="2A79D0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ACBEE4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7">
        <a:dk1>
          <a:srgbClr val="737373"/>
        </a:dk1>
        <a:lt1>
          <a:srgbClr val="FFFFFF"/>
        </a:lt1>
        <a:dk2>
          <a:srgbClr val="000000"/>
        </a:dk2>
        <a:lt2>
          <a:srgbClr val="38520E"/>
        </a:lt2>
        <a:accent1>
          <a:srgbClr val="6B9B1A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8">
        <a:dk1>
          <a:srgbClr val="737373"/>
        </a:dk1>
        <a:lt1>
          <a:srgbClr val="FFFFFF"/>
        </a:lt1>
        <a:dk2>
          <a:srgbClr val="000000"/>
        </a:dk2>
        <a:lt2>
          <a:srgbClr val="E24203"/>
        </a:lt2>
        <a:accent1>
          <a:srgbClr val="FEA501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9">
        <a:dk1>
          <a:srgbClr val="737373"/>
        </a:dk1>
        <a:lt1>
          <a:srgbClr val="FFFFFF"/>
        </a:lt1>
        <a:dk2>
          <a:srgbClr val="000000"/>
        </a:dk2>
        <a:lt2>
          <a:srgbClr val="A80404"/>
        </a:lt2>
        <a:accent1>
          <a:srgbClr val="D03737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10">
        <a:dk1>
          <a:srgbClr val="737373"/>
        </a:dk1>
        <a:lt1>
          <a:srgbClr val="FFFFFF"/>
        </a:lt1>
        <a:dk2>
          <a:srgbClr val="000000"/>
        </a:dk2>
        <a:lt2>
          <a:srgbClr val="5F4B3B"/>
        </a:lt2>
        <a:accent1>
          <a:srgbClr val="C8A058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E0CDB4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737373"/>
        </a:lt2>
        <a:accent1>
          <a:srgbClr val="2A79D0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ACBEE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PresentationLoad">
  <a:themeElements>
    <a:clrScheme name="PresentationLoad 4">
      <a:dk1>
        <a:srgbClr val="000000"/>
      </a:dk1>
      <a:lt1>
        <a:srgbClr val="FFFFFF"/>
      </a:lt1>
      <a:dk2>
        <a:srgbClr val="A80404"/>
      </a:dk2>
      <a:lt2>
        <a:srgbClr val="737373"/>
      </a:lt2>
      <a:accent1>
        <a:srgbClr val="D03737"/>
      </a:accent1>
      <a:accent2>
        <a:srgbClr val="919191"/>
      </a:accent2>
      <a:accent3>
        <a:srgbClr val="FFFFFF"/>
      </a:accent3>
      <a:accent4>
        <a:srgbClr val="000000"/>
      </a:accent4>
      <a:accent5>
        <a:srgbClr val="E4AEAE"/>
      </a:accent5>
      <a:accent6>
        <a:srgbClr val="838383"/>
      </a:accent6>
      <a:hlink>
        <a:srgbClr val="AEAEAE"/>
      </a:hlink>
      <a:folHlink>
        <a:srgbClr val="C9C9C9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737373"/>
        </a:lt2>
        <a:accent1>
          <a:srgbClr val="2A79D0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ACBEE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2">
        <a:dk1>
          <a:srgbClr val="000000"/>
        </a:dk1>
        <a:lt1>
          <a:srgbClr val="FFFFFF"/>
        </a:lt1>
        <a:dk2>
          <a:srgbClr val="38520E"/>
        </a:dk2>
        <a:lt2>
          <a:srgbClr val="737373"/>
        </a:lt2>
        <a:accent1>
          <a:srgbClr val="6B9B1A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3">
        <a:dk1>
          <a:srgbClr val="000000"/>
        </a:dk1>
        <a:lt1>
          <a:srgbClr val="FFFFFF"/>
        </a:lt1>
        <a:dk2>
          <a:srgbClr val="E24203"/>
        </a:dk2>
        <a:lt2>
          <a:srgbClr val="737373"/>
        </a:lt2>
        <a:accent1>
          <a:srgbClr val="FEA501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4">
        <a:dk1>
          <a:srgbClr val="000000"/>
        </a:dk1>
        <a:lt1>
          <a:srgbClr val="FFFFFF"/>
        </a:lt1>
        <a:dk2>
          <a:srgbClr val="A80404"/>
        </a:dk2>
        <a:lt2>
          <a:srgbClr val="737373"/>
        </a:lt2>
        <a:accent1>
          <a:srgbClr val="D03737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5">
        <a:dk1>
          <a:srgbClr val="000000"/>
        </a:dk1>
        <a:lt1>
          <a:srgbClr val="FFFFFF"/>
        </a:lt1>
        <a:dk2>
          <a:srgbClr val="5F4B3B"/>
        </a:dk2>
        <a:lt2>
          <a:srgbClr val="737373"/>
        </a:lt2>
        <a:accent1>
          <a:srgbClr val="C8A058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0CDB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6">
        <a:dk1>
          <a:srgbClr val="737373"/>
        </a:dk1>
        <a:lt1>
          <a:srgbClr val="FFFFFF"/>
        </a:lt1>
        <a:dk2>
          <a:srgbClr val="000000"/>
        </a:dk2>
        <a:lt2>
          <a:srgbClr val="004074"/>
        </a:lt2>
        <a:accent1>
          <a:srgbClr val="2A79D0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ACBEE4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7">
        <a:dk1>
          <a:srgbClr val="737373"/>
        </a:dk1>
        <a:lt1>
          <a:srgbClr val="FFFFFF"/>
        </a:lt1>
        <a:dk2>
          <a:srgbClr val="000000"/>
        </a:dk2>
        <a:lt2>
          <a:srgbClr val="38520E"/>
        </a:lt2>
        <a:accent1>
          <a:srgbClr val="6B9B1A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8">
        <a:dk1>
          <a:srgbClr val="737373"/>
        </a:dk1>
        <a:lt1>
          <a:srgbClr val="FFFFFF"/>
        </a:lt1>
        <a:dk2>
          <a:srgbClr val="000000"/>
        </a:dk2>
        <a:lt2>
          <a:srgbClr val="E24203"/>
        </a:lt2>
        <a:accent1>
          <a:srgbClr val="FEA501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9">
        <a:dk1>
          <a:srgbClr val="737373"/>
        </a:dk1>
        <a:lt1>
          <a:srgbClr val="FFFFFF"/>
        </a:lt1>
        <a:dk2>
          <a:srgbClr val="000000"/>
        </a:dk2>
        <a:lt2>
          <a:srgbClr val="A80404"/>
        </a:lt2>
        <a:accent1>
          <a:srgbClr val="D03737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10">
        <a:dk1>
          <a:srgbClr val="737373"/>
        </a:dk1>
        <a:lt1>
          <a:srgbClr val="FFFFFF"/>
        </a:lt1>
        <a:dk2>
          <a:srgbClr val="000000"/>
        </a:dk2>
        <a:lt2>
          <a:srgbClr val="5F4B3B"/>
        </a:lt2>
        <a:accent1>
          <a:srgbClr val="C8A058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E0CDB4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1">
        <a:dk1>
          <a:srgbClr val="000000"/>
        </a:dk1>
        <a:lt1>
          <a:srgbClr val="FFFFFF"/>
        </a:lt1>
        <a:dk2>
          <a:srgbClr val="A80404"/>
        </a:dk2>
        <a:lt2>
          <a:srgbClr val="737373"/>
        </a:lt2>
        <a:accent1>
          <a:srgbClr val="D03737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PresentationLoad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737373"/>
      </a:lt2>
      <a:accent1>
        <a:srgbClr val="2A79D0"/>
      </a:accent1>
      <a:accent2>
        <a:srgbClr val="919191"/>
      </a:accent2>
      <a:accent3>
        <a:srgbClr val="FFFFFF"/>
      </a:accent3>
      <a:accent4>
        <a:srgbClr val="000000"/>
      </a:accent4>
      <a:accent5>
        <a:srgbClr val="ACBEE4"/>
      </a:accent5>
      <a:accent6>
        <a:srgbClr val="838383"/>
      </a:accent6>
      <a:hlink>
        <a:srgbClr val="AEAFAE"/>
      </a:hlink>
      <a:folHlink>
        <a:srgbClr val="C9C9C9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737373"/>
        </a:lt2>
        <a:accent1>
          <a:srgbClr val="2A79D0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ACBEE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2">
        <a:dk1>
          <a:srgbClr val="000000"/>
        </a:dk1>
        <a:lt1>
          <a:srgbClr val="FFFFFF"/>
        </a:lt1>
        <a:dk2>
          <a:srgbClr val="38520E"/>
        </a:dk2>
        <a:lt2>
          <a:srgbClr val="737373"/>
        </a:lt2>
        <a:accent1>
          <a:srgbClr val="6B9B1A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3">
        <a:dk1>
          <a:srgbClr val="000000"/>
        </a:dk1>
        <a:lt1>
          <a:srgbClr val="FFFFFF"/>
        </a:lt1>
        <a:dk2>
          <a:srgbClr val="E24203"/>
        </a:dk2>
        <a:lt2>
          <a:srgbClr val="737373"/>
        </a:lt2>
        <a:accent1>
          <a:srgbClr val="FEA501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4">
        <a:dk1>
          <a:srgbClr val="000000"/>
        </a:dk1>
        <a:lt1>
          <a:srgbClr val="FFFFFF"/>
        </a:lt1>
        <a:dk2>
          <a:srgbClr val="A80404"/>
        </a:dk2>
        <a:lt2>
          <a:srgbClr val="737373"/>
        </a:lt2>
        <a:accent1>
          <a:srgbClr val="D03737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5">
        <a:dk1>
          <a:srgbClr val="000000"/>
        </a:dk1>
        <a:lt1>
          <a:srgbClr val="FFFFFF"/>
        </a:lt1>
        <a:dk2>
          <a:srgbClr val="5F4B3B"/>
        </a:dk2>
        <a:lt2>
          <a:srgbClr val="737373"/>
        </a:lt2>
        <a:accent1>
          <a:srgbClr val="C8A058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0CDB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6">
        <a:dk1>
          <a:srgbClr val="737373"/>
        </a:dk1>
        <a:lt1>
          <a:srgbClr val="FFFFFF"/>
        </a:lt1>
        <a:dk2>
          <a:srgbClr val="000000"/>
        </a:dk2>
        <a:lt2>
          <a:srgbClr val="004074"/>
        </a:lt2>
        <a:accent1>
          <a:srgbClr val="2A79D0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ACBEE4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7">
        <a:dk1>
          <a:srgbClr val="737373"/>
        </a:dk1>
        <a:lt1>
          <a:srgbClr val="FFFFFF"/>
        </a:lt1>
        <a:dk2>
          <a:srgbClr val="000000"/>
        </a:dk2>
        <a:lt2>
          <a:srgbClr val="38520E"/>
        </a:lt2>
        <a:accent1>
          <a:srgbClr val="6B9B1A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8">
        <a:dk1>
          <a:srgbClr val="737373"/>
        </a:dk1>
        <a:lt1>
          <a:srgbClr val="FFFFFF"/>
        </a:lt1>
        <a:dk2>
          <a:srgbClr val="000000"/>
        </a:dk2>
        <a:lt2>
          <a:srgbClr val="E24203"/>
        </a:lt2>
        <a:accent1>
          <a:srgbClr val="FEA501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9">
        <a:dk1>
          <a:srgbClr val="737373"/>
        </a:dk1>
        <a:lt1>
          <a:srgbClr val="FFFFFF"/>
        </a:lt1>
        <a:dk2>
          <a:srgbClr val="000000"/>
        </a:dk2>
        <a:lt2>
          <a:srgbClr val="A80404"/>
        </a:lt2>
        <a:accent1>
          <a:srgbClr val="D03737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10">
        <a:dk1>
          <a:srgbClr val="737373"/>
        </a:dk1>
        <a:lt1>
          <a:srgbClr val="FFFFFF"/>
        </a:lt1>
        <a:dk2>
          <a:srgbClr val="000000"/>
        </a:dk2>
        <a:lt2>
          <a:srgbClr val="5F4B3B"/>
        </a:lt2>
        <a:accent1>
          <a:srgbClr val="C8A058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E0CDB4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737373"/>
        </a:lt2>
        <a:accent1>
          <a:srgbClr val="2A79D0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ACBEE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PresentationLoad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737373"/>
      </a:lt2>
      <a:accent1>
        <a:srgbClr val="2A79D0"/>
      </a:accent1>
      <a:accent2>
        <a:srgbClr val="919191"/>
      </a:accent2>
      <a:accent3>
        <a:srgbClr val="FFFFFF"/>
      </a:accent3>
      <a:accent4>
        <a:srgbClr val="000000"/>
      </a:accent4>
      <a:accent5>
        <a:srgbClr val="ACBEE4"/>
      </a:accent5>
      <a:accent6>
        <a:srgbClr val="838383"/>
      </a:accent6>
      <a:hlink>
        <a:srgbClr val="AEAFAE"/>
      </a:hlink>
      <a:folHlink>
        <a:srgbClr val="C9C9C9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737373"/>
        </a:lt2>
        <a:accent1>
          <a:srgbClr val="2A79D0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ACBEE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2">
        <a:dk1>
          <a:srgbClr val="000000"/>
        </a:dk1>
        <a:lt1>
          <a:srgbClr val="FFFFFF"/>
        </a:lt1>
        <a:dk2>
          <a:srgbClr val="38520E"/>
        </a:dk2>
        <a:lt2>
          <a:srgbClr val="737373"/>
        </a:lt2>
        <a:accent1>
          <a:srgbClr val="6B9B1A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3">
        <a:dk1>
          <a:srgbClr val="000000"/>
        </a:dk1>
        <a:lt1>
          <a:srgbClr val="FFFFFF"/>
        </a:lt1>
        <a:dk2>
          <a:srgbClr val="E24203"/>
        </a:dk2>
        <a:lt2>
          <a:srgbClr val="737373"/>
        </a:lt2>
        <a:accent1>
          <a:srgbClr val="FEA501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4">
        <a:dk1>
          <a:srgbClr val="000000"/>
        </a:dk1>
        <a:lt1>
          <a:srgbClr val="FFFFFF"/>
        </a:lt1>
        <a:dk2>
          <a:srgbClr val="A80404"/>
        </a:dk2>
        <a:lt2>
          <a:srgbClr val="737373"/>
        </a:lt2>
        <a:accent1>
          <a:srgbClr val="D03737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5">
        <a:dk1>
          <a:srgbClr val="000000"/>
        </a:dk1>
        <a:lt1>
          <a:srgbClr val="FFFFFF"/>
        </a:lt1>
        <a:dk2>
          <a:srgbClr val="5F4B3B"/>
        </a:dk2>
        <a:lt2>
          <a:srgbClr val="737373"/>
        </a:lt2>
        <a:accent1>
          <a:srgbClr val="C8A058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0CDB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6">
        <a:dk1>
          <a:srgbClr val="737373"/>
        </a:dk1>
        <a:lt1>
          <a:srgbClr val="FFFFFF"/>
        </a:lt1>
        <a:dk2>
          <a:srgbClr val="000000"/>
        </a:dk2>
        <a:lt2>
          <a:srgbClr val="004074"/>
        </a:lt2>
        <a:accent1>
          <a:srgbClr val="2A79D0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ACBEE4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7">
        <a:dk1>
          <a:srgbClr val="737373"/>
        </a:dk1>
        <a:lt1>
          <a:srgbClr val="FFFFFF"/>
        </a:lt1>
        <a:dk2>
          <a:srgbClr val="000000"/>
        </a:dk2>
        <a:lt2>
          <a:srgbClr val="38520E"/>
        </a:lt2>
        <a:accent1>
          <a:srgbClr val="6B9B1A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8">
        <a:dk1>
          <a:srgbClr val="737373"/>
        </a:dk1>
        <a:lt1>
          <a:srgbClr val="FFFFFF"/>
        </a:lt1>
        <a:dk2>
          <a:srgbClr val="000000"/>
        </a:dk2>
        <a:lt2>
          <a:srgbClr val="E24203"/>
        </a:lt2>
        <a:accent1>
          <a:srgbClr val="FEA501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9">
        <a:dk1>
          <a:srgbClr val="737373"/>
        </a:dk1>
        <a:lt1>
          <a:srgbClr val="FFFFFF"/>
        </a:lt1>
        <a:dk2>
          <a:srgbClr val="000000"/>
        </a:dk2>
        <a:lt2>
          <a:srgbClr val="A80404"/>
        </a:lt2>
        <a:accent1>
          <a:srgbClr val="D03737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10">
        <a:dk1>
          <a:srgbClr val="737373"/>
        </a:dk1>
        <a:lt1>
          <a:srgbClr val="FFFFFF"/>
        </a:lt1>
        <a:dk2>
          <a:srgbClr val="000000"/>
        </a:dk2>
        <a:lt2>
          <a:srgbClr val="5F4B3B"/>
        </a:lt2>
        <a:accent1>
          <a:srgbClr val="C8A058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E0CDB4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737373"/>
        </a:lt2>
        <a:accent1>
          <a:srgbClr val="2A79D0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ACBEE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예제 프레젠테이션 슬라이드">
  <a:themeElements>
    <a:clrScheme name="예제 프레젠테이션 슬라이드 1">
      <a:dk1>
        <a:srgbClr val="0C2E84"/>
      </a:dk1>
      <a:lt1>
        <a:srgbClr val="FFFFFF"/>
      </a:lt1>
      <a:dk2>
        <a:srgbClr val="000000"/>
      </a:dk2>
      <a:lt2>
        <a:srgbClr val="B2B2B2"/>
      </a:lt2>
      <a:accent1>
        <a:srgbClr val="339D75"/>
      </a:accent1>
      <a:accent2>
        <a:srgbClr val="6094C8"/>
      </a:accent2>
      <a:accent3>
        <a:srgbClr val="FFFFFF"/>
      </a:accent3>
      <a:accent4>
        <a:srgbClr val="092670"/>
      </a:accent4>
      <a:accent5>
        <a:srgbClr val="ADCCBD"/>
      </a:accent5>
      <a:accent6>
        <a:srgbClr val="5686B5"/>
      </a:accent6>
      <a:hlink>
        <a:srgbClr val="6CBCC4"/>
      </a:hlink>
      <a:folHlink>
        <a:srgbClr val="BCC8AC"/>
      </a:folHlink>
    </a:clrScheme>
    <a:fontScheme name="예제 프레젠테이션 슬라이드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예제 프레젠테이션 슬라이드 1">
        <a:dk1>
          <a:srgbClr val="0C2E84"/>
        </a:dk1>
        <a:lt1>
          <a:srgbClr val="FFFFFF"/>
        </a:lt1>
        <a:dk2>
          <a:srgbClr val="000000"/>
        </a:dk2>
        <a:lt2>
          <a:srgbClr val="B2B2B2"/>
        </a:lt2>
        <a:accent1>
          <a:srgbClr val="339D75"/>
        </a:accent1>
        <a:accent2>
          <a:srgbClr val="6094C8"/>
        </a:accent2>
        <a:accent3>
          <a:srgbClr val="FFFFFF"/>
        </a:accent3>
        <a:accent4>
          <a:srgbClr val="092670"/>
        </a:accent4>
        <a:accent5>
          <a:srgbClr val="ADCCBD"/>
        </a:accent5>
        <a:accent6>
          <a:srgbClr val="5686B5"/>
        </a:accent6>
        <a:hlink>
          <a:srgbClr val="6CBCC4"/>
        </a:hlink>
        <a:folHlink>
          <a:srgbClr val="BCC8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예제 프레젠테이션 슬라이드 2">
        <a:dk1>
          <a:srgbClr val="003366"/>
        </a:dk1>
        <a:lt1>
          <a:srgbClr val="FFFFFF"/>
        </a:lt1>
        <a:dk2>
          <a:srgbClr val="000000"/>
        </a:dk2>
        <a:lt2>
          <a:srgbClr val="DDDDDD"/>
        </a:lt2>
        <a:accent1>
          <a:srgbClr val="2EA5E0"/>
        </a:accent1>
        <a:accent2>
          <a:srgbClr val="27AD97"/>
        </a:accent2>
        <a:accent3>
          <a:srgbClr val="FFFFFF"/>
        </a:accent3>
        <a:accent4>
          <a:srgbClr val="002A56"/>
        </a:accent4>
        <a:accent5>
          <a:srgbClr val="ADCFED"/>
        </a:accent5>
        <a:accent6>
          <a:srgbClr val="229C88"/>
        </a:accent6>
        <a:hlink>
          <a:srgbClr val="56A13B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예제 프레젠테이션 슬라이드 3">
        <a:dk1>
          <a:srgbClr val="30311D"/>
        </a:dk1>
        <a:lt1>
          <a:srgbClr val="FFFFFF"/>
        </a:lt1>
        <a:dk2>
          <a:srgbClr val="000000"/>
        </a:dk2>
        <a:lt2>
          <a:srgbClr val="DDDDDD"/>
        </a:lt2>
        <a:accent1>
          <a:srgbClr val="41CDAC"/>
        </a:accent1>
        <a:accent2>
          <a:srgbClr val="5C85D0"/>
        </a:accent2>
        <a:accent3>
          <a:srgbClr val="FFFFFF"/>
        </a:accent3>
        <a:accent4>
          <a:srgbClr val="272817"/>
        </a:accent4>
        <a:accent5>
          <a:srgbClr val="B0E3D2"/>
        </a:accent5>
        <a:accent6>
          <a:srgbClr val="5378BC"/>
        </a:accent6>
        <a:hlink>
          <a:srgbClr val="E4B36A"/>
        </a:hlink>
        <a:folHlink>
          <a:srgbClr val="76B8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870</Words>
  <Application>Microsoft Office PowerPoint</Application>
  <PresentationFormat>화면 슬라이드 쇼(4:3)</PresentationFormat>
  <Paragraphs>250</Paragraphs>
  <Slides>49</Slides>
  <Notes>44</Notes>
  <HiddenSlides>0</HiddenSlides>
  <MMClips>0</MMClips>
  <ScaleCrop>false</ScaleCrop>
  <HeadingPairs>
    <vt:vector size="6" baseType="variant">
      <vt:variant>
        <vt:lpstr>테마</vt:lpstr>
      </vt:variant>
      <vt:variant>
        <vt:i4>8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8" baseType="lpstr">
      <vt:lpstr>ptline_709</vt:lpstr>
      <vt:lpstr>PresentationLoad</vt:lpstr>
      <vt:lpstr>1_PresentationLoad</vt:lpstr>
      <vt:lpstr>2_PresentationLoad</vt:lpstr>
      <vt:lpstr>3_PresentationLoad</vt:lpstr>
      <vt:lpstr>4_PresentationLoad</vt:lpstr>
      <vt:lpstr>5_PresentationLoad</vt:lpstr>
      <vt:lpstr>예제 프레젠테이션 슬라이드</vt:lpstr>
      <vt:lpstr>Image</vt:lpstr>
      <vt:lpstr>슬라이드 1</vt:lpstr>
      <vt:lpstr>목 차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국가 암검진사업 (차별화 시책)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</vt:vector>
  </TitlesOfParts>
  <Company>광양시청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Mam-project 를 통한 암 검진사업 활성화 방안</dc:title>
  <dc:creator>광양시</dc:creator>
  <cp:lastModifiedBy>USER</cp:lastModifiedBy>
  <cp:revision>112</cp:revision>
  <dcterms:created xsi:type="dcterms:W3CDTF">2014-10-14T08:50:07Z</dcterms:created>
  <dcterms:modified xsi:type="dcterms:W3CDTF">2014-12-08T05:00:16Z</dcterms:modified>
</cp:coreProperties>
</file>