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4" r:id="rId12"/>
    <p:sldId id="275" r:id="rId13"/>
    <p:sldId id="276" r:id="rId14"/>
    <p:sldId id="277" r:id="rId15"/>
    <p:sldId id="278" r:id="rId16"/>
    <p:sldId id="280" r:id="rId17"/>
    <p:sldId id="279" r:id="rId18"/>
    <p:sldId id="281" r:id="rId19"/>
    <p:sldId id="282" r:id="rId20"/>
    <p:sldId id="273" r:id="rId21"/>
    <p:sldId id="284" r:id="rId22"/>
    <p:sldId id="283" r:id="rId23"/>
    <p:sldId id="285" r:id="rId24"/>
    <p:sldId id="286" r:id="rId25"/>
    <p:sldId id="287" r:id="rId26"/>
    <p:sldId id="288" r:id="rId27"/>
    <p:sldId id="289" r:id="rId28"/>
    <p:sldId id="260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1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51648;&#50669;&#45800;&#50948;&#50516;&#51221;&#48373;\&#54217;&#44032;&#45824;&#54924;\&#51204;&#44397;\&#50516;&#44288;&#47532;&#49324;&#50629;%20&#50864;&#49688;&#49324;&#47168;\2014\&#51088;&#47308;\&#50516;&#48156;&#49373;&#47456;,%20&#49688;&#44160;&#50984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51648;&#50669;&#45800;&#50948;&#50516;&#51221;&#48373;\&#50516;&#51221;&#48373;2015\&#50516;&#51221;&#48373;&#50868;&#50689;\2015\2014\KAP,%20&#50516;&#50696;&#48169;&#44148;&#44053;&#45824;&#54617;\KAP\KAP&#51312;&#49324;&#44208;&#44284;\&#50516;%20&#51648;&#49885;&#51216;&#49688;(KAP)&#51312;&#49324;%20&#53685;&#44228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51648;&#50669;&#45800;&#50948;&#50516;&#51221;&#48373;\&#50516;&#51221;&#48373;2015\&#50516;&#51221;&#48373;&#50868;&#50689;\2015\2014\KAP,%20&#50516;&#50696;&#48169;&#44148;&#44053;&#45824;&#54617;\KAP\KAP&#51312;&#49324;&#44208;&#44284;\&#50516;%20&#51648;&#49885;&#51216;&#49688;(KAP)&#51312;&#49324;%20&#53685;&#44228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51648;&#50669;&#45800;&#50948;&#50516;&#51221;&#48373;\&#50516;&#51221;&#48373;2015\&#50516;&#51221;&#48373;&#50868;&#50689;\2015\2014\KAP,%20&#50516;&#50696;&#48169;&#44148;&#44053;&#45824;&#54617;\KAP\KAP&#51312;&#49324;&#44208;&#44284;\&#50516;&#51648;&#49885;&#51216;&#49688;%20&#47561;&#45824;&#44536;&#47000;&#5453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esktop\&#51648;&#50669;&#45800;&#50948;&#50516;&#51221;&#48373;\&#54217;&#44032;&#45824;&#54924;\&#51204;&#44397;\&#50516;&#44288;&#47532;&#49324;&#50629;%20&#50864;&#49688;&#49324;&#47168;\2014\&#51088;&#47308;\&#50516;%20&#48156;&#49373;%20&#52488;&#44592;%20&#45800;&#44228;&#51032;%20&#51452;&#50836;%20&#50516;%20&#51333;&#47448;&#48324;%205&#45380;%20&#49373;&#51316;&#50984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\Desktop\&#51648;&#50669;&#45800;&#50948;&#50516;&#51221;&#48373;\&#54217;&#44032;&#45824;&#54924;\&#51204;&#44397;\&#50516;&#44288;&#47532;&#49324;&#50629;%20&#50864;&#49688;&#49324;&#47168;\2014\&#51088;&#47308;\&#51204;&#44397;,&#48512;&#49328;%20&#44397;&#44032;&#50516;&#51312;&#44592;&#44160;&#51652;&#50984;%20&#44536;&#47000;&#5453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51648;&#50669;&#45800;&#50948;&#50516;&#51221;&#48373;\&#54217;&#44032;&#45824;&#54924;\&#51204;&#44397;\&#50516;&#44288;&#47532;&#49324;&#50629;%20&#50864;&#49688;&#49324;&#47168;\2014\&#51088;&#47308;\&#50516;&#48156;&#49373;&#47456;,%20&#49688;&#44160;&#5098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dmin\Desktop\&#51648;&#50669;&#45800;&#50948;&#50516;&#51221;&#48373;\&#54217;&#44032;&#45824;&#54924;\&#51204;&#44397;\&#50516;&#44288;&#47532;&#49324;&#50629;%20&#50864;&#49688;&#49324;&#47168;\2014\&#51088;&#47308;\&#50516;&#44160;&#51652;%20&#48120;&#49688;&#51652;%20&#51060;&#5097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44368;&#50977;\2014\&#51473;&#46321;&#54617;&#44368;&#50672;&#44228;&#44368;&#50977;\&#44208;&#44284;\&#51652;&#47196;&#52404;&#54744;%20&#49444;&#47928;%20&#53685;&#44228;%20&#53685;&#5463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44368;&#50977;\2014\&#51473;&#46321;&#54617;&#44368;&#50672;&#44228;&#44368;&#50977;\&#44208;&#44284;\&#51652;&#47196;&#52404;&#54744;%20&#49444;&#47928;%20&#53685;&#44228;%20&#53685;&#5463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50516;&#44288;&#47532;&#49324;&#50629;\&#51312;&#44592;&#44160;&#51652;\14&#51312;&#44592;&#44160;&#51652;\&#53685;&#51109;&#45824;&#49345;%20&#49464;&#48120;&#45208;\&#44208;&#44284;\(20140819)&#53685;&#48152;&#51109;%20&#49464;&#48120;&#45208;%20&#49444;&#47928;%20&#53685;&#44228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50516;&#44288;&#47532;&#49324;&#50629;\&#51312;&#44592;&#44160;&#51652;\14&#51312;&#44592;&#44160;&#51652;\&#53685;&#51109;&#45824;&#49345;%20&#49464;&#48120;&#45208;\&#44208;&#44284;\(20140819)&#53685;&#48152;&#51109;%20&#49464;&#48120;&#45208;%20&#49444;&#47928;%20&#53685;&#4422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10"/>
  <c:chart>
    <c:plotArea>
      <c:layout/>
      <c:barChart>
        <c:barDir val="col"/>
        <c:grouping val="clustered"/>
        <c:ser>
          <c:idx val="0"/>
          <c:order val="0"/>
          <c:tx>
            <c:strRef>
              <c:f>Sheet1!$A$53:$B$53</c:f>
              <c:strCache>
                <c:ptCount val="1"/>
                <c:pt idx="0">
                  <c:v>전국 암발생률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ko-KR"/>
              </a:p>
            </c:txPr>
            <c:showVal val="1"/>
          </c:dLbls>
          <c:cat>
            <c:strRef>
              <c:f>Sheet1!$C$52:$J$52</c:f>
              <c:strCache>
                <c:ptCount val="8"/>
                <c:pt idx="0">
                  <c:v>2004년</c:v>
                </c:pt>
                <c:pt idx="1">
                  <c:v>2005년</c:v>
                </c:pt>
                <c:pt idx="2">
                  <c:v>2006년</c:v>
                </c:pt>
                <c:pt idx="3">
                  <c:v>2007년</c:v>
                </c:pt>
                <c:pt idx="4">
                  <c:v>2008년</c:v>
                </c:pt>
                <c:pt idx="5">
                  <c:v>2009년</c:v>
                </c:pt>
                <c:pt idx="6">
                  <c:v>2010년</c:v>
                </c:pt>
                <c:pt idx="7">
                  <c:v>2011년</c:v>
                </c:pt>
              </c:strCache>
            </c:strRef>
          </c:cat>
          <c:val>
            <c:numRef>
              <c:f>Sheet1!$C$53:$J$53</c:f>
              <c:numCache>
                <c:formatCode>General</c:formatCode>
                <c:ptCount val="8"/>
                <c:pt idx="0">
                  <c:v>242.1</c:v>
                </c:pt>
                <c:pt idx="1">
                  <c:v>252.5</c:v>
                </c:pt>
                <c:pt idx="2">
                  <c:v>262.7</c:v>
                </c:pt>
                <c:pt idx="3">
                  <c:v>268.5</c:v>
                </c:pt>
                <c:pt idx="4">
                  <c:v>286.8</c:v>
                </c:pt>
                <c:pt idx="5">
                  <c:v>299.39999999999992</c:v>
                </c:pt>
                <c:pt idx="6">
                  <c:v>304.8</c:v>
                </c:pt>
                <c:pt idx="7">
                  <c:v>319.8</c:v>
                </c:pt>
              </c:numCache>
            </c:numRef>
          </c:val>
        </c:ser>
        <c:ser>
          <c:idx val="1"/>
          <c:order val="1"/>
          <c:tx>
            <c:strRef>
              <c:f>Sheet1!$A$54:$B$54</c:f>
              <c:strCache>
                <c:ptCount val="1"/>
                <c:pt idx="0">
                  <c:v>부산광역시 암발생률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ko-KR"/>
              </a:p>
            </c:txPr>
            <c:showVal val="1"/>
          </c:dLbls>
          <c:cat>
            <c:strRef>
              <c:f>Sheet1!$C$52:$J$52</c:f>
              <c:strCache>
                <c:ptCount val="8"/>
                <c:pt idx="0">
                  <c:v>2004년</c:v>
                </c:pt>
                <c:pt idx="1">
                  <c:v>2005년</c:v>
                </c:pt>
                <c:pt idx="2">
                  <c:v>2006년</c:v>
                </c:pt>
                <c:pt idx="3">
                  <c:v>2007년</c:v>
                </c:pt>
                <c:pt idx="4">
                  <c:v>2008년</c:v>
                </c:pt>
                <c:pt idx="5">
                  <c:v>2009년</c:v>
                </c:pt>
                <c:pt idx="6">
                  <c:v>2010년</c:v>
                </c:pt>
                <c:pt idx="7">
                  <c:v>2011년</c:v>
                </c:pt>
              </c:strCache>
            </c:strRef>
          </c:cat>
          <c:val>
            <c:numRef>
              <c:f>Sheet1!$C$54:$J$54</c:f>
              <c:numCache>
                <c:formatCode>General</c:formatCode>
                <c:ptCount val="8"/>
                <c:pt idx="0">
                  <c:v>229.1</c:v>
                </c:pt>
                <c:pt idx="1">
                  <c:v>240.9</c:v>
                </c:pt>
                <c:pt idx="2">
                  <c:v>246.9</c:v>
                </c:pt>
                <c:pt idx="3">
                  <c:v>253.8</c:v>
                </c:pt>
                <c:pt idx="4">
                  <c:v>271.89999999999992</c:v>
                </c:pt>
                <c:pt idx="5">
                  <c:v>278.2</c:v>
                </c:pt>
                <c:pt idx="6">
                  <c:v>293.89999999999992</c:v>
                </c:pt>
                <c:pt idx="7">
                  <c:v>317.89999999999992</c:v>
                </c:pt>
              </c:numCache>
            </c:numRef>
          </c:val>
        </c:ser>
        <c:gapWidth val="64"/>
        <c:axId val="68755840"/>
        <c:axId val="68857216"/>
      </c:barChart>
      <c:lineChart>
        <c:grouping val="standard"/>
        <c:ser>
          <c:idx val="2"/>
          <c:order val="2"/>
          <c:tx>
            <c:strRef>
              <c:f>Sheet1!$C$14:$D$14</c:f>
              <c:strCache>
                <c:ptCount val="1"/>
                <c:pt idx="0">
                  <c:v>전국 암발생률</c:v>
                </c:pt>
              </c:strCache>
            </c:strRef>
          </c:tx>
          <c:spPr>
            <a:ln w="254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triangle"/>
            <c:size val="5"/>
            <c:spPr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Pt>
            <c:idx val="1"/>
            <c:marker>
              <c:symbol val="triangle"/>
              <c:size val="9"/>
            </c:marker>
          </c:dPt>
          <c:val>
            <c:numRef>
              <c:f>Sheet1!$E$14:$L$14</c:f>
              <c:numCache>
                <c:formatCode>General</c:formatCode>
                <c:ptCount val="8"/>
                <c:pt idx="0">
                  <c:v>242.1</c:v>
                </c:pt>
                <c:pt idx="1">
                  <c:v>252.5</c:v>
                </c:pt>
                <c:pt idx="2">
                  <c:v>262.7</c:v>
                </c:pt>
                <c:pt idx="3">
                  <c:v>268.5</c:v>
                </c:pt>
                <c:pt idx="4">
                  <c:v>286.8</c:v>
                </c:pt>
                <c:pt idx="5">
                  <c:v>299.39999999999992</c:v>
                </c:pt>
                <c:pt idx="6">
                  <c:v>304.8</c:v>
                </c:pt>
                <c:pt idx="7">
                  <c:v>319.8</c:v>
                </c:pt>
              </c:numCache>
            </c:numRef>
          </c:val>
        </c:ser>
        <c:ser>
          <c:idx val="3"/>
          <c:order val="3"/>
          <c:tx>
            <c:strRef>
              <c:f>Sheet1!$C$15:$D$15</c:f>
              <c:strCache>
                <c:ptCount val="1"/>
                <c:pt idx="0">
                  <c:v>부산광역시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val>
            <c:numRef>
              <c:f>Sheet1!$E$15:$L$15</c:f>
              <c:numCache>
                <c:formatCode>General</c:formatCode>
                <c:ptCount val="8"/>
                <c:pt idx="0">
                  <c:v>229.1</c:v>
                </c:pt>
                <c:pt idx="1">
                  <c:v>240.9</c:v>
                </c:pt>
                <c:pt idx="2">
                  <c:v>246.9</c:v>
                </c:pt>
                <c:pt idx="3">
                  <c:v>253.8</c:v>
                </c:pt>
                <c:pt idx="4">
                  <c:v>271.89999999999992</c:v>
                </c:pt>
                <c:pt idx="5">
                  <c:v>278.2</c:v>
                </c:pt>
                <c:pt idx="6">
                  <c:v>293.89999999999992</c:v>
                </c:pt>
                <c:pt idx="7">
                  <c:v>317.89999999999992</c:v>
                </c:pt>
              </c:numCache>
            </c:numRef>
          </c:val>
        </c:ser>
        <c:marker val="1"/>
        <c:axId val="68755840"/>
        <c:axId val="68857216"/>
      </c:lineChart>
      <c:catAx>
        <c:axId val="68755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ko-KR"/>
          </a:p>
        </c:txPr>
        <c:crossAx val="68857216"/>
        <c:crosses val="autoZero"/>
        <c:auto val="1"/>
        <c:lblAlgn val="ctr"/>
        <c:lblOffset val="100"/>
      </c:catAx>
      <c:valAx>
        <c:axId val="68857216"/>
        <c:scaling>
          <c:orientation val="minMax"/>
          <c:max val="340"/>
          <c:min val="220"/>
        </c:scaling>
        <c:axPos val="l"/>
        <c:majorGridlines/>
        <c:numFmt formatCode="General" sourceLinked="1"/>
        <c:tickLblPos val="nextTo"/>
        <c:crossAx val="68755840"/>
        <c:crosses val="autoZero"/>
        <c:crossBetween val="between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100" b="1" baseline="0"/>
          </a:pPr>
          <a:endParaRPr lang="ko-KR"/>
        </a:p>
      </c:txPr>
    </c:legend>
    <c:plotVisOnly val="1"/>
    <c:dispBlanksAs val="gap"/>
  </c:chart>
  <c:spPr>
    <a:ln>
      <a:noFill/>
    </a:ln>
  </c:spPr>
  <c:txPr>
    <a:bodyPr/>
    <a:lstStyle/>
    <a:p>
      <a:pPr>
        <a:defRPr spc="-100" baseline="0">
          <a:ea typeface="맑은 고딕" pitchFamily="50" charset="-127"/>
        </a:defRPr>
      </a:pPr>
      <a:endParaRPr lang="ko-K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ko-KR" altLang="en-US"/>
              <a:t>연령</a:t>
            </a:r>
          </a:p>
        </c:rich>
      </c:tx>
      <c:layout>
        <c:manualLayout>
          <c:xMode val="edge"/>
          <c:yMode val="edge"/>
          <c:x val="0.42500000000000021"/>
          <c:y val="2.849731760069583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5655E-2"/>
          <c:y val="0.3346895421063571"/>
          <c:w val="0.81388888888888922"/>
          <c:h val="0.6517157349466216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7.4684383202099733E-2"/>
                  <c:y val="1.8371974336541266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1335629921259838"/>
                  <c:y val="0.10825204141149029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4.3988626421697312E-2"/>
                  <c:y val="2.9946048410615364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3.7972222222222247E-2"/>
                  <c:y val="-1.7507655293088377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100" b="1"/>
                </a:pPr>
                <a:endParaRPr lang="ko-KR"/>
              </a:p>
            </c:txPr>
            <c:showCatName val="1"/>
            <c:showPercent val="1"/>
            <c:showLeaderLines val="1"/>
          </c:dLbls>
          <c:cat>
            <c:strRef>
              <c:f>통합!$Q$400:$Q$405</c:f>
              <c:strCache>
                <c:ptCount val="6"/>
                <c:pt idx="0">
                  <c:v>80대</c:v>
                </c:pt>
                <c:pt idx="1">
                  <c:v>70대</c:v>
                </c:pt>
                <c:pt idx="2">
                  <c:v>60대</c:v>
                </c:pt>
                <c:pt idx="3">
                  <c:v>50대</c:v>
                </c:pt>
                <c:pt idx="4">
                  <c:v>40대</c:v>
                </c:pt>
                <c:pt idx="5">
                  <c:v>미응답</c:v>
                </c:pt>
              </c:strCache>
            </c:strRef>
          </c:cat>
          <c:val>
            <c:numRef>
              <c:f>통합!$R$400:$R$405</c:f>
              <c:numCache>
                <c:formatCode>General</c:formatCode>
                <c:ptCount val="6"/>
                <c:pt idx="0">
                  <c:v>13</c:v>
                </c:pt>
                <c:pt idx="1">
                  <c:v>159</c:v>
                </c:pt>
                <c:pt idx="2">
                  <c:v>145</c:v>
                </c:pt>
                <c:pt idx="3">
                  <c:v>54</c:v>
                </c:pt>
                <c:pt idx="4">
                  <c:v>9</c:v>
                </c:pt>
                <c:pt idx="5">
                  <c:v>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ko-KR"/>
              <a:t>성별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4.7184373834933908E-2"/>
                  <c:y val="0.12745528274636161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100" b="1"/>
                </a:pPr>
                <a:endParaRPr lang="ko-KR"/>
              </a:p>
            </c:txPr>
            <c:showCatName val="1"/>
            <c:showPercent val="1"/>
            <c:showLeaderLines val="1"/>
          </c:dLbls>
          <c:cat>
            <c:strRef>
              <c:f>통합!$J$411:$J$413</c:f>
              <c:strCache>
                <c:ptCount val="3"/>
                <c:pt idx="0">
                  <c:v>남자</c:v>
                </c:pt>
                <c:pt idx="1">
                  <c:v>여자</c:v>
                </c:pt>
                <c:pt idx="2">
                  <c:v>미응답</c:v>
                </c:pt>
              </c:strCache>
            </c:strRef>
          </c:cat>
          <c:val>
            <c:numRef>
              <c:f>통합!$K$411:$K$413</c:f>
              <c:numCache>
                <c:formatCode>General</c:formatCode>
                <c:ptCount val="3"/>
                <c:pt idx="0">
                  <c:v>169</c:v>
                </c:pt>
                <c:pt idx="1">
                  <c:v>203</c:v>
                </c:pt>
                <c:pt idx="2">
                  <c:v>11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26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Sheet2!$D$31</c:f>
              <c:strCache>
                <c:ptCount val="1"/>
                <c:pt idx="0">
                  <c:v>미응답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/>
                      <a:t>2(1%)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/>
                      <a:t>6(2%)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/>
                      <a:t>6(2%)</a:t>
                    </a:r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/>
                      <a:t>10(3%)</a:t>
                    </a: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en-US"/>
                      <a:t>6(2%)</a:t>
                    </a:r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en-US"/>
                      <a:t>4(1%)</a:t>
                    </a:r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en-US"/>
                      <a:t>15(4%)</a:t>
                    </a:r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en-US"/>
                      <a:t>5(1%)</a:t>
                    </a:r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altLang="en-US"/>
                      <a:t>16(4%)</a:t>
                    </a:r>
                  </a:p>
                </c:rich>
              </c:tx>
              <c:showVal val="1"/>
            </c:dLbl>
            <c:showVal val="1"/>
          </c:dLbls>
          <c:cat>
            <c:strRef>
              <c:f>Sheet2!$C$32:$C$40</c:f>
              <c:strCache>
                <c:ptCount val="9"/>
                <c:pt idx="0">
                  <c:v>가족들에게 암 예방을 위해 암 검진을 적극 권유할 것이다.</c:v>
                </c:pt>
                <c:pt idx="1">
                  <c:v>건강한 생활습관을 가지려고 노력하고 있다. </c:v>
                </c:pt>
                <c:pt idx="2">
                  <c:v>65세 이전에는 암 검진을 받을 필요가 없다.</c:v>
                </c:pt>
                <c:pt idx="3">
                  <c:v>고혈압이나 당뇨 등 만성질환이 있는 경우에는 암 검진을 받을 필요가 없다.</c:v>
                </c:pt>
                <c:pt idx="4">
                  <c:v>이전에 암 검진을 받은 경험이 있는 경우는 다시 암 검진을 받을 필요가 없다.</c:v>
                </c:pt>
                <c:pt idx="5">
                  <c:v>암 검진을 받을 경우 모든 암을 발견할 수 있다.</c:v>
                </c:pt>
                <c:pt idx="6">
                  <c:v>암 검진을 잘 받을 경우 암으로 인한 사망을 줄일 수 있다.</c:v>
                </c:pt>
                <c:pt idx="7">
                  <c:v>건강한 생활습관을 가질 경우 암으로 인한 사망을 줄일 수 있다.</c:v>
                </c:pt>
                <c:pt idx="8">
                  <c:v>한국인의 사망원인 중 1위는 암이다.</c:v>
                </c:pt>
              </c:strCache>
            </c:strRef>
          </c:cat>
          <c:val>
            <c:numRef>
              <c:f>Sheet2!$D$32:$D$40</c:f>
              <c:numCache>
                <c:formatCode>General</c:formatCode>
                <c:ptCount val="9"/>
                <c:pt idx="0">
                  <c:v>16</c:v>
                </c:pt>
                <c:pt idx="1">
                  <c:v>5</c:v>
                </c:pt>
                <c:pt idx="2">
                  <c:v>15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6</c:v>
                </c:pt>
                <c:pt idx="7">
                  <c:v>6</c:v>
                </c:pt>
                <c:pt idx="8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Sheet2!$E$31</c:f>
              <c:strCache>
                <c:ptCount val="1"/>
                <c:pt idx="0">
                  <c:v>아니오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/>
                      <a:t>23(6%)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/>
                      <a:t>36(9%)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/>
                      <a:t>25(7%)</a:t>
                    </a:r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/>
                      <a:t>83(21%)</a:t>
                    </a: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en-US"/>
                      <a:t>232(60%)</a:t>
                    </a:r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en-US"/>
                      <a:t>247(64%)</a:t>
                    </a:r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en-US"/>
                      <a:t>258(67%)</a:t>
                    </a:r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en-US"/>
                      <a:t>29(8%)</a:t>
                    </a:r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altLang="en-US"/>
                      <a:t>24(6%)</a:t>
                    </a:r>
                  </a:p>
                </c:rich>
              </c:tx>
              <c:showVal val="1"/>
            </c:dLbl>
            <c:showVal val="1"/>
          </c:dLbls>
          <c:cat>
            <c:strRef>
              <c:f>Sheet2!$C$32:$C$40</c:f>
              <c:strCache>
                <c:ptCount val="9"/>
                <c:pt idx="0">
                  <c:v>가족들에게 암 예방을 위해 암 검진을 적극 권유할 것이다.</c:v>
                </c:pt>
                <c:pt idx="1">
                  <c:v>건강한 생활습관을 가지려고 노력하고 있다. </c:v>
                </c:pt>
                <c:pt idx="2">
                  <c:v>65세 이전에는 암 검진을 받을 필요가 없다.</c:v>
                </c:pt>
                <c:pt idx="3">
                  <c:v>고혈압이나 당뇨 등 만성질환이 있는 경우에는 암 검진을 받을 필요가 없다.</c:v>
                </c:pt>
                <c:pt idx="4">
                  <c:v>이전에 암 검진을 받은 경험이 있는 경우는 다시 암 검진을 받을 필요가 없다.</c:v>
                </c:pt>
                <c:pt idx="5">
                  <c:v>암 검진을 받을 경우 모든 암을 발견할 수 있다.</c:v>
                </c:pt>
                <c:pt idx="6">
                  <c:v>암 검진을 잘 받을 경우 암으로 인한 사망을 줄일 수 있다.</c:v>
                </c:pt>
                <c:pt idx="7">
                  <c:v>건강한 생활습관을 가질 경우 암으로 인한 사망을 줄일 수 있다.</c:v>
                </c:pt>
                <c:pt idx="8">
                  <c:v>한국인의 사망원인 중 1위는 암이다.</c:v>
                </c:pt>
              </c:strCache>
            </c:strRef>
          </c:cat>
          <c:val>
            <c:numRef>
              <c:f>Sheet2!$E$32:$E$40</c:f>
              <c:numCache>
                <c:formatCode>General</c:formatCode>
                <c:ptCount val="9"/>
                <c:pt idx="0">
                  <c:v>24</c:v>
                </c:pt>
                <c:pt idx="1">
                  <c:v>29</c:v>
                </c:pt>
                <c:pt idx="2">
                  <c:v>258</c:v>
                </c:pt>
                <c:pt idx="3">
                  <c:v>247</c:v>
                </c:pt>
                <c:pt idx="4">
                  <c:v>232</c:v>
                </c:pt>
                <c:pt idx="5">
                  <c:v>83</c:v>
                </c:pt>
                <c:pt idx="6">
                  <c:v>25</c:v>
                </c:pt>
                <c:pt idx="7">
                  <c:v>36</c:v>
                </c:pt>
                <c:pt idx="8">
                  <c:v>23</c:v>
                </c:pt>
              </c:numCache>
            </c:numRef>
          </c:val>
        </c:ser>
        <c:ser>
          <c:idx val="0"/>
          <c:order val="2"/>
          <c:tx>
            <c:strRef>
              <c:f>Sheet2!$F$31</c:f>
              <c:strCache>
                <c:ptCount val="1"/>
                <c:pt idx="0">
                  <c:v>예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/>
                      <a:t>358(93%)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/>
                      <a:t>341(89%)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/>
                      <a:t>352(91%)</a:t>
                    </a:r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/>
                      <a:t>290(76%)</a:t>
                    </a: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en-US"/>
                      <a:t>145(38%)</a:t>
                    </a:r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en-US"/>
                      <a:t>132(35%)</a:t>
                    </a:r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en-US"/>
                      <a:t>110(29%)</a:t>
                    </a:r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en-US"/>
                      <a:t>349(91%)</a:t>
                    </a:r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altLang="en-US"/>
                      <a:t>343(90%)</a:t>
                    </a:r>
                  </a:p>
                </c:rich>
              </c:tx>
              <c:showVal val="1"/>
            </c:dLbl>
            <c:showVal val="1"/>
          </c:dLbls>
          <c:cat>
            <c:strRef>
              <c:f>Sheet2!$C$32:$C$40</c:f>
              <c:strCache>
                <c:ptCount val="9"/>
                <c:pt idx="0">
                  <c:v>가족들에게 암 예방을 위해 암 검진을 적극 권유할 것이다.</c:v>
                </c:pt>
                <c:pt idx="1">
                  <c:v>건강한 생활습관을 가지려고 노력하고 있다. </c:v>
                </c:pt>
                <c:pt idx="2">
                  <c:v>65세 이전에는 암 검진을 받을 필요가 없다.</c:v>
                </c:pt>
                <c:pt idx="3">
                  <c:v>고혈압이나 당뇨 등 만성질환이 있는 경우에는 암 검진을 받을 필요가 없다.</c:v>
                </c:pt>
                <c:pt idx="4">
                  <c:v>이전에 암 검진을 받은 경험이 있는 경우는 다시 암 검진을 받을 필요가 없다.</c:v>
                </c:pt>
                <c:pt idx="5">
                  <c:v>암 검진을 받을 경우 모든 암을 발견할 수 있다.</c:v>
                </c:pt>
                <c:pt idx="6">
                  <c:v>암 검진을 잘 받을 경우 암으로 인한 사망을 줄일 수 있다.</c:v>
                </c:pt>
                <c:pt idx="7">
                  <c:v>건강한 생활습관을 가질 경우 암으로 인한 사망을 줄일 수 있다.</c:v>
                </c:pt>
                <c:pt idx="8">
                  <c:v>한국인의 사망원인 중 1위는 암이다.</c:v>
                </c:pt>
              </c:strCache>
            </c:strRef>
          </c:cat>
          <c:val>
            <c:numRef>
              <c:f>Sheet2!$F$32:$F$40</c:f>
              <c:numCache>
                <c:formatCode>General</c:formatCode>
                <c:ptCount val="9"/>
                <c:pt idx="0">
                  <c:v>343</c:v>
                </c:pt>
                <c:pt idx="1">
                  <c:v>349</c:v>
                </c:pt>
                <c:pt idx="2">
                  <c:v>110</c:v>
                </c:pt>
                <c:pt idx="3">
                  <c:v>132</c:v>
                </c:pt>
                <c:pt idx="4">
                  <c:v>145</c:v>
                </c:pt>
                <c:pt idx="5">
                  <c:v>290</c:v>
                </c:pt>
                <c:pt idx="6">
                  <c:v>352</c:v>
                </c:pt>
                <c:pt idx="7">
                  <c:v>341</c:v>
                </c:pt>
                <c:pt idx="8">
                  <c:v>358</c:v>
                </c:pt>
              </c:numCache>
            </c:numRef>
          </c:val>
        </c:ser>
        <c:dLbls>
          <c:showVal val="1"/>
        </c:dLbls>
        <c:gapWidth val="120"/>
        <c:overlap val="-10"/>
        <c:axId val="72899584"/>
        <c:axId val="72921856"/>
      </c:barChart>
      <c:catAx>
        <c:axId val="7289958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050" b="1"/>
            </a:pPr>
            <a:endParaRPr lang="ko-KR"/>
          </a:p>
        </c:txPr>
        <c:crossAx val="72921856"/>
        <c:crosses val="autoZero"/>
        <c:auto val="1"/>
        <c:lblAlgn val="ctr"/>
        <c:lblOffset val="100"/>
      </c:catAx>
      <c:valAx>
        <c:axId val="72921856"/>
        <c:scaling>
          <c:orientation val="minMax"/>
        </c:scaling>
        <c:delete val="1"/>
        <c:axPos val="b"/>
        <c:numFmt formatCode="General" sourceLinked="1"/>
        <c:tickLblPos val="none"/>
        <c:crossAx val="72899584"/>
        <c:crosses val="autoZero"/>
        <c:crossBetween val="between"/>
      </c:valAx>
    </c:plotArea>
    <c:legend>
      <c:legendPos val="t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26"/>
  <c:chart>
    <c:autoTitleDeleted val="1"/>
    <c:plotArea>
      <c:layout/>
      <c:barChart>
        <c:barDir val="bar"/>
        <c:grouping val="clustered"/>
        <c:ser>
          <c:idx val="0"/>
          <c:order val="0"/>
          <c:dPt>
            <c:idx val="4"/>
            <c:spPr>
              <a:solidFill>
                <a:schemeClr val="accent1"/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dPt>
            <c:idx val="6"/>
            <c:spPr>
              <a:solidFill>
                <a:schemeClr val="accent2"/>
              </a:solidFill>
            </c:spPr>
          </c:dPt>
          <c:dPt>
            <c:idx val="7"/>
            <c:spPr>
              <a:solidFill>
                <a:schemeClr val="accent2"/>
              </a:solidFill>
            </c:spPr>
          </c:dPt>
          <c:dPt>
            <c:idx val="8"/>
            <c:spPr>
              <a:solidFill>
                <a:schemeClr val="accent2"/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</a:defRPr>
                  </a:pPr>
                  <a:endParaRPr lang="ko-KR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</a:defRPr>
                  </a:pPr>
                  <a:endParaRPr lang="ko-KR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</a:defRPr>
                  </a:pPr>
                  <a:endParaRPr lang="ko-KR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</a:defRPr>
                  </a:pPr>
                  <a:endParaRPr lang="ko-KR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</a:defRPr>
                  </a:pPr>
                  <a:endParaRPr lang="ko-KR"/>
                </a:p>
              </c:txPr>
            </c:dLbl>
            <c:txPr>
              <a:bodyPr/>
              <a:lstStyle/>
              <a:p>
                <a:pPr>
                  <a:defRPr sz="1100" b="1"/>
                </a:pPr>
                <a:endParaRPr lang="ko-KR"/>
              </a:p>
            </c:txPr>
            <c:showVal val="1"/>
          </c:dLbls>
          <c:cat>
            <c:strRef>
              <c:f>Sheet1!$B$6:$B$16</c:f>
              <c:strCache>
                <c:ptCount val="11"/>
                <c:pt idx="0">
                  <c:v>췌장암</c:v>
                </c:pt>
                <c:pt idx="1">
                  <c:v>간암</c:v>
                </c:pt>
                <c:pt idx="2">
                  <c:v>폐암</c:v>
                </c:pt>
                <c:pt idx="3">
                  <c:v>담낭 및 담도암</c:v>
                </c:pt>
                <c:pt idx="4">
                  <c:v>난소암</c:v>
                </c:pt>
                <c:pt idx="5">
                  <c:v>자궁경부암</c:v>
                </c:pt>
                <c:pt idx="6">
                  <c:v>위암</c:v>
                </c:pt>
                <c:pt idx="7">
                  <c:v>대장암</c:v>
                </c:pt>
                <c:pt idx="8">
                  <c:v>유방암</c:v>
                </c:pt>
                <c:pt idx="9">
                  <c:v>갑상선암</c:v>
                </c:pt>
                <c:pt idx="10">
                  <c:v>전립선암</c:v>
                </c:pt>
              </c:strCache>
            </c:strRef>
          </c:cat>
          <c:val>
            <c:numRef>
              <c:f>Sheet1!$C$6:$C$16</c:f>
              <c:numCache>
                <c:formatCode>General</c:formatCode>
                <c:ptCount val="11"/>
                <c:pt idx="0">
                  <c:v>24</c:v>
                </c:pt>
                <c:pt idx="1">
                  <c:v>46.2</c:v>
                </c:pt>
                <c:pt idx="2">
                  <c:v>49.5</c:v>
                </c:pt>
                <c:pt idx="3">
                  <c:v>50</c:v>
                </c:pt>
                <c:pt idx="4">
                  <c:v>90.2</c:v>
                </c:pt>
                <c:pt idx="5">
                  <c:v>91.6</c:v>
                </c:pt>
                <c:pt idx="6">
                  <c:v>93.7</c:v>
                </c:pt>
                <c:pt idx="7">
                  <c:v>93.8</c:v>
                </c:pt>
                <c:pt idx="8">
                  <c:v>97.8</c:v>
                </c:pt>
                <c:pt idx="9">
                  <c:v>100.5</c:v>
                </c:pt>
                <c:pt idx="10">
                  <c:v>101</c:v>
                </c:pt>
              </c:numCache>
            </c:numRef>
          </c:val>
        </c:ser>
        <c:dLbls>
          <c:showVal val="1"/>
        </c:dLbls>
        <c:overlap val="-25"/>
        <c:axId val="68840064"/>
        <c:axId val="70066560"/>
      </c:barChart>
      <c:catAx>
        <c:axId val="6884006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100" b="1"/>
            </a:pPr>
            <a:endParaRPr lang="ko-KR"/>
          </a:p>
        </c:txPr>
        <c:crossAx val="70066560"/>
        <c:crosses val="autoZero"/>
        <c:auto val="1"/>
        <c:lblAlgn val="ctr"/>
        <c:lblOffset val="100"/>
      </c:catAx>
      <c:valAx>
        <c:axId val="70066560"/>
        <c:scaling>
          <c:orientation val="minMax"/>
        </c:scaling>
        <c:delete val="1"/>
        <c:axPos val="b"/>
        <c:numFmt formatCode="General" sourceLinked="1"/>
        <c:tickLblPos val="none"/>
        <c:crossAx val="68840064"/>
        <c:crosses val="autoZero"/>
        <c:crossBetween val="between"/>
      </c:valAx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Sheet1!$B$3</c:f>
              <c:strCache>
                <c:ptCount val="1"/>
                <c:pt idx="0">
                  <c:v>전국</c:v>
                </c:pt>
              </c:strCache>
            </c:strRef>
          </c:tx>
          <c:dLbls>
            <c:spPr>
              <a:solidFill>
                <a:schemeClr val="tx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100" b="1"/>
                </a:pPr>
                <a:endParaRPr lang="ko-KR"/>
              </a:p>
            </c:txPr>
            <c:dLblPos val="b"/>
            <c:showVal val="1"/>
          </c:dLbls>
          <c:cat>
            <c:strRef>
              <c:f>Sheet1!$C$2:$H$2</c:f>
              <c:strCache>
                <c:ptCount val="6"/>
                <c:pt idx="0">
                  <c:v>2008년</c:v>
                </c:pt>
                <c:pt idx="1">
                  <c:v>2009년</c:v>
                </c:pt>
                <c:pt idx="2">
                  <c:v>2010년</c:v>
                </c:pt>
                <c:pt idx="3">
                  <c:v>2011년</c:v>
                </c:pt>
                <c:pt idx="4">
                  <c:v>2012년</c:v>
                </c:pt>
                <c:pt idx="5">
                  <c:v>2013년</c:v>
                </c:pt>
              </c:strCache>
            </c:strRef>
          </c:cat>
          <c:val>
            <c:numRef>
              <c:f>Sheet1!$C$3:$H$3</c:f>
              <c:numCache>
                <c:formatCode>General</c:formatCode>
                <c:ptCount val="6"/>
                <c:pt idx="0">
                  <c:v>31.18</c:v>
                </c:pt>
                <c:pt idx="1">
                  <c:v>36.82</c:v>
                </c:pt>
                <c:pt idx="2">
                  <c:v>39.64</c:v>
                </c:pt>
                <c:pt idx="3">
                  <c:v>43.39</c:v>
                </c:pt>
                <c:pt idx="4">
                  <c:v>35.120000000000012</c:v>
                </c:pt>
                <c:pt idx="5">
                  <c:v>37.839999999999996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부산</c:v>
                </c:pt>
              </c:strCache>
            </c:strRef>
          </c:tx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ko-KR"/>
              </a:p>
            </c:txPr>
            <c:dLblPos val="t"/>
            <c:showVal val="1"/>
          </c:dLbls>
          <c:cat>
            <c:strRef>
              <c:f>Sheet1!$C$2:$H$2</c:f>
              <c:strCache>
                <c:ptCount val="6"/>
                <c:pt idx="0">
                  <c:v>2008년</c:v>
                </c:pt>
                <c:pt idx="1">
                  <c:v>2009년</c:v>
                </c:pt>
                <c:pt idx="2">
                  <c:v>2010년</c:v>
                </c:pt>
                <c:pt idx="3">
                  <c:v>2011년</c:v>
                </c:pt>
                <c:pt idx="4">
                  <c:v>2012년</c:v>
                </c:pt>
                <c:pt idx="5">
                  <c:v>2013년</c:v>
                </c:pt>
              </c:strCache>
            </c:strRef>
          </c:cat>
          <c:val>
            <c:numRef>
              <c:f>Sheet1!$C$4:$H$4</c:f>
              <c:numCache>
                <c:formatCode>General</c:formatCode>
                <c:ptCount val="6"/>
                <c:pt idx="0">
                  <c:v>33.49</c:v>
                </c:pt>
                <c:pt idx="1">
                  <c:v>38.720000000000013</c:v>
                </c:pt>
                <c:pt idx="2">
                  <c:v>40.64</c:v>
                </c:pt>
                <c:pt idx="3">
                  <c:v>42.6</c:v>
                </c:pt>
                <c:pt idx="4">
                  <c:v>34</c:v>
                </c:pt>
                <c:pt idx="5">
                  <c:v>36.980000000000004</c:v>
                </c:pt>
              </c:numCache>
            </c:numRef>
          </c:val>
        </c:ser>
        <c:dLbls>
          <c:showVal val="1"/>
        </c:dLbls>
        <c:marker val="1"/>
        <c:axId val="70248320"/>
        <c:axId val="70249856"/>
      </c:lineChart>
      <c:catAx>
        <c:axId val="702483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ko-KR"/>
          </a:p>
        </c:txPr>
        <c:crossAx val="70249856"/>
        <c:crossesAt val="0"/>
        <c:auto val="1"/>
        <c:lblAlgn val="ctr"/>
        <c:lblOffset val="100"/>
      </c:catAx>
      <c:valAx>
        <c:axId val="70249856"/>
        <c:scaling>
          <c:orientation val="minMax"/>
          <c:max val="60"/>
        </c:scaling>
        <c:axPos val="l"/>
        <c:majorGridlines/>
        <c:numFmt formatCode="#,##0;\-#,##0" sourceLinked="0"/>
        <c:majorTickMark val="none"/>
        <c:tickLblPos val="nextTo"/>
        <c:crossAx val="70248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55555555555562"/>
          <c:y val="0.43970873432487689"/>
          <c:w val="0.1388888888888889"/>
          <c:h val="0.16743438320210008"/>
        </c:manualLayout>
      </c:layout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Sheet1!$A$49</c:f>
              <c:strCache>
                <c:ptCount val="1"/>
                <c:pt idx="0">
                  <c:v>수검율(%)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100" b="1" spc="-100" baseline="0">
                      <a:solidFill>
                        <a:schemeClr val="accent2"/>
                      </a:solidFill>
                      <a:ea typeface="맑은 고딕" pitchFamily="50" charset="-127"/>
                    </a:defRPr>
                  </a:pPr>
                  <a:endParaRPr lang="ko-KR"/>
                </a:p>
              </c:txPr>
            </c:dLbl>
            <c:txPr>
              <a:bodyPr/>
              <a:lstStyle/>
              <a:p>
                <a:pPr>
                  <a:defRPr sz="1100" b="1" spc="-100" baseline="0">
                    <a:ea typeface="맑은 고딕" pitchFamily="50" charset="-127"/>
                  </a:defRPr>
                </a:pPr>
                <a:endParaRPr lang="ko-KR"/>
              </a:p>
            </c:txPr>
            <c:showVal val="1"/>
          </c:dLbls>
          <c:cat>
            <c:strRef>
              <c:f>Sheet1!$B$48:$I$48</c:f>
              <c:strCache>
                <c:ptCount val="8"/>
                <c:pt idx="0">
                  <c:v>전국</c:v>
                </c:pt>
                <c:pt idx="1">
                  <c:v>서울</c:v>
                </c:pt>
                <c:pt idx="2">
                  <c:v>부산</c:v>
                </c:pt>
                <c:pt idx="3">
                  <c:v>대구</c:v>
                </c:pt>
                <c:pt idx="4">
                  <c:v>인천</c:v>
                </c:pt>
                <c:pt idx="5">
                  <c:v>광주</c:v>
                </c:pt>
                <c:pt idx="6">
                  <c:v>대전</c:v>
                </c:pt>
                <c:pt idx="7">
                  <c:v>울산</c:v>
                </c:pt>
              </c:strCache>
            </c:strRef>
          </c:cat>
          <c:val>
            <c:numRef>
              <c:f>Sheet1!$B$49:$I$49</c:f>
              <c:numCache>
                <c:formatCode>General</c:formatCode>
                <c:ptCount val="8"/>
                <c:pt idx="0">
                  <c:v>37.839999999999996</c:v>
                </c:pt>
                <c:pt idx="1">
                  <c:v>36.17</c:v>
                </c:pt>
                <c:pt idx="2">
                  <c:v>36.980000000000004</c:v>
                </c:pt>
                <c:pt idx="3">
                  <c:v>34.89</c:v>
                </c:pt>
                <c:pt idx="4">
                  <c:v>37.92</c:v>
                </c:pt>
                <c:pt idx="5">
                  <c:v>44.55</c:v>
                </c:pt>
                <c:pt idx="6">
                  <c:v>42.379999999999995</c:v>
                </c:pt>
                <c:pt idx="7">
                  <c:v>37.690000000000005</c:v>
                </c:pt>
              </c:numCache>
            </c:numRef>
          </c:val>
        </c:ser>
        <c:ser>
          <c:idx val="1"/>
          <c:order val="1"/>
          <c:tx>
            <c:strRef>
              <c:f>Sheet1!$L$29</c:f>
              <c:strCache>
                <c:ptCount val="1"/>
              </c:strCache>
            </c:strRef>
          </c:tx>
          <c:cat>
            <c:strRef>
              <c:f>Sheet1!$B$48:$I$48</c:f>
              <c:strCache>
                <c:ptCount val="8"/>
                <c:pt idx="0">
                  <c:v>전국</c:v>
                </c:pt>
                <c:pt idx="1">
                  <c:v>서울</c:v>
                </c:pt>
                <c:pt idx="2">
                  <c:v>부산</c:v>
                </c:pt>
                <c:pt idx="3">
                  <c:v>대구</c:v>
                </c:pt>
                <c:pt idx="4">
                  <c:v>인천</c:v>
                </c:pt>
                <c:pt idx="5">
                  <c:v>광주</c:v>
                </c:pt>
                <c:pt idx="6">
                  <c:v>대전</c:v>
                </c:pt>
                <c:pt idx="7">
                  <c:v>울산</c:v>
                </c:pt>
              </c:strCache>
            </c:strRef>
          </c:cat>
          <c:val>
            <c:numRef>
              <c:f>Sheet1!$M$29:$T$29</c:f>
              <c:numCache>
                <c:formatCode>General</c:formatCode>
                <c:ptCount val="8"/>
              </c:numCache>
            </c:numRef>
          </c:val>
        </c:ser>
        <c:shape val="box"/>
        <c:axId val="70602752"/>
        <c:axId val="70604288"/>
        <c:axId val="0"/>
      </c:bar3DChart>
      <c:catAx>
        <c:axId val="70602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 spc="-100" baseline="0">
                <a:ea typeface="맑은 고딕" pitchFamily="50" charset="-127"/>
              </a:defRPr>
            </a:pPr>
            <a:endParaRPr lang="ko-KR"/>
          </a:p>
        </c:txPr>
        <c:crossAx val="70604288"/>
        <c:crosses val="autoZero"/>
        <c:auto val="1"/>
        <c:lblAlgn val="ctr"/>
        <c:lblOffset val="100"/>
      </c:catAx>
      <c:valAx>
        <c:axId val="70604288"/>
        <c:scaling>
          <c:orientation val="minMax"/>
          <c:max val="50"/>
          <c:min val="1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pc="-100" baseline="0">
                <a:ea typeface="맑은 고딕" pitchFamily="50" charset="-127"/>
              </a:defRPr>
            </a:pPr>
            <a:endParaRPr lang="ko-KR"/>
          </a:p>
        </c:txPr>
        <c:crossAx val="7060275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26"/>
  <c:chart>
    <c:autoTitleDeleted val="1"/>
    <c:plotArea>
      <c:layout/>
      <c:barChart>
        <c:barDir val="bar"/>
        <c:grouping val="clustered"/>
        <c:ser>
          <c:idx val="0"/>
          <c:order val="0"/>
          <c:dPt>
            <c:idx val="1"/>
            <c:spPr>
              <a:solidFill>
                <a:schemeClr val="accent2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z="1100" b="1">
                        <a:solidFill>
                          <a:srgbClr val="FF0000"/>
                        </a:solidFill>
                      </a:rPr>
                      <a:t>7</a:t>
                    </a:r>
                    <a:r>
                      <a:rPr lang="en-US" altLang="en-US">
                        <a:solidFill>
                          <a:srgbClr val="FF0000"/>
                        </a:solidFill>
                      </a:rPr>
                      <a:t>4.4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ko-KR"/>
              </a:p>
            </c:txPr>
            <c:showVal val="1"/>
          </c:dLbls>
          <c:cat>
            <c:strRef>
              <c:f>Sheet1!$B$3:$B$7</c:f>
              <c:strCache>
                <c:ptCount val="5"/>
                <c:pt idx="0">
                  <c:v>기타</c:v>
                </c:pt>
                <c:pt idx="1">
                  <c:v> 필요성을 느끼지 못해서</c:v>
                </c:pt>
                <c:pt idx="2">
                  <c:v>검진기관 위치를 몰라서</c:v>
                </c:pt>
                <c:pt idx="3">
                  <c:v>검진을 받을 시간이 없어서</c:v>
                </c:pt>
                <c:pt idx="4">
                  <c:v>검진비용이 비싸서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2.5</c:v>
                </c:pt>
                <c:pt idx="1">
                  <c:v>74.400000000000006</c:v>
                </c:pt>
                <c:pt idx="2">
                  <c:v>0.30000000000000016</c:v>
                </c:pt>
                <c:pt idx="3">
                  <c:v>15.1</c:v>
                </c:pt>
                <c:pt idx="4">
                  <c:v>7.8</c:v>
                </c:pt>
              </c:numCache>
            </c:numRef>
          </c:val>
        </c:ser>
        <c:dLbls>
          <c:showVal val="1"/>
        </c:dLbls>
        <c:overlap val="-25"/>
        <c:axId val="66286720"/>
        <c:axId val="66288256"/>
      </c:barChart>
      <c:catAx>
        <c:axId val="6628672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100" b="1" spc="-100" baseline="0">
                <a:ea typeface="맑은 고딕" pitchFamily="50" charset="-127"/>
              </a:defRPr>
            </a:pPr>
            <a:endParaRPr lang="ko-KR"/>
          </a:p>
        </c:txPr>
        <c:crossAx val="66288256"/>
        <c:crosses val="autoZero"/>
        <c:auto val="1"/>
        <c:lblAlgn val="ctr"/>
        <c:lblOffset val="100"/>
      </c:catAx>
      <c:valAx>
        <c:axId val="662882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6286720"/>
        <c:crosses val="autoZero"/>
        <c:crossBetween val="between"/>
      </c:valAx>
    </c:plotArea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13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C3C563"/>
              </a:solidFill>
            </c:spPr>
          </c:dPt>
          <c:dPt>
            <c:idx val="2"/>
            <c:spPr>
              <a:solidFill>
                <a:srgbClr val="C7D9A3"/>
              </a:solidFill>
            </c:spPr>
          </c:dPt>
          <c:dLbls>
            <c:dLbl>
              <c:idx val="0"/>
              <c:layout>
                <c:manualLayout>
                  <c:x val="-0.16741694262255649"/>
                  <c:y val="6.0812413572556928E-2"/>
                </c:manualLayout>
              </c:layout>
              <c:showVal val="1"/>
            </c:dLbl>
            <c:dLbl>
              <c:idx val="1"/>
              <c:layout>
                <c:manualLayout>
                  <c:x val="0.11381050650267001"/>
                  <c:y val="-0.15850112190947771"/>
                </c:manualLayout>
              </c:layout>
              <c:showVal val="1"/>
            </c:dLbl>
            <c:dLbl>
              <c:idx val="2"/>
              <c:layout>
                <c:manualLayout>
                  <c:x val="9.4484156256514684E-2"/>
                  <c:y val="0.18869691575927017"/>
                </c:manualLayout>
              </c:layout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ko-KR"/>
              </a:p>
            </c:txPr>
            <c:showVal val="1"/>
            <c:showLeaderLines val="1"/>
          </c:dLbls>
          <c:cat>
            <c:strRef>
              <c:f>Sheet1!$A$72:$A$76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</c:v>
                </c:pt>
                <c:pt idx="3">
                  <c:v>그렇지않다</c:v>
                </c:pt>
                <c:pt idx="4">
                  <c:v>매우그렇지않다</c:v>
                </c:pt>
              </c:strCache>
            </c:strRef>
          </c:cat>
          <c:val>
            <c:numRef>
              <c:f>Sheet1!$B$72:$B$76</c:f>
              <c:numCache>
                <c:formatCode>0%</c:formatCode>
                <c:ptCount val="5"/>
                <c:pt idx="0">
                  <c:v>0.45</c:v>
                </c:pt>
                <c:pt idx="1">
                  <c:v>0.3600000000000001</c:v>
                </c:pt>
                <c:pt idx="2">
                  <c:v>0.19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100"/>
          </a:pPr>
          <a:endParaRPr lang="ko-KR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6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2349680909175693"/>
                  <c:y val="0.15824899509938925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chemeClr val="tx1"/>
                        </a:solidFill>
                      </a:defRPr>
                    </a:pPr>
                    <a:r>
                      <a:rPr lang="en-US" sz="1100">
                        <a:solidFill>
                          <a:schemeClr val="tx1"/>
                        </a:solidFill>
                      </a:rPr>
                      <a:t>31%</a:t>
                    </a: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-6.0839895013123403E-2"/>
                  <c:y val="-0.20899106143200658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ko-KR"/>
                </a:p>
              </c:txPr>
              <c:showPercent val="1"/>
            </c:dLbl>
            <c:dLbl>
              <c:idx val="2"/>
              <c:layout>
                <c:manualLayout>
                  <c:x val="0.12303258967629063"/>
                  <c:y val="4.2536517174483722E-2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chemeClr val="tx1"/>
                        </a:solidFill>
                      </a:defRPr>
                    </a:pPr>
                    <a:r>
                      <a:rPr lang="en-US" altLang="en-US" sz="1100">
                        <a:solidFill>
                          <a:schemeClr val="tx1"/>
                        </a:solidFill>
                      </a:rPr>
                      <a:t>33%</a:t>
                    </a:r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2.7354943576215474E-2"/>
                  <c:y val="0.10098746397958996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ko-KR"/>
                </a:p>
              </c:txPr>
              <c:showPercent val="1"/>
            </c:dLbl>
            <c:dLbl>
              <c:idx val="4"/>
              <c:layout>
                <c:manualLayout>
                  <c:x val="1.7223709980414885E-2"/>
                  <c:y val="9.6300130315878349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ko-KR"/>
                </a:p>
              </c:txPr>
              <c:showPercent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ko-KR"/>
              </a:p>
            </c:txPr>
            <c:showPercent val="1"/>
            <c:showLeaderLines val="1"/>
          </c:dLbls>
          <c:cat>
            <c:strRef>
              <c:f>Sheet1!$A$48:$A$52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</c:v>
                </c:pt>
                <c:pt idx="3">
                  <c:v>그렇지않다</c:v>
                </c:pt>
                <c:pt idx="4">
                  <c:v>매우그렇지않다</c:v>
                </c:pt>
              </c:strCache>
            </c:strRef>
          </c:cat>
          <c:val>
            <c:numRef>
              <c:f>Sheet1!$B$48:$B$52</c:f>
              <c:numCache>
                <c:formatCode>0%</c:formatCode>
                <c:ptCount val="5"/>
                <c:pt idx="0">
                  <c:v>0.31000000000000011</c:v>
                </c:pt>
                <c:pt idx="1">
                  <c:v>0.31000000000000011</c:v>
                </c:pt>
                <c:pt idx="2">
                  <c:v>0.32700000000000012</c:v>
                </c:pt>
                <c:pt idx="3">
                  <c:v>3.4000000000000002E-2</c:v>
                </c:pt>
                <c:pt idx="4">
                  <c:v>1.72E-2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5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AC182"/>
              </a:solidFill>
            </c:spPr>
          </c:dPt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6666666666666701E-2"/>
                  <c:y val="-9.2592592592592778E-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ko-KR"/>
                </a:p>
              </c:txPr>
              <c:showVal val="1"/>
            </c:dLbl>
            <c:dLbl>
              <c:idx val="1"/>
              <c:layout>
                <c:manualLayout>
                  <c:x val="8.3333333333333367E-3"/>
                  <c:y val="-1.388888888888890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ko-KR"/>
                </a:p>
              </c:txPr>
              <c:showVal val="1"/>
            </c:dLbl>
            <c:dLbl>
              <c:idx val="2"/>
              <c:layout>
                <c:manualLayout>
                  <c:x val="1.6666666666666684E-2"/>
                  <c:y val="-1.8518518518518535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ko-KR"/>
                </a:p>
              </c:txPr>
              <c:showVal val="1"/>
            </c:dLbl>
            <c:dLbl>
              <c:idx val="3"/>
              <c:layout>
                <c:manualLayout>
                  <c:x val="1.6666666666666684E-2"/>
                  <c:y val="-9.2592592592592778E-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ko-KR"/>
                </a:p>
              </c:txPr>
              <c:showVal val="1"/>
            </c:dLbl>
            <c:txPr>
              <a:bodyPr/>
              <a:lstStyle/>
              <a:p>
                <a:pPr>
                  <a:defRPr b="1"/>
                </a:pPr>
                <a:endParaRPr lang="ko-KR"/>
              </a:p>
            </c:txPr>
            <c:showVal val="1"/>
          </c:dLbls>
          <c:cat>
            <c:strRef>
              <c:f>Sheet1!$F$154:$F$157</c:f>
              <c:strCache>
                <c:ptCount val="4"/>
                <c:pt idx="0">
                  <c:v>장소 </c:v>
                </c:pt>
                <c:pt idx="1">
                  <c:v>전체시간</c:v>
                </c:pt>
                <c:pt idx="2">
                  <c:v>강사선정</c:v>
                </c:pt>
                <c:pt idx="3">
                  <c:v>강의내용</c:v>
                </c:pt>
              </c:strCache>
            </c:strRef>
          </c:cat>
          <c:val>
            <c:numRef>
              <c:f>Sheet1!$G$154:$G$157</c:f>
              <c:numCache>
                <c:formatCode>0%</c:formatCode>
                <c:ptCount val="4"/>
                <c:pt idx="0">
                  <c:v>0.87000000000000011</c:v>
                </c:pt>
                <c:pt idx="1">
                  <c:v>0.78</c:v>
                </c:pt>
                <c:pt idx="2">
                  <c:v>0.8600000000000001</c:v>
                </c:pt>
                <c:pt idx="3">
                  <c:v>0.87000000000000011</c:v>
                </c:pt>
              </c:numCache>
            </c:numRef>
          </c:val>
        </c:ser>
        <c:shape val="cylinder"/>
        <c:axId val="70522368"/>
        <c:axId val="70523904"/>
        <c:axId val="0"/>
      </c:bar3DChart>
      <c:catAx>
        <c:axId val="70522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ko-KR"/>
          </a:p>
        </c:txPr>
        <c:crossAx val="70523904"/>
        <c:crosses val="autoZero"/>
        <c:auto val="1"/>
        <c:lblAlgn val="ctr"/>
        <c:lblOffset val="100"/>
      </c:catAx>
      <c:valAx>
        <c:axId val="70523904"/>
        <c:scaling>
          <c:orientation val="minMax"/>
        </c:scaling>
        <c:axPos val="l"/>
        <c:majorGridlines/>
        <c:numFmt formatCode="0%" sourceLinked="1"/>
        <c:tickLblPos val="nextTo"/>
        <c:crossAx val="70522368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BD4A47"/>
              </a:solidFill>
            </c:spPr>
          </c:dPt>
          <c:dPt>
            <c:idx val="2"/>
            <c:spPr>
              <a:solidFill>
                <a:srgbClr val="FFD653"/>
              </a:solidFill>
            </c:spPr>
          </c:dPt>
          <c:dLbls>
            <c:dLbl>
              <c:idx val="0"/>
              <c:layout>
                <c:manualLayout>
                  <c:x val="3.0428762390136792E-2"/>
                  <c:y val="-2.7777777777777832E-2"/>
                </c:manualLayout>
              </c:layout>
              <c:showVal val="1"/>
            </c:dLbl>
            <c:dLbl>
              <c:idx val="1"/>
              <c:layout>
                <c:manualLayout>
                  <c:x val="2.766251126376076E-2"/>
                  <c:y val="-3.2407407407407447E-2"/>
                </c:manualLayout>
              </c:layout>
              <c:showVal val="1"/>
            </c:dLbl>
            <c:dLbl>
              <c:idx val="2"/>
              <c:layout>
                <c:manualLayout>
                  <c:x val="2.4896260137384666E-2"/>
                  <c:y val="-4.1666666666666664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ko-KR"/>
              </a:p>
            </c:txPr>
            <c:showVal val="1"/>
          </c:dLbls>
          <c:cat>
            <c:strRef>
              <c:f>Sheet1!$E$177:$E$179</c:f>
              <c:strCache>
                <c:ptCount val="3"/>
                <c:pt idx="0">
                  <c:v>암예방과 검진을 통한 건강지키기(이유현)</c:v>
                </c:pt>
                <c:pt idx="1">
                  <c:v>암검진 프로그램 안내(송춘화)</c:v>
                </c:pt>
                <c:pt idx="2">
                  <c:v>웰빙 암예방 식단(이정숙)</c:v>
                </c:pt>
              </c:strCache>
            </c:strRef>
          </c:cat>
          <c:val>
            <c:numRef>
              <c:f>Sheet1!$F$177:$F$179</c:f>
              <c:numCache>
                <c:formatCode>0%</c:formatCode>
                <c:ptCount val="3"/>
                <c:pt idx="0">
                  <c:v>0.8680000000000001</c:v>
                </c:pt>
                <c:pt idx="1">
                  <c:v>0.87600000000000011</c:v>
                </c:pt>
                <c:pt idx="2">
                  <c:v>0.87400000000000011</c:v>
                </c:pt>
              </c:numCache>
            </c:numRef>
          </c:val>
        </c:ser>
        <c:shape val="box"/>
        <c:axId val="70579328"/>
        <c:axId val="70580864"/>
        <c:axId val="0"/>
      </c:bar3DChart>
      <c:catAx>
        <c:axId val="7057932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/>
            </a:pPr>
            <a:endParaRPr lang="ko-KR"/>
          </a:p>
        </c:txPr>
        <c:crossAx val="70580864"/>
        <c:crosses val="autoZero"/>
        <c:auto val="1"/>
        <c:lblAlgn val="ctr"/>
        <c:lblOffset val="100"/>
      </c:catAx>
      <c:valAx>
        <c:axId val="70580864"/>
        <c:scaling>
          <c:orientation val="minMax"/>
        </c:scaling>
        <c:axPos val="l"/>
        <c:majorGridlines/>
        <c:numFmt formatCode="0%" sourceLinked="1"/>
        <c:tickLblPos val="nextTo"/>
        <c:crossAx val="70579328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12665-DAAB-41C1-98A4-770785F5D0F6}" type="doc">
      <dgm:prSet loTypeId="urn:microsoft.com/office/officeart/2005/8/layout/radial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1667716-6CA8-4137-B8EA-FB712007C692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latin typeface="HY울릉도M" pitchFamily="18" charset="-127"/>
              <a:ea typeface="HY울릉도M" pitchFamily="18" charset="-127"/>
            </a:rPr>
            <a:t>부산지역암센터</a:t>
          </a:r>
          <a:endParaRPr lang="ko-KR" altLang="en-US" sz="1800" dirty="0">
            <a:latin typeface="HY울릉도M" pitchFamily="18" charset="-127"/>
            <a:ea typeface="HY울릉도M" pitchFamily="18" charset="-127"/>
          </a:endParaRPr>
        </a:p>
      </dgm:t>
    </dgm:pt>
    <dgm:pt modelId="{B73ACEA8-650D-45E3-B26F-9578E402990A}" type="parTrans" cxnId="{E937154A-4605-40F7-9263-E704653F6477}">
      <dgm:prSet/>
      <dgm:spPr/>
      <dgm:t>
        <a:bodyPr/>
        <a:lstStyle/>
        <a:p>
          <a:pPr latinLnBrk="1"/>
          <a:endParaRPr lang="ko-KR" altLang="en-US"/>
        </a:p>
      </dgm:t>
    </dgm:pt>
    <dgm:pt modelId="{B4663C54-056D-43F5-A51C-FA41297B449C}" type="sibTrans" cxnId="{E937154A-4605-40F7-9263-E704653F6477}">
      <dgm:prSet/>
      <dgm:spPr/>
      <dgm:t>
        <a:bodyPr/>
        <a:lstStyle/>
        <a:p>
          <a:pPr latinLnBrk="1"/>
          <a:endParaRPr lang="ko-KR" altLang="en-US"/>
        </a:p>
      </dgm:t>
    </dgm:pt>
    <dgm:pt modelId="{8F70BF87-060E-4D00-BC48-AEB5EA158ED7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울릉도M" pitchFamily="18" charset="-127"/>
              <a:ea typeface="HY울릉도M" pitchFamily="18" charset="-127"/>
            </a:rPr>
            <a:t>부산</a:t>
          </a:r>
          <a:endParaRPr lang="en-US" altLang="ko-KR" sz="1800" dirty="0" smtClean="0">
            <a:latin typeface="HY울릉도M" pitchFamily="18" charset="-127"/>
            <a:ea typeface="HY울릉도M" pitchFamily="18" charset="-127"/>
          </a:endParaRPr>
        </a:p>
        <a:p>
          <a:pPr latinLnBrk="1"/>
          <a:r>
            <a:rPr lang="ko-KR" altLang="en-US" sz="1800" dirty="0" smtClean="0">
              <a:latin typeface="HY울릉도M" pitchFamily="18" charset="-127"/>
              <a:ea typeface="HY울릉도M" pitchFamily="18" charset="-127"/>
            </a:rPr>
            <a:t>광역시</a:t>
          </a:r>
          <a:endParaRPr lang="ko-KR" altLang="en-US" sz="1800" dirty="0">
            <a:latin typeface="HY울릉도M" pitchFamily="18" charset="-127"/>
            <a:ea typeface="HY울릉도M" pitchFamily="18" charset="-127"/>
          </a:endParaRPr>
        </a:p>
      </dgm:t>
    </dgm:pt>
    <dgm:pt modelId="{86FEC46B-DAD7-410B-989E-4A30EE3B6E25}" type="parTrans" cxnId="{67EA65E1-11C8-492D-86BC-DF9663694775}">
      <dgm:prSet/>
      <dgm:spPr/>
      <dgm:t>
        <a:bodyPr/>
        <a:lstStyle/>
        <a:p>
          <a:pPr latinLnBrk="1"/>
          <a:endParaRPr lang="ko-KR" altLang="en-US"/>
        </a:p>
      </dgm:t>
    </dgm:pt>
    <dgm:pt modelId="{752E4F55-2B04-4FCA-A239-F55AEC05FA8A}" type="sibTrans" cxnId="{67EA65E1-11C8-492D-86BC-DF9663694775}">
      <dgm:prSet/>
      <dgm:spPr/>
      <dgm:t>
        <a:bodyPr/>
        <a:lstStyle/>
        <a:p>
          <a:pPr latinLnBrk="1"/>
          <a:endParaRPr lang="ko-KR" altLang="en-US"/>
        </a:p>
      </dgm:t>
    </dgm:pt>
    <dgm:pt modelId="{D6C8D77E-8886-4EE8-8F4B-D80BDD69F755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울릉도M" pitchFamily="18" charset="-127"/>
              <a:ea typeface="HY울릉도M" pitchFamily="18" charset="-127"/>
            </a:rPr>
            <a:t>구청 및 보건소</a:t>
          </a:r>
          <a:endParaRPr lang="ko-KR" altLang="en-US" sz="1800" dirty="0">
            <a:latin typeface="HY울릉도M" pitchFamily="18" charset="-127"/>
            <a:ea typeface="HY울릉도M" pitchFamily="18" charset="-127"/>
          </a:endParaRPr>
        </a:p>
      </dgm:t>
    </dgm:pt>
    <dgm:pt modelId="{457B9A11-327A-40F3-A16C-8B4F61F93B74}" type="parTrans" cxnId="{B72E39A9-E6CF-4F6A-8CD6-3136465CC910}">
      <dgm:prSet/>
      <dgm:spPr/>
      <dgm:t>
        <a:bodyPr/>
        <a:lstStyle/>
        <a:p>
          <a:pPr latinLnBrk="1"/>
          <a:endParaRPr lang="ko-KR" altLang="en-US"/>
        </a:p>
      </dgm:t>
    </dgm:pt>
    <dgm:pt modelId="{3FB7BA0B-9DC5-40FC-9E4A-6E5694F4A852}" type="sibTrans" cxnId="{B72E39A9-E6CF-4F6A-8CD6-3136465CC910}">
      <dgm:prSet/>
      <dgm:spPr/>
      <dgm:t>
        <a:bodyPr/>
        <a:lstStyle/>
        <a:p>
          <a:pPr latinLnBrk="1"/>
          <a:endParaRPr lang="ko-KR" altLang="en-US"/>
        </a:p>
      </dgm:t>
    </dgm:pt>
    <dgm:pt modelId="{3E7A2DC6-D707-478D-87E5-3707A126ACE1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울릉도M" pitchFamily="18" charset="-127"/>
              <a:ea typeface="HY울릉도M" pitchFamily="18" charset="-127"/>
            </a:rPr>
            <a:t>의료기관 및 사회복지기관</a:t>
          </a:r>
          <a:endParaRPr lang="ko-KR" altLang="en-US" sz="1800" dirty="0">
            <a:latin typeface="HY울릉도M" pitchFamily="18" charset="-127"/>
            <a:ea typeface="HY울릉도M" pitchFamily="18" charset="-127"/>
          </a:endParaRPr>
        </a:p>
      </dgm:t>
    </dgm:pt>
    <dgm:pt modelId="{B64C3168-F6BD-46BD-B059-74BFAA959FE7}" type="parTrans" cxnId="{A1535431-81DC-40F1-9CCB-94C998077796}">
      <dgm:prSet/>
      <dgm:spPr/>
      <dgm:t>
        <a:bodyPr/>
        <a:lstStyle/>
        <a:p>
          <a:pPr latinLnBrk="1"/>
          <a:endParaRPr lang="ko-KR" altLang="en-US"/>
        </a:p>
      </dgm:t>
    </dgm:pt>
    <dgm:pt modelId="{905D5309-127C-42B8-978D-ABC45D629342}" type="sibTrans" cxnId="{A1535431-81DC-40F1-9CCB-94C998077796}">
      <dgm:prSet/>
      <dgm:spPr/>
      <dgm:t>
        <a:bodyPr/>
        <a:lstStyle/>
        <a:p>
          <a:pPr latinLnBrk="1"/>
          <a:endParaRPr lang="ko-KR" altLang="en-US"/>
        </a:p>
      </dgm:t>
    </dgm:pt>
    <dgm:pt modelId="{E95783B6-2D03-4F2C-B9FC-FE9FC16E95E2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울릉도M" pitchFamily="18" charset="-127"/>
              <a:ea typeface="HY울릉도M" pitchFamily="18" charset="-127"/>
            </a:rPr>
            <a:t>국립</a:t>
          </a:r>
          <a:endParaRPr lang="en-US" altLang="ko-KR" sz="1800" dirty="0" smtClean="0">
            <a:latin typeface="HY울릉도M" pitchFamily="18" charset="-127"/>
            <a:ea typeface="HY울릉도M" pitchFamily="18" charset="-127"/>
          </a:endParaRPr>
        </a:p>
        <a:p>
          <a:pPr latinLnBrk="1"/>
          <a:r>
            <a:rPr lang="ko-KR" altLang="en-US" sz="1800" dirty="0" err="1" smtClean="0">
              <a:latin typeface="HY울릉도M" pitchFamily="18" charset="-127"/>
              <a:ea typeface="HY울릉도M" pitchFamily="18" charset="-127"/>
            </a:rPr>
            <a:t>암센터</a:t>
          </a:r>
          <a:endParaRPr lang="ko-KR" altLang="en-US" sz="1800" dirty="0">
            <a:latin typeface="HY울릉도M" pitchFamily="18" charset="-127"/>
            <a:ea typeface="HY울릉도M" pitchFamily="18" charset="-127"/>
          </a:endParaRPr>
        </a:p>
      </dgm:t>
    </dgm:pt>
    <dgm:pt modelId="{80DC4CE0-157E-49E1-A3BE-F6912B38E126}" type="parTrans" cxnId="{6C86EA67-D99D-4F12-A58B-803C4F686683}">
      <dgm:prSet/>
      <dgm:spPr/>
      <dgm:t>
        <a:bodyPr/>
        <a:lstStyle/>
        <a:p>
          <a:pPr latinLnBrk="1"/>
          <a:endParaRPr lang="ko-KR" altLang="en-US"/>
        </a:p>
      </dgm:t>
    </dgm:pt>
    <dgm:pt modelId="{CCE7A73A-B4C0-4462-AE75-5A8CD7095ED0}" type="sibTrans" cxnId="{6C86EA67-D99D-4F12-A58B-803C4F686683}">
      <dgm:prSet/>
      <dgm:spPr/>
      <dgm:t>
        <a:bodyPr/>
        <a:lstStyle/>
        <a:p>
          <a:pPr latinLnBrk="1"/>
          <a:endParaRPr lang="ko-KR" altLang="en-US"/>
        </a:p>
      </dgm:t>
    </dgm:pt>
    <dgm:pt modelId="{F3C13E25-E042-47AA-BC35-8DFD23FF5507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울릉도M" pitchFamily="18" charset="-127"/>
              <a:ea typeface="HY울릉도M" pitchFamily="18" charset="-127"/>
            </a:rPr>
            <a:t>보건</a:t>
          </a:r>
          <a:endParaRPr lang="en-US" altLang="ko-KR" sz="1800" dirty="0" smtClean="0">
            <a:latin typeface="HY울릉도M" pitchFamily="18" charset="-127"/>
            <a:ea typeface="HY울릉도M" pitchFamily="18" charset="-127"/>
          </a:endParaRPr>
        </a:p>
        <a:p>
          <a:pPr latinLnBrk="1"/>
          <a:r>
            <a:rPr lang="ko-KR" altLang="en-US" sz="1800" dirty="0" smtClean="0">
              <a:latin typeface="HY울릉도M" pitchFamily="18" charset="-127"/>
              <a:ea typeface="HY울릉도M" pitchFamily="18" charset="-127"/>
            </a:rPr>
            <a:t>복지부</a:t>
          </a:r>
          <a:endParaRPr lang="ko-KR" altLang="en-US" sz="1800" dirty="0">
            <a:latin typeface="HY울릉도M" pitchFamily="18" charset="-127"/>
            <a:ea typeface="HY울릉도M" pitchFamily="18" charset="-127"/>
          </a:endParaRPr>
        </a:p>
      </dgm:t>
    </dgm:pt>
    <dgm:pt modelId="{A0F2A2CD-7532-4650-A9D9-94DF3D8E8001}" type="parTrans" cxnId="{2ACD2E4E-EA1F-43A4-89DD-C6356FE6F72A}">
      <dgm:prSet/>
      <dgm:spPr/>
      <dgm:t>
        <a:bodyPr/>
        <a:lstStyle/>
        <a:p>
          <a:pPr latinLnBrk="1"/>
          <a:endParaRPr lang="ko-KR" altLang="en-US"/>
        </a:p>
      </dgm:t>
    </dgm:pt>
    <dgm:pt modelId="{99FC91E4-A36B-4608-9A86-DDFE77020743}" type="sibTrans" cxnId="{2ACD2E4E-EA1F-43A4-89DD-C6356FE6F72A}">
      <dgm:prSet/>
      <dgm:spPr/>
      <dgm:t>
        <a:bodyPr/>
        <a:lstStyle/>
        <a:p>
          <a:pPr latinLnBrk="1"/>
          <a:endParaRPr lang="ko-KR" altLang="en-US"/>
        </a:p>
      </dgm:t>
    </dgm:pt>
    <dgm:pt modelId="{9A1AA2A1-22E2-4BC9-B293-0FEBF0637DF5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울릉도M" pitchFamily="18" charset="-127"/>
              <a:ea typeface="HY울릉도M" pitchFamily="18" charset="-127"/>
            </a:rPr>
            <a:t>국민건강보험관리공단</a:t>
          </a:r>
          <a:endParaRPr lang="ko-KR" altLang="en-US" sz="1800" dirty="0">
            <a:latin typeface="HY울릉도M" pitchFamily="18" charset="-127"/>
            <a:ea typeface="HY울릉도M" pitchFamily="18" charset="-127"/>
          </a:endParaRPr>
        </a:p>
      </dgm:t>
    </dgm:pt>
    <dgm:pt modelId="{8E6E8A74-8E0F-4445-9115-76B61D71627B}" type="parTrans" cxnId="{FB989154-AA53-4D2F-B405-F68D91228BD4}">
      <dgm:prSet/>
      <dgm:spPr/>
      <dgm:t>
        <a:bodyPr/>
        <a:lstStyle/>
        <a:p>
          <a:pPr latinLnBrk="1"/>
          <a:endParaRPr lang="ko-KR" altLang="en-US"/>
        </a:p>
      </dgm:t>
    </dgm:pt>
    <dgm:pt modelId="{712E1479-EDC3-4098-AE93-24F8C2A2DCB2}" type="sibTrans" cxnId="{FB989154-AA53-4D2F-B405-F68D91228BD4}">
      <dgm:prSet/>
      <dgm:spPr/>
      <dgm:t>
        <a:bodyPr/>
        <a:lstStyle/>
        <a:p>
          <a:pPr latinLnBrk="1"/>
          <a:endParaRPr lang="ko-KR" altLang="en-US"/>
        </a:p>
      </dgm:t>
    </dgm:pt>
    <dgm:pt modelId="{700442D2-DE33-4C8B-A212-02FF2D9E9881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울릉도M" pitchFamily="18" charset="-127"/>
              <a:ea typeface="HY울릉도M" pitchFamily="18" charset="-127"/>
            </a:rPr>
            <a:t>대학 및 산하기관</a:t>
          </a:r>
          <a:endParaRPr lang="ko-KR" altLang="en-US" sz="1800" dirty="0">
            <a:latin typeface="HY울릉도M" pitchFamily="18" charset="-127"/>
            <a:ea typeface="HY울릉도M" pitchFamily="18" charset="-127"/>
          </a:endParaRPr>
        </a:p>
      </dgm:t>
    </dgm:pt>
    <dgm:pt modelId="{2D6759DF-EE81-4043-B7A6-E340420B5CDF}" type="parTrans" cxnId="{0BCC08F9-34A3-493A-B718-02BBF6A058E8}">
      <dgm:prSet/>
      <dgm:spPr/>
      <dgm:t>
        <a:bodyPr/>
        <a:lstStyle/>
        <a:p>
          <a:pPr latinLnBrk="1"/>
          <a:endParaRPr lang="ko-KR" altLang="en-US"/>
        </a:p>
      </dgm:t>
    </dgm:pt>
    <dgm:pt modelId="{F145CB33-1FD8-4726-9B6C-D4742117674D}" type="sibTrans" cxnId="{0BCC08F9-34A3-493A-B718-02BBF6A058E8}">
      <dgm:prSet/>
      <dgm:spPr/>
      <dgm:t>
        <a:bodyPr/>
        <a:lstStyle/>
        <a:p>
          <a:pPr latinLnBrk="1"/>
          <a:endParaRPr lang="ko-KR" altLang="en-US"/>
        </a:p>
      </dgm:t>
    </dgm:pt>
    <dgm:pt modelId="{67A42F83-27DB-4977-8A4D-33B5D0804E4D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울릉도M" pitchFamily="18" charset="-127"/>
              <a:ea typeface="HY울릉도M" pitchFamily="18" charset="-127"/>
            </a:rPr>
            <a:t>지방자치단체</a:t>
          </a:r>
          <a:endParaRPr lang="ko-KR" altLang="en-US" sz="1800" dirty="0">
            <a:latin typeface="HY울릉도M" pitchFamily="18" charset="-127"/>
            <a:ea typeface="HY울릉도M" pitchFamily="18" charset="-127"/>
          </a:endParaRPr>
        </a:p>
      </dgm:t>
    </dgm:pt>
    <dgm:pt modelId="{2060C0FD-A440-4552-BD57-40762DE201C5}" type="parTrans" cxnId="{8A8A5204-7DCB-4AD2-84A0-D5750BBDDC77}">
      <dgm:prSet/>
      <dgm:spPr/>
      <dgm:t>
        <a:bodyPr/>
        <a:lstStyle/>
        <a:p>
          <a:pPr latinLnBrk="1"/>
          <a:endParaRPr lang="ko-KR" altLang="en-US"/>
        </a:p>
      </dgm:t>
    </dgm:pt>
    <dgm:pt modelId="{69C3C839-0F5B-4B81-A823-B240F3F997CE}" type="sibTrans" cxnId="{8A8A5204-7DCB-4AD2-84A0-D5750BBDDC77}">
      <dgm:prSet/>
      <dgm:spPr/>
      <dgm:t>
        <a:bodyPr/>
        <a:lstStyle/>
        <a:p>
          <a:pPr latinLnBrk="1"/>
          <a:endParaRPr lang="ko-KR" altLang="en-US"/>
        </a:p>
      </dgm:t>
    </dgm:pt>
    <dgm:pt modelId="{38527772-AE95-4D4F-B701-D25B0EFCD721}" type="pres">
      <dgm:prSet presAssocID="{93912665-DAAB-41C1-98A4-770785F5D0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F32FA8-9BE5-4771-AE51-AB912AEDB90B}" type="pres">
      <dgm:prSet presAssocID="{61667716-6CA8-4137-B8EA-FB712007C692}" presName="centerShape" presStyleLbl="node0" presStyleIdx="0" presStyleCnt="1" custScaleY="75405" custLinFactNeighborX="352" custLinFactNeighborY="-1603"/>
      <dgm:spPr/>
      <dgm:t>
        <a:bodyPr/>
        <a:lstStyle/>
        <a:p>
          <a:pPr latinLnBrk="1"/>
          <a:endParaRPr lang="ko-KR" altLang="en-US"/>
        </a:p>
      </dgm:t>
    </dgm:pt>
    <dgm:pt modelId="{2D4B0C9A-C6F4-4779-97D1-429C2EE69E8A}" type="pres">
      <dgm:prSet presAssocID="{8F70BF87-060E-4D00-BC48-AEB5EA158ED7}" presName="node" presStyleLbl="node1" presStyleIdx="0" presStyleCnt="8" custScaleX="110882" custScaleY="1138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382E8F-C366-46A2-A00B-08E23167C823}" type="pres">
      <dgm:prSet presAssocID="{8F70BF87-060E-4D00-BC48-AEB5EA158ED7}" presName="dummy" presStyleCnt="0"/>
      <dgm:spPr/>
    </dgm:pt>
    <dgm:pt modelId="{352F4975-90D2-42DE-A842-A548DBEB1867}" type="pres">
      <dgm:prSet presAssocID="{752E4F55-2B04-4FCA-A239-F55AEC05FA8A}" presName="sibTrans" presStyleLbl="sibTrans2D1" presStyleIdx="0" presStyleCnt="8"/>
      <dgm:spPr/>
      <dgm:t>
        <a:bodyPr/>
        <a:lstStyle/>
        <a:p>
          <a:pPr latinLnBrk="1"/>
          <a:endParaRPr lang="ko-KR" altLang="en-US"/>
        </a:p>
      </dgm:t>
    </dgm:pt>
    <dgm:pt modelId="{2142FB9C-F29E-42FA-99FE-BA48DEBECC2C}" type="pres">
      <dgm:prSet presAssocID="{D6C8D77E-8886-4EE8-8F4B-D80BDD69F755}" presName="node" presStyleLbl="node1" presStyleIdx="1" presStyleCnt="8" custScaleX="1184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60A8F0-7E19-4727-B7F7-86F4C33F15B9}" type="pres">
      <dgm:prSet presAssocID="{D6C8D77E-8886-4EE8-8F4B-D80BDD69F755}" presName="dummy" presStyleCnt="0"/>
      <dgm:spPr/>
    </dgm:pt>
    <dgm:pt modelId="{FEABF884-43AB-410D-83F3-2BAFE3F58FFF}" type="pres">
      <dgm:prSet presAssocID="{3FB7BA0B-9DC5-40FC-9E4A-6E5694F4A852}" presName="sibTrans" presStyleLbl="sibTrans2D1" presStyleIdx="1" presStyleCnt="8"/>
      <dgm:spPr/>
      <dgm:t>
        <a:bodyPr/>
        <a:lstStyle/>
        <a:p>
          <a:pPr latinLnBrk="1"/>
          <a:endParaRPr lang="ko-KR" altLang="en-US"/>
        </a:p>
      </dgm:t>
    </dgm:pt>
    <dgm:pt modelId="{BE3DFF97-1433-4A76-8030-38558E23BBD1}" type="pres">
      <dgm:prSet presAssocID="{3E7A2DC6-D707-478D-87E5-3707A126ACE1}" presName="node" presStyleLbl="node1" presStyleIdx="2" presStyleCnt="8" custScaleX="140078" custScaleY="1352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B7CC30-DD8E-45BB-BB32-DA12D1EB61DF}" type="pres">
      <dgm:prSet presAssocID="{3E7A2DC6-D707-478D-87E5-3707A126ACE1}" presName="dummy" presStyleCnt="0"/>
      <dgm:spPr/>
    </dgm:pt>
    <dgm:pt modelId="{C17A354B-C441-497E-B37F-4A8F67E88307}" type="pres">
      <dgm:prSet presAssocID="{905D5309-127C-42B8-978D-ABC45D629342}" presName="sibTrans" presStyleLbl="sibTrans2D1" presStyleIdx="2" presStyleCnt="8"/>
      <dgm:spPr/>
      <dgm:t>
        <a:bodyPr/>
        <a:lstStyle/>
        <a:p>
          <a:pPr latinLnBrk="1"/>
          <a:endParaRPr lang="ko-KR" altLang="en-US"/>
        </a:p>
      </dgm:t>
    </dgm:pt>
    <dgm:pt modelId="{E1D26F82-A08F-4226-AE6A-3AE92F988D08}" type="pres">
      <dgm:prSet presAssocID="{700442D2-DE33-4C8B-A212-02FF2D9E9881}" presName="node" presStyleLbl="node1" presStyleIdx="3" presStyleCnt="8" custScaleX="15270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96C60B-493E-4B88-B574-340D3A6E86C8}" type="pres">
      <dgm:prSet presAssocID="{700442D2-DE33-4C8B-A212-02FF2D9E9881}" presName="dummy" presStyleCnt="0"/>
      <dgm:spPr/>
    </dgm:pt>
    <dgm:pt modelId="{3FFC3544-13AC-42A5-A475-61CF97BDC3DB}" type="pres">
      <dgm:prSet presAssocID="{F145CB33-1FD8-4726-9B6C-D4742117674D}" presName="sibTrans" presStyleLbl="sibTrans2D1" presStyleIdx="3" presStyleCnt="8"/>
      <dgm:spPr/>
      <dgm:t>
        <a:bodyPr/>
        <a:lstStyle/>
        <a:p>
          <a:pPr latinLnBrk="1"/>
          <a:endParaRPr lang="ko-KR" altLang="en-US"/>
        </a:p>
      </dgm:t>
    </dgm:pt>
    <dgm:pt modelId="{928C6B01-7E6A-46A7-AD3A-1EACBAEE4ACF}" type="pres">
      <dgm:prSet presAssocID="{67A42F83-27DB-4977-8A4D-33B5D0804E4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199DB2-FBA6-4DF4-AA11-9A4E68A09762}" type="pres">
      <dgm:prSet presAssocID="{67A42F83-27DB-4977-8A4D-33B5D0804E4D}" presName="dummy" presStyleCnt="0"/>
      <dgm:spPr/>
    </dgm:pt>
    <dgm:pt modelId="{657B543E-494E-4DA9-8B47-FB392A3494DA}" type="pres">
      <dgm:prSet presAssocID="{69C3C839-0F5B-4B81-A823-B240F3F997CE}" presName="sibTrans" presStyleLbl="sibTrans2D1" presStyleIdx="4" presStyleCnt="8"/>
      <dgm:spPr/>
      <dgm:t>
        <a:bodyPr/>
        <a:lstStyle/>
        <a:p>
          <a:pPr latinLnBrk="1"/>
          <a:endParaRPr lang="ko-KR" altLang="en-US"/>
        </a:p>
      </dgm:t>
    </dgm:pt>
    <dgm:pt modelId="{0BDCE3C8-BADC-49C3-A548-8D5568AEBA98}" type="pres">
      <dgm:prSet presAssocID="{9A1AA2A1-22E2-4BC9-B293-0FEBF0637DF5}" presName="node" presStyleLbl="node1" presStyleIdx="5" presStyleCnt="8" custScaleX="16616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CD18E1-FC73-4879-9A7A-9E94B188C7A9}" type="pres">
      <dgm:prSet presAssocID="{9A1AA2A1-22E2-4BC9-B293-0FEBF0637DF5}" presName="dummy" presStyleCnt="0"/>
      <dgm:spPr/>
    </dgm:pt>
    <dgm:pt modelId="{5B2A4E03-EFDE-4BC6-A448-C5334F4DDDBC}" type="pres">
      <dgm:prSet presAssocID="{712E1479-EDC3-4098-AE93-24F8C2A2DCB2}" presName="sibTrans" presStyleLbl="sibTrans2D1" presStyleIdx="5" presStyleCnt="8"/>
      <dgm:spPr/>
      <dgm:t>
        <a:bodyPr/>
        <a:lstStyle/>
        <a:p>
          <a:pPr latinLnBrk="1"/>
          <a:endParaRPr lang="ko-KR" altLang="en-US"/>
        </a:p>
      </dgm:t>
    </dgm:pt>
    <dgm:pt modelId="{229BF987-BB85-455C-9B53-6EB2298E2AB0}" type="pres">
      <dgm:prSet presAssocID="{E95783B6-2D03-4F2C-B9FC-FE9FC16E95E2}" presName="node" presStyleLbl="node1" presStyleIdx="6" presStyleCnt="8" custScaleX="120396" custScaleY="11405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6ACCDF-AAAB-4394-B1CE-353666EAB310}" type="pres">
      <dgm:prSet presAssocID="{E95783B6-2D03-4F2C-B9FC-FE9FC16E95E2}" presName="dummy" presStyleCnt="0"/>
      <dgm:spPr/>
    </dgm:pt>
    <dgm:pt modelId="{CFD807B1-1DA4-46EB-8F11-29ACFAD7B707}" type="pres">
      <dgm:prSet presAssocID="{CCE7A73A-B4C0-4462-AE75-5A8CD7095ED0}" presName="sibTrans" presStyleLbl="sibTrans2D1" presStyleIdx="6" presStyleCnt="8"/>
      <dgm:spPr/>
      <dgm:t>
        <a:bodyPr/>
        <a:lstStyle/>
        <a:p>
          <a:pPr latinLnBrk="1"/>
          <a:endParaRPr lang="ko-KR" altLang="en-US"/>
        </a:p>
      </dgm:t>
    </dgm:pt>
    <dgm:pt modelId="{5BDD63C5-4381-42FC-A41A-54F2859D79F6}" type="pres">
      <dgm:prSet presAssocID="{F3C13E25-E042-47AA-BC35-8DFD23FF5507}" presName="node" presStyleLbl="node1" presStyleIdx="7" presStyleCnt="8" custScaleX="1233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EAF39F-6073-4DEF-A878-26BD5F9314F7}" type="pres">
      <dgm:prSet presAssocID="{F3C13E25-E042-47AA-BC35-8DFD23FF5507}" presName="dummy" presStyleCnt="0"/>
      <dgm:spPr/>
    </dgm:pt>
    <dgm:pt modelId="{0AD50779-C62E-4CF1-B566-A3415651CE3E}" type="pres">
      <dgm:prSet presAssocID="{99FC91E4-A36B-4608-9A86-DDFE77020743}" presName="sibTrans" presStyleLbl="sibTrans2D1" presStyleIdx="7" presStyleCnt="8"/>
      <dgm:spPr/>
      <dgm:t>
        <a:bodyPr/>
        <a:lstStyle/>
        <a:p>
          <a:pPr latinLnBrk="1"/>
          <a:endParaRPr lang="ko-KR" altLang="en-US"/>
        </a:p>
      </dgm:t>
    </dgm:pt>
  </dgm:ptLst>
  <dgm:cxnLst>
    <dgm:cxn modelId="{3BE5654B-2F9C-4330-AD5B-F49F5BC32B60}" type="presOf" srcId="{9A1AA2A1-22E2-4BC9-B293-0FEBF0637DF5}" destId="{0BDCE3C8-BADC-49C3-A548-8D5568AEBA98}" srcOrd="0" destOrd="0" presId="urn:microsoft.com/office/officeart/2005/8/layout/radial6"/>
    <dgm:cxn modelId="{93A2F680-C7E3-416D-BAE9-D56C106DC565}" type="presOf" srcId="{3E7A2DC6-D707-478D-87E5-3707A126ACE1}" destId="{BE3DFF97-1433-4A76-8030-38558E23BBD1}" srcOrd="0" destOrd="0" presId="urn:microsoft.com/office/officeart/2005/8/layout/radial6"/>
    <dgm:cxn modelId="{B5CAA93D-9472-4651-A3FF-F13E73185AFB}" type="presOf" srcId="{93912665-DAAB-41C1-98A4-770785F5D0F6}" destId="{38527772-AE95-4D4F-B701-D25B0EFCD721}" srcOrd="0" destOrd="0" presId="urn:microsoft.com/office/officeart/2005/8/layout/radial6"/>
    <dgm:cxn modelId="{648BBA56-3176-4F28-9E46-3FA090AEE71A}" type="presOf" srcId="{CCE7A73A-B4C0-4462-AE75-5A8CD7095ED0}" destId="{CFD807B1-1DA4-46EB-8F11-29ACFAD7B707}" srcOrd="0" destOrd="0" presId="urn:microsoft.com/office/officeart/2005/8/layout/radial6"/>
    <dgm:cxn modelId="{C1562CA3-FFF9-45D4-9C4E-55D1B8D931EF}" type="presOf" srcId="{F3C13E25-E042-47AA-BC35-8DFD23FF5507}" destId="{5BDD63C5-4381-42FC-A41A-54F2859D79F6}" srcOrd="0" destOrd="0" presId="urn:microsoft.com/office/officeart/2005/8/layout/radial6"/>
    <dgm:cxn modelId="{52AF229C-C0E0-478F-B8F2-CEDEF7EEF63A}" type="presOf" srcId="{F145CB33-1FD8-4726-9B6C-D4742117674D}" destId="{3FFC3544-13AC-42A5-A475-61CF97BDC3DB}" srcOrd="0" destOrd="0" presId="urn:microsoft.com/office/officeart/2005/8/layout/radial6"/>
    <dgm:cxn modelId="{8A8A5204-7DCB-4AD2-84A0-D5750BBDDC77}" srcId="{61667716-6CA8-4137-B8EA-FB712007C692}" destId="{67A42F83-27DB-4977-8A4D-33B5D0804E4D}" srcOrd="4" destOrd="0" parTransId="{2060C0FD-A440-4552-BD57-40762DE201C5}" sibTransId="{69C3C839-0F5B-4B81-A823-B240F3F997CE}"/>
    <dgm:cxn modelId="{86D5472A-37F6-4401-B653-439B3B8AF8F9}" type="presOf" srcId="{8F70BF87-060E-4D00-BC48-AEB5EA158ED7}" destId="{2D4B0C9A-C6F4-4779-97D1-429C2EE69E8A}" srcOrd="0" destOrd="0" presId="urn:microsoft.com/office/officeart/2005/8/layout/radial6"/>
    <dgm:cxn modelId="{1B33B548-3A9A-4D1F-B5E4-EF027E6CFD9F}" type="presOf" srcId="{700442D2-DE33-4C8B-A212-02FF2D9E9881}" destId="{E1D26F82-A08F-4226-AE6A-3AE92F988D08}" srcOrd="0" destOrd="0" presId="urn:microsoft.com/office/officeart/2005/8/layout/radial6"/>
    <dgm:cxn modelId="{2EB3E574-67FA-4BF6-BE30-3FA2BE9B524D}" type="presOf" srcId="{61667716-6CA8-4137-B8EA-FB712007C692}" destId="{55F32FA8-9BE5-4771-AE51-AB912AEDB90B}" srcOrd="0" destOrd="0" presId="urn:microsoft.com/office/officeart/2005/8/layout/radial6"/>
    <dgm:cxn modelId="{8A577C2B-219E-453D-90B9-D4B82FE2B4C2}" type="presOf" srcId="{67A42F83-27DB-4977-8A4D-33B5D0804E4D}" destId="{928C6B01-7E6A-46A7-AD3A-1EACBAEE4ACF}" srcOrd="0" destOrd="0" presId="urn:microsoft.com/office/officeart/2005/8/layout/radial6"/>
    <dgm:cxn modelId="{E937154A-4605-40F7-9263-E704653F6477}" srcId="{93912665-DAAB-41C1-98A4-770785F5D0F6}" destId="{61667716-6CA8-4137-B8EA-FB712007C692}" srcOrd="0" destOrd="0" parTransId="{B73ACEA8-650D-45E3-B26F-9578E402990A}" sibTransId="{B4663C54-056D-43F5-A51C-FA41297B449C}"/>
    <dgm:cxn modelId="{0BCC08F9-34A3-493A-B718-02BBF6A058E8}" srcId="{61667716-6CA8-4137-B8EA-FB712007C692}" destId="{700442D2-DE33-4C8B-A212-02FF2D9E9881}" srcOrd="3" destOrd="0" parTransId="{2D6759DF-EE81-4043-B7A6-E340420B5CDF}" sibTransId="{F145CB33-1FD8-4726-9B6C-D4742117674D}"/>
    <dgm:cxn modelId="{A1535431-81DC-40F1-9CCB-94C998077796}" srcId="{61667716-6CA8-4137-B8EA-FB712007C692}" destId="{3E7A2DC6-D707-478D-87E5-3707A126ACE1}" srcOrd="2" destOrd="0" parTransId="{B64C3168-F6BD-46BD-B059-74BFAA959FE7}" sibTransId="{905D5309-127C-42B8-978D-ABC45D629342}"/>
    <dgm:cxn modelId="{CAFE2F69-31A2-453F-BA84-57E2ABF100CD}" type="presOf" srcId="{712E1479-EDC3-4098-AE93-24F8C2A2DCB2}" destId="{5B2A4E03-EFDE-4BC6-A448-C5334F4DDDBC}" srcOrd="0" destOrd="0" presId="urn:microsoft.com/office/officeart/2005/8/layout/radial6"/>
    <dgm:cxn modelId="{67EA65E1-11C8-492D-86BC-DF9663694775}" srcId="{61667716-6CA8-4137-B8EA-FB712007C692}" destId="{8F70BF87-060E-4D00-BC48-AEB5EA158ED7}" srcOrd="0" destOrd="0" parTransId="{86FEC46B-DAD7-410B-989E-4A30EE3B6E25}" sibTransId="{752E4F55-2B04-4FCA-A239-F55AEC05FA8A}"/>
    <dgm:cxn modelId="{F45E7697-3509-4B1C-9BC9-9F842AF3A11A}" type="presOf" srcId="{E95783B6-2D03-4F2C-B9FC-FE9FC16E95E2}" destId="{229BF987-BB85-455C-9B53-6EB2298E2AB0}" srcOrd="0" destOrd="0" presId="urn:microsoft.com/office/officeart/2005/8/layout/radial6"/>
    <dgm:cxn modelId="{B72E39A9-E6CF-4F6A-8CD6-3136465CC910}" srcId="{61667716-6CA8-4137-B8EA-FB712007C692}" destId="{D6C8D77E-8886-4EE8-8F4B-D80BDD69F755}" srcOrd="1" destOrd="0" parTransId="{457B9A11-327A-40F3-A16C-8B4F61F93B74}" sibTransId="{3FB7BA0B-9DC5-40FC-9E4A-6E5694F4A852}"/>
    <dgm:cxn modelId="{6C86EA67-D99D-4F12-A58B-803C4F686683}" srcId="{61667716-6CA8-4137-B8EA-FB712007C692}" destId="{E95783B6-2D03-4F2C-B9FC-FE9FC16E95E2}" srcOrd="6" destOrd="0" parTransId="{80DC4CE0-157E-49E1-A3BE-F6912B38E126}" sibTransId="{CCE7A73A-B4C0-4462-AE75-5A8CD7095ED0}"/>
    <dgm:cxn modelId="{D1589858-739C-4F3A-B94A-73D228FAC1FF}" type="presOf" srcId="{752E4F55-2B04-4FCA-A239-F55AEC05FA8A}" destId="{352F4975-90D2-42DE-A842-A548DBEB1867}" srcOrd="0" destOrd="0" presId="urn:microsoft.com/office/officeart/2005/8/layout/radial6"/>
    <dgm:cxn modelId="{099CB6E9-6AB5-4D83-A3DE-5D60603F31D8}" type="presOf" srcId="{D6C8D77E-8886-4EE8-8F4B-D80BDD69F755}" destId="{2142FB9C-F29E-42FA-99FE-BA48DEBECC2C}" srcOrd="0" destOrd="0" presId="urn:microsoft.com/office/officeart/2005/8/layout/radial6"/>
    <dgm:cxn modelId="{2ACD2E4E-EA1F-43A4-89DD-C6356FE6F72A}" srcId="{61667716-6CA8-4137-B8EA-FB712007C692}" destId="{F3C13E25-E042-47AA-BC35-8DFD23FF5507}" srcOrd="7" destOrd="0" parTransId="{A0F2A2CD-7532-4650-A9D9-94DF3D8E8001}" sibTransId="{99FC91E4-A36B-4608-9A86-DDFE77020743}"/>
    <dgm:cxn modelId="{431F087A-5DB6-4FB0-B822-55A814B571F6}" type="presOf" srcId="{69C3C839-0F5B-4B81-A823-B240F3F997CE}" destId="{657B543E-494E-4DA9-8B47-FB392A3494DA}" srcOrd="0" destOrd="0" presId="urn:microsoft.com/office/officeart/2005/8/layout/radial6"/>
    <dgm:cxn modelId="{F8F13C50-1AF1-4018-9311-DEFD156429DA}" type="presOf" srcId="{99FC91E4-A36B-4608-9A86-DDFE77020743}" destId="{0AD50779-C62E-4CF1-B566-A3415651CE3E}" srcOrd="0" destOrd="0" presId="urn:microsoft.com/office/officeart/2005/8/layout/radial6"/>
    <dgm:cxn modelId="{B4DC8522-55F5-4869-91D3-46EB3ADB0971}" type="presOf" srcId="{3FB7BA0B-9DC5-40FC-9E4A-6E5694F4A852}" destId="{FEABF884-43AB-410D-83F3-2BAFE3F58FFF}" srcOrd="0" destOrd="0" presId="urn:microsoft.com/office/officeart/2005/8/layout/radial6"/>
    <dgm:cxn modelId="{FB989154-AA53-4D2F-B405-F68D91228BD4}" srcId="{61667716-6CA8-4137-B8EA-FB712007C692}" destId="{9A1AA2A1-22E2-4BC9-B293-0FEBF0637DF5}" srcOrd="5" destOrd="0" parTransId="{8E6E8A74-8E0F-4445-9115-76B61D71627B}" sibTransId="{712E1479-EDC3-4098-AE93-24F8C2A2DCB2}"/>
    <dgm:cxn modelId="{DFCC8B1F-CCE3-4E76-970B-9F4182BA5C8A}" type="presOf" srcId="{905D5309-127C-42B8-978D-ABC45D629342}" destId="{C17A354B-C441-497E-B37F-4A8F67E88307}" srcOrd="0" destOrd="0" presId="urn:microsoft.com/office/officeart/2005/8/layout/radial6"/>
    <dgm:cxn modelId="{836C56C0-EAA5-4751-912E-6F4F8002C427}" type="presParOf" srcId="{38527772-AE95-4D4F-B701-D25B0EFCD721}" destId="{55F32FA8-9BE5-4771-AE51-AB912AEDB90B}" srcOrd="0" destOrd="0" presId="urn:microsoft.com/office/officeart/2005/8/layout/radial6"/>
    <dgm:cxn modelId="{807E15C2-B707-4C1E-8800-CF9E1D0B8AA7}" type="presParOf" srcId="{38527772-AE95-4D4F-B701-D25B0EFCD721}" destId="{2D4B0C9A-C6F4-4779-97D1-429C2EE69E8A}" srcOrd="1" destOrd="0" presId="urn:microsoft.com/office/officeart/2005/8/layout/radial6"/>
    <dgm:cxn modelId="{4C60D9C5-E172-46A6-AFC3-961F89DFE073}" type="presParOf" srcId="{38527772-AE95-4D4F-B701-D25B0EFCD721}" destId="{04382E8F-C366-46A2-A00B-08E23167C823}" srcOrd="2" destOrd="0" presId="urn:microsoft.com/office/officeart/2005/8/layout/radial6"/>
    <dgm:cxn modelId="{4FCC1B51-7D0A-449A-9C21-5E4E6E5E2C11}" type="presParOf" srcId="{38527772-AE95-4D4F-B701-D25B0EFCD721}" destId="{352F4975-90D2-42DE-A842-A548DBEB1867}" srcOrd="3" destOrd="0" presId="urn:microsoft.com/office/officeart/2005/8/layout/radial6"/>
    <dgm:cxn modelId="{F7D18888-3FD7-40C9-A616-D99597C4FE9A}" type="presParOf" srcId="{38527772-AE95-4D4F-B701-D25B0EFCD721}" destId="{2142FB9C-F29E-42FA-99FE-BA48DEBECC2C}" srcOrd="4" destOrd="0" presId="urn:microsoft.com/office/officeart/2005/8/layout/radial6"/>
    <dgm:cxn modelId="{7DA13FB8-3336-4DCE-9C77-43AA1EFD59AB}" type="presParOf" srcId="{38527772-AE95-4D4F-B701-D25B0EFCD721}" destId="{2F60A8F0-7E19-4727-B7F7-86F4C33F15B9}" srcOrd="5" destOrd="0" presId="urn:microsoft.com/office/officeart/2005/8/layout/radial6"/>
    <dgm:cxn modelId="{B005E229-53DF-4E4D-87C5-69D5A9222E1C}" type="presParOf" srcId="{38527772-AE95-4D4F-B701-D25B0EFCD721}" destId="{FEABF884-43AB-410D-83F3-2BAFE3F58FFF}" srcOrd="6" destOrd="0" presId="urn:microsoft.com/office/officeart/2005/8/layout/radial6"/>
    <dgm:cxn modelId="{77236520-7B8E-4266-80CF-0A6874FD7C75}" type="presParOf" srcId="{38527772-AE95-4D4F-B701-D25B0EFCD721}" destId="{BE3DFF97-1433-4A76-8030-38558E23BBD1}" srcOrd="7" destOrd="0" presId="urn:microsoft.com/office/officeart/2005/8/layout/radial6"/>
    <dgm:cxn modelId="{29F21FB6-6A0C-4CD3-9E4A-D76C9B15FA55}" type="presParOf" srcId="{38527772-AE95-4D4F-B701-D25B0EFCD721}" destId="{6DB7CC30-DD8E-45BB-BB32-DA12D1EB61DF}" srcOrd="8" destOrd="0" presId="urn:microsoft.com/office/officeart/2005/8/layout/radial6"/>
    <dgm:cxn modelId="{B92C5C91-CF46-4A59-BDA7-F80B8799E573}" type="presParOf" srcId="{38527772-AE95-4D4F-B701-D25B0EFCD721}" destId="{C17A354B-C441-497E-B37F-4A8F67E88307}" srcOrd="9" destOrd="0" presId="urn:microsoft.com/office/officeart/2005/8/layout/radial6"/>
    <dgm:cxn modelId="{11C304FD-C407-40FE-B953-68C81454D26A}" type="presParOf" srcId="{38527772-AE95-4D4F-B701-D25B0EFCD721}" destId="{E1D26F82-A08F-4226-AE6A-3AE92F988D08}" srcOrd="10" destOrd="0" presId="urn:microsoft.com/office/officeart/2005/8/layout/radial6"/>
    <dgm:cxn modelId="{B72660A5-7ADF-4427-B776-66A2D6FB0906}" type="presParOf" srcId="{38527772-AE95-4D4F-B701-D25B0EFCD721}" destId="{FB96C60B-493E-4B88-B574-340D3A6E86C8}" srcOrd="11" destOrd="0" presId="urn:microsoft.com/office/officeart/2005/8/layout/radial6"/>
    <dgm:cxn modelId="{B9F46467-AEDD-4BA9-B649-FEFBEB1BD8B6}" type="presParOf" srcId="{38527772-AE95-4D4F-B701-D25B0EFCD721}" destId="{3FFC3544-13AC-42A5-A475-61CF97BDC3DB}" srcOrd="12" destOrd="0" presId="urn:microsoft.com/office/officeart/2005/8/layout/radial6"/>
    <dgm:cxn modelId="{806AA59C-F06F-4119-A299-12031AFC2E27}" type="presParOf" srcId="{38527772-AE95-4D4F-B701-D25B0EFCD721}" destId="{928C6B01-7E6A-46A7-AD3A-1EACBAEE4ACF}" srcOrd="13" destOrd="0" presId="urn:microsoft.com/office/officeart/2005/8/layout/radial6"/>
    <dgm:cxn modelId="{4578A190-CF7E-4B8C-9162-EB6E1474E03D}" type="presParOf" srcId="{38527772-AE95-4D4F-B701-D25B0EFCD721}" destId="{76199DB2-FBA6-4DF4-AA11-9A4E68A09762}" srcOrd="14" destOrd="0" presId="urn:microsoft.com/office/officeart/2005/8/layout/radial6"/>
    <dgm:cxn modelId="{0EAD5FD6-195A-44C4-904E-B97F9BD7C630}" type="presParOf" srcId="{38527772-AE95-4D4F-B701-D25B0EFCD721}" destId="{657B543E-494E-4DA9-8B47-FB392A3494DA}" srcOrd="15" destOrd="0" presId="urn:microsoft.com/office/officeart/2005/8/layout/radial6"/>
    <dgm:cxn modelId="{18FE130F-BE27-4FC0-B83A-207AEA8CD2A0}" type="presParOf" srcId="{38527772-AE95-4D4F-B701-D25B0EFCD721}" destId="{0BDCE3C8-BADC-49C3-A548-8D5568AEBA98}" srcOrd="16" destOrd="0" presId="urn:microsoft.com/office/officeart/2005/8/layout/radial6"/>
    <dgm:cxn modelId="{5D85E7E4-E22A-4A33-8261-67D7B14553F8}" type="presParOf" srcId="{38527772-AE95-4D4F-B701-D25B0EFCD721}" destId="{47CD18E1-FC73-4879-9A7A-9E94B188C7A9}" srcOrd="17" destOrd="0" presId="urn:microsoft.com/office/officeart/2005/8/layout/radial6"/>
    <dgm:cxn modelId="{39252B56-20C5-45B1-90FF-C6932DB74F18}" type="presParOf" srcId="{38527772-AE95-4D4F-B701-D25B0EFCD721}" destId="{5B2A4E03-EFDE-4BC6-A448-C5334F4DDDBC}" srcOrd="18" destOrd="0" presId="urn:microsoft.com/office/officeart/2005/8/layout/radial6"/>
    <dgm:cxn modelId="{D6E8F95F-0FA7-407A-B82E-2D5ACCD8E4FC}" type="presParOf" srcId="{38527772-AE95-4D4F-B701-D25B0EFCD721}" destId="{229BF987-BB85-455C-9B53-6EB2298E2AB0}" srcOrd="19" destOrd="0" presId="urn:microsoft.com/office/officeart/2005/8/layout/radial6"/>
    <dgm:cxn modelId="{BFBEEAC6-8828-4F12-9A8F-8145142DBCEE}" type="presParOf" srcId="{38527772-AE95-4D4F-B701-D25B0EFCD721}" destId="{646ACCDF-AAAB-4394-B1CE-353666EAB310}" srcOrd="20" destOrd="0" presId="urn:microsoft.com/office/officeart/2005/8/layout/radial6"/>
    <dgm:cxn modelId="{A593107E-3F84-4948-8E5C-0DB6ABF57AA1}" type="presParOf" srcId="{38527772-AE95-4D4F-B701-D25B0EFCD721}" destId="{CFD807B1-1DA4-46EB-8F11-29ACFAD7B707}" srcOrd="21" destOrd="0" presId="urn:microsoft.com/office/officeart/2005/8/layout/radial6"/>
    <dgm:cxn modelId="{BFBD05D0-FA28-4217-A4D8-A26764D5D7C3}" type="presParOf" srcId="{38527772-AE95-4D4F-B701-D25B0EFCD721}" destId="{5BDD63C5-4381-42FC-A41A-54F2859D79F6}" srcOrd="22" destOrd="0" presId="urn:microsoft.com/office/officeart/2005/8/layout/radial6"/>
    <dgm:cxn modelId="{5253D305-7C98-4449-989F-D9D7BB5B5D54}" type="presParOf" srcId="{38527772-AE95-4D4F-B701-D25B0EFCD721}" destId="{1FEAF39F-6073-4DEF-A878-26BD5F9314F7}" srcOrd="23" destOrd="0" presId="urn:microsoft.com/office/officeart/2005/8/layout/radial6"/>
    <dgm:cxn modelId="{5B7F3A19-0D29-41C8-A01D-FDB726908B5E}" type="presParOf" srcId="{38527772-AE95-4D4F-B701-D25B0EFCD721}" destId="{0AD50779-C62E-4CF1-B566-A3415651CE3E}" srcOrd="24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D50779-C62E-4CF1-B566-A3415651CE3E}">
      <dsp:nvSpPr>
        <dsp:cNvPr id="0" name=""/>
        <dsp:cNvSpPr/>
      </dsp:nvSpPr>
      <dsp:spPr>
        <a:xfrm>
          <a:off x="2293643" y="506022"/>
          <a:ext cx="4242293" cy="4242293"/>
        </a:xfrm>
        <a:prstGeom prst="blockArc">
          <a:avLst>
            <a:gd name="adj1" fmla="val 13500000"/>
            <a:gd name="adj2" fmla="val 16200000"/>
            <a:gd name="adj3" fmla="val 342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D807B1-1DA4-46EB-8F11-29ACFAD7B707}">
      <dsp:nvSpPr>
        <dsp:cNvPr id="0" name=""/>
        <dsp:cNvSpPr/>
      </dsp:nvSpPr>
      <dsp:spPr>
        <a:xfrm>
          <a:off x="2293643" y="506022"/>
          <a:ext cx="4242293" cy="4242293"/>
        </a:xfrm>
        <a:prstGeom prst="blockArc">
          <a:avLst>
            <a:gd name="adj1" fmla="val 10800000"/>
            <a:gd name="adj2" fmla="val 13500000"/>
            <a:gd name="adj3" fmla="val 342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A4E03-EFDE-4BC6-A448-C5334F4DDDBC}">
      <dsp:nvSpPr>
        <dsp:cNvPr id="0" name=""/>
        <dsp:cNvSpPr/>
      </dsp:nvSpPr>
      <dsp:spPr>
        <a:xfrm>
          <a:off x="2293643" y="506022"/>
          <a:ext cx="4242293" cy="4242293"/>
        </a:xfrm>
        <a:prstGeom prst="blockArc">
          <a:avLst>
            <a:gd name="adj1" fmla="val 8100000"/>
            <a:gd name="adj2" fmla="val 10800000"/>
            <a:gd name="adj3" fmla="val 34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7B543E-494E-4DA9-8B47-FB392A3494DA}">
      <dsp:nvSpPr>
        <dsp:cNvPr id="0" name=""/>
        <dsp:cNvSpPr/>
      </dsp:nvSpPr>
      <dsp:spPr>
        <a:xfrm>
          <a:off x="2293643" y="506022"/>
          <a:ext cx="4242293" cy="4242293"/>
        </a:xfrm>
        <a:prstGeom prst="blockArc">
          <a:avLst>
            <a:gd name="adj1" fmla="val 5400000"/>
            <a:gd name="adj2" fmla="val 8100000"/>
            <a:gd name="adj3" fmla="val 342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FC3544-13AC-42A5-A475-61CF97BDC3DB}">
      <dsp:nvSpPr>
        <dsp:cNvPr id="0" name=""/>
        <dsp:cNvSpPr/>
      </dsp:nvSpPr>
      <dsp:spPr>
        <a:xfrm>
          <a:off x="2293643" y="506022"/>
          <a:ext cx="4242293" cy="4242293"/>
        </a:xfrm>
        <a:prstGeom prst="blockArc">
          <a:avLst>
            <a:gd name="adj1" fmla="val 2700000"/>
            <a:gd name="adj2" fmla="val 5400000"/>
            <a:gd name="adj3" fmla="val 342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7A354B-C441-497E-B37F-4A8F67E88307}">
      <dsp:nvSpPr>
        <dsp:cNvPr id="0" name=""/>
        <dsp:cNvSpPr/>
      </dsp:nvSpPr>
      <dsp:spPr>
        <a:xfrm>
          <a:off x="2293643" y="506022"/>
          <a:ext cx="4242293" cy="4242293"/>
        </a:xfrm>
        <a:prstGeom prst="blockArc">
          <a:avLst>
            <a:gd name="adj1" fmla="val 0"/>
            <a:gd name="adj2" fmla="val 2700000"/>
            <a:gd name="adj3" fmla="val 342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ABF884-43AB-410D-83F3-2BAFE3F58FFF}">
      <dsp:nvSpPr>
        <dsp:cNvPr id="0" name=""/>
        <dsp:cNvSpPr/>
      </dsp:nvSpPr>
      <dsp:spPr>
        <a:xfrm>
          <a:off x="2293643" y="506022"/>
          <a:ext cx="4242293" cy="4242293"/>
        </a:xfrm>
        <a:prstGeom prst="blockArc">
          <a:avLst>
            <a:gd name="adj1" fmla="val 18900000"/>
            <a:gd name="adj2" fmla="val 0"/>
            <a:gd name="adj3" fmla="val 342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2F4975-90D2-42DE-A842-A548DBEB1867}">
      <dsp:nvSpPr>
        <dsp:cNvPr id="0" name=""/>
        <dsp:cNvSpPr/>
      </dsp:nvSpPr>
      <dsp:spPr>
        <a:xfrm>
          <a:off x="2293643" y="506022"/>
          <a:ext cx="4242293" cy="4242293"/>
        </a:xfrm>
        <a:prstGeom prst="blockArc">
          <a:avLst>
            <a:gd name="adj1" fmla="val 16200000"/>
            <a:gd name="adj2" fmla="val 18900000"/>
            <a:gd name="adj3" fmla="val 34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F32FA8-9BE5-4771-AE51-AB912AEDB90B}">
      <dsp:nvSpPr>
        <dsp:cNvPr id="0" name=""/>
        <dsp:cNvSpPr/>
      </dsp:nvSpPr>
      <dsp:spPr>
        <a:xfrm>
          <a:off x="3707910" y="2016241"/>
          <a:ext cx="1443113" cy="10881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latin typeface="HY울릉도M" pitchFamily="18" charset="-127"/>
              <a:ea typeface="HY울릉도M" pitchFamily="18" charset="-127"/>
            </a:rPr>
            <a:t>부산지역암센터</a:t>
          </a:r>
          <a:endParaRPr lang="ko-KR" altLang="en-US" sz="1800" kern="1200" dirty="0">
            <a:latin typeface="HY울릉도M" pitchFamily="18" charset="-127"/>
            <a:ea typeface="HY울릉도M" pitchFamily="18" charset="-127"/>
          </a:endParaRPr>
        </a:p>
      </dsp:txBody>
      <dsp:txXfrm>
        <a:off x="3707910" y="2016241"/>
        <a:ext cx="1443113" cy="1088179"/>
      </dsp:txXfrm>
    </dsp:sp>
    <dsp:sp modelId="{2D4B0C9A-C6F4-4779-97D1-429C2EE69E8A}">
      <dsp:nvSpPr>
        <dsp:cNvPr id="0" name=""/>
        <dsp:cNvSpPr/>
      </dsp:nvSpPr>
      <dsp:spPr>
        <a:xfrm>
          <a:off x="3854736" y="-32463"/>
          <a:ext cx="1120107" cy="11497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</a:rPr>
            <a:t>부산</a:t>
          </a:r>
          <a:endParaRPr lang="en-US" altLang="ko-KR" sz="1800" kern="1200" dirty="0" smtClean="0">
            <a:latin typeface="HY울릉도M" pitchFamily="18" charset="-127"/>
            <a:ea typeface="HY울릉도M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</a:rPr>
            <a:t>광역시</a:t>
          </a:r>
          <a:endParaRPr lang="ko-KR" altLang="en-US" sz="1800" kern="1200" dirty="0">
            <a:latin typeface="HY울릉도M" pitchFamily="18" charset="-127"/>
            <a:ea typeface="HY울릉도M" pitchFamily="18" charset="-127"/>
          </a:endParaRPr>
        </a:p>
      </dsp:txBody>
      <dsp:txXfrm>
        <a:off x="3854736" y="-32463"/>
        <a:ext cx="1120107" cy="1149705"/>
      </dsp:txXfrm>
    </dsp:sp>
    <dsp:sp modelId="{2142FB9C-F29E-42FA-99FE-BA48DEBECC2C}">
      <dsp:nvSpPr>
        <dsp:cNvPr id="0" name=""/>
        <dsp:cNvSpPr/>
      </dsp:nvSpPr>
      <dsp:spPr>
        <a:xfrm>
          <a:off x="5290895" y="647917"/>
          <a:ext cx="1196113" cy="10101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</a:rPr>
            <a:t>구청 및 보건소</a:t>
          </a:r>
          <a:endParaRPr lang="ko-KR" altLang="en-US" sz="1800" kern="1200" dirty="0">
            <a:latin typeface="HY울릉도M" pitchFamily="18" charset="-127"/>
            <a:ea typeface="HY울릉도M" pitchFamily="18" charset="-127"/>
          </a:endParaRPr>
        </a:p>
      </dsp:txBody>
      <dsp:txXfrm>
        <a:off x="5290895" y="647917"/>
        <a:ext cx="1196113" cy="1010179"/>
      </dsp:txXfrm>
    </dsp:sp>
    <dsp:sp modelId="{BE3DFF97-1433-4A76-8030-38558E23BBD1}">
      <dsp:nvSpPr>
        <dsp:cNvPr id="0" name=""/>
        <dsp:cNvSpPr/>
      </dsp:nvSpPr>
      <dsp:spPr>
        <a:xfrm>
          <a:off x="5792050" y="1944217"/>
          <a:ext cx="1415039" cy="136590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</a:rPr>
            <a:t>의료기관 및 사회복지기관</a:t>
          </a:r>
          <a:endParaRPr lang="ko-KR" altLang="en-US" sz="1800" kern="1200" dirty="0">
            <a:latin typeface="HY울릉도M" pitchFamily="18" charset="-127"/>
            <a:ea typeface="HY울릉도M" pitchFamily="18" charset="-127"/>
          </a:endParaRPr>
        </a:p>
      </dsp:txBody>
      <dsp:txXfrm>
        <a:off x="5792050" y="1944217"/>
        <a:ext cx="1415039" cy="1365903"/>
      </dsp:txXfrm>
    </dsp:sp>
    <dsp:sp modelId="{E1D26F82-A08F-4226-AE6A-3AE92F988D08}">
      <dsp:nvSpPr>
        <dsp:cNvPr id="0" name=""/>
        <dsp:cNvSpPr/>
      </dsp:nvSpPr>
      <dsp:spPr>
        <a:xfrm>
          <a:off x="5117670" y="3596241"/>
          <a:ext cx="1542564" cy="101017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</a:rPr>
            <a:t>대학 및 산하기관</a:t>
          </a:r>
          <a:endParaRPr lang="ko-KR" altLang="en-US" sz="1800" kern="1200" dirty="0">
            <a:latin typeface="HY울릉도M" pitchFamily="18" charset="-127"/>
            <a:ea typeface="HY울릉도M" pitchFamily="18" charset="-127"/>
          </a:endParaRPr>
        </a:p>
      </dsp:txBody>
      <dsp:txXfrm>
        <a:off x="5117670" y="3596241"/>
        <a:ext cx="1542564" cy="1010179"/>
      </dsp:txXfrm>
    </dsp:sp>
    <dsp:sp modelId="{928C6B01-7E6A-46A7-AD3A-1EACBAEE4ACF}">
      <dsp:nvSpPr>
        <dsp:cNvPr id="0" name=""/>
        <dsp:cNvSpPr/>
      </dsp:nvSpPr>
      <dsp:spPr>
        <a:xfrm>
          <a:off x="3909700" y="4206859"/>
          <a:ext cx="1010179" cy="101017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</a:rPr>
            <a:t>지방자치단체</a:t>
          </a:r>
          <a:endParaRPr lang="ko-KR" altLang="en-US" sz="1800" kern="1200" dirty="0">
            <a:latin typeface="HY울릉도M" pitchFamily="18" charset="-127"/>
            <a:ea typeface="HY울릉도M" pitchFamily="18" charset="-127"/>
          </a:endParaRPr>
        </a:p>
      </dsp:txBody>
      <dsp:txXfrm>
        <a:off x="3909700" y="4206859"/>
        <a:ext cx="1010179" cy="1010179"/>
      </dsp:txXfrm>
    </dsp:sp>
    <dsp:sp modelId="{0BDCE3C8-BADC-49C3-A548-8D5568AEBA98}">
      <dsp:nvSpPr>
        <dsp:cNvPr id="0" name=""/>
        <dsp:cNvSpPr/>
      </dsp:nvSpPr>
      <dsp:spPr>
        <a:xfrm>
          <a:off x="2101340" y="3596241"/>
          <a:ext cx="1678574" cy="10101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</a:rPr>
            <a:t>국민건강보험관리공단</a:t>
          </a:r>
          <a:endParaRPr lang="ko-KR" altLang="en-US" sz="1800" kern="1200" dirty="0">
            <a:latin typeface="HY울릉도M" pitchFamily="18" charset="-127"/>
            <a:ea typeface="HY울릉도M" pitchFamily="18" charset="-127"/>
          </a:endParaRPr>
        </a:p>
      </dsp:txBody>
      <dsp:txXfrm>
        <a:off x="2101340" y="3596241"/>
        <a:ext cx="1678574" cy="1010179"/>
      </dsp:txXfrm>
    </dsp:sp>
    <dsp:sp modelId="{229BF987-BB85-455C-9B53-6EB2298E2AB0}">
      <dsp:nvSpPr>
        <dsp:cNvPr id="0" name=""/>
        <dsp:cNvSpPr/>
      </dsp:nvSpPr>
      <dsp:spPr>
        <a:xfrm>
          <a:off x="1721902" y="2051104"/>
          <a:ext cx="1216215" cy="115212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</a:rPr>
            <a:t>국립</a:t>
          </a:r>
          <a:endParaRPr lang="en-US" altLang="ko-KR" sz="1800" kern="1200" dirty="0" smtClean="0">
            <a:latin typeface="HY울릉도M" pitchFamily="18" charset="-127"/>
            <a:ea typeface="HY울릉도M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latin typeface="HY울릉도M" pitchFamily="18" charset="-127"/>
              <a:ea typeface="HY울릉도M" pitchFamily="18" charset="-127"/>
            </a:rPr>
            <a:t>암센터</a:t>
          </a:r>
          <a:endParaRPr lang="ko-KR" altLang="en-US" sz="1800" kern="1200" dirty="0">
            <a:latin typeface="HY울릉도M" pitchFamily="18" charset="-127"/>
            <a:ea typeface="HY울릉도M" pitchFamily="18" charset="-127"/>
          </a:endParaRPr>
        </a:p>
      </dsp:txBody>
      <dsp:txXfrm>
        <a:off x="1721902" y="2051104"/>
        <a:ext cx="1216215" cy="1152129"/>
      </dsp:txXfrm>
    </dsp:sp>
    <dsp:sp modelId="{5BDD63C5-4381-42FC-A41A-54F2859D79F6}">
      <dsp:nvSpPr>
        <dsp:cNvPr id="0" name=""/>
        <dsp:cNvSpPr/>
      </dsp:nvSpPr>
      <dsp:spPr>
        <a:xfrm>
          <a:off x="2317367" y="647917"/>
          <a:ext cx="1246520" cy="10101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</a:rPr>
            <a:t>보건</a:t>
          </a:r>
          <a:endParaRPr lang="en-US" altLang="ko-KR" sz="1800" kern="1200" dirty="0" smtClean="0">
            <a:latin typeface="HY울릉도M" pitchFamily="18" charset="-127"/>
            <a:ea typeface="HY울릉도M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</a:rPr>
            <a:t>복지부</a:t>
          </a:r>
          <a:endParaRPr lang="ko-KR" altLang="en-US" sz="1800" kern="1200" dirty="0">
            <a:latin typeface="HY울릉도M" pitchFamily="18" charset="-127"/>
            <a:ea typeface="HY울릉도M" pitchFamily="18" charset="-127"/>
          </a:endParaRPr>
        </a:p>
      </dsp:txBody>
      <dsp:txXfrm>
        <a:off x="2317367" y="647917"/>
        <a:ext cx="1246520" cy="1010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0.32208</cdr:x>
      <cdr:y>0.15625</cdr:y>
    </cdr:from>
    <cdr:to>
      <cdr:x>0.9789</cdr:x>
      <cdr:y>0.28472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1225" y="428625"/>
          <a:ext cx="444817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ko-KR" altLang="en-US" sz="1100"/>
        </a:p>
      </cdr:txBody>
    </cdr:sp>
  </cdr:relSizeAnchor>
  <cdr:relSizeAnchor xmlns:cdr="http://schemas.openxmlformats.org/drawingml/2006/chartDrawing">
    <cdr:from>
      <cdr:x>0.61722</cdr:x>
      <cdr:y>0.93885</cdr:y>
    </cdr:from>
    <cdr:to>
      <cdr:x>1</cdr:x>
      <cdr:y>0.99716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50234" y="4422230"/>
          <a:ext cx="2592288" cy="274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o-KR" altLang="en-US" sz="1100" dirty="0" smtClean="0"/>
            <a:t>자료 </a:t>
          </a:r>
          <a:r>
            <a:rPr lang="en-US" altLang="ko-KR" sz="1100" dirty="0" smtClean="0"/>
            <a:t>: </a:t>
          </a:r>
          <a:r>
            <a:rPr lang="en-US" altLang="ko-KR" sz="1100" dirty="0"/>
            <a:t>2011</a:t>
          </a:r>
          <a:r>
            <a:rPr lang="ko-KR" altLang="en-US" sz="1100" dirty="0"/>
            <a:t>년 </a:t>
          </a:r>
          <a:r>
            <a:rPr lang="ko-KR" altLang="en-US" sz="1100" dirty="0" err="1"/>
            <a:t>국가암등록통계</a:t>
          </a:r>
          <a:r>
            <a:rPr lang="ko-KR" altLang="en-US" sz="1100" dirty="0"/>
            <a:t> </a:t>
          </a:r>
          <a:r>
            <a:rPr lang="en-US" altLang="ko-KR" sz="1100" dirty="0"/>
            <a:t>(</a:t>
          </a:r>
          <a:r>
            <a:rPr lang="ko-KR" altLang="en-US" sz="1100" dirty="0"/>
            <a:t>단위</a:t>
          </a:r>
          <a:r>
            <a:rPr lang="en-US" altLang="ko-KR" sz="1100" dirty="0"/>
            <a:t>: %)</a:t>
          </a:r>
          <a:endParaRPr lang="ko-KR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0.81667</cdr:x>
      <cdr:y>0</cdr:y>
    </cdr:from>
    <cdr:to>
      <cdr:x>1</cdr:x>
      <cdr:y>0.14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0"/>
          <a:ext cx="79208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 dirty="0">
              <a:latin typeface="+mn-ea"/>
              <a:ea typeface="+mn-ea"/>
            </a:rPr>
            <a:t>(</a:t>
          </a:r>
          <a:r>
            <a:rPr lang="ko-KR" altLang="en-US" sz="1100" dirty="0">
              <a:latin typeface="+mn-ea"/>
              <a:ea typeface="+mn-ea"/>
            </a:rPr>
            <a:t>단위</a:t>
          </a:r>
          <a:r>
            <a:rPr lang="en-US" altLang="ko-KR" sz="1100" dirty="0">
              <a:latin typeface="+mn-ea"/>
              <a:ea typeface="+mn-ea"/>
            </a:rPr>
            <a:t>: %)</a:t>
          </a:r>
          <a:endParaRPr lang="ko-KR" altLang="en-US" sz="1100" dirty="0">
            <a:latin typeface="+mn-ea"/>
            <a:ea typeface="+mn-ea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0.00468</cdr:x>
      <cdr:y>0.00889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0.45652</cdr:x>
      <cdr:y>0.91999</cdr:y>
    </cdr:from>
    <cdr:to>
      <cdr:x>1</cdr:x>
      <cdr:y>0.96557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24336" y="1924333"/>
          <a:ext cx="3600400" cy="95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100" dirty="0" smtClean="0"/>
            <a:t>자료</a:t>
          </a:r>
          <a:r>
            <a:rPr lang="en-US" altLang="ko-KR" sz="1100" dirty="0" smtClean="0"/>
            <a:t>: 2012</a:t>
          </a:r>
          <a:r>
            <a:rPr lang="ko-KR" altLang="en-US" sz="1100" dirty="0" smtClean="0"/>
            <a:t>년 부산광역시 지역사회 건강통계 </a:t>
          </a:r>
          <a:r>
            <a:rPr lang="en-US" altLang="ko-KR" sz="1100" dirty="0" smtClean="0"/>
            <a:t>(</a:t>
          </a:r>
          <a:r>
            <a:rPr lang="ko-KR" altLang="en-US" sz="1100" dirty="0" smtClean="0"/>
            <a:t>단위</a:t>
          </a:r>
          <a:r>
            <a:rPr lang="en-US" altLang="ko-KR" sz="1100" dirty="0" smtClean="0"/>
            <a:t>: %)</a:t>
          </a:r>
          <a:endParaRPr lang="ko-KR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265AE-5348-46B7-9676-2BFB23953603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50078-7CD1-4D41-AB9F-32B9934FDB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0078-7CD1-4D41-AB9F-32B9934FDBC9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0078-7CD1-4D41-AB9F-32B9934FDBC9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0078-7CD1-4D41-AB9F-32B9934FDBC9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D7647-A49D-4AA6-A445-741CE5F72696}" type="datetimeFigureOut">
              <a:rPr lang="fr-FR" altLang="ko-KR"/>
              <a:pPr/>
              <a:t>10/11/2014</a:t>
            </a:fld>
            <a:endParaRPr lang="fr-FR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F4EE-AA5C-4629-AF0C-BDA36A8D5923}" type="slidenum">
              <a:rPr lang="fr-FR" altLang="ko-KR"/>
              <a:pPr/>
              <a:t>‹#›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04174-CF08-4DAF-95E1-7F50AAE9312C}" type="datetimeFigureOut">
              <a:rPr lang="fr-FR" altLang="ko-KR"/>
              <a:pPr/>
              <a:t>10/11/2014</a:t>
            </a:fld>
            <a:endParaRPr lang="fr-FR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364AB-DA97-4360-B798-D84E60779643}" type="slidenum">
              <a:rPr lang="fr-FR" altLang="ko-KR"/>
              <a:pPr/>
              <a:t>‹#›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34AC37-2C64-4E4C-90A3-9D025A847267}" type="datetimeFigureOut">
              <a:rPr lang="fr-FR" altLang="ko-KR"/>
              <a:pPr/>
              <a:t>10/11/2014</a:t>
            </a:fld>
            <a:endParaRPr lang="fr-FR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39711-4367-4F8B-B0DF-EC8C8AAF4A23}" type="slidenum">
              <a:rPr lang="fr-FR" altLang="ko-KR"/>
              <a:pPr/>
              <a:t>‹#›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07CE31-19BD-42A3-BDA0-F14BE2BAF1EC}" type="datetimeFigureOut">
              <a:rPr lang="fr-FR" altLang="ko-KR"/>
              <a:pPr/>
              <a:t>10/11/2014</a:t>
            </a:fld>
            <a:endParaRPr lang="fr-FR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83010-C921-4AC5-ADB9-28CBAEF94877}" type="slidenum">
              <a:rPr lang="fr-FR" altLang="ko-KR"/>
              <a:pPr/>
              <a:t>‹#›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50001A-BFCC-4540-A785-ED543A6D7D3B}" type="datetimeFigureOut">
              <a:rPr lang="fr-FR" altLang="ko-KR"/>
              <a:pPr/>
              <a:t>10/11/2014</a:t>
            </a:fld>
            <a:endParaRPr lang="fr-FR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A0FB8-8072-4607-9F0F-0BFBC3EFEB01}" type="slidenum">
              <a:rPr lang="fr-FR" altLang="ko-KR"/>
              <a:pPr/>
              <a:t>‹#›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4D4AB-F8B1-45C1-951E-5C50938E2C2E}" type="datetimeFigureOut">
              <a:rPr lang="fr-FR" altLang="ko-KR"/>
              <a:pPr/>
              <a:t>10/11/2014</a:t>
            </a:fld>
            <a:endParaRPr lang="fr-FR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B20C9-D560-4CB2-8A78-29A8F7DBB18C}" type="slidenum">
              <a:rPr lang="fr-FR" altLang="ko-KR"/>
              <a:pPr/>
              <a:t>‹#›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C513E2-3C02-4D1D-9D29-B58CD1798687}" type="datetimeFigureOut">
              <a:rPr lang="fr-FR" altLang="ko-KR"/>
              <a:pPr/>
              <a:t>10/11/2014</a:t>
            </a:fld>
            <a:endParaRPr lang="fr-FR" altLang="ko-K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219F-508D-488B-BF1D-CCA23A96DF5A}" type="slidenum">
              <a:rPr lang="fr-FR" altLang="ko-KR"/>
              <a:pPr/>
              <a:t>‹#›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AF6934-A987-4257-B8E7-67A9916019BB}" type="datetimeFigureOut">
              <a:rPr lang="fr-FR" altLang="ko-KR"/>
              <a:pPr/>
              <a:t>10/11/2014</a:t>
            </a:fld>
            <a:endParaRPr lang="fr-FR" altLang="ko-K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82662-CF5A-4782-A917-E8DF67E07E7D}" type="slidenum">
              <a:rPr lang="fr-FR" altLang="ko-KR"/>
              <a:pPr/>
              <a:t>‹#›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951E0-8AAE-4357-8C82-49899629CE4B}" type="datetimeFigureOut">
              <a:rPr lang="fr-FR" altLang="ko-KR"/>
              <a:pPr/>
              <a:t>10/11/2014</a:t>
            </a:fld>
            <a:endParaRPr lang="fr-FR" altLang="ko-K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A9A41-080F-4665-980E-0F15F67649C8}" type="slidenum">
              <a:rPr lang="fr-FR" altLang="ko-KR"/>
              <a:pPr/>
              <a:t>‹#›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55A494-2B5E-4DC5-8CC7-54D600C5B3CC}" type="datetimeFigureOut">
              <a:rPr lang="fr-FR" altLang="ko-KR"/>
              <a:pPr/>
              <a:t>10/11/2014</a:t>
            </a:fld>
            <a:endParaRPr lang="fr-FR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72441-ED60-4C08-9496-F810C41BF537}" type="slidenum">
              <a:rPr lang="fr-FR" altLang="ko-KR"/>
              <a:pPr/>
              <a:t>‹#›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A20AB-30E6-445B-BD21-DF2A4A91DB0A}" type="datetimeFigureOut">
              <a:rPr lang="fr-FR" altLang="ko-KR"/>
              <a:pPr/>
              <a:t>10/11/2014</a:t>
            </a:fld>
            <a:endParaRPr lang="fr-FR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34EC1-CB38-4D44-847F-B0821F32365F}" type="slidenum">
              <a:rPr lang="fr-FR" altLang="ko-KR"/>
              <a:pPr/>
              <a:t>‹#›</a:t>
            </a:fld>
            <a:endParaRPr lang="fr-FR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fld id="{45DCE131-1F02-4463-B471-45D75A127AB8}" type="datetimeFigureOut">
              <a:rPr lang="fr-FR" altLang="ko-KR"/>
              <a:pPr/>
              <a:t>10/11/2014</a:t>
            </a:fld>
            <a:endParaRPr lang="fr-FR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fld id="{44C2D0D9-BE9A-4DC2-88CE-061504564360}" type="slidenum">
              <a:rPr lang="fr-FR" altLang="ko-KR"/>
              <a:pPr/>
              <a:t>‹#›</a:t>
            </a:fld>
            <a:endParaRPr lang="fr-FR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chart" Target="../charts/chart7.xml"/><Relationship Id="rId4" Type="http://schemas.openxmlformats.org/officeDocument/2006/relationships/image" Target="../media/image36.png"/><Relationship Id="rId9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4.png"/><Relationship Id="rId7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12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6.jpeg"/><Relationship Id="rId5" Type="http://schemas.openxmlformats.org/officeDocument/2006/relationships/image" Target="../media/image53.png"/><Relationship Id="rId10" Type="http://schemas.openxmlformats.org/officeDocument/2006/relationships/image" Target="../media/image55.jpeg"/><Relationship Id="rId4" Type="http://schemas.openxmlformats.org/officeDocument/2006/relationships/image" Target="../media/image52.png"/><Relationship Id="rId9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4.png"/><Relationship Id="rId7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8.jpeg"/><Relationship Id="rId10" Type="http://schemas.openxmlformats.org/officeDocument/2006/relationships/diagramData" Target="../diagrams/data1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130300"/>
            <a:ext cx="7772400" cy="1470025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암 </a:t>
            </a:r>
            <a:r>
              <a:rPr lang="ko-KR" altLang="en-US" dirty="0" err="1" smtClean="0">
                <a:solidFill>
                  <a:schemeClr val="bg1"/>
                </a:solidFill>
              </a:rPr>
              <a:t>검진률</a:t>
            </a:r>
            <a:r>
              <a:rPr lang="ko-KR" altLang="en-US" dirty="0" smtClean="0">
                <a:solidFill>
                  <a:schemeClr val="bg1"/>
                </a:solidFill>
              </a:rPr>
              <a:t> 향상을 위한 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ko-KR" altLang="en-US" dirty="0" smtClean="0">
                <a:solidFill>
                  <a:schemeClr val="bg1"/>
                </a:solidFill>
              </a:rPr>
              <a:t>기관 연계 교육</a:t>
            </a:r>
            <a:r>
              <a:rPr lang="en-US" altLang="ko-KR" dirty="0" smtClean="0">
                <a:solidFill>
                  <a:schemeClr val="bg1"/>
                </a:solidFill>
              </a:rPr>
              <a:t>, 『</a:t>
            </a:r>
            <a:r>
              <a:rPr lang="ko-KR" altLang="en-US" dirty="0" smtClean="0">
                <a:solidFill>
                  <a:schemeClr val="bg1"/>
                </a:solidFill>
              </a:rPr>
              <a:t>나비효과</a:t>
            </a:r>
            <a:r>
              <a:rPr lang="en-US" altLang="ko-KR" dirty="0" smtClean="0">
                <a:solidFill>
                  <a:schemeClr val="bg1"/>
                </a:solidFill>
              </a:rPr>
              <a:t>』 </a:t>
            </a:r>
            <a:endParaRPr lang="fr-FR" altLang="ko-KR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475656" y="5517232"/>
            <a:ext cx="6912768" cy="720080"/>
          </a:xfrm>
        </p:spPr>
        <p:txBody>
          <a:bodyPr anchor="ctr"/>
          <a:lstStyle/>
          <a:p>
            <a:pPr algn="r"/>
            <a:r>
              <a:rPr lang="ko-KR" altLang="en-US" sz="2000" dirty="0" err="1" smtClean="0">
                <a:solidFill>
                  <a:schemeClr val="tx2"/>
                </a:solidFill>
                <a:latin typeface="나눔고딕 ExtraBold" pitchFamily="50" charset="-127"/>
                <a:ea typeface="나눔고딕 ExtraBold" pitchFamily="50" charset="-127"/>
              </a:rPr>
              <a:t>부산지역암센터</a:t>
            </a:r>
            <a:r>
              <a:rPr lang="ko-KR" altLang="en-US" sz="2000" dirty="0" smtClean="0">
                <a:solidFill>
                  <a:schemeClr val="tx2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tx2"/>
                </a:solidFill>
                <a:latin typeface="나눔고딕 ExtraBold" pitchFamily="50" charset="-127"/>
                <a:ea typeface="나눔고딕 ExtraBold" pitchFamily="50" charset="-127"/>
              </a:rPr>
              <a:t>운영지원팀</a:t>
            </a:r>
            <a:r>
              <a:rPr lang="ko-KR" altLang="en-US" sz="2000" dirty="0" smtClean="0">
                <a:solidFill>
                  <a:schemeClr val="tx2"/>
                </a:solidFill>
                <a:latin typeface="나눔고딕 ExtraBold" pitchFamily="50" charset="-127"/>
                <a:ea typeface="나눔고딕 ExtraBold" pitchFamily="50" charset="-127"/>
              </a:rPr>
              <a:t> 성정민</a:t>
            </a:r>
            <a:endParaRPr lang="fr-FR" altLang="ko-KR" sz="2000" dirty="0" smtClean="0">
              <a:solidFill>
                <a:schemeClr val="tx2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6" name="Picture 2" descr="C:\Users\admin\Desktop\암관리사업\홍보\암센터로고\변경로고\암센터로고(병원,국가지정 제외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061642" cy="515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지역사회 가용자원의 활용과 기관 간 네트워크 구축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정기회의 개최 및 사업내용 자문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3" name="그룹 33"/>
          <p:cNvGrpSpPr>
            <a:grpSpLocks/>
          </p:cNvGrpSpPr>
          <p:nvPr/>
        </p:nvGrpSpPr>
        <p:grpSpPr bwMode="auto">
          <a:xfrm>
            <a:off x="428627" y="5521325"/>
            <a:ext cx="8715373" cy="1336675"/>
            <a:chOff x="428596" y="5286388"/>
            <a:chExt cx="8715434" cy="1336669"/>
          </a:xfrm>
        </p:grpSpPr>
        <p:grpSp>
          <p:nvGrpSpPr>
            <p:cNvPr id="34" name="그룹 23"/>
            <p:cNvGrpSpPr>
              <a:grpSpLocks/>
            </p:cNvGrpSpPr>
            <p:nvPr/>
          </p:nvGrpSpPr>
          <p:grpSpPr bwMode="auto">
            <a:xfrm>
              <a:off x="428596" y="5286388"/>
              <a:ext cx="8286808" cy="1336669"/>
              <a:chOff x="642910" y="5286388"/>
              <a:chExt cx="6970713" cy="1336669"/>
            </a:xfrm>
          </p:grpSpPr>
          <p:sp>
            <p:nvSpPr>
              <p:cNvPr id="41" name="모서리가 둥근 직사각형 40"/>
              <p:cNvSpPr/>
              <p:nvPr/>
            </p:nvSpPr>
            <p:spPr bwMode="auto">
              <a:xfrm>
                <a:off x="642910" y="5286388"/>
                <a:ext cx="6970713" cy="1336669"/>
              </a:xfrm>
              <a:prstGeom prst="roundRect">
                <a:avLst>
                  <a:gd name="adj" fmla="val 3126"/>
                </a:avLst>
              </a:prstGeom>
              <a:solidFill>
                <a:srgbClr val="FFFFFF"/>
              </a:solidFill>
              <a:ln w="6350">
                <a:solidFill>
                  <a:schemeClr val="accent1"/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모서리가 둥근 직사각형 41"/>
              <p:cNvSpPr/>
              <p:nvPr/>
            </p:nvSpPr>
            <p:spPr bwMode="auto">
              <a:xfrm>
                <a:off x="719027" y="5357826"/>
                <a:ext cx="6833168" cy="1216020"/>
              </a:xfrm>
              <a:prstGeom prst="roundRect">
                <a:avLst>
                  <a:gd name="adj" fmla="val 6138"/>
                </a:avLst>
              </a:prstGeom>
              <a:solidFill>
                <a:srgbClr val="E1F2CE">
                  <a:alpha val="7568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5" name="Picture 3" descr="D:\Downimg\말머리\4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0100" y="5562616"/>
              <a:ext cx="142876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" descr="D:\Downimg\말머리\4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0100" y="5991244"/>
              <a:ext cx="142876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" name="그룹 50"/>
            <p:cNvGrpSpPr>
              <a:grpSpLocks/>
            </p:cNvGrpSpPr>
            <p:nvPr/>
          </p:nvGrpSpPr>
          <p:grpSpPr bwMode="auto">
            <a:xfrm>
              <a:off x="1173138" y="5286388"/>
              <a:ext cx="7970892" cy="1153969"/>
              <a:chOff x="1244636" y="5286388"/>
              <a:chExt cx="8625406" cy="1153969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1244636" y="5286388"/>
                <a:ext cx="8625406" cy="553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사업계획 수립</a:t>
                </a:r>
                <a:r>
                  <a:rPr lang="en-US" altLang="ko-KR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사업수행에 필요한 기술지원 및 현안문제 해결 등</a:t>
                </a:r>
                <a:endParaRPr lang="ko-KR" altLang="en-US" b="1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1256662" y="5732474"/>
                <a:ext cx="8072255" cy="7078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부산지역 </a:t>
                </a:r>
                <a:r>
                  <a:rPr lang="ko-KR" altLang="en-US" sz="20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암정복</a:t>
                </a: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2015 </a:t>
                </a: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운영위원회 회의</a:t>
                </a:r>
                <a:r>
                  <a:rPr lang="en-US" altLang="ko-KR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20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부산지역암정복</a:t>
                </a: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2015 </a:t>
                </a: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협의체 회의</a:t>
                </a:r>
                <a:r>
                  <a:rPr lang="en-US" altLang="ko-KR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암 예방 및 조기검진 홍보 </a:t>
                </a:r>
                <a:r>
                  <a:rPr lang="en-US" altLang="ko-KR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TF</a:t>
                </a: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회의 등</a:t>
                </a:r>
                <a:endParaRPr lang="ko-KR" altLang="en-US" b="1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1619672" y="4869160"/>
            <a:ext cx="6130229" cy="13506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00000"/>
              </a:lnSpc>
              <a:buFontTx/>
              <a:buBlip>
                <a:blip r:embed="rId5"/>
              </a:buBlip>
            </a:pP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4" name="그림 53" descr="제1회준비위원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1844824"/>
            <a:ext cx="2304256" cy="1160029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173269088" descr="EMB000021f414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844824"/>
            <a:ext cx="2231992" cy="1152127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7" name="_x173045528" descr="EMB000021f414d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1844823"/>
            <a:ext cx="2304256" cy="1152129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9" name="_x173269088" descr="EMB000021f414d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3068960"/>
            <a:ext cx="2304256" cy="1224136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31" name="_x173420640" descr="EMB000021f414d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3068961"/>
            <a:ext cx="2232248" cy="1224135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33" name="_x173256800" descr="EMB000021f414d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3050958"/>
            <a:ext cx="2304256" cy="1242137"/>
          </a:xfrm>
          <a:prstGeom prst="rect">
            <a:avLst/>
          </a:prstGeom>
          <a:noFill/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35" name="_x173045528" descr="EMB000021f414d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5616" y="4341800"/>
            <a:ext cx="2304256" cy="1215591"/>
          </a:xfrm>
          <a:prstGeom prst="rect">
            <a:avLst/>
          </a:prstGeom>
          <a:noFill/>
        </p:spPr>
      </p:pic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37" name="_x170107296" descr="EMB000021f414d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0" y="4335902"/>
            <a:ext cx="2232248" cy="1225856"/>
          </a:xfrm>
          <a:prstGeom prst="rect">
            <a:avLst/>
          </a:prstGeom>
          <a:noFill/>
        </p:spPr>
      </p:pic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39" name="_x215338720" descr="EMB000021f414d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4342408"/>
            <a:ext cx="2304256" cy="1221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기관 연계 교육을 통한 전이 유도 도모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교육청 연계 암 예방 교육 및 진로체험 프로그램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306" y="2132856"/>
            <a:ext cx="2808312" cy="2093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306" y="4366175"/>
            <a:ext cx="2829673" cy="2303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220072" y="2276872"/>
            <a:ext cx="3744416" cy="3752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6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부산광역시 교육청 및 중등학교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진로체험 교육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연계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6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교육청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진로체험장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기부 및            희망학교 신청접수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6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연중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회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6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부산지역 중고등학교 중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개 신청학교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(30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/1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회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91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명 참석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6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암 예방 교육 및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암센터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투어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국가암검진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안내문 배부 및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부모님 전달 안내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                 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보건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의료직에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대한 안내 및 대화</a:t>
            </a:r>
            <a:endParaRPr lang="en-US" altLang="ko-KR" b="1" kern="0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auto">
          <a:xfrm>
            <a:off x="3923928" y="2924944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운영방법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60" name="AutoShape 20"/>
          <p:cNvSpPr>
            <a:spLocks noChangeArrowheads="1"/>
          </p:cNvSpPr>
          <p:nvPr/>
        </p:nvSpPr>
        <p:spPr bwMode="auto">
          <a:xfrm>
            <a:off x="3923928" y="2276872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연계기관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65" name="AutoShape 20"/>
          <p:cNvSpPr>
            <a:spLocks noChangeArrowheads="1"/>
          </p:cNvSpPr>
          <p:nvPr/>
        </p:nvSpPr>
        <p:spPr bwMode="auto">
          <a:xfrm>
            <a:off x="3923928" y="3645024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운영기간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70" name="AutoShape 20"/>
          <p:cNvSpPr>
            <a:spLocks noChangeArrowheads="1"/>
          </p:cNvSpPr>
          <p:nvPr/>
        </p:nvSpPr>
        <p:spPr bwMode="auto">
          <a:xfrm>
            <a:off x="3923928" y="4043909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참여대상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grpSp>
        <p:nvGrpSpPr>
          <p:cNvPr id="75" name="그룹 4"/>
          <p:cNvGrpSpPr>
            <a:grpSpLocks/>
          </p:cNvGrpSpPr>
          <p:nvPr/>
        </p:nvGrpSpPr>
        <p:grpSpPr bwMode="auto">
          <a:xfrm>
            <a:off x="3203848" y="2043113"/>
            <a:ext cx="612775" cy="4814887"/>
            <a:chOff x="4223680" y="1598615"/>
            <a:chExt cx="612778" cy="4525963"/>
          </a:xfrm>
        </p:grpSpPr>
        <p:pic>
          <p:nvPicPr>
            <p:cNvPr id="76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44383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4223680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AutoShape 20"/>
          <p:cNvSpPr>
            <a:spLocks noChangeArrowheads="1"/>
          </p:cNvSpPr>
          <p:nvPr/>
        </p:nvSpPr>
        <p:spPr bwMode="auto">
          <a:xfrm>
            <a:off x="3923928" y="4725144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내용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기관 연계 교육을 통한 전이 유도 도모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교육청 연계 암 예방 교육 및 진로체험 프로그램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9" name="그룹 4"/>
          <p:cNvGrpSpPr>
            <a:grpSpLocks/>
          </p:cNvGrpSpPr>
          <p:nvPr/>
        </p:nvGrpSpPr>
        <p:grpSpPr bwMode="auto">
          <a:xfrm>
            <a:off x="4265613" y="2043113"/>
            <a:ext cx="612775" cy="4814887"/>
            <a:chOff x="4223680" y="1598615"/>
            <a:chExt cx="612778" cy="4525963"/>
          </a:xfrm>
        </p:grpSpPr>
        <p:pic>
          <p:nvPicPr>
            <p:cNvPr id="61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44383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223680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9" name="그룹 56"/>
          <p:cNvGrpSpPr>
            <a:grpSpLocks/>
          </p:cNvGrpSpPr>
          <p:nvPr/>
        </p:nvGrpSpPr>
        <p:grpSpPr bwMode="auto">
          <a:xfrm>
            <a:off x="0" y="1836738"/>
            <a:ext cx="4562475" cy="644525"/>
            <a:chOff x="0" y="1709738"/>
            <a:chExt cx="4562475" cy="644525"/>
          </a:xfrm>
        </p:grpSpPr>
        <p:pic>
          <p:nvPicPr>
            <p:cNvPr id="80" name="Picture 2" descr="I:\01_프레젠테이션\00_프리03\201303_02 닥터_보건복지부\PSD\IMG\bar01.png"/>
            <p:cNvPicPr>
              <a:picLocks noChangeAspect="1" noChangeArrowheads="1"/>
            </p:cNvPicPr>
            <p:nvPr/>
          </p:nvPicPr>
          <p:blipFill>
            <a:blip r:embed="rId5" cstate="print"/>
            <a:srcRect r="19855"/>
            <a:stretch>
              <a:fillRect/>
            </a:stretch>
          </p:blipFill>
          <p:spPr bwMode="auto">
            <a:xfrm flipH="1">
              <a:off x="0" y="1709738"/>
              <a:ext cx="4562475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직사각형 82"/>
            <p:cNvSpPr/>
            <p:nvPr/>
          </p:nvSpPr>
          <p:spPr>
            <a:xfrm>
              <a:off x="226060" y="1794545"/>
              <a:ext cx="4025900" cy="432048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3d>
                <a:bevelT w="1270" h="19050"/>
                <a:contourClr>
                  <a:srgbClr val="213165"/>
                </a:contourClr>
              </a:sp3d>
            </a:bodyPr>
            <a:lstStyle/>
            <a:p>
              <a:pPr indent="-457200" algn="ctr" eaLnBrk="0" latinLnBrk="0" hangingPunct="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ko-KR" altLang="en-US" b="1" spc="-50" dirty="0" err="1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국가암조기검진</a:t>
              </a:r>
              <a:r>
                <a:rPr lang="ko-KR" altLang="en-US" b="1" spc="-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 안내문</a:t>
              </a:r>
              <a:endParaRPr lang="ko-KR" altLang="en-US" b="1" spc="-50" dirty="0">
                <a:solidFill>
                  <a:schemeClr val="bg1"/>
                </a:solidFill>
                <a:effectLst>
                  <a:outerShdw blurRad="127000" algn="ctr" rotWithShape="0">
                    <a:schemeClr val="tx1">
                      <a:alpha val="90000"/>
                    </a:schemeClr>
                  </a:outerShdw>
                </a:effectLst>
              </a:endParaRPr>
            </a:p>
          </p:txBody>
        </p:sp>
      </p:grpSp>
      <p:grpSp>
        <p:nvGrpSpPr>
          <p:cNvPr id="85" name="그룹 62"/>
          <p:cNvGrpSpPr>
            <a:grpSpLocks/>
          </p:cNvGrpSpPr>
          <p:nvPr/>
        </p:nvGrpSpPr>
        <p:grpSpPr bwMode="auto">
          <a:xfrm>
            <a:off x="4581525" y="1836738"/>
            <a:ext cx="4562475" cy="639762"/>
            <a:chOff x="4581525" y="1709738"/>
            <a:chExt cx="4562475" cy="639763"/>
          </a:xfrm>
        </p:grpSpPr>
        <p:pic>
          <p:nvPicPr>
            <p:cNvPr id="86" name="Picture 3" descr="I:\01_프레젠테이션\00_프리03\201303_02 닥터_보건복지부\PSD\IMG\bar02.png"/>
            <p:cNvPicPr>
              <a:picLocks noChangeAspect="1" noChangeArrowheads="1"/>
            </p:cNvPicPr>
            <p:nvPr/>
          </p:nvPicPr>
          <p:blipFill>
            <a:blip r:embed="rId6" cstate="print"/>
            <a:srcRect r="19855"/>
            <a:stretch>
              <a:fillRect/>
            </a:stretch>
          </p:blipFill>
          <p:spPr bwMode="auto">
            <a:xfrm>
              <a:off x="4581525" y="1709738"/>
              <a:ext cx="4562475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직사각형 86"/>
            <p:cNvSpPr/>
            <p:nvPr/>
          </p:nvSpPr>
          <p:spPr>
            <a:xfrm>
              <a:off x="4857752" y="1794545"/>
              <a:ext cx="3968748" cy="432048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3d>
                <a:bevelT w="1270" h="19050"/>
                <a:contourClr>
                  <a:srgbClr val="213165"/>
                </a:contourClr>
              </a:sp3d>
            </a:bodyPr>
            <a:lstStyle/>
            <a:p>
              <a:pPr indent="-457200" algn="ctr" eaLnBrk="0" latinLnBrk="0" hangingPunct="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ko-KR" altLang="en-US" sz="2000" b="1" spc="-150" dirty="0" err="1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암조기검진</a:t>
              </a:r>
              <a:r>
                <a:rPr lang="ko-KR" altLang="en-US" sz="2000" b="1" spc="-1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 권유 의사</a:t>
              </a:r>
              <a:endParaRPr lang="ko-KR" altLang="en-US" sz="2000" b="1" spc="-150" dirty="0">
                <a:solidFill>
                  <a:schemeClr val="bg1"/>
                </a:solidFill>
                <a:effectLst>
                  <a:outerShdw blurRad="127000" algn="ctr" rotWithShape="0">
                    <a:schemeClr val="tx1">
                      <a:alpha val="90000"/>
                    </a:schemeClr>
                  </a:outerShdw>
                </a:effectLst>
              </a:endParaRPr>
            </a:p>
          </p:txBody>
        </p:sp>
      </p:grpSp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577661"/>
            <a:ext cx="3312368" cy="409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4" descr="I:\01_프레젠테이션\00_프리03\201303_02 닥터_보건복지부\PSD\IMG\bar03.png"/>
          <p:cNvPicPr>
            <a:picLocks noChangeAspect="1" noChangeArrowheads="1"/>
          </p:cNvPicPr>
          <p:nvPr/>
        </p:nvPicPr>
        <p:blipFill>
          <a:blip r:embed="rId8" cstate="print"/>
          <a:srcRect r="18132"/>
          <a:stretch>
            <a:fillRect/>
          </a:stretch>
        </p:blipFill>
        <p:spPr bwMode="auto">
          <a:xfrm>
            <a:off x="4572000" y="4365104"/>
            <a:ext cx="4572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직사각형 91"/>
          <p:cNvSpPr/>
          <p:nvPr/>
        </p:nvSpPr>
        <p:spPr>
          <a:xfrm>
            <a:off x="4859213" y="4514649"/>
            <a:ext cx="3781425" cy="298343"/>
          </a:xfrm>
          <a:prstGeom prst="rect">
            <a:avLst/>
          </a:prstGeom>
          <a:noFill/>
          <a:ln w="635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3d>
              <a:bevelT w="1270" h="19050"/>
              <a:contourClr>
                <a:srgbClr val="213165"/>
              </a:contourClr>
            </a:sp3d>
          </a:bodyPr>
          <a:lstStyle/>
          <a:p>
            <a:pPr indent="-457200" algn="ctr" eaLnBrk="0" latinLnBrk="0" hangingPunct="0">
              <a:lnSpc>
                <a:spcPct val="90000"/>
              </a:lnSpc>
              <a:spcAft>
                <a:spcPts val="600"/>
              </a:spcAft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127000" algn="ctr" rotWithShape="0">
                    <a:schemeClr val="tx1">
                      <a:alpha val="90000"/>
                    </a:schemeClr>
                  </a:outerShdw>
                </a:effectLst>
              </a:rPr>
              <a:t>장래희망 결정 기여도</a:t>
            </a:r>
            <a:endParaRPr lang="ko-KR" altLang="en-US" sz="2000" b="1" dirty="0">
              <a:solidFill>
                <a:schemeClr val="bg1"/>
              </a:solidFill>
              <a:effectLst>
                <a:outerShdw blurRad="127000" algn="ctr" rotWithShape="0">
                  <a:schemeClr val="tx1">
                    <a:alpha val="90000"/>
                  </a:schemeClr>
                </a:outerShdw>
              </a:effectLst>
            </a:endParaRPr>
          </a:p>
        </p:txBody>
      </p:sp>
      <p:graphicFrame>
        <p:nvGraphicFramePr>
          <p:cNvPr id="93" name="차트 92"/>
          <p:cNvGraphicFramePr/>
          <p:nvPr/>
        </p:nvGraphicFramePr>
        <p:xfrm>
          <a:off x="4932040" y="2276872"/>
          <a:ext cx="3990976" cy="227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4" name="차트 93"/>
          <p:cNvGraphicFramePr/>
          <p:nvPr/>
        </p:nvGraphicFramePr>
        <p:xfrm>
          <a:off x="4788024" y="4725144"/>
          <a:ext cx="418489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기관 연계 교육을 통한 전이 유도 도모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교육청 연계 보건교사 직무연수 프로그램 기획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2123728" y="2996952"/>
            <a:ext cx="6480720" cy="111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암 예방과 조기검진에 대한 보건교사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워크샵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프로그램 운영 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 → 보건교사가 청소년들에게 올바른 암 예방 습관과   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defRPr/>
            </a:pP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암조기검진의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필요성을 인지시키도록 하기 위함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AutoShape 20"/>
          <p:cNvSpPr>
            <a:spLocks noChangeArrowheads="1"/>
          </p:cNvSpPr>
          <p:nvPr/>
        </p:nvSpPr>
        <p:spPr bwMode="auto">
          <a:xfrm>
            <a:off x="827584" y="2996952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목적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774331" y="2402133"/>
            <a:ext cx="362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defTabSz="1330325" eaLnBrk="0" latinLnBrk="0" hangingPunct="0">
              <a:buClr>
                <a:srgbClr val="D0A660"/>
              </a:buClr>
              <a:buSzPct val="100000"/>
              <a:defRPr/>
            </a:pPr>
            <a:r>
              <a:rPr lang="en-US" altLang="ko-KR" sz="4000" kern="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endParaRPr lang="ko-KR" altLang="en-US" sz="4000" kern="0" spc="-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그룹 93"/>
          <p:cNvGrpSpPr>
            <a:grpSpLocks/>
          </p:cNvGrpSpPr>
          <p:nvPr/>
        </p:nvGrpSpPr>
        <p:grpSpPr bwMode="auto">
          <a:xfrm flipH="1">
            <a:off x="1160418" y="2169920"/>
            <a:ext cx="6147886" cy="477838"/>
            <a:chOff x="323851" y="2646792"/>
            <a:chExt cx="3913174" cy="478349"/>
          </a:xfrm>
        </p:grpSpPr>
        <p:sp>
          <p:nvSpPr>
            <p:cNvPr id="39" name="양쪽 모서리가 둥근 사각형 38"/>
            <p:cNvSpPr/>
            <p:nvPr/>
          </p:nvSpPr>
          <p:spPr>
            <a:xfrm rot="16200000">
              <a:off x="2041263" y="929380"/>
              <a:ext cx="478349" cy="39131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7D5EB"/>
            </a:solidFill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anchor="ctr">
              <a:scene3d>
                <a:camera prst="orthographicFront"/>
                <a:lightRig rig="threePt" dir="t"/>
              </a:scene3d>
              <a:sp3d>
                <a:bevelT w="1270" h="6350"/>
              </a:sp3d>
            </a:bodyPr>
            <a:lstStyle/>
            <a:p>
              <a:pPr algn="ctr" defTabSz="925513">
                <a:buClr>
                  <a:schemeClr val="bg2"/>
                </a:buClr>
                <a:buSzPct val="100000"/>
                <a:defRPr/>
              </a:pPr>
              <a:r>
                <a:rPr lang="ko-KR" altLang="en-US" b="1" spc="-150" dirty="0" smtClean="0">
                  <a:solidFill>
                    <a:srgbClr val="003399"/>
                  </a:solidFill>
                </a:rPr>
                <a:t>부산광역시 교육연수원 특수분야 연수기관 지정 신청  </a:t>
              </a:r>
              <a:endParaRPr lang="ko-KR" altLang="en-US" b="1" spc="-150" dirty="0">
                <a:solidFill>
                  <a:srgbClr val="003399"/>
                </a:solidFill>
              </a:endParaRPr>
            </a:p>
          </p:txBody>
        </p:sp>
        <p:sp>
          <p:nvSpPr>
            <p:cNvPr id="40" name="Freeform 528"/>
            <p:cNvSpPr>
              <a:spLocks/>
            </p:cNvSpPr>
            <p:nvPr/>
          </p:nvSpPr>
          <p:spPr bwMode="auto">
            <a:xfrm>
              <a:off x="477176" y="2810711"/>
              <a:ext cx="183727" cy="150512"/>
            </a:xfrm>
            <a:custGeom>
              <a:avLst/>
              <a:gdLst>
                <a:gd name="T0" fmla="*/ 2147483647 w 2812"/>
                <a:gd name="T1" fmla="*/ 0 h 2303"/>
                <a:gd name="T2" fmla="*/ 2147483647 w 2812"/>
                <a:gd name="T3" fmla="*/ 273564612 h 2303"/>
                <a:gd name="T4" fmla="*/ 2147483647 w 2812"/>
                <a:gd name="T5" fmla="*/ 893826001 h 2303"/>
                <a:gd name="T6" fmla="*/ 2147483647 w 2812"/>
                <a:gd name="T7" fmla="*/ 2147483647 h 2303"/>
                <a:gd name="T8" fmla="*/ 2147483647 w 2812"/>
                <a:gd name="T9" fmla="*/ 2147483647 h 2303"/>
                <a:gd name="T10" fmla="*/ 2147483647 w 2812"/>
                <a:gd name="T11" fmla="*/ 2147483647 h 2303"/>
                <a:gd name="T12" fmla="*/ 2147483647 w 2812"/>
                <a:gd name="T13" fmla="*/ 2147483647 h 2303"/>
                <a:gd name="T14" fmla="*/ 2147483647 w 2812"/>
                <a:gd name="T15" fmla="*/ 2147483647 h 2303"/>
                <a:gd name="T16" fmla="*/ 2147483647 w 2812"/>
                <a:gd name="T17" fmla="*/ 2147483647 h 2303"/>
                <a:gd name="T18" fmla="*/ 2147483647 w 2812"/>
                <a:gd name="T19" fmla="*/ 2147483647 h 2303"/>
                <a:gd name="T20" fmla="*/ 2147483647 w 2812"/>
                <a:gd name="T21" fmla="*/ 2147483647 h 2303"/>
                <a:gd name="T22" fmla="*/ 2147483647 w 2812"/>
                <a:gd name="T23" fmla="*/ 2147483647 h 2303"/>
                <a:gd name="T24" fmla="*/ 2147483647 w 2812"/>
                <a:gd name="T25" fmla="*/ 2147483647 h 2303"/>
                <a:gd name="T26" fmla="*/ 2147483647 w 2812"/>
                <a:gd name="T27" fmla="*/ 2147483647 h 2303"/>
                <a:gd name="T28" fmla="*/ 2147483647 w 2812"/>
                <a:gd name="T29" fmla="*/ 2147483647 h 2303"/>
                <a:gd name="T30" fmla="*/ 2147483647 w 2812"/>
                <a:gd name="T31" fmla="*/ 2147483647 h 2303"/>
                <a:gd name="T32" fmla="*/ 2147483647 w 2812"/>
                <a:gd name="T33" fmla="*/ 2147483647 h 2303"/>
                <a:gd name="T34" fmla="*/ 2147483647 w 2812"/>
                <a:gd name="T35" fmla="*/ 2147483647 h 2303"/>
                <a:gd name="T36" fmla="*/ 2147483647 w 2812"/>
                <a:gd name="T37" fmla="*/ 2147483647 h 2303"/>
                <a:gd name="T38" fmla="*/ 2147483647 w 2812"/>
                <a:gd name="T39" fmla="*/ 2147483647 h 2303"/>
                <a:gd name="T40" fmla="*/ 2147483647 w 2812"/>
                <a:gd name="T41" fmla="*/ 2147483647 h 2303"/>
                <a:gd name="T42" fmla="*/ 2147483647 w 2812"/>
                <a:gd name="T43" fmla="*/ 2147483647 h 2303"/>
                <a:gd name="T44" fmla="*/ 2147483647 w 2812"/>
                <a:gd name="T45" fmla="*/ 2147483647 h 2303"/>
                <a:gd name="T46" fmla="*/ 2147483647 w 2812"/>
                <a:gd name="T47" fmla="*/ 2147483647 h 2303"/>
                <a:gd name="T48" fmla="*/ 2147483647 w 2812"/>
                <a:gd name="T49" fmla="*/ 2147483647 h 2303"/>
                <a:gd name="T50" fmla="*/ 1877100733 w 2812"/>
                <a:gd name="T51" fmla="*/ 2147483647 h 2303"/>
                <a:gd name="T52" fmla="*/ 893086689 w 2812"/>
                <a:gd name="T53" fmla="*/ 2147483647 h 2303"/>
                <a:gd name="T54" fmla="*/ 218669824 w 2812"/>
                <a:gd name="T55" fmla="*/ 2147483647 h 2303"/>
                <a:gd name="T56" fmla="*/ 0 w 2812"/>
                <a:gd name="T57" fmla="*/ 2147483647 h 2303"/>
                <a:gd name="T58" fmla="*/ 218669824 w 2812"/>
                <a:gd name="T59" fmla="*/ 2147483647 h 2303"/>
                <a:gd name="T60" fmla="*/ 893086689 w 2812"/>
                <a:gd name="T61" fmla="*/ 2147483647 h 2303"/>
                <a:gd name="T62" fmla="*/ 1877100733 w 2812"/>
                <a:gd name="T63" fmla="*/ 2147483647 h 2303"/>
                <a:gd name="T64" fmla="*/ 2147483647 w 2812"/>
                <a:gd name="T65" fmla="*/ 2147483647 h 2303"/>
                <a:gd name="T66" fmla="*/ 2147483647 w 2812"/>
                <a:gd name="T67" fmla="*/ 2147483647 h 2303"/>
                <a:gd name="T68" fmla="*/ 2147483647 w 2812"/>
                <a:gd name="T69" fmla="*/ 2147483647 h 2303"/>
                <a:gd name="T70" fmla="*/ 2147483647 w 2812"/>
                <a:gd name="T71" fmla="*/ 2147483647 h 2303"/>
                <a:gd name="T72" fmla="*/ 2147483647 w 2812"/>
                <a:gd name="T73" fmla="*/ 2147483647 h 2303"/>
                <a:gd name="T74" fmla="*/ 2147483647 w 2812"/>
                <a:gd name="T75" fmla="*/ 2147483647 h 2303"/>
                <a:gd name="T76" fmla="*/ 2147483647 w 2812"/>
                <a:gd name="T77" fmla="*/ 2147483647 h 2303"/>
                <a:gd name="T78" fmla="*/ 2147483647 w 2812"/>
                <a:gd name="T79" fmla="*/ 2147483647 h 2303"/>
                <a:gd name="T80" fmla="*/ 2147483647 w 2812"/>
                <a:gd name="T81" fmla="*/ 2147483647 h 2303"/>
                <a:gd name="T82" fmla="*/ 2147483647 w 2812"/>
                <a:gd name="T83" fmla="*/ 2147483647 h 2303"/>
                <a:gd name="T84" fmla="*/ 2147483647 w 2812"/>
                <a:gd name="T85" fmla="*/ 2147483647 h 2303"/>
                <a:gd name="T86" fmla="*/ 2147483647 w 2812"/>
                <a:gd name="T87" fmla="*/ 2147483647 h 2303"/>
                <a:gd name="T88" fmla="*/ 2147483647 w 2812"/>
                <a:gd name="T89" fmla="*/ 2147483647 h 2303"/>
                <a:gd name="T90" fmla="*/ 2147483647 w 2812"/>
                <a:gd name="T91" fmla="*/ 2147483647 h 2303"/>
                <a:gd name="T92" fmla="*/ 2147483647 w 2812"/>
                <a:gd name="T93" fmla="*/ 2147483647 h 2303"/>
                <a:gd name="T94" fmla="*/ 2147483647 w 2812"/>
                <a:gd name="T95" fmla="*/ 1349952258 h 2303"/>
                <a:gd name="T96" fmla="*/ 2147483647 w 2812"/>
                <a:gd name="T97" fmla="*/ 547406785 h 2303"/>
                <a:gd name="T98" fmla="*/ 2147483647 w 2812"/>
                <a:gd name="T99" fmla="*/ 109424969 h 23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12"/>
                <a:gd name="T151" fmla="*/ 0 h 2303"/>
                <a:gd name="T152" fmla="*/ 2812 w 2812"/>
                <a:gd name="T153" fmla="*/ 2303 h 23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12" h="2303">
                  <a:moveTo>
                    <a:pt x="1639" y="0"/>
                  </a:moveTo>
                  <a:lnTo>
                    <a:pt x="1674" y="0"/>
                  </a:lnTo>
                  <a:lnTo>
                    <a:pt x="1709" y="6"/>
                  </a:lnTo>
                  <a:lnTo>
                    <a:pt x="1743" y="15"/>
                  </a:lnTo>
                  <a:lnTo>
                    <a:pt x="1775" y="30"/>
                  </a:lnTo>
                  <a:lnTo>
                    <a:pt x="1806" y="49"/>
                  </a:lnTo>
                  <a:lnTo>
                    <a:pt x="1834" y="74"/>
                  </a:lnTo>
                  <a:lnTo>
                    <a:pt x="2738" y="978"/>
                  </a:lnTo>
                  <a:lnTo>
                    <a:pt x="2763" y="1006"/>
                  </a:lnTo>
                  <a:lnTo>
                    <a:pt x="2782" y="1036"/>
                  </a:lnTo>
                  <a:lnTo>
                    <a:pt x="2797" y="1069"/>
                  </a:lnTo>
                  <a:lnTo>
                    <a:pt x="2806" y="1103"/>
                  </a:lnTo>
                  <a:lnTo>
                    <a:pt x="2812" y="1138"/>
                  </a:lnTo>
                  <a:lnTo>
                    <a:pt x="2812" y="1173"/>
                  </a:lnTo>
                  <a:lnTo>
                    <a:pt x="2806" y="1208"/>
                  </a:lnTo>
                  <a:lnTo>
                    <a:pt x="2797" y="1242"/>
                  </a:lnTo>
                  <a:lnTo>
                    <a:pt x="2782" y="1275"/>
                  </a:lnTo>
                  <a:lnTo>
                    <a:pt x="2763" y="1305"/>
                  </a:lnTo>
                  <a:lnTo>
                    <a:pt x="2738" y="1333"/>
                  </a:lnTo>
                  <a:lnTo>
                    <a:pt x="1842" y="2229"/>
                  </a:lnTo>
                  <a:lnTo>
                    <a:pt x="1814" y="2254"/>
                  </a:lnTo>
                  <a:lnTo>
                    <a:pt x="1783" y="2273"/>
                  </a:lnTo>
                  <a:lnTo>
                    <a:pt x="1750" y="2288"/>
                  </a:lnTo>
                  <a:lnTo>
                    <a:pt x="1717" y="2297"/>
                  </a:lnTo>
                  <a:lnTo>
                    <a:pt x="1682" y="2303"/>
                  </a:lnTo>
                  <a:lnTo>
                    <a:pt x="1647" y="2303"/>
                  </a:lnTo>
                  <a:lnTo>
                    <a:pt x="1611" y="2297"/>
                  </a:lnTo>
                  <a:lnTo>
                    <a:pt x="1578" y="2288"/>
                  </a:lnTo>
                  <a:lnTo>
                    <a:pt x="1545" y="2273"/>
                  </a:lnTo>
                  <a:lnTo>
                    <a:pt x="1514" y="2254"/>
                  </a:lnTo>
                  <a:lnTo>
                    <a:pt x="1486" y="2229"/>
                  </a:lnTo>
                  <a:lnTo>
                    <a:pt x="1461" y="2201"/>
                  </a:lnTo>
                  <a:lnTo>
                    <a:pt x="1442" y="2171"/>
                  </a:lnTo>
                  <a:lnTo>
                    <a:pt x="1427" y="2138"/>
                  </a:lnTo>
                  <a:lnTo>
                    <a:pt x="1418" y="2104"/>
                  </a:lnTo>
                  <a:lnTo>
                    <a:pt x="1413" y="2069"/>
                  </a:lnTo>
                  <a:lnTo>
                    <a:pt x="1413" y="2034"/>
                  </a:lnTo>
                  <a:lnTo>
                    <a:pt x="1418" y="1999"/>
                  </a:lnTo>
                  <a:lnTo>
                    <a:pt x="1427" y="1965"/>
                  </a:lnTo>
                  <a:lnTo>
                    <a:pt x="1442" y="1932"/>
                  </a:lnTo>
                  <a:lnTo>
                    <a:pt x="1461" y="1902"/>
                  </a:lnTo>
                  <a:lnTo>
                    <a:pt x="1486" y="1873"/>
                  </a:lnTo>
                  <a:lnTo>
                    <a:pt x="1703" y="1657"/>
                  </a:lnTo>
                  <a:lnTo>
                    <a:pt x="1746" y="1612"/>
                  </a:lnTo>
                  <a:lnTo>
                    <a:pt x="1952" y="1407"/>
                  </a:lnTo>
                  <a:lnTo>
                    <a:pt x="1376" y="1407"/>
                  </a:lnTo>
                  <a:lnTo>
                    <a:pt x="1301" y="1408"/>
                  </a:lnTo>
                  <a:lnTo>
                    <a:pt x="252" y="1408"/>
                  </a:lnTo>
                  <a:lnTo>
                    <a:pt x="211" y="1405"/>
                  </a:lnTo>
                  <a:lnTo>
                    <a:pt x="173" y="1396"/>
                  </a:lnTo>
                  <a:lnTo>
                    <a:pt x="137" y="1380"/>
                  </a:lnTo>
                  <a:lnTo>
                    <a:pt x="103" y="1359"/>
                  </a:lnTo>
                  <a:lnTo>
                    <a:pt x="74" y="1335"/>
                  </a:lnTo>
                  <a:lnTo>
                    <a:pt x="49" y="1305"/>
                  </a:lnTo>
                  <a:lnTo>
                    <a:pt x="28" y="1271"/>
                  </a:lnTo>
                  <a:lnTo>
                    <a:pt x="12" y="1235"/>
                  </a:lnTo>
                  <a:lnTo>
                    <a:pt x="3" y="1197"/>
                  </a:lnTo>
                  <a:lnTo>
                    <a:pt x="0" y="1156"/>
                  </a:lnTo>
                  <a:lnTo>
                    <a:pt x="3" y="1115"/>
                  </a:lnTo>
                  <a:lnTo>
                    <a:pt x="12" y="1077"/>
                  </a:lnTo>
                  <a:lnTo>
                    <a:pt x="28" y="1041"/>
                  </a:lnTo>
                  <a:lnTo>
                    <a:pt x="49" y="1007"/>
                  </a:lnTo>
                  <a:lnTo>
                    <a:pt x="74" y="978"/>
                  </a:lnTo>
                  <a:lnTo>
                    <a:pt x="103" y="953"/>
                  </a:lnTo>
                  <a:lnTo>
                    <a:pt x="136" y="932"/>
                  </a:lnTo>
                  <a:lnTo>
                    <a:pt x="172" y="917"/>
                  </a:lnTo>
                  <a:lnTo>
                    <a:pt x="211" y="907"/>
                  </a:lnTo>
                  <a:lnTo>
                    <a:pt x="252" y="904"/>
                  </a:lnTo>
                  <a:lnTo>
                    <a:pt x="1230" y="904"/>
                  </a:lnTo>
                  <a:lnTo>
                    <a:pt x="1306" y="903"/>
                  </a:lnTo>
                  <a:lnTo>
                    <a:pt x="1951" y="903"/>
                  </a:lnTo>
                  <a:lnTo>
                    <a:pt x="1945" y="897"/>
                  </a:lnTo>
                  <a:lnTo>
                    <a:pt x="1940" y="892"/>
                  </a:lnTo>
                  <a:lnTo>
                    <a:pt x="1934" y="886"/>
                  </a:lnTo>
                  <a:lnTo>
                    <a:pt x="1902" y="854"/>
                  </a:lnTo>
                  <a:lnTo>
                    <a:pt x="1887" y="839"/>
                  </a:lnTo>
                  <a:lnTo>
                    <a:pt x="1869" y="822"/>
                  </a:lnTo>
                  <a:lnTo>
                    <a:pt x="1850" y="801"/>
                  </a:lnTo>
                  <a:lnTo>
                    <a:pt x="1827" y="779"/>
                  </a:lnTo>
                  <a:lnTo>
                    <a:pt x="1801" y="754"/>
                  </a:lnTo>
                  <a:lnTo>
                    <a:pt x="1706" y="659"/>
                  </a:lnTo>
                  <a:lnTo>
                    <a:pt x="1669" y="621"/>
                  </a:lnTo>
                  <a:lnTo>
                    <a:pt x="1626" y="579"/>
                  </a:lnTo>
                  <a:lnTo>
                    <a:pt x="1581" y="532"/>
                  </a:lnTo>
                  <a:lnTo>
                    <a:pt x="1478" y="430"/>
                  </a:lnTo>
                  <a:lnTo>
                    <a:pt x="1453" y="401"/>
                  </a:lnTo>
                  <a:lnTo>
                    <a:pt x="1434" y="371"/>
                  </a:lnTo>
                  <a:lnTo>
                    <a:pt x="1419" y="338"/>
                  </a:lnTo>
                  <a:lnTo>
                    <a:pt x="1410" y="304"/>
                  </a:lnTo>
                  <a:lnTo>
                    <a:pt x="1405" y="269"/>
                  </a:lnTo>
                  <a:lnTo>
                    <a:pt x="1405" y="234"/>
                  </a:lnTo>
                  <a:lnTo>
                    <a:pt x="1410" y="199"/>
                  </a:lnTo>
                  <a:lnTo>
                    <a:pt x="1419" y="165"/>
                  </a:lnTo>
                  <a:lnTo>
                    <a:pt x="1434" y="132"/>
                  </a:lnTo>
                  <a:lnTo>
                    <a:pt x="1453" y="102"/>
                  </a:lnTo>
                  <a:lnTo>
                    <a:pt x="1478" y="74"/>
                  </a:lnTo>
                  <a:lnTo>
                    <a:pt x="1506" y="49"/>
                  </a:lnTo>
                  <a:lnTo>
                    <a:pt x="1537" y="30"/>
                  </a:lnTo>
                  <a:lnTo>
                    <a:pt x="1570" y="15"/>
                  </a:lnTo>
                  <a:lnTo>
                    <a:pt x="1604" y="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568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41" name="그룹 39"/>
          <p:cNvGrpSpPr>
            <a:grpSpLocks/>
          </p:cNvGrpSpPr>
          <p:nvPr/>
        </p:nvGrpSpPr>
        <p:grpSpPr bwMode="auto">
          <a:xfrm>
            <a:off x="315868" y="2087370"/>
            <a:ext cx="1358900" cy="703263"/>
            <a:chOff x="238092" y="5286388"/>
            <a:chExt cx="1809753" cy="936318"/>
          </a:xfrm>
        </p:grpSpPr>
        <p:pic>
          <p:nvPicPr>
            <p:cNvPr id="42" name="Picture 2" descr="I:\01_프레젠테이션\PSD\IMG\PNG\달력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8092" y="5286388"/>
              <a:ext cx="1809753" cy="93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직사각형 42"/>
            <p:cNvSpPr/>
            <p:nvPr/>
          </p:nvSpPr>
          <p:spPr>
            <a:xfrm rot="21392890">
              <a:off x="630516" y="5457825"/>
              <a:ext cx="996448" cy="490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 defTabSz="1330325" eaLnBrk="0" fontAlgn="auto" latinLnBrk="0" hangingPunct="0">
                <a:spcBef>
                  <a:spcPts val="0"/>
                </a:spcBef>
                <a:buClr>
                  <a:srgbClr val="D0A660"/>
                </a:buClr>
                <a:buSzPct val="100000"/>
                <a:defRPr/>
              </a:pPr>
              <a:r>
                <a:rPr lang="ko-KR" altLang="en-US" b="1" kern="0" spc="-50" dirty="0" smtClean="0">
                  <a:solidFill>
                    <a:srgbClr val="2B4D99"/>
                  </a:solidFill>
                  <a:latin typeface="맑은 고딕" pitchFamily="50" charset="-127"/>
                  <a:ea typeface="맑은 고딕" pitchFamily="50" charset="-127"/>
                </a:rPr>
                <a:t>진행</a:t>
              </a:r>
              <a:endParaRPr lang="en-US" altLang="ko-KR" b="1" kern="0" spc="-50" dirty="0">
                <a:solidFill>
                  <a:srgbClr val="2B4D99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6" name="그룹 87"/>
          <p:cNvGrpSpPr>
            <a:grpSpLocks/>
          </p:cNvGrpSpPr>
          <p:nvPr/>
        </p:nvGrpSpPr>
        <p:grpSpPr bwMode="auto">
          <a:xfrm flipH="1">
            <a:off x="1309934" y="4754736"/>
            <a:ext cx="6070378" cy="479425"/>
            <a:chOff x="323851" y="2646792"/>
            <a:chExt cx="3913174" cy="478349"/>
          </a:xfrm>
        </p:grpSpPr>
        <p:sp>
          <p:nvSpPr>
            <p:cNvPr id="47" name="양쪽 모서리가 둥근 사각형 46"/>
            <p:cNvSpPr/>
            <p:nvPr/>
          </p:nvSpPr>
          <p:spPr>
            <a:xfrm rot="16200000">
              <a:off x="2041263" y="929380"/>
              <a:ext cx="478349" cy="39131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76A2B"/>
            </a:solidFill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anchor="ctr">
              <a:scene3d>
                <a:camera prst="orthographicFront"/>
                <a:lightRig rig="threePt" dir="t"/>
              </a:scene3d>
              <a:sp3d>
                <a:bevelT w="1270" h="6350"/>
              </a:sp3d>
            </a:bodyPr>
            <a:lstStyle/>
            <a:p>
              <a:pPr algn="ctr" defTabSz="925513">
                <a:buClr>
                  <a:schemeClr val="bg2"/>
                </a:buClr>
                <a:buSzPct val="100000"/>
                <a:defRPr/>
              </a:pPr>
              <a:r>
                <a:rPr lang="ko-KR" altLang="en-US" b="1" spc="-50" dirty="0" smtClean="0">
                  <a:solidFill>
                    <a:schemeClr val="bg1"/>
                  </a:solidFill>
                </a:rPr>
                <a:t>보건교사 직무연수 프로그램 운영</a:t>
              </a:r>
              <a:endParaRPr lang="ko-KR" altLang="en-US" b="1" spc="-50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528"/>
            <p:cNvSpPr>
              <a:spLocks/>
            </p:cNvSpPr>
            <p:nvPr/>
          </p:nvSpPr>
          <p:spPr bwMode="auto">
            <a:xfrm>
              <a:off x="477837" y="2809938"/>
              <a:ext cx="182562" cy="152058"/>
            </a:xfrm>
            <a:custGeom>
              <a:avLst/>
              <a:gdLst/>
              <a:ahLst/>
              <a:cxnLst>
                <a:cxn ang="0">
                  <a:pos x="1674" y="0"/>
                </a:cxn>
                <a:cxn ang="0">
                  <a:pos x="1743" y="15"/>
                </a:cxn>
                <a:cxn ang="0">
                  <a:pos x="1806" y="49"/>
                </a:cxn>
                <a:cxn ang="0">
                  <a:pos x="2738" y="978"/>
                </a:cxn>
                <a:cxn ang="0">
                  <a:pos x="2782" y="1036"/>
                </a:cxn>
                <a:cxn ang="0">
                  <a:pos x="2806" y="1103"/>
                </a:cxn>
                <a:cxn ang="0">
                  <a:pos x="2812" y="1173"/>
                </a:cxn>
                <a:cxn ang="0">
                  <a:pos x="2797" y="1242"/>
                </a:cxn>
                <a:cxn ang="0">
                  <a:pos x="2763" y="1305"/>
                </a:cxn>
                <a:cxn ang="0">
                  <a:pos x="1842" y="2229"/>
                </a:cxn>
                <a:cxn ang="0">
                  <a:pos x="1783" y="2273"/>
                </a:cxn>
                <a:cxn ang="0">
                  <a:pos x="1717" y="2297"/>
                </a:cxn>
                <a:cxn ang="0">
                  <a:pos x="1647" y="2303"/>
                </a:cxn>
                <a:cxn ang="0">
                  <a:pos x="1578" y="2288"/>
                </a:cxn>
                <a:cxn ang="0">
                  <a:pos x="1514" y="2254"/>
                </a:cxn>
                <a:cxn ang="0">
                  <a:pos x="1461" y="2201"/>
                </a:cxn>
                <a:cxn ang="0">
                  <a:pos x="1427" y="2138"/>
                </a:cxn>
                <a:cxn ang="0">
                  <a:pos x="1413" y="2069"/>
                </a:cxn>
                <a:cxn ang="0">
                  <a:pos x="1418" y="1999"/>
                </a:cxn>
                <a:cxn ang="0">
                  <a:pos x="1442" y="1932"/>
                </a:cxn>
                <a:cxn ang="0">
                  <a:pos x="1486" y="1873"/>
                </a:cxn>
                <a:cxn ang="0">
                  <a:pos x="1746" y="1612"/>
                </a:cxn>
                <a:cxn ang="0">
                  <a:pos x="1376" y="1407"/>
                </a:cxn>
                <a:cxn ang="0">
                  <a:pos x="252" y="1408"/>
                </a:cxn>
                <a:cxn ang="0">
                  <a:pos x="173" y="1396"/>
                </a:cxn>
                <a:cxn ang="0">
                  <a:pos x="103" y="1359"/>
                </a:cxn>
                <a:cxn ang="0">
                  <a:pos x="49" y="1305"/>
                </a:cxn>
                <a:cxn ang="0">
                  <a:pos x="12" y="1235"/>
                </a:cxn>
                <a:cxn ang="0">
                  <a:pos x="0" y="1156"/>
                </a:cxn>
                <a:cxn ang="0">
                  <a:pos x="12" y="1077"/>
                </a:cxn>
                <a:cxn ang="0">
                  <a:pos x="49" y="1007"/>
                </a:cxn>
                <a:cxn ang="0">
                  <a:pos x="103" y="953"/>
                </a:cxn>
                <a:cxn ang="0">
                  <a:pos x="172" y="917"/>
                </a:cxn>
                <a:cxn ang="0">
                  <a:pos x="252" y="904"/>
                </a:cxn>
                <a:cxn ang="0">
                  <a:pos x="1306" y="903"/>
                </a:cxn>
                <a:cxn ang="0">
                  <a:pos x="1945" y="897"/>
                </a:cxn>
                <a:cxn ang="0">
                  <a:pos x="1934" y="886"/>
                </a:cxn>
                <a:cxn ang="0">
                  <a:pos x="1887" y="839"/>
                </a:cxn>
                <a:cxn ang="0">
                  <a:pos x="1850" y="801"/>
                </a:cxn>
                <a:cxn ang="0">
                  <a:pos x="1801" y="754"/>
                </a:cxn>
                <a:cxn ang="0">
                  <a:pos x="1669" y="621"/>
                </a:cxn>
                <a:cxn ang="0">
                  <a:pos x="1581" y="532"/>
                </a:cxn>
                <a:cxn ang="0">
                  <a:pos x="1453" y="401"/>
                </a:cxn>
                <a:cxn ang="0">
                  <a:pos x="1419" y="338"/>
                </a:cxn>
                <a:cxn ang="0">
                  <a:pos x="1405" y="269"/>
                </a:cxn>
                <a:cxn ang="0">
                  <a:pos x="1410" y="199"/>
                </a:cxn>
                <a:cxn ang="0">
                  <a:pos x="1434" y="132"/>
                </a:cxn>
                <a:cxn ang="0">
                  <a:pos x="1478" y="74"/>
                </a:cxn>
                <a:cxn ang="0">
                  <a:pos x="1537" y="30"/>
                </a:cxn>
                <a:cxn ang="0">
                  <a:pos x="1604" y="6"/>
                </a:cxn>
              </a:cxnLst>
              <a:rect l="0" t="0" r="r" b="b"/>
              <a:pathLst>
                <a:path w="2812" h="2303">
                  <a:moveTo>
                    <a:pt x="1639" y="0"/>
                  </a:moveTo>
                  <a:lnTo>
                    <a:pt x="1674" y="0"/>
                  </a:lnTo>
                  <a:lnTo>
                    <a:pt x="1709" y="6"/>
                  </a:lnTo>
                  <a:lnTo>
                    <a:pt x="1743" y="15"/>
                  </a:lnTo>
                  <a:lnTo>
                    <a:pt x="1775" y="30"/>
                  </a:lnTo>
                  <a:lnTo>
                    <a:pt x="1806" y="49"/>
                  </a:lnTo>
                  <a:lnTo>
                    <a:pt x="1834" y="74"/>
                  </a:lnTo>
                  <a:lnTo>
                    <a:pt x="2738" y="978"/>
                  </a:lnTo>
                  <a:lnTo>
                    <a:pt x="2763" y="1006"/>
                  </a:lnTo>
                  <a:lnTo>
                    <a:pt x="2782" y="1036"/>
                  </a:lnTo>
                  <a:lnTo>
                    <a:pt x="2797" y="1069"/>
                  </a:lnTo>
                  <a:lnTo>
                    <a:pt x="2806" y="1103"/>
                  </a:lnTo>
                  <a:lnTo>
                    <a:pt x="2812" y="1138"/>
                  </a:lnTo>
                  <a:lnTo>
                    <a:pt x="2812" y="1173"/>
                  </a:lnTo>
                  <a:lnTo>
                    <a:pt x="2806" y="1208"/>
                  </a:lnTo>
                  <a:lnTo>
                    <a:pt x="2797" y="1242"/>
                  </a:lnTo>
                  <a:lnTo>
                    <a:pt x="2782" y="1275"/>
                  </a:lnTo>
                  <a:lnTo>
                    <a:pt x="2763" y="1305"/>
                  </a:lnTo>
                  <a:lnTo>
                    <a:pt x="2738" y="1333"/>
                  </a:lnTo>
                  <a:lnTo>
                    <a:pt x="1842" y="2229"/>
                  </a:lnTo>
                  <a:lnTo>
                    <a:pt x="1814" y="2254"/>
                  </a:lnTo>
                  <a:lnTo>
                    <a:pt x="1783" y="2273"/>
                  </a:lnTo>
                  <a:lnTo>
                    <a:pt x="1750" y="2288"/>
                  </a:lnTo>
                  <a:lnTo>
                    <a:pt x="1717" y="2297"/>
                  </a:lnTo>
                  <a:lnTo>
                    <a:pt x="1682" y="2303"/>
                  </a:lnTo>
                  <a:lnTo>
                    <a:pt x="1647" y="2303"/>
                  </a:lnTo>
                  <a:lnTo>
                    <a:pt x="1611" y="2297"/>
                  </a:lnTo>
                  <a:lnTo>
                    <a:pt x="1578" y="2288"/>
                  </a:lnTo>
                  <a:lnTo>
                    <a:pt x="1545" y="2273"/>
                  </a:lnTo>
                  <a:lnTo>
                    <a:pt x="1514" y="2254"/>
                  </a:lnTo>
                  <a:lnTo>
                    <a:pt x="1486" y="2229"/>
                  </a:lnTo>
                  <a:lnTo>
                    <a:pt x="1461" y="2201"/>
                  </a:lnTo>
                  <a:lnTo>
                    <a:pt x="1442" y="2171"/>
                  </a:lnTo>
                  <a:lnTo>
                    <a:pt x="1427" y="2138"/>
                  </a:lnTo>
                  <a:lnTo>
                    <a:pt x="1418" y="2104"/>
                  </a:lnTo>
                  <a:lnTo>
                    <a:pt x="1413" y="2069"/>
                  </a:lnTo>
                  <a:lnTo>
                    <a:pt x="1413" y="2034"/>
                  </a:lnTo>
                  <a:lnTo>
                    <a:pt x="1418" y="1999"/>
                  </a:lnTo>
                  <a:lnTo>
                    <a:pt x="1427" y="1965"/>
                  </a:lnTo>
                  <a:lnTo>
                    <a:pt x="1442" y="1932"/>
                  </a:lnTo>
                  <a:lnTo>
                    <a:pt x="1461" y="1902"/>
                  </a:lnTo>
                  <a:lnTo>
                    <a:pt x="1486" y="1873"/>
                  </a:lnTo>
                  <a:lnTo>
                    <a:pt x="1703" y="1657"/>
                  </a:lnTo>
                  <a:lnTo>
                    <a:pt x="1746" y="1612"/>
                  </a:lnTo>
                  <a:lnTo>
                    <a:pt x="1952" y="1407"/>
                  </a:lnTo>
                  <a:lnTo>
                    <a:pt x="1376" y="1407"/>
                  </a:lnTo>
                  <a:lnTo>
                    <a:pt x="1301" y="1408"/>
                  </a:lnTo>
                  <a:lnTo>
                    <a:pt x="252" y="1408"/>
                  </a:lnTo>
                  <a:lnTo>
                    <a:pt x="211" y="1405"/>
                  </a:lnTo>
                  <a:lnTo>
                    <a:pt x="173" y="1396"/>
                  </a:lnTo>
                  <a:lnTo>
                    <a:pt x="137" y="1380"/>
                  </a:lnTo>
                  <a:lnTo>
                    <a:pt x="103" y="1359"/>
                  </a:lnTo>
                  <a:lnTo>
                    <a:pt x="74" y="1335"/>
                  </a:lnTo>
                  <a:lnTo>
                    <a:pt x="49" y="1305"/>
                  </a:lnTo>
                  <a:lnTo>
                    <a:pt x="28" y="1271"/>
                  </a:lnTo>
                  <a:lnTo>
                    <a:pt x="12" y="1235"/>
                  </a:lnTo>
                  <a:lnTo>
                    <a:pt x="3" y="1197"/>
                  </a:lnTo>
                  <a:lnTo>
                    <a:pt x="0" y="1156"/>
                  </a:lnTo>
                  <a:lnTo>
                    <a:pt x="3" y="1115"/>
                  </a:lnTo>
                  <a:lnTo>
                    <a:pt x="12" y="1077"/>
                  </a:lnTo>
                  <a:lnTo>
                    <a:pt x="28" y="1041"/>
                  </a:lnTo>
                  <a:lnTo>
                    <a:pt x="49" y="1007"/>
                  </a:lnTo>
                  <a:lnTo>
                    <a:pt x="74" y="978"/>
                  </a:lnTo>
                  <a:lnTo>
                    <a:pt x="103" y="953"/>
                  </a:lnTo>
                  <a:lnTo>
                    <a:pt x="136" y="932"/>
                  </a:lnTo>
                  <a:lnTo>
                    <a:pt x="172" y="917"/>
                  </a:lnTo>
                  <a:lnTo>
                    <a:pt x="211" y="907"/>
                  </a:lnTo>
                  <a:lnTo>
                    <a:pt x="252" y="904"/>
                  </a:lnTo>
                  <a:lnTo>
                    <a:pt x="1230" y="904"/>
                  </a:lnTo>
                  <a:lnTo>
                    <a:pt x="1306" y="903"/>
                  </a:lnTo>
                  <a:lnTo>
                    <a:pt x="1951" y="903"/>
                  </a:lnTo>
                  <a:lnTo>
                    <a:pt x="1945" y="897"/>
                  </a:lnTo>
                  <a:lnTo>
                    <a:pt x="1940" y="892"/>
                  </a:lnTo>
                  <a:lnTo>
                    <a:pt x="1934" y="886"/>
                  </a:lnTo>
                  <a:lnTo>
                    <a:pt x="1902" y="854"/>
                  </a:lnTo>
                  <a:lnTo>
                    <a:pt x="1887" y="839"/>
                  </a:lnTo>
                  <a:lnTo>
                    <a:pt x="1869" y="822"/>
                  </a:lnTo>
                  <a:lnTo>
                    <a:pt x="1850" y="801"/>
                  </a:lnTo>
                  <a:lnTo>
                    <a:pt x="1827" y="779"/>
                  </a:lnTo>
                  <a:lnTo>
                    <a:pt x="1801" y="754"/>
                  </a:lnTo>
                  <a:lnTo>
                    <a:pt x="1706" y="659"/>
                  </a:lnTo>
                  <a:lnTo>
                    <a:pt x="1669" y="621"/>
                  </a:lnTo>
                  <a:lnTo>
                    <a:pt x="1626" y="579"/>
                  </a:lnTo>
                  <a:lnTo>
                    <a:pt x="1581" y="532"/>
                  </a:lnTo>
                  <a:lnTo>
                    <a:pt x="1478" y="430"/>
                  </a:lnTo>
                  <a:lnTo>
                    <a:pt x="1453" y="401"/>
                  </a:lnTo>
                  <a:lnTo>
                    <a:pt x="1434" y="371"/>
                  </a:lnTo>
                  <a:lnTo>
                    <a:pt x="1419" y="338"/>
                  </a:lnTo>
                  <a:lnTo>
                    <a:pt x="1410" y="304"/>
                  </a:lnTo>
                  <a:lnTo>
                    <a:pt x="1405" y="269"/>
                  </a:lnTo>
                  <a:lnTo>
                    <a:pt x="1405" y="234"/>
                  </a:lnTo>
                  <a:lnTo>
                    <a:pt x="1410" y="199"/>
                  </a:lnTo>
                  <a:lnTo>
                    <a:pt x="1419" y="165"/>
                  </a:lnTo>
                  <a:lnTo>
                    <a:pt x="1434" y="132"/>
                  </a:lnTo>
                  <a:lnTo>
                    <a:pt x="1453" y="102"/>
                  </a:lnTo>
                  <a:lnTo>
                    <a:pt x="1478" y="74"/>
                  </a:lnTo>
                  <a:lnTo>
                    <a:pt x="1506" y="49"/>
                  </a:lnTo>
                  <a:lnTo>
                    <a:pt x="1537" y="30"/>
                  </a:lnTo>
                  <a:lnTo>
                    <a:pt x="1570" y="15"/>
                  </a:lnTo>
                  <a:lnTo>
                    <a:pt x="1604" y="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vert270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49" name="그룹 45"/>
          <p:cNvGrpSpPr>
            <a:grpSpLocks/>
          </p:cNvGrpSpPr>
          <p:nvPr/>
        </p:nvGrpSpPr>
        <p:grpSpPr bwMode="auto">
          <a:xfrm>
            <a:off x="395536" y="4653136"/>
            <a:ext cx="1440160" cy="864096"/>
            <a:chOff x="284424" y="5286388"/>
            <a:chExt cx="1717090" cy="936317"/>
          </a:xfrm>
        </p:grpSpPr>
        <p:pic>
          <p:nvPicPr>
            <p:cNvPr id="50" name="Picture 2" descr="I:\01_프레젠테이션\PSD\IMG\PNG\달력0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424" y="5286388"/>
              <a:ext cx="1717090" cy="936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직사각형 50"/>
            <p:cNvSpPr/>
            <p:nvPr/>
          </p:nvSpPr>
          <p:spPr>
            <a:xfrm rot="21392890">
              <a:off x="630516" y="5457824"/>
              <a:ext cx="996448" cy="4905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 defTabSz="1330325" eaLnBrk="0" latinLnBrk="0" hangingPunct="0">
                <a:buClr>
                  <a:srgbClr val="D0A660"/>
                </a:buClr>
                <a:buSzPct val="100000"/>
                <a:defRPr/>
              </a:pPr>
              <a:r>
                <a:rPr lang="en-US" altLang="ko-KR" sz="2000" b="1" kern="0" spc="-50" dirty="0" smtClean="0">
                  <a:solidFill>
                    <a:srgbClr val="6E2C12"/>
                  </a:solidFill>
                  <a:latin typeface="맑은 고딕" pitchFamily="50" charset="-127"/>
                  <a:ea typeface="맑은 고딕" pitchFamily="50" charset="-127"/>
                </a:rPr>
                <a:t>2015.</a:t>
              </a:r>
              <a:r>
                <a:rPr lang="ko-KR" altLang="en-US" sz="2000" b="1" kern="0" spc="-50" dirty="0" smtClean="0">
                  <a:solidFill>
                    <a:srgbClr val="6E2C12"/>
                  </a:solidFill>
                  <a:latin typeface="맑은 고딕" pitchFamily="50" charset="-127"/>
                  <a:ea typeface="맑은 고딕" pitchFamily="50" charset="-127"/>
                </a:rPr>
                <a:t>상반기</a:t>
              </a:r>
              <a:endParaRPr lang="en-US" altLang="ko-KR" sz="2000" b="1" kern="0" spc="-50" dirty="0">
                <a:solidFill>
                  <a:srgbClr val="6E2C12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기관 연계 교육을 통한 전이 유도 도모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467544" y="1052736"/>
            <a:ext cx="8132067" cy="1073526"/>
            <a:chOff x="760413" y="1042987"/>
            <a:chExt cx="7621587" cy="1073527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95345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부산교통문화연수원 연계 암 예방 조기검진 교육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220072" y="2276872"/>
            <a:ext cx="3744416" cy="4047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5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부산교통문화연수원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5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2~3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회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총 </a:t>
            </a:r>
            <a:r>
              <a:rPr lang="en-US" altLang="ko-KR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28</a:t>
            </a:r>
            <a:r>
              <a:rPr lang="ko-KR" altLang="en-US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회</a:t>
            </a:r>
            <a:endParaRPr lang="en-US" altLang="ko-KR" b="1" kern="0" spc="-50" dirty="0" smtClean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5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부산 택시 및 버스 운전 기사 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defRPr/>
            </a:pP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총 </a:t>
            </a:r>
            <a:r>
              <a:rPr lang="en-US" altLang="ko-KR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3,125</a:t>
            </a:r>
            <a:r>
              <a:rPr lang="ko-KR" altLang="en-US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명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5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부산교통문화연수원 교육장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5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암 예방 및 조기검진에 대한 이해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국가암검진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프로그램 안내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       택시 및 버스 내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암검진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홍보스티커 부착과 홍보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5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택시 및 버스 탑승 승객에 대한 조기검진 독려</a:t>
            </a:r>
            <a:endParaRPr lang="en-US" altLang="ko-KR" b="1" kern="0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auto">
          <a:xfrm>
            <a:off x="3923928" y="2636912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운영기간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60" name="AutoShape 20"/>
          <p:cNvSpPr>
            <a:spLocks noChangeArrowheads="1"/>
          </p:cNvSpPr>
          <p:nvPr/>
        </p:nvSpPr>
        <p:spPr bwMode="auto">
          <a:xfrm>
            <a:off x="3923928" y="2276872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연계기관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70" name="AutoShape 20"/>
          <p:cNvSpPr>
            <a:spLocks noChangeArrowheads="1"/>
          </p:cNvSpPr>
          <p:nvPr/>
        </p:nvSpPr>
        <p:spPr bwMode="auto">
          <a:xfrm>
            <a:off x="3923928" y="3068960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교육대상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grpSp>
        <p:nvGrpSpPr>
          <p:cNvPr id="4" name="그룹 4"/>
          <p:cNvGrpSpPr>
            <a:grpSpLocks/>
          </p:cNvGrpSpPr>
          <p:nvPr/>
        </p:nvGrpSpPr>
        <p:grpSpPr bwMode="auto">
          <a:xfrm>
            <a:off x="3203848" y="2043113"/>
            <a:ext cx="612775" cy="4814887"/>
            <a:chOff x="4223680" y="1598615"/>
            <a:chExt cx="612778" cy="4525963"/>
          </a:xfrm>
        </p:grpSpPr>
        <p:pic>
          <p:nvPicPr>
            <p:cNvPr id="76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44383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223680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AutoShape 20"/>
          <p:cNvSpPr>
            <a:spLocks noChangeArrowheads="1"/>
          </p:cNvSpPr>
          <p:nvPr/>
        </p:nvSpPr>
        <p:spPr bwMode="auto">
          <a:xfrm>
            <a:off x="3995936" y="4365104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교육내용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132856"/>
            <a:ext cx="2952328" cy="1971786"/>
          </a:xfrm>
          <a:prstGeom prst="roundRect">
            <a:avLst>
              <a:gd name="adj" fmla="val 7358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365104"/>
            <a:ext cx="2952328" cy="1828563"/>
          </a:xfrm>
          <a:prstGeom prst="roundRect">
            <a:avLst>
              <a:gd name="adj" fmla="val 9272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38" name="모서리가 둥근 직사각형 7"/>
          <p:cNvSpPr>
            <a:spLocks noChangeArrowheads="1"/>
          </p:cNvSpPr>
          <p:nvPr/>
        </p:nvSpPr>
        <p:spPr bwMode="auto">
          <a:xfrm>
            <a:off x="195349" y="3901363"/>
            <a:ext cx="2861473" cy="220084"/>
          </a:xfrm>
          <a:prstGeom prst="roundRect">
            <a:avLst>
              <a:gd name="adj" fmla="val 27333"/>
            </a:avLst>
          </a:prstGeom>
          <a:solidFill>
            <a:schemeClr val="bg1">
              <a:alpha val="72156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66135" y="3892916"/>
            <a:ext cx="293728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택시기사 대상 교육</a:t>
            </a:r>
            <a:endParaRPr lang="ko-KR" altLang="en-US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모서리가 둥근 직사각형 7"/>
          <p:cNvSpPr>
            <a:spLocks noChangeArrowheads="1"/>
          </p:cNvSpPr>
          <p:nvPr/>
        </p:nvSpPr>
        <p:spPr bwMode="auto">
          <a:xfrm>
            <a:off x="169727" y="6032948"/>
            <a:ext cx="2883020" cy="177525"/>
          </a:xfrm>
          <a:prstGeom prst="roundRect">
            <a:avLst>
              <a:gd name="adj" fmla="val 27333"/>
            </a:avLst>
          </a:prstGeom>
          <a:solidFill>
            <a:schemeClr val="bg1">
              <a:alpha val="72156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79512" y="6021288"/>
            <a:ext cx="2978863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버스운수종사자 대상 교육</a:t>
            </a:r>
            <a:endParaRPr lang="ko-KR" altLang="en-US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auto">
          <a:xfrm>
            <a:off x="3995936" y="3933056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교육장소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3995936" y="5589240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기대효과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기관 연계 교육을 통한 전이 유도 도모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467544" y="1052736"/>
            <a:ext cx="813206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택시 및 버스 내 </a:t>
              </a:r>
              <a:r>
                <a:rPr lang="ko-KR" altLang="en-US" sz="2800" b="1" spc="-150" dirty="0" err="1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암검진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홍보 스티커 부착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4"/>
          <p:cNvGrpSpPr>
            <a:grpSpLocks/>
          </p:cNvGrpSpPr>
          <p:nvPr/>
        </p:nvGrpSpPr>
        <p:grpSpPr bwMode="auto">
          <a:xfrm>
            <a:off x="3851920" y="2043113"/>
            <a:ext cx="612775" cy="4814887"/>
            <a:chOff x="4223680" y="1598615"/>
            <a:chExt cx="612778" cy="4525963"/>
          </a:xfrm>
        </p:grpSpPr>
        <p:pic>
          <p:nvPicPr>
            <p:cNvPr id="76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44383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223680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89" name="_x31063760" descr="EMB000021f414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276872"/>
            <a:ext cx="266429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91" name="_x31064160" descr="EMB000021f414c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221088"/>
            <a:ext cx="266429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93" name="_x31062640" descr="EMB000021f415d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204864"/>
            <a:ext cx="345638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95" name="_x31063840" descr="EMB000021f415d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4221088"/>
            <a:ext cx="3456384" cy="2085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기관 연계 교육을 통한 전이 유도 도모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899592" y="1052736"/>
            <a:ext cx="7200800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en-US" altLang="ko-KR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TBN 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교통방송 라디오를 통한 홍보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4"/>
          <p:cNvGrpSpPr>
            <a:grpSpLocks/>
          </p:cNvGrpSpPr>
          <p:nvPr/>
        </p:nvGrpSpPr>
        <p:grpSpPr bwMode="auto">
          <a:xfrm>
            <a:off x="4716016" y="2043113"/>
            <a:ext cx="612775" cy="4814887"/>
            <a:chOff x="4223680" y="1598615"/>
            <a:chExt cx="612778" cy="4525963"/>
          </a:xfrm>
        </p:grpSpPr>
        <p:pic>
          <p:nvPicPr>
            <p:cNvPr id="76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44383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223680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667000" cy="1737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 descr="C:\Users\admin\Desktop\암관리사업\홍보\2014\TBN 라디오\사진\원장님 사진\IMG_01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293096"/>
            <a:ext cx="3600400" cy="1991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9" name="Picture 3" descr="C:\Users\admin\Desktop\암관리사업\홍보\2014\TBN 라디오\사진\원장님 사진\소장님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2060848"/>
            <a:ext cx="3600400" cy="2084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619672" y="4581128"/>
            <a:ext cx="3240360" cy="153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9"/>
              </a:buBlip>
              <a:defRPr/>
            </a:pP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2014. 8. 11 ~ 11. 10(3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개월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9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오전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시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49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분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(1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회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9"/>
              </a:buBlip>
              <a:defRPr/>
            </a:pP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TBN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한국교통방송 부산본부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9"/>
              </a:buBlip>
              <a:defRPr/>
            </a:pP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부산지역암센터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소장 정주섭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auto">
          <a:xfrm>
            <a:off x="323528" y="4941168"/>
            <a:ext cx="1001783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송출시간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43" name="AutoShape 20"/>
          <p:cNvSpPr>
            <a:spLocks noChangeArrowheads="1"/>
          </p:cNvSpPr>
          <p:nvPr/>
        </p:nvSpPr>
        <p:spPr bwMode="auto">
          <a:xfrm>
            <a:off x="323528" y="4581128"/>
            <a:ext cx="1001783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광고기간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323528" y="5373216"/>
            <a:ext cx="1001783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방송사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323528" y="5733256"/>
            <a:ext cx="1001783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성우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기관 연계 교육을 통한 전이 유도 도모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1" y="1042988"/>
            <a:ext cx="9144000" cy="1073526"/>
            <a:chOff x="760413" y="1042987"/>
            <a:chExt cx="7621587" cy="1073527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95345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err="1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통반장님과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함께하는 </a:t>
              </a:r>
              <a:r>
                <a:rPr lang="ko-KR" altLang="en-US" sz="2800" b="1" spc="-150" dirty="0" err="1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암조기검진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활성화를 위한 세미나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220072" y="2420888"/>
            <a:ext cx="3744416" cy="30572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부산광역시 및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개 구군 보건소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국민건강보험공단 부산지역본부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부산광역시 및 보건소 협조를 통한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통반장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모집 홍보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회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부산지역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개 구군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통반장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130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명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암 예방과 검진을 통한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건강지키기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국가암검진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프로그램 안내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특강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웰빙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암예방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식단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질의 응답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auto">
          <a:xfrm>
            <a:off x="3923928" y="3068960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운영방법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60" name="AutoShape 20"/>
          <p:cNvSpPr>
            <a:spLocks noChangeArrowheads="1"/>
          </p:cNvSpPr>
          <p:nvPr/>
        </p:nvSpPr>
        <p:spPr bwMode="auto">
          <a:xfrm>
            <a:off x="3923928" y="2420888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연계기관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65" name="AutoShape 20"/>
          <p:cNvSpPr>
            <a:spLocks noChangeArrowheads="1"/>
          </p:cNvSpPr>
          <p:nvPr/>
        </p:nvSpPr>
        <p:spPr bwMode="auto">
          <a:xfrm>
            <a:off x="3923928" y="3789040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운영기간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70" name="AutoShape 20"/>
          <p:cNvSpPr>
            <a:spLocks noChangeArrowheads="1"/>
          </p:cNvSpPr>
          <p:nvPr/>
        </p:nvSpPr>
        <p:spPr bwMode="auto">
          <a:xfrm>
            <a:off x="3923928" y="4187925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참여대상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grpSp>
        <p:nvGrpSpPr>
          <p:cNvPr id="4" name="그룹 4"/>
          <p:cNvGrpSpPr>
            <a:grpSpLocks/>
          </p:cNvGrpSpPr>
          <p:nvPr/>
        </p:nvGrpSpPr>
        <p:grpSpPr bwMode="auto">
          <a:xfrm>
            <a:off x="3203848" y="2043113"/>
            <a:ext cx="612775" cy="4814887"/>
            <a:chOff x="4223680" y="1598615"/>
            <a:chExt cx="612778" cy="4525963"/>
          </a:xfrm>
        </p:grpSpPr>
        <p:pic>
          <p:nvPicPr>
            <p:cNvPr id="76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44383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223680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8915" name="Picture 3" descr="C:\Users\admin\Desktop\암관리사업\조기검진\14조기검진\통장대상 세미나\사진\__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708920"/>
            <a:ext cx="2880320" cy="2106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3923928" y="4653136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교육내용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기관 연계 교육을 통한 전이 유도 도모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0" name="그룹 71"/>
          <p:cNvGrpSpPr>
            <a:grpSpLocks/>
          </p:cNvGrpSpPr>
          <p:nvPr/>
        </p:nvGrpSpPr>
        <p:grpSpPr bwMode="auto">
          <a:xfrm>
            <a:off x="1" y="1042988"/>
            <a:ext cx="9144000" cy="1073526"/>
            <a:chOff x="760413" y="1042987"/>
            <a:chExt cx="7621587" cy="1073527"/>
          </a:xfrm>
        </p:grpSpPr>
        <p:pic>
          <p:nvPicPr>
            <p:cNvPr id="4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모서리가 둥근 직사각형 41"/>
            <p:cNvSpPr/>
            <p:nvPr/>
          </p:nvSpPr>
          <p:spPr>
            <a:xfrm>
              <a:off x="903287" y="1163060"/>
              <a:ext cx="7335838" cy="95345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err="1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통반장님과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함께하는 </a:t>
              </a:r>
              <a:r>
                <a:rPr lang="ko-KR" altLang="en-US" sz="2800" b="1" spc="-150" dirty="0" err="1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암조기검진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활성화를 위한 세미나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5" name="그룹 100"/>
          <p:cNvGrpSpPr>
            <a:grpSpLocks/>
          </p:cNvGrpSpPr>
          <p:nvPr/>
        </p:nvGrpSpPr>
        <p:grpSpPr bwMode="auto">
          <a:xfrm>
            <a:off x="-339725" y="1844675"/>
            <a:ext cx="4335463" cy="644525"/>
            <a:chOff x="226060" y="1709738"/>
            <a:chExt cx="4336415" cy="644525"/>
          </a:xfrm>
        </p:grpSpPr>
        <p:pic>
          <p:nvPicPr>
            <p:cNvPr id="46" name="Picture 2" descr="I:\01_프레젠테이션\00_프리03\201303_02 닥터_보건복지부\PSD\IMG\bar01.png"/>
            <p:cNvPicPr>
              <a:picLocks noChangeAspect="1" noChangeArrowheads="1"/>
            </p:cNvPicPr>
            <p:nvPr/>
          </p:nvPicPr>
          <p:blipFill>
            <a:blip r:embed="rId4" cstate="print"/>
            <a:srcRect r="32404"/>
            <a:stretch>
              <a:fillRect/>
            </a:stretch>
          </p:blipFill>
          <p:spPr bwMode="auto">
            <a:xfrm flipH="1">
              <a:off x="566539" y="1709738"/>
              <a:ext cx="3995936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직사각형 46"/>
            <p:cNvSpPr/>
            <p:nvPr/>
          </p:nvSpPr>
          <p:spPr>
            <a:xfrm>
              <a:off x="226060" y="1794545"/>
              <a:ext cx="4025900" cy="432048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3d>
                <a:bevelT w="1270" h="19050"/>
                <a:contourClr>
                  <a:srgbClr val="213165"/>
                </a:contourClr>
              </a:sp3d>
            </a:bodyPr>
            <a:lstStyle/>
            <a:p>
              <a:pPr indent="-457200" algn="ctr" eaLnBrk="0" latinLnBrk="0" hangingPunct="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ko-KR" altLang="en-US" sz="2000" b="1" spc="-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교육 만족도</a:t>
              </a:r>
              <a:endParaRPr lang="ko-KR" altLang="en-US" sz="2000" b="1" spc="-50" dirty="0">
                <a:solidFill>
                  <a:schemeClr val="bg1"/>
                </a:solidFill>
                <a:effectLst>
                  <a:outerShdw blurRad="127000" algn="ctr" rotWithShape="0">
                    <a:schemeClr val="tx1">
                      <a:alpha val="90000"/>
                    </a:schemeClr>
                  </a:outerShdw>
                </a:effectLst>
              </a:endParaRPr>
            </a:p>
          </p:txBody>
        </p:sp>
      </p:grpSp>
      <p:pic>
        <p:nvPicPr>
          <p:cNvPr id="48" name="Picture 3" descr="I:\01_프레젠테이션\00_프리03\201303_02 닥터_보건복지부\PSD\IMG\img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29324"/>
            <a:ext cx="9144000" cy="22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187624" y="5373216"/>
            <a:ext cx="705678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09550" indent="-209550" defTabSz="1330325" eaLnBrk="0" latinLnBrk="0" hangingPunct="0"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6"/>
              </a:buBlip>
              <a:defRPr/>
            </a:pPr>
            <a:r>
              <a:rPr lang="ko-KR" altLang="en-US" sz="2000" b="1" kern="0" spc="-150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굴림" charset="-127"/>
              </a:rPr>
              <a:t>전 주민들에게 교육 수강 기회 제공 </a:t>
            </a:r>
            <a:r>
              <a:rPr lang="ko-KR" altLang="en-US" sz="2000" b="1" kern="0" spc="-150" dirty="0" smtClean="0">
                <a:solidFill>
                  <a:schemeClr val="tx2"/>
                </a:solidFill>
                <a:latin typeface="맑은 고딕" pitchFamily="50" charset="-127"/>
                <a:ea typeface="굴림" charset="-127"/>
              </a:rPr>
              <a:t>및 </a:t>
            </a:r>
            <a:r>
              <a:rPr lang="ko-KR" altLang="en-US" sz="2000" b="1" kern="0" spc="-150" dirty="0" smtClean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굴림" charset="-127"/>
              </a:rPr>
              <a:t>지역단위 세분화한 교육 개최</a:t>
            </a:r>
            <a:r>
              <a:rPr lang="ko-KR" altLang="en-US" sz="2000" b="1" kern="0" spc="-150" dirty="0" smtClean="0">
                <a:solidFill>
                  <a:schemeClr val="tx2"/>
                </a:solidFill>
                <a:latin typeface="맑은 고딕" pitchFamily="50" charset="-127"/>
                <a:ea typeface="굴림" charset="-127"/>
              </a:rPr>
              <a:t>를 희망하는 등 암 예방 교육에 대한 관심이 높았음</a:t>
            </a:r>
            <a:endParaRPr lang="en-US" altLang="ko-KR" sz="2000" b="1" kern="0" spc="-150" dirty="0">
              <a:solidFill>
                <a:schemeClr val="tx2"/>
              </a:solidFill>
              <a:latin typeface="맑은 고딕" pitchFamily="50" charset="-127"/>
              <a:ea typeface="굴림" charset="-127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5" name="차트 34"/>
          <p:cNvGraphicFramePr/>
          <p:nvPr/>
        </p:nvGraphicFramePr>
        <p:xfrm>
          <a:off x="179512" y="2564904"/>
          <a:ext cx="42484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6" name="차트 35"/>
          <p:cNvGraphicFramePr/>
          <p:nvPr/>
        </p:nvGraphicFramePr>
        <p:xfrm>
          <a:off x="4211960" y="2492896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기관 연계 교육을 통한 전이 유도 도모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971599" y="1042988"/>
            <a:ext cx="7056785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찾아가는 맞춤형 암 예방 및 검진 방문 교육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148064" y="2204864"/>
            <a:ext cx="3744416" cy="38882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부산광역시 및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개 구군 보건소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국민건강보험공단 부산지역본부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통반장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세미나 설문조사 시 방문교육을 희망한 통 및 동을 방문하는 맞춤형 교육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통반장회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임원 및 지역주민 단체 등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암 예방 및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조기검진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웰빙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암예방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식단 등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지역주민에 영향력이 있는 주민대표 교육을 통해 해당 통 및 동의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미수검자에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대한 검진유도 및 지원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auto">
          <a:xfrm>
            <a:off x="3851920" y="2852936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운영방법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60" name="AutoShape 20"/>
          <p:cNvSpPr>
            <a:spLocks noChangeArrowheads="1"/>
          </p:cNvSpPr>
          <p:nvPr/>
        </p:nvSpPr>
        <p:spPr bwMode="auto">
          <a:xfrm>
            <a:off x="3851920" y="2204864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연계기관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70" name="AutoShape 20"/>
          <p:cNvSpPr>
            <a:spLocks noChangeArrowheads="1"/>
          </p:cNvSpPr>
          <p:nvPr/>
        </p:nvSpPr>
        <p:spPr bwMode="auto">
          <a:xfrm>
            <a:off x="3851920" y="3789040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교육대상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3851920" y="4221088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교육내용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3851920" y="4869160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교육효과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774331" y="2402133"/>
            <a:ext cx="362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defTabSz="1330325" eaLnBrk="0" latinLnBrk="0" hangingPunct="0">
              <a:buClr>
                <a:srgbClr val="D0A660"/>
              </a:buClr>
              <a:buSzPct val="100000"/>
              <a:defRPr/>
            </a:pPr>
            <a:r>
              <a:rPr lang="en-US" altLang="ko-KR" sz="4000" kern="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endParaRPr lang="ko-KR" altLang="en-US" sz="4000" kern="0" spc="-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그룹 93"/>
          <p:cNvGrpSpPr>
            <a:grpSpLocks/>
          </p:cNvGrpSpPr>
          <p:nvPr/>
        </p:nvGrpSpPr>
        <p:grpSpPr bwMode="auto">
          <a:xfrm flipH="1">
            <a:off x="1160418" y="2169920"/>
            <a:ext cx="2403470" cy="477838"/>
            <a:chOff x="323851" y="2646792"/>
            <a:chExt cx="3913174" cy="478349"/>
          </a:xfrm>
        </p:grpSpPr>
        <p:sp>
          <p:nvSpPr>
            <p:cNvPr id="39" name="양쪽 모서리가 둥근 사각형 38"/>
            <p:cNvSpPr/>
            <p:nvPr/>
          </p:nvSpPr>
          <p:spPr>
            <a:xfrm rot="16200000">
              <a:off x="2041263" y="929380"/>
              <a:ext cx="478349" cy="39131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7D5EB"/>
            </a:solidFill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anchor="ctr">
              <a:scene3d>
                <a:camera prst="orthographicFront"/>
                <a:lightRig rig="threePt" dir="t"/>
              </a:scene3d>
              <a:sp3d>
                <a:bevelT w="1270" h="6350"/>
              </a:sp3d>
            </a:bodyPr>
            <a:lstStyle/>
            <a:p>
              <a:pPr algn="ctr" defTabSz="925513">
                <a:buClr>
                  <a:schemeClr val="bg2"/>
                </a:buClr>
                <a:buSzPct val="100000"/>
                <a:defRPr/>
              </a:pPr>
              <a:r>
                <a:rPr lang="ko-KR" altLang="en-US" b="1" spc="-150" dirty="0" smtClean="0">
                  <a:solidFill>
                    <a:srgbClr val="003399"/>
                  </a:solidFill>
                </a:rPr>
                <a:t>시범운영  </a:t>
              </a:r>
              <a:endParaRPr lang="ko-KR" altLang="en-US" b="1" spc="-150" dirty="0">
                <a:solidFill>
                  <a:srgbClr val="003399"/>
                </a:solidFill>
              </a:endParaRPr>
            </a:p>
          </p:txBody>
        </p:sp>
        <p:sp>
          <p:nvSpPr>
            <p:cNvPr id="40" name="Freeform 528"/>
            <p:cNvSpPr>
              <a:spLocks/>
            </p:cNvSpPr>
            <p:nvPr/>
          </p:nvSpPr>
          <p:spPr bwMode="auto">
            <a:xfrm>
              <a:off x="477176" y="2810711"/>
              <a:ext cx="183727" cy="150512"/>
            </a:xfrm>
            <a:custGeom>
              <a:avLst/>
              <a:gdLst>
                <a:gd name="T0" fmla="*/ 2147483647 w 2812"/>
                <a:gd name="T1" fmla="*/ 0 h 2303"/>
                <a:gd name="T2" fmla="*/ 2147483647 w 2812"/>
                <a:gd name="T3" fmla="*/ 273564612 h 2303"/>
                <a:gd name="T4" fmla="*/ 2147483647 w 2812"/>
                <a:gd name="T5" fmla="*/ 893826001 h 2303"/>
                <a:gd name="T6" fmla="*/ 2147483647 w 2812"/>
                <a:gd name="T7" fmla="*/ 2147483647 h 2303"/>
                <a:gd name="T8" fmla="*/ 2147483647 w 2812"/>
                <a:gd name="T9" fmla="*/ 2147483647 h 2303"/>
                <a:gd name="T10" fmla="*/ 2147483647 w 2812"/>
                <a:gd name="T11" fmla="*/ 2147483647 h 2303"/>
                <a:gd name="T12" fmla="*/ 2147483647 w 2812"/>
                <a:gd name="T13" fmla="*/ 2147483647 h 2303"/>
                <a:gd name="T14" fmla="*/ 2147483647 w 2812"/>
                <a:gd name="T15" fmla="*/ 2147483647 h 2303"/>
                <a:gd name="T16" fmla="*/ 2147483647 w 2812"/>
                <a:gd name="T17" fmla="*/ 2147483647 h 2303"/>
                <a:gd name="T18" fmla="*/ 2147483647 w 2812"/>
                <a:gd name="T19" fmla="*/ 2147483647 h 2303"/>
                <a:gd name="T20" fmla="*/ 2147483647 w 2812"/>
                <a:gd name="T21" fmla="*/ 2147483647 h 2303"/>
                <a:gd name="T22" fmla="*/ 2147483647 w 2812"/>
                <a:gd name="T23" fmla="*/ 2147483647 h 2303"/>
                <a:gd name="T24" fmla="*/ 2147483647 w 2812"/>
                <a:gd name="T25" fmla="*/ 2147483647 h 2303"/>
                <a:gd name="T26" fmla="*/ 2147483647 w 2812"/>
                <a:gd name="T27" fmla="*/ 2147483647 h 2303"/>
                <a:gd name="T28" fmla="*/ 2147483647 w 2812"/>
                <a:gd name="T29" fmla="*/ 2147483647 h 2303"/>
                <a:gd name="T30" fmla="*/ 2147483647 w 2812"/>
                <a:gd name="T31" fmla="*/ 2147483647 h 2303"/>
                <a:gd name="T32" fmla="*/ 2147483647 w 2812"/>
                <a:gd name="T33" fmla="*/ 2147483647 h 2303"/>
                <a:gd name="T34" fmla="*/ 2147483647 w 2812"/>
                <a:gd name="T35" fmla="*/ 2147483647 h 2303"/>
                <a:gd name="T36" fmla="*/ 2147483647 w 2812"/>
                <a:gd name="T37" fmla="*/ 2147483647 h 2303"/>
                <a:gd name="T38" fmla="*/ 2147483647 w 2812"/>
                <a:gd name="T39" fmla="*/ 2147483647 h 2303"/>
                <a:gd name="T40" fmla="*/ 2147483647 w 2812"/>
                <a:gd name="T41" fmla="*/ 2147483647 h 2303"/>
                <a:gd name="T42" fmla="*/ 2147483647 w 2812"/>
                <a:gd name="T43" fmla="*/ 2147483647 h 2303"/>
                <a:gd name="T44" fmla="*/ 2147483647 w 2812"/>
                <a:gd name="T45" fmla="*/ 2147483647 h 2303"/>
                <a:gd name="T46" fmla="*/ 2147483647 w 2812"/>
                <a:gd name="T47" fmla="*/ 2147483647 h 2303"/>
                <a:gd name="T48" fmla="*/ 2147483647 w 2812"/>
                <a:gd name="T49" fmla="*/ 2147483647 h 2303"/>
                <a:gd name="T50" fmla="*/ 1877100733 w 2812"/>
                <a:gd name="T51" fmla="*/ 2147483647 h 2303"/>
                <a:gd name="T52" fmla="*/ 893086689 w 2812"/>
                <a:gd name="T53" fmla="*/ 2147483647 h 2303"/>
                <a:gd name="T54" fmla="*/ 218669824 w 2812"/>
                <a:gd name="T55" fmla="*/ 2147483647 h 2303"/>
                <a:gd name="T56" fmla="*/ 0 w 2812"/>
                <a:gd name="T57" fmla="*/ 2147483647 h 2303"/>
                <a:gd name="T58" fmla="*/ 218669824 w 2812"/>
                <a:gd name="T59" fmla="*/ 2147483647 h 2303"/>
                <a:gd name="T60" fmla="*/ 893086689 w 2812"/>
                <a:gd name="T61" fmla="*/ 2147483647 h 2303"/>
                <a:gd name="T62" fmla="*/ 1877100733 w 2812"/>
                <a:gd name="T63" fmla="*/ 2147483647 h 2303"/>
                <a:gd name="T64" fmla="*/ 2147483647 w 2812"/>
                <a:gd name="T65" fmla="*/ 2147483647 h 2303"/>
                <a:gd name="T66" fmla="*/ 2147483647 w 2812"/>
                <a:gd name="T67" fmla="*/ 2147483647 h 2303"/>
                <a:gd name="T68" fmla="*/ 2147483647 w 2812"/>
                <a:gd name="T69" fmla="*/ 2147483647 h 2303"/>
                <a:gd name="T70" fmla="*/ 2147483647 w 2812"/>
                <a:gd name="T71" fmla="*/ 2147483647 h 2303"/>
                <a:gd name="T72" fmla="*/ 2147483647 w 2812"/>
                <a:gd name="T73" fmla="*/ 2147483647 h 2303"/>
                <a:gd name="T74" fmla="*/ 2147483647 w 2812"/>
                <a:gd name="T75" fmla="*/ 2147483647 h 2303"/>
                <a:gd name="T76" fmla="*/ 2147483647 w 2812"/>
                <a:gd name="T77" fmla="*/ 2147483647 h 2303"/>
                <a:gd name="T78" fmla="*/ 2147483647 w 2812"/>
                <a:gd name="T79" fmla="*/ 2147483647 h 2303"/>
                <a:gd name="T80" fmla="*/ 2147483647 w 2812"/>
                <a:gd name="T81" fmla="*/ 2147483647 h 2303"/>
                <a:gd name="T82" fmla="*/ 2147483647 w 2812"/>
                <a:gd name="T83" fmla="*/ 2147483647 h 2303"/>
                <a:gd name="T84" fmla="*/ 2147483647 w 2812"/>
                <a:gd name="T85" fmla="*/ 2147483647 h 2303"/>
                <a:gd name="T86" fmla="*/ 2147483647 w 2812"/>
                <a:gd name="T87" fmla="*/ 2147483647 h 2303"/>
                <a:gd name="T88" fmla="*/ 2147483647 w 2812"/>
                <a:gd name="T89" fmla="*/ 2147483647 h 2303"/>
                <a:gd name="T90" fmla="*/ 2147483647 w 2812"/>
                <a:gd name="T91" fmla="*/ 2147483647 h 2303"/>
                <a:gd name="T92" fmla="*/ 2147483647 w 2812"/>
                <a:gd name="T93" fmla="*/ 2147483647 h 2303"/>
                <a:gd name="T94" fmla="*/ 2147483647 w 2812"/>
                <a:gd name="T95" fmla="*/ 1349952258 h 2303"/>
                <a:gd name="T96" fmla="*/ 2147483647 w 2812"/>
                <a:gd name="T97" fmla="*/ 547406785 h 2303"/>
                <a:gd name="T98" fmla="*/ 2147483647 w 2812"/>
                <a:gd name="T99" fmla="*/ 109424969 h 23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12"/>
                <a:gd name="T151" fmla="*/ 0 h 2303"/>
                <a:gd name="T152" fmla="*/ 2812 w 2812"/>
                <a:gd name="T153" fmla="*/ 2303 h 23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12" h="2303">
                  <a:moveTo>
                    <a:pt x="1639" y="0"/>
                  </a:moveTo>
                  <a:lnTo>
                    <a:pt x="1674" y="0"/>
                  </a:lnTo>
                  <a:lnTo>
                    <a:pt x="1709" y="6"/>
                  </a:lnTo>
                  <a:lnTo>
                    <a:pt x="1743" y="15"/>
                  </a:lnTo>
                  <a:lnTo>
                    <a:pt x="1775" y="30"/>
                  </a:lnTo>
                  <a:lnTo>
                    <a:pt x="1806" y="49"/>
                  </a:lnTo>
                  <a:lnTo>
                    <a:pt x="1834" y="74"/>
                  </a:lnTo>
                  <a:lnTo>
                    <a:pt x="2738" y="978"/>
                  </a:lnTo>
                  <a:lnTo>
                    <a:pt x="2763" y="1006"/>
                  </a:lnTo>
                  <a:lnTo>
                    <a:pt x="2782" y="1036"/>
                  </a:lnTo>
                  <a:lnTo>
                    <a:pt x="2797" y="1069"/>
                  </a:lnTo>
                  <a:lnTo>
                    <a:pt x="2806" y="1103"/>
                  </a:lnTo>
                  <a:lnTo>
                    <a:pt x="2812" y="1138"/>
                  </a:lnTo>
                  <a:lnTo>
                    <a:pt x="2812" y="1173"/>
                  </a:lnTo>
                  <a:lnTo>
                    <a:pt x="2806" y="1208"/>
                  </a:lnTo>
                  <a:lnTo>
                    <a:pt x="2797" y="1242"/>
                  </a:lnTo>
                  <a:lnTo>
                    <a:pt x="2782" y="1275"/>
                  </a:lnTo>
                  <a:lnTo>
                    <a:pt x="2763" y="1305"/>
                  </a:lnTo>
                  <a:lnTo>
                    <a:pt x="2738" y="1333"/>
                  </a:lnTo>
                  <a:lnTo>
                    <a:pt x="1842" y="2229"/>
                  </a:lnTo>
                  <a:lnTo>
                    <a:pt x="1814" y="2254"/>
                  </a:lnTo>
                  <a:lnTo>
                    <a:pt x="1783" y="2273"/>
                  </a:lnTo>
                  <a:lnTo>
                    <a:pt x="1750" y="2288"/>
                  </a:lnTo>
                  <a:lnTo>
                    <a:pt x="1717" y="2297"/>
                  </a:lnTo>
                  <a:lnTo>
                    <a:pt x="1682" y="2303"/>
                  </a:lnTo>
                  <a:lnTo>
                    <a:pt x="1647" y="2303"/>
                  </a:lnTo>
                  <a:lnTo>
                    <a:pt x="1611" y="2297"/>
                  </a:lnTo>
                  <a:lnTo>
                    <a:pt x="1578" y="2288"/>
                  </a:lnTo>
                  <a:lnTo>
                    <a:pt x="1545" y="2273"/>
                  </a:lnTo>
                  <a:lnTo>
                    <a:pt x="1514" y="2254"/>
                  </a:lnTo>
                  <a:lnTo>
                    <a:pt x="1486" y="2229"/>
                  </a:lnTo>
                  <a:lnTo>
                    <a:pt x="1461" y="2201"/>
                  </a:lnTo>
                  <a:lnTo>
                    <a:pt x="1442" y="2171"/>
                  </a:lnTo>
                  <a:lnTo>
                    <a:pt x="1427" y="2138"/>
                  </a:lnTo>
                  <a:lnTo>
                    <a:pt x="1418" y="2104"/>
                  </a:lnTo>
                  <a:lnTo>
                    <a:pt x="1413" y="2069"/>
                  </a:lnTo>
                  <a:lnTo>
                    <a:pt x="1413" y="2034"/>
                  </a:lnTo>
                  <a:lnTo>
                    <a:pt x="1418" y="1999"/>
                  </a:lnTo>
                  <a:lnTo>
                    <a:pt x="1427" y="1965"/>
                  </a:lnTo>
                  <a:lnTo>
                    <a:pt x="1442" y="1932"/>
                  </a:lnTo>
                  <a:lnTo>
                    <a:pt x="1461" y="1902"/>
                  </a:lnTo>
                  <a:lnTo>
                    <a:pt x="1486" y="1873"/>
                  </a:lnTo>
                  <a:lnTo>
                    <a:pt x="1703" y="1657"/>
                  </a:lnTo>
                  <a:lnTo>
                    <a:pt x="1746" y="1612"/>
                  </a:lnTo>
                  <a:lnTo>
                    <a:pt x="1952" y="1407"/>
                  </a:lnTo>
                  <a:lnTo>
                    <a:pt x="1376" y="1407"/>
                  </a:lnTo>
                  <a:lnTo>
                    <a:pt x="1301" y="1408"/>
                  </a:lnTo>
                  <a:lnTo>
                    <a:pt x="252" y="1408"/>
                  </a:lnTo>
                  <a:lnTo>
                    <a:pt x="211" y="1405"/>
                  </a:lnTo>
                  <a:lnTo>
                    <a:pt x="173" y="1396"/>
                  </a:lnTo>
                  <a:lnTo>
                    <a:pt x="137" y="1380"/>
                  </a:lnTo>
                  <a:lnTo>
                    <a:pt x="103" y="1359"/>
                  </a:lnTo>
                  <a:lnTo>
                    <a:pt x="74" y="1335"/>
                  </a:lnTo>
                  <a:lnTo>
                    <a:pt x="49" y="1305"/>
                  </a:lnTo>
                  <a:lnTo>
                    <a:pt x="28" y="1271"/>
                  </a:lnTo>
                  <a:lnTo>
                    <a:pt x="12" y="1235"/>
                  </a:lnTo>
                  <a:lnTo>
                    <a:pt x="3" y="1197"/>
                  </a:lnTo>
                  <a:lnTo>
                    <a:pt x="0" y="1156"/>
                  </a:lnTo>
                  <a:lnTo>
                    <a:pt x="3" y="1115"/>
                  </a:lnTo>
                  <a:lnTo>
                    <a:pt x="12" y="1077"/>
                  </a:lnTo>
                  <a:lnTo>
                    <a:pt x="28" y="1041"/>
                  </a:lnTo>
                  <a:lnTo>
                    <a:pt x="49" y="1007"/>
                  </a:lnTo>
                  <a:lnTo>
                    <a:pt x="74" y="978"/>
                  </a:lnTo>
                  <a:lnTo>
                    <a:pt x="103" y="953"/>
                  </a:lnTo>
                  <a:lnTo>
                    <a:pt x="136" y="932"/>
                  </a:lnTo>
                  <a:lnTo>
                    <a:pt x="172" y="917"/>
                  </a:lnTo>
                  <a:lnTo>
                    <a:pt x="211" y="907"/>
                  </a:lnTo>
                  <a:lnTo>
                    <a:pt x="252" y="904"/>
                  </a:lnTo>
                  <a:lnTo>
                    <a:pt x="1230" y="904"/>
                  </a:lnTo>
                  <a:lnTo>
                    <a:pt x="1306" y="903"/>
                  </a:lnTo>
                  <a:lnTo>
                    <a:pt x="1951" y="903"/>
                  </a:lnTo>
                  <a:lnTo>
                    <a:pt x="1945" y="897"/>
                  </a:lnTo>
                  <a:lnTo>
                    <a:pt x="1940" y="892"/>
                  </a:lnTo>
                  <a:lnTo>
                    <a:pt x="1934" y="886"/>
                  </a:lnTo>
                  <a:lnTo>
                    <a:pt x="1902" y="854"/>
                  </a:lnTo>
                  <a:lnTo>
                    <a:pt x="1887" y="839"/>
                  </a:lnTo>
                  <a:lnTo>
                    <a:pt x="1869" y="822"/>
                  </a:lnTo>
                  <a:lnTo>
                    <a:pt x="1850" y="801"/>
                  </a:lnTo>
                  <a:lnTo>
                    <a:pt x="1827" y="779"/>
                  </a:lnTo>
                  <a:lnTo>
                    <a:pt x="1801" y="754"/>
                  </a:lnTo>
                  <a:lnTo>
                    <a:pt x="1706" y="659"/>
                  </a:lnTo>
                  <a:lnTo>
                    <a:pt x="1669" y="621"/>
                  </a:lnTo>
                  <a:lnTo>
                    <a:pt x="1626" y="579"/>
                  </a:lnTo>
                  <a:lnTo>
                    <a:pt x="1581" y="532"/>
                  </a:lnTo>
                  <a:lnTo>
                    <a:pt x="1478" y="430"/>
                  </a:lnTo>
                  <a:lnTo>
                    <a:pt x="1453" y="401"/>
                  </a:lnTo>
                  <a:lnTo>
                    <a:pt x="1434" y="371"/>
                  </a:lnTo>
                  <a:lnTo>
                    <a:pt x="1419" y="338"/>
                  </a:lnTo>
                  <a:lnTo>
                    <a:pt x="1410" y="304"/>
                  </a:lnTo>
                  <a:lnTo>
                    <a:pt x="1405" y="269"/>
                  </a:lnTo>
                  <a:lnTo>
                    <a:pt x="1405" y="234"/>
                  </a:lnTo>
                  <a:lnTo>
                    <a:pt x="1410" y="199"/>
                  </a:lnTo>
                  <a:lnTo>
                    <a:pt x="1419" y="165"/>
                  </a:lnTo>
                  <a:lnTo>
                    <a:pt x="1434" y="132"/>
                  </a:lnTo>
                  <a:lnTo>
                    <a:pt x="1453" y="102"/>
                  </a:lnTo>
                  <a:lnTo>
                    <a:pt x="1478" y="74"/>
                  </a:lnTo>
                  <a:lnTo>
                    <a:pt x="1506" y="49"/>
                  </a:lnTo>
                  <a:lnTo>
                    <a:pt x="1537" y="30"/>
                  </a:lnTo>
                  <a:lnTo>
                    <a:pt x="1570" y="15"/>
                  </a:lnTo>
                  <a:lnTo>
                    <a:pt x="1604" y="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568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41" name="그룹 39"/>
          <p:cNvGrpSpPr>
            <a:grpSpLocks/>
          </p:cNvGrpSpPr>
          <p:nvPr/>
        </p:nvGrpSpPr>
        <p:grpSpPr bwMode="auto">
          <a:xfrm>
            <a:off x="315868" y="2087370"/>
            <a:ext cx="1358900" cy="703263"/>
            <a:chOff x="238092" y="5286388"/>
            <a:chExt cx="1809753" cy="936318"/>
          </a:xfrm>
        </p:grpSpPr>
        <p:pic>
          <p:nvPicPr>
            <p:cNvPr id="42" name="Picture 2" descr="I:\01_프레젠테이션\PSD\IMG\PNG\달력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8092" y="5286388"/>
              <a:ext cx="1809753" cy="93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직사각형 42"/>
            <p:cNvSpPr/>
            <p:nvPr/>
          </p:nvSpPr>
          <p:spPr>
            <a:xfrm rot="21392890">
              <a:off x="630516" y="5457825"/>
              <a:ext cx="996448" cy="490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 defTabSz="1330325" eaLnBrk="0" fontAlgn="auto" latinLnBrk="0" hangingPunct="0">
                <a:spcBef>
                  <a:spcPts val="0"/>
                </a:spcBef>
                <a:buClr>
                  <a:srgbClr val="D0A660"/>
                </a:buClr>
                <a:buSzPct val="100000"/>
                <a:defRPr/>
              </a:pPr>
              <a:r>
                <a:rPr lang="ko-KR" altLang="en-US" b="1" kern="0" spc="-50" dirty="0" smtClean="0">
                  <a:solidFill>
                    <a:srgbClr val="2B4D99"/>
                  </a:solidFill>
                  <a:latin typeface="맑은 고딕" pitchFamily="50" charset="-127"/>
                  <a:ea typeface="맑은 고딕" pitchFamily="50" charset="-127"/>
                </a:rPr>
                <a:t>진행</a:t>
              </a:r>
              <a:endParaRPr lang="en-US" altLang="ko-KR" b="1" kern="0" spc="-50" dirty="0">
                <a:solidFill>
                  <a:srgbClr val="2B4D99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4" name="그룹 87"/>
          <p:cNvGrpSpPr>
            <a:grpSpLocks/>
          </p:cNvGrpSpPr>
          <p:nvPr/>
        </p:nvGrpSpPr>
        <p:grpSpPr bwMode="auto">
          <a:xfrm flipH="1">
            <a:off x="1259632" y="5877272"/>
            <a:ext cx="3600400" cy="479425"/>
            <a:chOff x="323851" y="2646792"/>
            <a:chExt cx="3913174" cy="478349"/>
          </a:xfrm>
        </p:grpSpPr>
        <p:sp>
          <p:nvSpPr>
            <p:cNvPr id="45" name="양쪽 모서리가 둥근 사각형 44"/>
            <p:cNvSpPr/>
            <p:nvPr/>
          </p:nvSpPr>
          <p:spPr>
            <a:xfrm rot="16200000">
              <a:off x="2041263" y="929380"/>
              <a:ext cx="478349" cy="39131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76A2B"/>
            </a:solidFill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anchor="ctr">
              <a:scene3d>
                <a:camera prst="orthographicFront"/>
                <a:lightRig rig="threePt" dir="t"/>
              </a:scene3d>
              <a:sp3d>
                <a:bevelT w="1270" h="6350"/>
              </a:sp3d>
            </a:bodyPr>
            <a:lstStyle/>
            <a:p>
              <a:pPr algn="ctr" defTabSz="925513">
                <a:buClr>
                  <a:schemeClr val="bg2"/>
                </a:buClr>
                <a:buSzPct val="100000"/>
                <a:defRPr/>
              </a:pPr>
              <a:r>
                <a:rPr lang="ko-KR" altLang="en-US" b="1" spc="-50" dirty="0" smtClean="0">
                  <a:solidFill>
                    <a:schemeClr val="bg1"/>
                  </a:solidFill>
                </a:rPr>
                <a:t>찾아가는 맞춤형 방문 교육</a:t>
              </a:r>
              <a:endParaRPr lang="ko-KR" altLang="en-US" b="1" spc="-50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528"/>
            <p:cNvSpPr>
              <a:spLocks/>
            </p:cNvSpPr>
            <p:nvPr/>
          </p:nvSpPr>
          <p:spPr bwMode="auto">
            <a:xfrm>
              <a:off x="477837" y="2809938"/>
              <a:ext cx="182562" cy="152058"/>
            </a:xfrm>
            <a:custGeom>
              <a:avLst/>
              <a:gdLst/>
              <a:ahLst/>
              <a:cxnLst>
                <a:cxn ang="0">
                  <a:pos x="1674" y="0"/>
                </a:cxn>
                <a:cxn ang="0">
                  <a:pos x="1743" y="15"/>
                </a:cxn>
                <a:cxn ang="0">
                  <a:pos x="1806" y="49"/>
                </a:cxn>
                <a:cxn ang="0">
                  <a:pos x="2738" y="978"/>
                </a:cxn>
                <a:cxn ang="0">
                  <a:pos x="2782" y="1036"/>
                </a:cxn>
                <a:cxn ang="0">
                  <a:pos x="2806" y="1103"/>
                </a:cxn>
                <a:cxn ang="0">
                  <a:pos x="2812" y="1173"/>
                </a:cxn>
                <a:cxn ang="0">
                  <a:pos x="2797" y="1242"/>
                </a:cxn>
                <a:cxn ang="0">
                  <a:pos x="2763" y="1305"/>
                </a:cxn>
                <a:cxn ang="0">
                  <a:pos x="1842" y="2229"/>
                </a:cxn>
                <a:cxn ang="0">
                  <a:pos x="1783" y="2273"/>
                </a:cxn>
                <a:cxn ang="0">
                  <a:pos x="1717" y="2297"/>
                </a:cxn>
                <a:cxn ang="0">
                  <a:pos x="1647" y="2303"/>
                </a:cxn>
                <a:cxn ang="0">
                  <a:pos x="1578" y="2288"/>
                </a:cxn>
                <a:cxn ang="0">
                  <a:pos x="1514" y="2254"/>
                </a:cxn>
                <a:cxn ang="0">
                  <a:pos x="1461" y="2201"/>
                </a:cxn>
                <a:cxn ang="0">
                  <a:pos x="1427" y="2138"/>
                </a:cxn>
                <a:cxn ang="0">
                  <a:pos x="1413" y="2069"/>
                </a:cxn>
                <a:cxn ang="0">
                  <a:pos x="1418" y="1999"/>
                </a:cxn>
                <a:cxn ang="0">
                  <a:pos x="1442" y="1932"/>
                </a:cxn>
                <a:cxn ang="0">
                  <a:pos x="1486" y="1873"/>
                </a:cxn>
                <a:cxn ang="0">
                  <a:pos x="1746" y="1612"/>
                </a:cxn>
                <a:cxn ang="0">
                  <a:pos x="1376" y="1407"/>
                </a:cxn>
                <a:cxn ang="0">
                  <a:pos x="252" y="1408"/>
                </a:cxn>
                <a:cxn ang="0">
                  <a:pos x="173" y="1396"/>
                </a:cxn>
                <a:cxn ang="0">
                  <a:pos x="103" y="1359"/>
                </a:cxn>
                <a:cxn ang="0">
                  <a:pos x="49" y="1305"/>
                </a:cxn>
                <a:cxn ang="0">
                  <a:pos x="12" y="1235"/>
                </a:cxn>
                <a:cxn ang="0">
                  <a:pos x="0" y="1156"/>
                </a:cxn>
                <a:cxn ang="0">
                  <a:pos x="12" y="1077"/>
                </a:cxn>
                <a:cxn ang="0">
                  <a:pos x="49" y="1007"/>
                </a:cxn>
                <a:cxn ang="0">
                  <a:pos x="103" y="953"/>
                </a:cxn>
                <a:cxn ang="0">
                  <a:pos x="172" y="917"/>
                </a:cxn>
                <a:cxn ang="0">
                  <a:pos x="252" y="904"/>
                </a:cxn>
                <a:cxn ang="0">
                  <a:pos x="1306" y="903"/>
                </a:cxn>
                <a:cxn ang="0">
                  <a:pos x="1945" y="897"/>
                </a:cxn>
                <a:cxn ang="0">
                  <a:pos x="1934" y="886"/>
                </a:cxn>
                <a:cxn ang="0">
                  <a:pos x="1887" y="839"/>
                </a:cxn>
                <a:cxn ang="0">
                  <a:pos x="1850" y="801"/>
                </a:cxn>
                <a:cxn ang="0">
                  <a:pos x="1801" y="754"/>
                </a:cxn>
                <a:cxn ang="0">
                  <a:pos x="1669" y="621"/>
                </a:cxn>
                <a:cxn ang="0">
                  <a:pos x="1581" y="532"/>
                </a:cxn>
                <a:cxn ang="0">
                  <a:pos x="1453" y="401"/>
                </a:cxn>
                <a:cxn ang="0">
                  <a:pos x="1419" y="338"/>
                </a:cxn>
                <a:cxn ang="0">
                  <a:pos x="1405" y="269"/>
                </a:cxn>
                <a:cxn ang="0">
                  <a:pos x="1410" y="199"/>
                </a:cxn>
                <a:cxn ang="0">
                  <a:pos x="1434" y="132"/>
                </a:cxn>
                <a:cxn ang="0">
                  <a:pos x="1478" y="74"/>
                </a:cxn>
                <a:cxn ang="0">
                  <a:pos x="1537" y="30"/>
                </a:cxn>
                <a:cxn ang="0">
                  <a:pos x="1604" y="6"/>
                </a:cxn>
              </a:cxnLst>
              <a:rect l="0" t="0" r="r" b="b"/>
              <a:pathLst>
                <a:path w="2812" h="2303">
                  <a:moveTo>
                    <a:pt x="1639" y="0"/>
                  </a:moveTo>
                  <a:lnTo>
                    <a:pt x="1674" y="0"/>
                  </a:lnTo>
                  <a:lnTo>
                    <a:pt x="1709" y="6"/>
                  </a:lnTo>
                  <a:lnTo>
                    <a:pt x="1743" y="15"/>
                  </a:lnTo>
                  <a:lnTo>
                    <a:pt x="1775" y="30"/>
                  </a:lnTo>
                  <a:lnTo>
                    <a:pt x="1806" y="49"/>
                  </a:lnTo>
                  <a:lnTo>
                    <a:pt x="1834" y="74"/>
                  </a:lnTo>
                  <a:lnTo>
                    <a:pt x="2738" y="978"/>
                  </a:lnTo>
                  <a:lnTo>
                    <a:pt x="2763" y="1006"/>
                  </a:lnTo>
                  <a:lnTo>
                    <a:pt x="2782" y="1036"/>
                  </a:lnTo>
                  <a:lnTo>
                    <a:pt x="2797" y="1069"/>
                  </a:lnTo>
                  <a:lnTo>
                    <a:pt x="2806" y="1103"/>
                  </a:lnTo>
                  <a:lnTo>
                    <a:pt x="2812" y="1138"/>
                  </a:lnTo>
                  <a:lnTo>
                    <a:pt x="2812" y="1173"/>
                  </a:lnTo>
                  <a:lnTo>
                    <a:pt x="2806" y="1208"/>
                  </a:lnTo>
                  <a:lnTo>
                    <a:pt x="2797" y="1242"/>
                  </a:lnTo>
                  <a:lnTo>
                    <a:pt x="2782" y="1275"/>
                  </a:lnTo>
                  <a:lnTo>
                    <a:pt x="2763" y="1305"/>
                  </a:lnTo>
                  <a:lnTo>
                    <a:pt x="2738" y="1333"/>
                  </a:lnTo>
                  <a:lnTo>
                    <a:pt x="1842" y="2229"/>
                  </a:lnTo>
                  <a:lnTo>
                    <a:pt x="1814" y="2254"/>
                  </a:lnTo>
                  <a:lnTo>
                    <a:pt x="1783" y="2273"/>
                  </a:lnTo>
                  <a:lnTo>
                    <a:pt x="1750" y="2288"/>
                  </a:lnTo>
                  <a:lnTo>
                    <a:pt x="1717" y="2297"/>
                  </a:lnTo>
                  <a:lnTo>
                    <a:pt x="1682" y="2303"/>
                  </a:lnTo>
                  <a:lnTo>
                    <a:pt x="1647" y="2303"/>
                  </a:lnTo>
                  <a:lnTo>
                    <a:pt x="1611" y="2297"/>
                  </a:lnTo>
                  <a:lnTo>
                    <a:pt x="1578" y="2288"/>
                  </a:lnTo>
                  <a:lnTo>
                    <a:pt x="1545" y="2273"/>
                  </a:lnTo>
                  <a:lnTo>
                    <a:pt x="1514" y="2254"/>
                  </a:lnTo>
                  <a:lnTo>
                    <a:pt x="1486" y="2229"/>
                  </a:lnTo>
                  <a:lnTo>
                    <a:pt x="1461" y="2201"/>
                  </a:lnTo>
                  <a:lnTo>
                    <a:pt x="1442" y="2171"/>
                  </a:lnTo>
                  <a:lnTo>
                    <a:pt x="1427" y="2138"/>
                  </a:lnTo>
                  <a:lnTo>
                    <a:pt x="1418" y="2104"/>
                  </a:lnTo>
                  <a:lnTo>
                    <a:pt x="1413" y="2069"/>
                  </a:lnTo>
                  <a:lnTo>
                    <a:pt x="1413" y="2034"/>
                  </a:lnTo>
                  <a:lnTo>
                    <a:pt x="1418" y="1999"/>
                  </a:lnTo>
                  <a:lnTo>
                    <a:pt x="1427" y="1965"/>
                  </a:lnTo>
                  <a:lnTo>
                    <a:pt x="1442" y="1932"/>
                  </a:lnTo>
                  <a:lnTo>
                    <a:pt x="1461" y="1902"/>
                  </a:lnTo>
                  <a:lnTo>
                    <a:pt x="1486" y="1873"/>
                  </a:lnTo>
                  <a:lnTo>
                    <a:pt x="1703" y="1657"/>
                  </a:lnTo>
                  <a:lnTo>
                    <a:pt x="1746" y="1612"/>
                  </a:lnTo>
                  <a:lnTo>
                    <a:pt x="1952" y="1407"/>
                  </a:lnTo>
                  <a:lnTo>
                    <a:pt x="1376" y="1407"/>
                  </a:lnTo>
                  <a:lnTo>
                    <a:pt x="1301" y="1408"/>
                  </a:lnTo>
                  <a:lnTo>
                    <a:pt x="252" y="1408"/>
                  </a:lnTo>
                  <a:lnTo>
                    <a:pt x="211" y="1405"/>
                  </a:lnTo>
                  <a:lnTo>
                    <a:pt x="173" y="1396"/>
                  </a:lnTo>
                  <a:lnTo>
                    <a:pt x="137" y="1380"/>
                  </a:lnTo>
                  <a:lnTo>
                    <a:pt x="103" y="1359"/>
                  </a:lnTo>
                  <a:lnTo>
                    <a:pt x="74" y="1335"/>
                  </a:lnTo>
                  <a:lnTo>
                    <a:pt x="49" y="1305"/>
                  </a:lnTo>
                  <a:lnTo>
                    <a:pt x="28" y="1271"/>
                  </a:lnTo>
                  <a:lnTo>
                    <a:pt x="12" y="1235"/>
                  </a:lnTo>
                  <a:lnTo>
                    <a:pt x="3" y="1197"/>
                  </a:lnTo>
                  <a:lnTo>
                    <a:pt x="0" y="1156"/>
                  </a:lnTo>
                  <a:lnTo>
                    <a:pt x="3" y="1115"/>
                  </a:lnTo>
                  <a:lnTo>
                    <a:pt x="12" y="1077"/>
                  </a:lnTo>
                  <a:lnTo>
                    <a:pt x="28" y="1041"/>
                  </a:lnTo>
                  <a:lnTo>
                    <a:pt x="49" y="1007"/>
                  </a:lnTo>
                  <a:lnTo>
                    <a:pt x="74" y="978"/>
                  </a:lnTo>
                  <a:lnTo>
                    <a:pt x="103" y="953"/>
                  </a:lnTo>
                  <a:lnTo>
                    <a:pt x="136" y="932"/>
                  </a:lnTo>
                  <a:lnTo>
                    <a:pt x="172" y="917"/>
                  </a:lnTo>
                  <a:lnTo>
                    <a:pt x="211" y="907"/>
                  </a:lnTo>
                  <a:lnTo>
                    <a:pt x="252" y="904"/>
                  </a:lnTo>
                  <a:lnTo>
                    <a:pt x="1230" y="904"/>
                  </a:lnTo>
                  <a:lnTo>
                    <a:pt x="1306" y="903"/>
                  </a:lnTo>
                  <a:lnTo>
                    <a:pt x="1951" y="903"/>
                  </a:lnTo>
                  <a:lnTo>
                    <a:pt x="1945" y="897"/>
                  </a:lnTo>
                  <a:lnTo>
                    <a:pt x="1940" y="892"/>
                  </a:lnTo>
                  <a:lnTo>
                    <a:pt x="1934" y="886"/>
                  </a:lnTo>
                  <a:lnTo>
                    <a:pt x="1902" y="854"/>
                  </a:lnTo>
                  <a:lnTo>
                    <a:pt x="1887" y="839"/>
                  </a:lnTo>
                  <a:lnTo>
                    <a:pt x="1869" y="822"/>
                  </a:lnTo>
                  <a:lnTo>
                    <a:pt x="1850" y="801"/>
                  </a:lnTo>
                  <a:lnTo>
                    <a:pt x="1827" y="779"/>
                  </a:lnTo>
                  <a:lnTo>
                    <a:pt x="1801" y="754"/>
                  </a:lnTo>
                  <a:lnTo>
                    <a:pt x="1706" y="659"/>
                  </a:lnTo>
                  <a:lnTo>
                    <a:pt x="1669" y="621"/>
                  </a:lnTo>
                  <a:lnTo>
                    <a:pt x="1626" y="579"/>
                  </a:lnTo>
                  <a:lnTo>
                    <a:pt x="1581" y="532"/>
                  </a:lnTo>
                  <a:lnTo>
                    <a:pt x="1478" y="430"/>
                  </a:lnTo>
                  <a:lnTo>
                    <a:pt x="1453" y="401"/>
                  </a:lnTo>
                  <a:lnTo>
                    <a:pt x="1434" y="371"/>
                  </a:lnTo>
                  <a:lnTo>
                    <a:pt x="1419" y="338"/>
                  </a:lnTo>
                  <a:lnTo>
                    <a:pt x="1410" y="304"/>
                  </a:lnTo>
                  <a:lnTo>
                    <a:pt x="1405" y="269"/>
                  </a:lnTo>
                  <a:lnTo>
                    <a:pt x="1405" y="234"/>
                  </a:lnTo>
                  <a:lnTo>
                    <a:pt x="1410" y="199"/>
                  </a:lnTo>
                  <a:lnTo>
                    <a:pt x="1419" y="165"/>
                  </a:lnTo>
                  <a:lnTo>
                    <a:pt x="1434" y="132"/>
                  </a:lnTo>
                  <a:lnTo>
                    <a:pt x="1453" y="102"/>
                  </a:lnTo>
                  <a:lnTo>
                    <a:pt x="1478" y="74"/>
                  </a:lnTo>
                  <a:lnTo>
                    <a:pt x="1506" y="49"/>
                  </a:lnTo>
                  <a:lnTo>
                    <a:pt x="1537" y="30"/>
                  </a:lnTo>
                  <a:lnTo>
                    <a:pt x="1570" y="15"/>
                  </a:lnTo>
                  <a:lnTo>
                    <a:pt x="1604" y="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vert270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47" name="그룹 45"/>
          <p:cNvGrpSpPr>
            <a:grpSpLocks/>
          </p:cNvGrpSpPr>
          <p:nvPr/>
        </p:nvGrpSpPr>
        <p:grpSpPr bwMode="auto">
          <a:xfrm>
            <a:off x="345234" y="5775672"/>
            <a:ext cx="1290637" cy="703263"/>
            <a:chOff x="284424" y="5286388"/>
            <a:chExt cx="1717090" cy="936317"/>
          </a:xfrm>
        </p:grpSpPr>
        <p:pic>
          <p:nvPicPr>
            <p:cNvPr id="48" name="Picture 2" descr="I:\01_프레젠테이션\PSD\IMG\PNG\달력0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424" y="5286388"/>
              <a:ext cx="1717090" cy="936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직사각형 48"/>
            <p:cNvSpPr/>
            <p:nvPr/>
          </p:nvSpPr>
          <p:spPr>
            <a:xfrm rot="21392890">
              <a:off x="630516" y="5457825"/>
              <a:ext cx="996448" cy="490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 defTabSz="1330325" eaLnBrk="0" latinLnBrk="0" hangingPunct="0">
                <a:buClr>
                  <a:srgbClr val="D0A660"/>
                </a:buClr>
                <a:buSzPct val="100000"/>
                <a:defRPr/>
              </a:pPr>
              <a:r>
                <a:rPr lang="en-US" altLang="ko-KR" sz="2000" b="1" kern="0" spc="-50" dirty="0" smtClean="0">
                  <a:solidFill>
                    <a:srgbClr val="6E2C12"/>
                  </a:solidFill>
                  <a:latin typeface="맑은 고딕" pitchFamily="50" charset="-127"/>
                  <a:ea typeface="맑은 고딕" pitchFamily="50" charset="-127"/>
                </a:rPr>
                <a:t>2015.~</a:t>
              </a:r>
              <a:endParaRPr lang="en-US" altLang="ko-KR" sz="2000" b="1" kern="0" spc="-50" dirty="0">
                <a:solidFill>
                  <a:srgbClr val="6E2C12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971600" y="2996952"/>
            <a:ext cx="2775785" cy="7448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12725" indent="-212725" defTabSz="1330325" eaLnBrk="0" latinLnBrk="0" hangingPunct="0">
              <a:lnSpc>
                <a:spcPct val="120000"/>
              </a:lnSpc>
              <a:spcAft>
                <a:spcPts val="12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en-US" altLang="ko-KR" sz="1600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회 운영</a:t>
            </a:r>
            <a:endParaRPr lang="en-US" altLang="ko-KR" sz="1600" b="1" kern="0" spc="-50" dirty="0" smtClean="0">
              <a:solidFill>
                <a:srgbClr val="192A7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12725" indent="-212725" defTabSz="1330325" eaLnBrk="0" latinLnBrk="0" hangingPunct="0">
              <a:lnSpc>
                <a:spcPct val="120000"/>
              </a:lnSpc>
              <a:spcAft>
                <a:spcPts val="12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sz="1600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영도구 </a:t>
            </a:r>
            <a:r>
              <a:rPr lang="en-US" altLang="ko-KR" sz="1600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동</a:t>
            </a:r>
            <a:r>
              <a:rPr lang="en-US" altLang="ko-KR" sz="1600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, 3</a:t>
            </a:r>
            <a:r>
              <a:rPr lang="ko-KR" altLang="en-US" sz="1600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동 통장 </a:t>
            </a:r>
            <a:r>
              <a:rPr lang="en-US" altLang="ko-KR" sz="1600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35</a:t>
            </a:r>
            <a:r>
              <a:rPr lang="ko-KR" altLang="en-US" sz="1600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endParaRPr lang="ko-KR" altLang="en-US" sz="1600" b="1" kern="0" spc="-50" dirty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연도별 연령표준화 암 발생률 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비교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전국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/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부산</a:t>
              </a:r>
              <a:r>
                <a:rPr lang="en-US" altLang="ko-KR" sz="28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0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전국 대비 높은 암 발생 증가율 </a:t>
              </a:r>
              <a:endParaRPr lang="ko-KR" altLang="en-US" sz="2800" b="1" spc="-150" dirty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225724" y="1844824"/>
            <a:ext cx="8050426" cy="3312368"/>
            <a:chOff x="0" y="0"/>
            <a:chExt cx="6228787" cy="2152650"/>
          </a:xfrm>
        </p:grpSpPr>
        <p:graphicFrame>
          <p:nvGraphicFramePr>
            <p:cNvPr id="15" name="차트 14"/>
            <p:cNvGraphicFramePr/>
            <p:nvPr/>
          </p:nvGraphicFramePr>
          <p:xfrm>
            <a:off x="0" y="0"/>
            <a:ext cx="6010272" cy="2152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TextBox 3"/>
            <p:cNvSpPr txBox="1"/>
            <p:nvPr/>
          </p:nvSpPr>
          <p:spPr>
            <a:xfrm>
              <a:off x="4761937" y="46797"/>
              <a:ext cx="1466850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100" dirty="0"/>
                <a:t>단위 </a:t>
              </a:r>
              <a:r>
                <a:rPr lang="en-US" altLang="ko-KR" sz="1100" dirty="0"/>
                <a:t>: </a:t>
              </a:r>
              <a:r>
                <a:rPr lang="ko-KR" altLang="en-US" sz="1100" dirty="0"/>
                <a:t>명</a:t>
              </a:r>
              <a:r>
                <a:rPr lang="en-US" altLang="ko-KR" sz="1100" dirty="0"/>
                <a:t>/10</a:t>
              </a:r>
              <a:r>
                <a:rPr lang="ko-KR" altLang="en-US" sz="1100" dirty="0" err="1"/>
                <a:t>만명</a:t>
              </a:r>
              <a:endParaRPr lang="ko-KR" altLang="en-US" sz="1100" dirty="0"/>
            </a:p>
          </p:txBody>
        </p:sp>
      </p:grp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76200" y="5157192"/>
          <a:ext cx="8816278" cy="136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891"/>
                <a:gridCol w="656463"/>
                <a:gridCol w="895743"/>
                <a:gridCol w="895743"/>
                <a:gridCol w="895743"/>
                <a:gridCol w="895743"/>
                <a:gridCol w="895743"/>
                <a:gridCol w="895743"/>
                <a:gridCol w="895743"/>
                <a:gridCol w="941723"/>
              </a:tblGrid>
              <a:tr h="45605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2004</a:t>
                      </a:r>
                      <a:r>
                        <a:rPr lang="ko-KR" altLang="en-US" sz="1600" dirty="0" smtClean="0"/>
                        <a:t>년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2005</a:t>
                      </a:r>
                      <a:r>
                        <a:rPr lang="ko-KR" altLang="en-US" sz="1600" dirty="0" smtClean="0"/>
                        <a:t>년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2006</a:t>
                      </a:r>
                      <a:r>
                        <a:rPr lang="ko-KR" altLang="en-US" sz="1600" dirty="0" smtClean="0"/>
                        <a:t>년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2007</a:t>
                      </a:r>
                      <a:r>
                        <a:rPr lang="ko-KR" altLang="en-US" sz="1600" dirty="0" smtClean="0"/>
                        <a:t>년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2008</a:t>
                      </a:r>
                      <a:r>
                        <a:rPr lang="ko-KR" altLang="en-US" sz="1600" dirty="0" smtClean="0"/>
                        <a:t>년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2009</a:t>
                      </a:r>
                      <a:r>
                        <a:rPr lang="ko-KR" altLang="en-US" sz="1600" dirty="0" smtClean="0"/>
                        <a:t>년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2010</a:t>
                      </a:r>
                      <a:r>
                        <a:rPr lang="ko-KR" altLang="en-US" sz="1600" dirty="0" smtClean="0"/>
                        <a:t>년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2011</a:t>
                      </a:r>
                      <a:r>
                        <a:rPr lang="ko-KR" altLang="en-US" sz="1600" dirty="0" smtClean="0"/>
                        <a:t>년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45605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/>
                        <a:t>암발생증가율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전국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accent2"/>
                          </a:solidFill>
                          <a:latin typeface="맑은 고딕"/>
                        </a:rPr>
                        <a:t>4.9</a:t>
                      </a:r>
                    </a:p>
                  </a:txBody>
                  <a:tcPr marL="0" marR="0" marT="0" marB="0" anchor="ctr"/>
                </a:tc>
              </a:tr>
              <a:tr h="45605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부산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accent2"/>
                          </a:solidFill>
                          <a:latin typeface="맑은 고딕"/>
                        </a:rPr>
                        <a:t>8.2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기관 연계 교육을 통한 전이 유도 도모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보건소 연계 암 예방 교육지원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" name="Picture 6" descr="I:\01_프레젠테이션\00_프리02\201211_01 원_코리아퍼스텍\PSD\피티\IMG\bott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I:\01_프레젠테이션\00_프리03\201303_02 닥터_보건복지부\PSD\IMG\l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5613" y="2043113"/>
            <a:ext cx="92075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그룹 58"/>
          <p:cNvGrpSpPr>
            <a:grpSpLocks/>
          </p:cNvGrpSpPr>
          <p:nvPr/>
        </p:nvGrpSpPr>
        <p:grpSpPr bwMode="auto">
          <a:xfrm>
            <a:off x="0" y="1836738"/>
            <a:ext cx="4562475" cy="644525"/>
            <a:chOff x="0" y="1709738"/>
            <a:chExt cx="4562475" cy="644525"/>
          </a:xfrm>
        </p:grpSpPr>
        <p:pic>
          <p:nvPicPr>
            <p:cNvPr id="51" name="Picture 2" descr="I:\01_프레젠테이션\00_프리03\201303_02 닥터_보건복지부\PSD\IMG\bar01.png"/>
            <p:cNvPicPr>
              <a:picLocks noChangeAspect="1" noChangeArrowheads="1"/>
            </p:cNvPicPr>
            <p:nvPr/>
          </p:nvPicPr>
          <p:blipFill>
            <a:blip r:embed="rId6" cstate="print"/>
            <a:srcRect r="19855"/>
            <a:stretch>
              <a:fillRect/>
            </a:stretch>
          </p:blipFill>
          <p:spPr bwMode="auto">
            <a:xfrm flipH="1">
              <a:off x="0" y="1709738"/>
              <a:ext cx="4562475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직사각형 51"/>
            <p:cNvSpPr/>
            <p:nvPr/>
          </p:nvSpPr>
          <p:spPr>
            <a:xfrm>
              <a:off x="36214" y="1794545"/>
              <a:ext cx="4405592" cy="432048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3d>
                <a:bevelT w="1270" h="19050"/>
                <a:contourClr>
                  <a:srgbClr val="213165"/>
                </a:contourClr>
              </a:sp3d>
            </a:bodyPr>
            <a:lstStyle/>
            <a:p>
              <a:pPr indent="-457200" algn="ctr" eaLnBrk="0" latinLnBrk="0" hangingPunct="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ko-KR" altLang="en-US" sz="2000" b="1" spc="-1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보건소 연계 교육기관</a:t>
              </a:r>
              <a:endParaRPr lang="ko-KR" altLang="en-US" sz="2000" b="1" spc="-150" dirty="0">
                <a:solidFill>
                  <a:schemeClr val="bg1"/>
                </a:solidFill>
                <a:effectLst>
                  <a:outerShdw blurRad="127000" algn="ctr" rotWithShape="0">
                    <a:schemeClr val="tx1">
                      <a:alpha val="90000"/>
                    </a:schemeClr>
                  </a:outerShdw>
                </a:effectLst>
              </a:endParaRPr>
            </a:p>
          </p:txBody>
        </p:sp>
      </p:grp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462262" y="2564904"/>
            <a:ext cx="3395358" cy="4042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노인종합복지관</a:t>
            </a:r>
            <a:endParaRPr lang="en-US" altLang="ko-KR" b="1" kern="0" spc="-50" dirty="0" smtClean="0">
              <a:solidFill>
                <a:srgbClr val="192A7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사회복지관</a:t>
            </a:r>
            <a:endParaRPr lang="en-US" altLang="ko-KR" b="1" kern="0" spc="-50" dirty="0" smtClean="0">
              <a:solidFill>
                <a:srgbClr val="192A7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장애인복지관</a:t>
            </a:r>
            <a:endParaRPr lang="en-US" altLang="ko-KR" b="1" kern="0" spc="-50" dirty="0" smtClean="0">
              <a:solidFill>
                <a:srgbClr val="192A7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방문건강관리센터</a:t>
            </a:r>
            <a:endParaRPr lang="en-US" altLang="ko-KR" b="1" kern="0" spc="-50" dirty="0" smtClean="0">
              <a:solidFill>
                <a:srgbClr val="192A7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성당 및 교회</a:t>
            </a:r>
            <a:endParaRPr lang="en-US" altLang="ko-KR" b="1" kern="0" spc="-50" dirty="0" smtClean="0">
              <a:solidFill>
                <a:srgbClr val="192A7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노인대학</a:t>
            </a:r>
            <a:endParaRPr lang="en-US" altLang="ko-KR" b="1" kern="0" spc="-50" dirty="0" smtClean="0">
              <a:solidFill>
                <a:srgbClr val="192A7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중학교</a:t>
            </a:r>
            <a:endParaRPr lang="en-US" altLang="ko-KR" b="1" kern="0" spc="-50" dirty="0" smtClean="0">
              <a:solidFill>
                <a:srgbClr val="192A7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민방위대원</a:t>
            </a:r>
            <a:endParaRPr lang="en-US" altLang="ko-KR" b="1" kern="0" spc="-50" dirty="0" smtClean="0">
              <a:solidFill>
                <a:srgbClr val="192A7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사업장</a:t>
            </a:r>
            <a:r>
              <a:rPr lang="en-US" altLang="ko-KR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기아자동차</a:t>
            </a:r>
            <a:r>
              <a:rPr lang="en-US" altLang="ko-KR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현대자동차</a:t>
            </a:r>
            <a:r>
              <a:rPr lang="en-US" altLang="ko-KR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공무원</a:t>
            </a:r>
            <a:r>
              <a:rPr lang="en-US" altLang="ko-KR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경찰서</a:t>
            </a:r>
            <a:r>
              <a:rPr lang="en-US" altLang="ko-KR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소방서</a:t>
            </a:r>
            <a:r>
              <a:rPr lang="en-US" altLang="ko-KR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구청</a:t>
            </a:r>
            <a:r>
              <a:rPr lang="en-US" altLang="ko-KR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600" b="1" kern="0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solidFill>
                  <a:srgbClr val="192A7D"/>
                </a:solidFill>
                <a:latin typeface="맑은 고딕" pitchFamily="50" charset="-127"/>
                <a:ea typeface="맑은 고딕" pitchFamily="50" charset="-127"/>
              </a:rPr>
              <a:t>주민자치센터 등</a:t>
            </a:r>
            <a:endParaRPr lang="en-US" altLang="ko-KR" b="1" kern="0" spc="-50" dirty="0" smtClean="0">
              <a:solidFill>
                <a:srgbClr val="192A7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9" name="그룹 80"/>
          <p:cNvGrpSpPr>
            <a:grpSpLocks/>
          </p:cNvGrpSpPr>
          <p:nvPr/>
        </p:nvGrpSpPr>
        <p:grpSpPr bwMode="auto">
          <a:xfrm>
            <a:off x="4581525" y="1836738"/>
            <a:ext cx="4562475" cy="639762"/>
            <a:chOff x="4581525" y="1709738"/>
            <a:chExt cx="4562475" cy="639763"/>
          </a:xfrm>
        </p:grpSpPr>
        <p:pic>
          <p:nvPicPr>
            <p:cNvPr id="61" name="Picture 3" descr="I:\01_프레젠테이션\00_프리03\201303_02 닥터_보건복지부\PSD\IMG\bar02.png"/>
            <p:cNvPicPr>
              <a:picLocks noChangeAspect="1" noChangeArrowheads="1"/>
            </p:cNvPicPr>
            <p:nvPr/>
          </p:nvPicPr>
          <p:blipFill>
            <a:blip r:embed="rId8" cstate="print"/>
            <a:srcRect r="19855"/>
            <a:stretch>
              <a:fillRect/>
            </a:stretch>
          </p:blipFill>
          <p:spPr bwMode="auto">
            <a:xfrm>
              <a:off x="4581525" y="1709738"/>
              <a:ext cx="4562475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직사각형 61"/>
            <p:cNvSpPr/>
            <p:nvPr/>
          </p:nvSpPr>
          <p:spPr>
            <a:xfrm>
              <a:off x="4857752" y="1794545"/>
              <a:ext cx="3968748" cy="432048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3d>
                <a:bevelT w="1270" h="19050"/>
                <a:contourClr>
                  <a:srgbClr val="213165"/>
                </a:contourClr>
              </a:sp3d>
            </a:bodyPr>
            <a:lstStyle/>
            <a:p>
              <a:pPr indent="-457200" algn="ctr" eaLnBrk="0" latinLnBrk="0" hangingPunct="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ko-KR" altLang="en-US" sz="2000" b="1" spc="-1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총 </a:t>
              </a:r>
              <a:r>
                <a:rPr lang="en-US" altLang="ko-KR" sz="2000" b="1" spc="-1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5</a:t>
              </a:r>
              <a:r>
                <a:rPr lang="ko-KR" altLang="en-US" sz="2000" b="1" spc="-1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개 보건소</a:t>
              </a:r>
              <a:r>
                <a:rPr lang="en-US" altLang="ko-KR" sz="2000" b="1" spc="-1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, 18</a:t>
              </a:r>
              <a:r>
                <a:rPr lang="ko-KR" altLang="en-US" sz="2000" b="1" spc="-1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회 지원</a:t>
              </a:r>
              <a:r>
                <a:rPr lang="en-US" altLang="ko-KR" sz="2000" b="1" spc="-1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, </a:t>
              </a:r>
              <a:r>
                <a:rPr lang="ko-KR" altLang="en-US" sz="2000" b="1" spc="-1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총 </a:t>
              </a:r>
              <a:r>
                <a:rPr lang="en-US" altLang="ko-KR" sz="2000" b="1" spc="-1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1740</a:t>
              </a:r>
              <a:r>
                <a:rPr lang="ko-KR" altLang="en-US" sz="2000" b="1" spc="-1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명</a:t>
              </a:r>
              <a:endParaRPr lang="ko-KR" altLang="en-US" sz="2000" b="1" spc="-150" dirty="0">
                <a:solidFill>
                  <a:schemeClr val="bg1"/>
                </a:solidFill>
                <a:effectLst>
                  <a:outerShdw blurRad="127000" algn="ctr" rotWithShape="0">
                    <a:schemeClr val="tx1">
                      <a:alpha val="90000"/>
                    </a:schemeClr>
                  </a:outerShdw>
                </a:effectLst>
              </a:endParaRPr>
            </a:p>
          </p:txBody>
        </p:sp>
      </p:grp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857783" y="2857496"/>
            <a:ext cx="1928827" cy="1633236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6786610" y="2861565"/>
            <a:ext cx="1928826" cy="1625678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6786610" y="4500570"/>
            <a:ext cx="1928826" cy="1560206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857784" y="4500570"/>
            <a:ext cx="1933764" cy="1560207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기관 연계 교육을 통한 전이 유도 도모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err="1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암관련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협회 및 학회 연계 암 예방 교육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" name="Picture 6" descr="I:\01_프레젠테이션\00_프리02\201211_01 원_코리아퍼스텍\PSD\피티\IMG\bott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I:\01_프레젠테이션\00_프리03\201303_02 닥터_보건복지부\PSD\IMG\l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5613" y="2043113"/>
            <a:ext cx="92075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그룹 58"/>
          <p:cNvGrpSpPr>
            <a:grpSpLocks/>
          </p:cNvGrpSpPr>
          <p:nvPr/>
        </p:nvGrpSpPr>
        <p:grpSpPr bwMode="auto">
          <a:xfrm>
            <a:off x="0" y="1836738"/>
            <a:ext cx="4562475" cy="644525"/>
            <a:chOff x="0" y="1709738"/>
            <a:chExt cx="4562475" cy="644525"/>
          </a:xfrm>
        </p:grpSpPr>
        <p:pic>
          <p:nvPicPr>
            <p:cNvPr id="38" name="Picture 2" descr="I:\01_프레젠테이션\00_프리03\201303_02 닥터_보건복지부\PSD\IMG\bar01.png"/>
            <p:cNvPicPr>
              <a:picLocks noChangeAspect="1" noChangeArrowheads="1"/>
            </p:cNvPicPr>
            <p:nvPr/>
          </p:nvPicPr>
          <p:blipFill>
            <a:blip r:embed="rId6" cstate="print"/>
            <a:srcRect r="19855"/>
            <a:stretch>
              <a:fillRect/>
            </a:stretch>
          </p:blipFill>
          <p:spPr bwMode="auto">
            <a:xfrm flipH="1">
              <a:off x="0" y="1709738"/>
              <a:ext cx="4562475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직사각형 39"/>
            <p:cNvSpPr/>
            <p:nvPr/>
          </p:nvSpPr>
          <p:spPr>
            <a:xfrm>
              <a:off x="36214" y="1794545"/>
              <a:ext cx="4405592" cy="432048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3d>
                <a:bevelT w="1270" h="19050"/>
                <a:contourClr>
                  <a:srgbClr val="213165"/>
                </a:contourClr>
              </a:sp3d>
            </a:bodyPr>
            <a:lstStyle/>
            <a:p>
              <a:pPr indent="-457200" algn="ctr" eaLnBrk="0" latinLnBrk="0" hangingPunct="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ko-KR" altLang="en-US" sz="2000" b="1" spc="-150" dirty="0" err="1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대한암협회</a:t>
              </a:r>
              <a:r>
                <a:rPr lang="ko-KR" altLang="en-US" sz="2000" b="1" spc="-1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 연계 교육지원</a:t>
              </a:r>
              <a:endParaRPr lang="ko-KR" altLang="en-US" sz="2000" b="1" spc="-150" dirty="0">
                <a:solidFill>
                  <a:schemeClr val="bg1"/>
                </a:solidFill>
                <a:effectLst>
                  <a:outerShdw blurRad="127000" algn="ctr" rotWithShape="0">
                    <a:schemeClr val="tx1">
                      <a:alpha val="90000"/>
                    </a:schemeClr>
                  </a:outerShdw>
                </a:effectLst>
              </a:endParaRPr>
            </a:p>
          </p:txBody>
        </p:sp>
      </p:grp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95536" y="3068960"/>
            <a:ext cx="3528392" cy="656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교육프로그램 개발 자문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강사파견 등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5" name="그룹 80"/>
          <p:cNvGrpSpPr>
            <a:grpSpLocks/>
          </p:cNvGrpSpPr>
          <p:nvPr/>
        </p:nvGrpSpPr>
        <p:grpSpPr bwMode="auto">
          <a:xfrm>
            <a:off x="4581525" y="1836738"/>
            <a:ext cx="4562475" cy="639762"/>
            <a:chOff x="4581525" y="1709738"/>
            <a:chExt cx="4562475" cy="639763"/>
          </a:xfrm>
        </p:grpSpPr>
        <p:pic>
          <p:nvPicPr>
            <p:cNvPr id="47" name="Picture 3" descr="I:\01_프레젠테이션\00_프리03\201303_02 닥터_보건복지부\PSD\IMG\bar02.png"/>
            <p:cNvPicPr>
              <a:picLocks noChangeAspect="1" noChangeArrowheads="1"/>
            </p:cNvPicPr>
            <p:nvPr/>
          </p:nvPicPr>
          <p:blipFill>
            <a:blip r:embed="rId8" cstate="print"/>
            <a:srcRect r="19855"/>
            <a:stretch>
              <a:fillRect/>
            </a:stretch>
          </p:blipFill>
          <p:spPr bwMode="auto">
            <a:xfrm>
              <a:off x="4581525" y="1709738"/>
              <a:ext cx="4562475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직사각형 47"/>
            <p:cNvSpPr/>
            <p:nvPr/>
          </p:nvSpPr>
          <p:spPr>
            <a:xfrm>
              <a:off x="4857752" y="1794545"/>
              <a:ext cx="3968748" cy="432048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3d>
                <a:bevelT w="1270" h="19050"/>
                <a:contourClr>
                  <a:srgbClr val="213165"/>
                </a:contourClr>
              </a:sp3d>
            </a:bodyPr>
            <a:lstStyle/>
            <a:p>
              <a:pPr indent="-457200" algn="ctr" eaLnBrk="0" latinLnBrk="0" hangingPunct="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ko-KR" altLang="en-US" sz="2000" b="1" spc="-1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한국유방암학회 연계 교육</a:t>
              </a:r>
              <a:endParaRPr lang="ko-KR" altLang="en-US" sz="2000" b="1" spc="-150" dirty="0">
                <a:solidFill>
                  <a:schemeClr val="bg1"/>
                </a:solidFill>
                <a:effectLst>
                  <a:outerShdw blurRad="127000" algn="ctr" rotWithShape="0">
                    <a:schemeClr val="tx1">
                      <a:alpha val="90000"/>
                    </a:schemeClr>
                  </a:outerShdw>
                </a:effectLst>
              </a:endParaRPr>
            </a:p>
          </p:txBody>
        </p:sp>
      </p:grpSp>
      <p:sp>
        <p:nvSpPr>
          <p:cNvPr id="54" name="AutoShape 20"/>
          <p:cNvSpPr>
            <a:spLocks noChangeArrowheads="1"/>
          </p:cNvSpPr>
          <p:nvPr/>
        </p:nvSpPr>
        <p:spPr bwMode="auto">
          <a:xfrm>
            <a:off x="395536" y="2708920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지원사항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auto">
          <a:xfrm>
            <a:off x="395536" y="3933056"/>
            <a:ext cx="2808312" cy="360040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err="1" smtClean="0">
                <a:solidFill>
                  <a:schemeClr val="bg1"/>
                </a:solidFill>
              </a:rPr>
              <a:t>대한암협회</a:t>
            </a:r>
            <a:r>
              <a:rPr lang="ko-KR" altLang="en-US" b="1" spc="-50" dirty="0" smtClean="0">
                <a:solidFill>
                  <a:schemeClr val="bg1"/>
                </a:solidFill>
              </a:rPr>
              <a:t> 연계 교육기관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grpSp>
        <p:nvGrpSpPr>
          <p:cNvPr id="59" name="그룹 23"/>
          <p:cNvGrpSpPr>
            <a:grpSpLocks/>
          </p:cNvGrpSpPr>
          <p:nvPr/>
        </p:nvGrpSpPr>
        <p:grpSpPr bwMode="auto">
          <a:xfrm>
            <a:off x="4860032" y="2708921"/>
            <a:ext cx="3744416" cy="871660"/>
            <a:chOff x="5695249" y="3891486"/>
            <a:chExt cx="3364778" cy="871654"/>
          </a:xfrm>
        </p:grpSpPr>
        <p:sp>
          <p:nvSpPr>
            <p:cNvPr id="60" name="AutoShape 20"/>
            <p:cNvSpPr>
              <a:spLocks noChangeArrowheads="1"/>
            </p:cNvSpPr>
            <p:nvPr/>
          </p:nvSpPr>
          <p:spPr bwMode="auto">
            <a:xfrm>
              <a:off x="5695249" y="3891486"/>
              <a:ext cx="3364778" cy="36000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6350"/>
              </a:sp3d>
            </a:bodyPr>
            <a:lstStyle/>
            <a:p>
              <a:pPr algn="ctr" latinLnBrk="0">
                <a:defRPr/>
              </a:pPr>
              <a:r>
                <a:rPr lang="ko-KR" altLang="en-US" sz="2000" b="1" spc="-50" dirty="0" smtClean="0">
                  <a:solidFill>
                    <a:schemeClr val="bg1"/>
                  </a:solidFill>
                </a:rPr>
                <a:t>핑크리본 유방암 건강강좌</a:t>
              </a:r>
              <a:endParaRPr lang="ko-KR" altLang="en-US" sz="2000" b="1" spc="-50" dirty="0">
                <a:solidFill>
                  <a:schemeClr val="bg1"/>
                </a:solidFill>
              </a:endParaRPr>
            </a:p>
          </p:txBody>
        </p:sp>
        <p:sp>
          <p:nvSpPr>
            <p:cNvPr id="61" name="AutoShape 6"/>
            <p:cNvSpPr>
              <a:spLocks noChangeArrowheads="1"/>
            </p:cNvSpPr>
            <p:nvPr/>
          </p:nvSpPr>
          <p:spPr bwMode="auto">
            <a:xfrm>
              <a:off x="5773537" y="4323534"/>
              <a:ext cx="3209803" cy="439606"/>
            </a:xfrm>
            <a:prstGeom prst="roundRect">
              <a:avLst>
                <a:gd name="adj" fmla="val 9745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31763" indent="-131763" defTabSz="1330325" eaLnBrk="0" latinLnBrk="0" hangingPunct="0">
                <a:lnSpc>
                  <a:spcPct val="150000"/>
                </a:lnSpc>
                <a:buClr>
                  <a:srgbClr val="D0A660"/>
                </a:buClr>
                <a:buSzPct val="100000"/>
                <a:buFontTx/>
                <a:buBlip>
                  <a:blip r:embed="rId7"/>
                </a:buBlip>
                <a:defRPr/>
              </a:pPr>
              <a:r>
                <a:rPr lang="ko-KR" altLang="en-US" b="1" kern="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유방암의 이해</a:t>
              </a:r>
              <a:r>
                <a:rPr lang="en-US" altLang="ko-KR" b="1" kern="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b="1" kern="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치료</a:t>
              </a:r>
              <a:r>
                <a:rPr lang="en-US" altLang="ko-KR" b="1" kern="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b="1" kern="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영양관리</a:t>
              </a:r>
              <a:endParaRPr lang="ko-KR" altLang="en-US" b="1" kern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9" name="그룹 73"/>
          <p:cNvGrpSpPr>
            <a:grpSpLocks/>
          </p:cNvGrpSpPr>
          <p:nvPr/>
        </p:nvGrpSpPr>
        <p:grpSpPr bwMode="auto">
          <a:xfrm>
            <a:off x="395536" y="5589240"/>
            <a:ext cx="4248472" cy="717739"/>
            <a:chOff x="4643731" y="3068960"/>
            <a:chExt cx="4176741" cy="717823"/>
          </a:xfrm>
        </p:grpSpPr>
        <p:grpSp>
          <p:nvGrpSpPr>
            <p:cNvPr id="43" name="그룹 42"/>
            <p:cNvGrpSpPr>
              <a:grpSpLocks/>
            </p:cNvGrpSpPr>
            <p:nvPr/>
          </p:nvGrpSpPr>
          <p:grpSpPr bwMode="auto">
            <a:xfrm>
              <a:off x="4643731" y="3068960"/>
              <a:ext cx="4176741" cy="424333"/>
              <a:chOff x="4643746" y="3068960"/>
              <a:chExt cx="3960703" cy="424333"/>
            </a:xfrm>
          </p:grpSpPr>
          <p:sp>
            <p:nvSpPr>
              <p:cNvPr id="50" name="Freeform 528"/>
              <p:cNvSpPr>
                <a:spLocks/>
              </p:cNvSpPr>
              <p:nvPr/>
            </p:nvSpPr>
            <p:spPr bwMode="auto">
              <a:xfrm rot="10800000" flipH="1">
                <a:off x="4643746" y="3278929"/>
                <a:ext cx="182141" cy="150830"/>
              </a:xfrm>
              <a:custGeom>
                <a:avLst/>
                <a:gdLst/>
                <a:ahLst/>
                <a:cxnLst>
                  <a:cxn ang="0">
                    <a:pos x="1674" y="0"/>
                  </a:cxn>
                  <a:cxn ang="0">
                    <a:pos x="1743" y="15"/>
                  </a:cxn>
                  <a:cxn ang="0">
                    <a:pos x="1806" y="49"/>
                  </a:cxn>
                  <a:cxn ang="0">
                    <a:pos x="2738" y="978"/>
                  </a:cxn>
                  <a:cxn ang="0">
                    <a:pos x="2782" y="1036"/>
                  </a:cxn>
                  <a:cxn ang="0">
                    <a:pos x="2806" y="1103"/>
                  </a:cxn>
                  <a:cxn ang="0">
                    <a:pos x="2812" y="1173"/>
                  </a:cxn>
                  <a:cxn ang="0">
                    <a:pos x="2797" y="1242"/>
                  </a:cxn>
                  <a:cxn ang="0">
                    <a:pos x="2763" y="1305"/>
                  </a:cxn>
                  <a:cxn ang="0">
                    <a:pos x="1842" y="2229"/>
                  </a:cxn>
                  <a:cxn ang="0">
                    <a:pos x="1783" y="2273"/>
                  </a:cxn>
                  <a:cxn ang="0">
                    <a:pos x="1717" y="2297"/>
                  </a:cxn>
                  <a:cxn ang="0">
                    <a:pos x="1647" y="2303"/>
                  </a:cxn>
                  <a:cxn ang="0">
                    <a:pos x="1578" y="2288"/>
                  </a:cxn>
                  <a:cxn ang="0">
                    <a:pos x="1514" y="2254"/>
                  </a:cxn>
                  <a:cxn ang="0">
                    <a:pos x="1461" y="2201"/>
                  </a:cxn>
                  <a:cxn ang="0">
                    <a:pos x="1427" y="2138"/>
                  </a:cxn>
                  <a:cxn ang="0">
                    <a:pos x="1413" y="2069"/>
                  </a:cxn>
                  <a:cxn ang="0">
                    <a:pos x="1418" y="1999"/>
                  </a:cxn>
                  <a:cxn ang="0">
                    <a:pos x="1442" y="1932"/>
                  </a:cxn>
                  <a:cxn ang="0">
                    <a:pos x="1486" y="1873"/>
                  </a:cxn>
                  <a:cxn ang="0">
                    <a:pos x="1746" y="1612"/>
                  </a:cxn>
                  <a:cxn ang="0">
                    <a:pos x="1376" y="1407"/>
                  </a:cxn>
                  <a:cxn ang="0">
                    <a:pos x="252" y="1408"/>
                  </a:cxn>
                  <a:cxn ang="0">
                    <a:pos x="173" y="1396"/>
                  </a:cxn>
                  <a:cxn ang="0">
                    <a:pos x="103" y="1359"/>
                  </a:cxn>
                  <a:cxn ang="0">
                    <a:pos x="49" y="1305"/>
                  </a:cxn>
                  <a:cxn ang="0">
                    <a:pos x="12" y="1235"/>
                  </a:cxn>
                  <a:cxn ang="0">
                    <a:pos x="0" y="1156"/>
                  </a:cxn>
                  <a:cxn ang="0">
                    <a:pos x="12" y="1077"/>
                  </a:cxn>
                  <a:cxn ang="0">
                    <a:pos x="49" y="1007"/>
                  </a:cxn>
                  <a:cxn ang="0">
                    <a:pos x="103" y="953"/>
                  </a:cxn>
                  <a:cxn ang="0">
                    <a:pos x="172" y="917"/>
                  </a:cxn>
                  <a:cxn ang="0">
                    <a:pos x="252" y="904"/>
                  </a:cxn>
                  <a:cxn ang="0">
                    <a:pos x="1306" y="903"/>
                  </a:cxn>
                  <a:cxn ang="0">
                    <a:pos x="1945" y="897"/>
                  </a:cxn>
                  <a:cxn ang="0">
                    <a:pos x="1934" y="886"/>
                  </a:cxn>
                  <a:cxn ang="0">
                    <a:pos x="1887" y="839"/>
                  </a:cxn>
                  <a:cxn ang="0">
                    <a:pos x="1850" y="801"/>
                  </a:cxn>
                  <a:cxn ang="0">
                    <a:pos x="1801" y="754"/>
                  </a:cxn>
                  <a:cxn ang="0">
                    <a:pos x="1669" y="621"/>
                  </a:cxn>
                  <a:cxn ang="0">
                    <a:pos x="1581" y="532"/>
                  </a:cxn>
                  <a:cxn ang="0">
                    <a:pos x="1453" y="401"/>
                  </a:cxn>
                  <a:cxn ang="0">
                    <a:pos x="1419" y="338"/>
                  </a:cxn>
                  <a:cxn ang="0">
                    <a:pos x="1405" y="269"/>
                  </a:cxn>
                  <a:cxn ang="0">
                    <a:pos x="1410" y="199"/>
                  </a:cxn>
                  <a:cxn ang="0">
                    <a:pos x="1434" y="132"/>
                  </a:cxn>
                  <a:cxn ang="0">
                    <a:pos x="1478" y="74"/>
                  </a:cxn>
                  <a:cxn ang="0">
                    <a:pos x="1537" y="30"/>
                  </a:cxn>
                  <a:cxn ang="0">
                    <a:pos x="1604" y="6"/>
                  </a:cxn>
                </a:cxnLst>
                <a:rect l="0" t="0" r="r" b="b"/>
                <a:pathLst>
                  <a:path w="2812" h="2303">
                    <a:moveTo>
                      <a:pt x="1639" y="0"/>
                    </a:moveTo>
                    <a:lnTo>
                      <a:pt x="1674" y="0"/>
                    </a:lnTo>
                    <a:lnTo>
                      <a:pt x="1709" y="6"/>
                    </a:lnTo>
                    <a:lnTo>
                      <a:pt x="1743" y="15"/>
                    </a:lnTo>
                    <a:lnTo>
                      <a:pt x="1775" y="30"/>
                    </a:lnTo>
                    <a:lnTo>
                      <a:pt x="1806" y="49"/>
                    </a:lnTo>
                    <a:lnTo>
                      <a:pt x="1834" y="74"/>
                    </a:lnTo>
                    <a:lnTo>
                      <a:pt x="2738" y="978"/>
                    </a:lnTo>
                    <a:lnTo>
                      <a:pt x="2763" y="1006"/>
                    </a:lnTo>
                    <a:lnTo>
                      <a:pt x="2782" y="1036"/>
                    </a:lnTo>
                    <a:lnTo>
                      <a:pt x="2797" y="1069"/>
                    </a:lnTo>
                    <a:lnTo>
                      <a:pt x="2806" y="1103"/>
                    </a:lnTo>
                    <a:lnTo>
                      <a:pt x="2812" y="1138"/>
                    </a:lnTo>
                    <a:lnTo>
                      <a:pt x="2812" y="1173"/>
                    </a:lnTo>
                    <a:lnTo>
                      <a:pt x="2806" y="1208"/>
                    </a:lnTo>
                    <a:lnTo>
                      <a:pt x="2797" y="1242"/>
                    </a:lnTo>
                    <a:lnTo>
                      <a:pt x="2782" y="1275"/>
                    </a:lnTo>
                    <a:lnTo>
                      <a:pt x="2763" y="1305"/>
                    </a:lnTo>
                    <a:lnTo>
                      <a:pt x="2738" y="1333"/>
                    </a:lnTo>
                    <a:lnTo>
                      <a:pt x="1842" y="2229"/>
                    </a:lnTo>
                    <a:lnTo>
                      <a:pt x="1814" y="2254"/>
                    </a:lnTo>
                    <a:lnTo>
                      <a:pt x="1783" y="2273"/>
                    </a:lnTo>
                    <a:lnTo>
                      <a:pt x="1750" y="2288"/>
                    </a:lnTo>
                    <a:lnTo>
                      <a:pt x="1717" y="2297"/>
                    </a:lnTo>
                    <a:lnTo>
                      <a:pt x="1682" y="2303"/>
                    </a:lnTo>
                    <a:lnTo>
                      <a:pt x="1647" y="2303"/>
                    </a:lnTo>
                    <a:lnTo>
                      <a:pt x="1611" y="2297"/>
                    </a:lnTo>
                    <a:lnTo>
                      <a:pt x="1578" y="2288"/>
                    </a:lnTo>
                    <a:lnTo>
                      <a:pt x="1545" y="2273"/>
                    </a:lnTo>
                    <a:lnTo>
                      <a:pt x="1514" y="2254"/>
                    </a:lnTo>
                    <a:lnTo>
                      <a:pt x="1486" y="2229"/>
                    </a:lnTo>
                    <a:lnTo>
                      <a:pt x="1461" y="2201"/>
                    </a:lnTo>
                    <a:lnTo>
                      <a:pt x="1442" y="2171"/>
                    </a:lnTo>
                    <a:lnTo>
                      <a:pt x="1427" y="2138"/>
                    </a:lnTo>
                    <a:lnTo>
                      <a:pt x="1418" y="2104"/>
                    </a:lnTo>
                    <a:lnTo>
                      <a:pt x="1413" y="2069"/>
                    </a:lnTo>
                    <a:lnTo>
                      <a:pt x="1413" y="2034"/>
                    </a:lnTo>
                    <a:lnTo>
                      <a:pt x="1418" y="1999"/>
                    </a:lnTo>
                    <a:lnTo>
                      <a:pt x="1427" y="1965"/>
                    </a:lnTo>
                    <a:lnTo>
                      <a:pt x="1442" y="1932"/>
                    </a:lnTo>
                    <a:lnTo>
                      <a:pt x="1461" y="1902"/>
                    </a:lnTo>
                    <a:lnTo>
                      <a:pt x="1486" y="1873"/>
                    </a:lnTo>
                    <a:lnTo>
                      <a:pt x="1703" y="1657"/>
                    </a:lnTo>
                    <a:lnTo>
                      <a:pt x="1746" y="1612"/>
                    </a:lnTo>
                    <a:lnTo>
                      <a:pt x="1952" y="1407"/>
                    </a:lnTo>
                    <a:lnTo>
                      <a:pt x="1376" y="1407"/>
                    </a:lnTo>
                    <a:lnTo>
                      <a:pt x="1301" y="1408"/>
                    </a:lnTo>
                    <a:lnTo>
                      <a:pt x="252" y="1408"/>
                    </a:lnTo>
                    <a:lnTo>
                      <a:pt x="211" y="1405"/>
                    </a:lnTo>
                    <a:lnTo>
                      <a:pt x="173" y="1396"/>
                    </a:lnTo>
                    <a:lnTo>
                      <a:pt x="137" y="1380"/>
                    </a:lnTo>
                    <a:lnTo>
                      <a:pt x="103" y="1359"/>
                    </a:lnTo>
                    <a:lnTo>
                      <a:pt x="74" y="1335"/>
                    </a:lnTo>
                    <a:lnTo>
                      <a:pt x="49" y="1305"/>
                    </a:lnTo>
                    <a:lnTo>
                      <a:pt x="28" y="1271"/>
                    </a:lnTo>
                    <a:lnTo>
                      <a:pt x="12" y="1235"/>
                    </a:lnTo>
                    <a:lnTo>
                      <a:pt x="3" y="1197"/>
                    </a:lnTo>
                    <a:lnTo>
                      <a:pt x="0" y="1156"/>
                    </a:lnTo>
                    <a:lnTo>
                      <a:pt x="3" y="1115"/>
                    </a:lnTo>
                    <a:lnTo>
                      <a:pt x="12" y="1077"/>
                    </a:lnTo>
                    <a:lnTo>
                      <a:pt x="28" y="1041"/>
                    </a:lnTo>
                    <a:lnTo>
                      <a:pt x="49" y="1007"/>
                    </a:lnTo>
                    <a:lnTo>
                      <a:pt x="74" y="978"/>
                    </a:lnTo>
                    <a:lnTo>
                      <a:pt x="103" y="953"/>
                    </a:lnTo>
                    <a:lnTo>
                      <a:pt x="136" y="932"/>
                    </a:lnTo>
                    <a:lnTo>
                      <a:pt x="172" y="917"/>
                    </a:lnTo>
                    <a:lnTo>
                      <a:pt x="211" y="907"/>
                    </a:lnTo>
                    <a:lnTo>
                      <a:pt x="252" y="904"/>
                    </a:lnTo>
                    <a:lnTo>
                      <a:pt x="1230" y="904"/>
                    </a:lnTo>
                    <a:lnTo>
                      <a:pt x="1306" y="903"/>
                    </a:lnTo>
                    <a:lnTo>
                      <a:pt x="1951" y="903"/>
                    </a:lnTo>
                    <a:lnTo>
                      <a:pt x="1945" y="897"/>
                    </a:lnTo>
                    <a:lnTo>
                      <a:pt x="1940" y="892"/>
                    </a:lnTo>
                    <a:lnTo>
                      <a:pt x="1934" y="886"/>
                    </a:lnTo>
                    <a:lnTo>
                      <a:pt x="1902" y="854"/>
                    </a:lnTo>
                    <a:lnTo>
                      <a:pt x="1887" y="839"/>
                    </a:lnTo>
                    <a:lnTo>
                      <a:pt x="1869" y="822"/>
                    </a:lnTo>
                    <a:lnTo>
                      <a:pt x="1850" y="801"/>
                    </a:lnTo>
                    <a:lnTo>
                      <a:pt x="1827" y="779"/>
                    </a:lnTo>
                    <a:lnTo>
                      <a:pt x="1801" y="754"/>
                    </a:lnTo>
                    <a:lnTo>
                      <a:pt x="1706" y="659"/>
                    </a:lnTo>
                    <a:lnTo>
                      <a:pt x="1669" y="621"/>
                    </a:lnTo>
                    <a:lnTo>
                      <a:pt x="1626" y="579"/>
                    </a:lnTo>
                    <a:lnTo>
                      <a:pt x="1581" y="532"/>
                    </a:lnTo>
                    <a:lnTo>
                      <a:pt x="1478" y="430"/>
                    </a:lnTo>
                    <a:lnTo>
                      <a:pt x="1453" y="401"/>
                    </a:lnTo>
                    <a:lnTo>
                      <a:pt x="1434" y="371"/>
                    </a:lnTo>
                    <a:lnTo>
                      <a:pt x="1419" y="338"/>
                    </a:lnTo>
                    <a:lnTo>
                      <a:pt x="1410" y="304"/>
                    </a:lnTo>
                    <a:lnTo>
                      <a:pt x="1405" y="269"/>
                    </a:lnTo>
                    <a:lnTo>
                      <a:pt x="1405" y="234"/>
                    </a:lnTo>
                    <a:lnTo>
                      <a:pt x="1410" y="199"/>
                    </a:lnTo>
                    <a:lnTo>
                      <a:pt x="1419" y="165"/>
                    </a:lnTo>
                    <a:lnTo>
                      <a:pt x="1434" y="132"/>
                    </a:lnTo>
                    <a:lnTo>
                      <a:pt x="1453" y="102"/>
                    </a:lnTo>
                    <a:lnTo>
                      <a:pt x="1478" y="74"/>
                    </a:lnTo>
                    <a:lnTo>
                      <a:pt x="1506" y="49"/>
                    </a:lnTo>
                    <a:lnTo>
                      <a:pt x="1537" y="30"/>
                    </a:lnTo>
                    <a:lnTo>
                      <a:pt x="1570" y="15"/>
                    </a:lnTo>
                    <a:lnTo>
                      <a:pt x="1604" y="6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568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000">
                  <a:solidFill>
                    <a:schemeClr val="accent2">
                      <a:lumMod val="75000"/>
                    </a:schemeClr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51" name="Rectangle 3"/>
              <p:cNvSpPr>
                <a:spLocks noChangeArrowheads="1"/>
              </p:cNvSpPr>
              <p:nvPr/>
            </p:nvSpPr>
            <p:spPr bwMode="auto">
              <a:xfrm>
                <a:off x="4932039" y="3068960"/>
                <a:ext cx="3672410" cy="4243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marL="209550" indent="-209550" defTabSz="1330325" eaLnBrk="0" latinLnBrk="0" hangingPunct="0">
                  <a:lnSpc>
                    <a:spcPct val="180000"/>
                  </a:lnSpc>
                  <a:spcAft>
                    <a:spcPts val="600"/>
                  </a:spcAft>
                  <a:buClr>
                    <a:srgbClr val="D0A660"/>
                  </a:buClr>
                  <a:buSzPct val="100000"/>
                  <a:defRPr/>
                </a:pPr>
                <a:r>
                  <a:rPr lang="ko-KR" altLang="en-US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총 연계건수 </a:t>
                </a:r>
                <a:r>
                  <a:rPr lang="en-US" altLang="ko-KR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9</a:t>
                </a:r>
                <a:r>
                  <a:rPr lang="ko-KR" altLang="en-US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회</a:t>
                </a:r>
                <a:endParaRPr lang="en-US" altLang="ko-KR" b="1" kern="0" spc="-150" dirty="0">
                  <a:solidFill>
                    <a:schemeClr val="accent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44" name="그룹 43"/>
            <p:cNvGrpSpPr>
              <a:grpSpLocks/>
            </p:cNvGrpSpPr>
            <p:nvPr/>
          </p:nvGrpSpPr>
          <p:grpSpPr bwMode="auto">
            <a:xfrm>
              <a:off x="4643731" y="3362450"/>
              <a:ext cx="4176740" cy="424333"/>
              <a:chOff x="4643746" y="3068960"/>
              <a:chExt cx="3960702" cy="424333"/>
            </a:xfrm>
          </p:grpSpPr>
          <p:sp>
            <p:nvSpPr>
              <p:cNvPr id="46" name="Freeform 528"/>
              <p:cNvSpPr>
                <a:spLocks/>
              </p:cNvSpPr>
              <p:nvPr/>
            </p:nvSpPr>
            <p:spPr bwMode="auto">
              <a:xfrm rot="10800000" flipH="1">
                <a:off x="4643746" y="3279160"/>
                <a:ext cx="182141" cy="150831"/>
              </a:xfrm>
              <a:custGeom>
                <a:avLst/>
                <a:gdLst/>
                <a:ahLst/>
                <a:cxnLst>
                  <a:cxn ang="0">
                    <a:pos x="1674" y="0"/>
                  </a:cxn>
                  <a:cxn ang="0">
                    <a:pos x="1743" y="15"/>
                  </a:cxn>
                  <a:cxn ang="0">
                    <a:pos x="1806" y="49"/>
                  </a:cxn>
                  <a:cxn ang="0">
                    <a:pos x="2738" y="978"/>
                  </a:cxn>
                  <a:cxn ang="0">
                    <a:pos x="2782" y="1036"/>
                  </a:cxn>
                  <a:cxn ang="0">
                    <a:pos x="2806" y="1103"/>
                  </a:cxn>
                  <a:cxn ang="0">
                    <a:pos x="2812" y="1173"/>
                  </a:cxn>
                  <a:cxn ang="0">
                    <a:pos x="2797" y="1242"/>
                  </a:cxn>
                  <a:cxn ang="0">
                    <a:pos x="2763" y="1305"/>
                  </a:cxn>
                  <a:cxn ang="0">
                    <a:pos x="1842" y="2229"/>
                  </a:cxn>
                  <a:cxn ang="0">
                    <a:pos x="1783" y="2273"/>
                  </a:cxn>
                  <a:cxn ang="0">
                    <a:pos x="1717" y="2297"/>
                  </a:cxn>
                  <a:cxn ang="0">
                    <a:pos x="1647" y="2303"/>
                  </a:cxn>
                  <a:cxn ang="0">
                    <a:pos x="1578" y="2288"/>
                  </a:cxn>
                  <a:cxn ang="0">
                    <a:pos x="1514" y="2254"/>
                  </a:cxn>
                  <a:cxn ang="0">
                    <a:pos x="1461" y="2201"/>
                  </a:cxn>
                  <a:cxn ang="0">
                    <a:pos x="1427" y="2138"/>
                  </a:cxn>
                  <a:cxn ang="0">
                    <a:pos x="1413" y="2069"/>
                  </a:cxn>
                  <a:cxn ang="0">
                    <a:pos x="1418" y="1999"/>
                  </a:cxn>
                  <a:cxn ang="0">
                    <a:pos x="1442" y="1932"/>
                  </a:cxn>
                  <a:cxn ang="0">
                    <a:pos x="1486" y="1873"/>
                  </a:cxn>
                  <a:cxn ang="0">
                    <a:pos x="1746" y="1612"/>
                  </a:cxn>
                  <a:cxn ang="0">
                    <a:pos x="1376" y="1407"/>
                  </a:cxn>
                  <a:cxn ang="0">
                    <a:pos x="252" y="1408"/>
                  </a:cxn>
                  <a:cxn ang="0">
                    <a:pos x="173" y="1396"/>
                  </a:cxn>
                  <a:cxn ang="0">
                    <a:pos x="103" y="1359"/>
                  </a:cxn>
                  <a:cxn ang="0">
                    <a:pos x="49" y="1305"/>
                  </a:cxn>
                  <a:cxn ang="0">
                    <a:pos x="12" y="1235"/>
                  </a:cxn>
                  <a:cxn ang="0">
                    <a:pos x="0" y="1156"/>
                  </a:cxn>
                  <a:cxn ang="0">
                    <a:pos x="12" y="1077"/>
                  </a:cxn>
                  <a:cxn ang="0">
                    <a:pos x="49" y="1007"/>
                  </a:cxn>
                  <a:cxn ang="0">
                    <a:pos x="103" y="953"/>
                  </a:cxn>
                  <a:cxn ang="0">
                    <a:pos x="172" y="917"/>
                  </a:cxn>
                  <a:cxn ang="0">
                    <a:pos x="252" y="904"/>
                  </a:cxn>
                  <a:cxn ang="0">
                    <a:pos x="1306" y="903"/>
                  </a:cxn>
                  <a:cxn ang="0">
                    <a:pos x="1945" y="897"/>
                  </a:cxn>
                  <a:cxn ang="0">
                    <a:pos x="1934" y="886"/>
                  </a:cxn>
                  <a:cxn ang="0">
                    <a:pos x="1887" y="839"/>
                  </a:cxn>
                  <a:cxn ang="0">
                    <a:pos x="1850" y="801"/>
                  </a:cxn>
                  <a:cxn ang="0">
                    <a:pos x="1801" y="754"/>
                  </a:cxn>
                  <a:cxn ang="0">
                    <a:pos x="1669" y="621"/>
                  </a:cxn>
                  <a:cxn ang="0">
                    <a:pos x="1581" y="532"/>
                  </a:cxn>
                  <a:cxn ang="0">
                    <a:pos x="1453" y="401"/>
                  </a:cxn>
                  <a:cxn ang="0">
                    <a:pos x="1419" y="338"/>
                  </a:cxn>
                  <a:cxn ang="0">
                    <a:pos x="1405" y="269"/>
                  </a:cxn>
                  <a:cxn ang="0">
                    <a:pos x="1410" y="199"/>
                  </a:cxn>
                  <a:cxn ang="0">
                    <a:pos x="1434" y="132"/>
                  </a:cxn>
                  <a:cxn ang="0">
                    <a:pos x="1478" y="74"/>
                  </a:cxn>
                  <a:cxn ang="0">
                    <a:pos x="1537" y="30"/>
                  </a:cxn>
                  <a:cxn ang="0">
                    <a:pos x="1604" y="6"/>
                  </a:cxn>
                </a:cxnLst>
                <a:rect l="0" t="0" r="r" b="b"/>
                <a:pathLst>
                  <a:path w="2812" h="2303">
                    <a:moveTo>
                      <a:pt x="1639" y="0"/>
                    </a:moveTo>
                    <a:lnTo>
                      <a:pt x="1674" y="0"/>
                    </a:lnTo>
                    <a:lnTo>
                      <a:pt x="1709" y="6"/>
                    </a:lnTo>
                    <a:lnTo>
                      <a:pt x="1743" y="15"/>
                    </a:lnTo>
                    <a:lnTo>
                      <a:pt x="1775" y="30"/>
                    </a:lnTo>
                    <a:lnTo>
                      <a:pt x="1806" y="49"/>
                    </a:lnTo>
                    <a:lnTo>
                      <a:pt x="1834" y="74"/>
                    </a:lnTo>
                    <a:lnTo>
                      <a:pt x="2738" y="978"/>
                    </a:lnTo>
                    <a:lnTo>
                      <a:pt x="2763" y="1006"/>
                    </a:lnTo>
                    <a:lnTo>
                      <a:pt x="2782" y="1036"/>
                    </a:lnTo>
                    <a:lnTo>
                      <a:pt x="2797" y="1069"/>
                    </a:lnTo>
                    <a:lnTo>
                      <a:pt x="2806" y="1103"/>
                    </a:lnTo>
                    <a:lnTo>
                      <a:pt x="2812" y="1138"/>
                    </a:lnTo>
                    <a:lnTo>
                      <a:pt x="2812" y="1173"/>
                    </a:lnTo>
                    <a:lnTo>
                      <a:pt x="2806" y="1208"/>
                    </a:lnTo>
                    <a:lnTo>
                      <a:pt x="2797" y="1242"/>
                    </a:lnTo>
                    <a:lnTo>
                      <a:pt x="2782" y="1275"/>
                    </a:lnTo>
                    <a:lnTo>
                      <a:pt x="2763" y="1305"/>
                    </a:lnTo>
                    <a:lnTo>
                      <a:pt x="2738" y="1333"/>
                    </a:lnTo>
                    <a:lnTo>
                      <a:pt x="1842" y="2229"/>
                    </a:lnTo>
                    <a:lnTo>
                      <a:pt x="1814" y="2254"/>
                    </a:lnTo>
                    <a:lnTo>
                      <a:pt x="1783" y="2273"/>
                    </a:lnTo>
                    <a:lnTo>
                      <a:pt x="1750" y="2288"/>
                    </a:lnTo>
                    <a:lnTo>
                      <a:pt x="1717" y="2297"/>
                    </a:lnTo>
                    <a:lnTo>
                      <a:pt x="1682" y="2303"/>
                    </a:lnTo>
                    <a:lnTo>
                      <a:pt x="1647" y="2303"/>
                    </a:lnTo>
                    <a:lnTo>
                      <a:pt x="1611" y="2297"/>
                    </a:lnTo>
                    <a:lnTo>
                      <a:pt x="1578" y="2288"/>
                    </a:lnTo>
                    <a:lnTo>
                      <a:pt x="1545" y="2273"/>
                    </a:lnTo>
                    <a:lnTo>
                      <a:pt x="1514" y="2254"/>
                    </a:lnTo>
                    <a:lnTo>
                      <a:pt x="1486" y="2229"/>
                    </a:lnTo>
                    <a:lnTo>
                      <a:pt x="1461" y="2201"/>
                    </a:lnTo>
                    <a:lnTo>
                      <a:pt x="1442" y="2171"/>
                    </a:lnTo>
                    <a:lnTo>
                      <a:pt x="1427" y="2138"/>
                    </a:lnTo>
                    <a:lnTo>
                      <a:pt x="1418" y="2104"/>
                    </a:lnTo>
                    <a:lnTo>
                      <a:pt x="1413" y="2069"/>
                    </a:lnTo>
                    <a:lnTo>
                      <a:pt x="1413" y="2034"/>
                    </a:lnTo>
                    <a:lnTo>
                      <a:pt x="1418" y="1999"/>
                    </a:lnTo>
                    <a:lnTo>
                      <a:pt x="1427" y="1965"/>
                    </a:lnTo>
                    <a:lnTo>
                      <a:pt x="1442" y="1932"/>
                    </a:lnTo>
                    <a:lnTo>
                      <a:pt x="1461" y="1902"/>
                    </a:lnTo>
                    <a:lnTo>
                      <a:pt x="1486" y="1873"/>
                    </a:lnTo>
                    <a:lnTo>
                      <a:pt x="1703" y="1657"/>
                    </a:lnTo>
                    <a:lnTo>
                      <a:pt x="1746" y="1612"/>
                    </a:lnTo>
                    <a:lnTo>
                      <a:pt x="1952" y="1407"/>
                    </a:lnTo>
                    <a:lnTo>
                      <a:pt x="1376" y="1407"/>
                    </a:lnTo>
                    <a:lnTo>
                      <a:pt x="1301" y="1408"/>
                    </a:lnTo>
                    <a:lnTo>
                      <a:pt x="252" y="1408"/>
                    </a:lnTo>
                    <a:lnTo>
                      <a:pt x="211" y="1405"/>
                    </a:lnTo>
                    <a:lnTo>
                      <a:pt x="173" y="1396"/>
                    </a:lnTo>
                    <a:lnTo>
                      <a:pt x="137" y="1380"/>
                    </a:lnTo>
                    <a:lnTo>
                      <a:pt x="103" y="1359"/>
                    </a:lnTo>
                    <a:lnTo>
                      <a:pt x="74" y="1335"/>
                    </a:lnTo>
                    <a:lnTo>
                      <a:pt x="49" y="1305"/>
                    </a:lnTo>
                    <a:lnTo>
                      <a:pt x="28" y="1271"/>
                    </a:lnTo>
                    <a:lnTo>
                      <a:pt x="12" y="1235"/>
                    </a:lnTo>
                    <a:lnTo>
                      <a:pt x="3" y="1197"/>
                    </a:lnTo>
                    <a:lnTo>
                      <a:pt x="0" y="1156"/>
                    </a:lnTo>
                    <a:lnTo>
                      <a:pt x="3" y="1115"/>
                    </a:lnTo>
                    <a:lnTo>
                      <a:pt x="12" y="1077"/>
                    </a:lnTo>
                    <a:lnTo>
                      <a:pt x="28" y="1041"/>
                    </a:lnTo>
                    <a:lnTo>
                      <a:pt x="49" y="1007"/>
                    </a:lnTo>
                    <a:lnTo>
                      <a:pt x="74" y="978"/>
                    </a:lnTo>
                    <a:lnTo>
                      <a:pt x="103" y="953"/>
                    </a:lnTo>
                    <a:lnTo>
                      <a:pt x="136" y="932"/>
                    </a:lnTo>
                    <a:lnTo>
                      <a:pt x="172" y="917"/>
                    </a:lnTo>
                    <a:lnTo>
                      <a:pt x="211" y="907"/>
                    </a:lnTo>
                    <a:lnTo>
                      <a:pt x="252" y="904"/>
                    </a:lnTo>
                    <a:lnTo>
                      <a:pt x="1230" y="904"/>
                    </a:lnTo>
                    <a:lnTo>
                      <a:pt x="1306" y="903"/>
                    </a:lnTo>
                    <a:lnTo>
                      <a:pt x="1951" y="903"/>
                    </a:lnTo>
                    <a:lnTo>
                      <a:pt x="1945" y="897"/>
                    </a:lnTo>
                    <a:lnTo>
                      <a:pt x="1940" y="892"/>
                    </a:lnTo>
                    <a:lnTo>
                      <a:pt x="1934" y="886"/>
                    </a:lnTo>
                    <a:lnTo>
                      <a:pt x="1902" y="854"/>
                    </a:lnTo>
                    <a:lnTo>
                      <a:pt x="1887" y="839"/>
                    </a:lnTo>
                    <a:lnTo>
                      <a:pt x="1869" y="822"/>
                    </a:lnTo>
                    <a:lnTo>
                      <a:pt x="1850" y="801"/>
                    </a:lnTo>
                    <a:lnTo>
                      <a:pt x="1827" y="779"/>
                    </a:lnTo>
                    <a:lnTo>
                      <a:pt x="1801" y="754"/>
                    </a:lnTo>
                    <a:lnTo>
                      <a:pt x="1706" y="659"/>
                    </a:lnTo>
                    <a:lnTo>
                      <a:pt x="1669" y="621"/>
                    </a:lnTo>
                    <a:lnTo>
                      <a:pt x="1626" y="579"/>
                    </a:lnTo>
                    <a:lnTo>
                      <a:pt x="1581" y="532"/>
                    </a:lnTo>
                    <a:lnTo>
                      <a:pt x="1478" y="430"/>
                    </a:lnTo>
                    <a:lnTo>
                      <a:pt x="1453" y="401"/>
                    </a:lnTo>
                    <a:lnTo>
                      <a:pt x="1434" y="371"/>
                    </a:lnTo>
                    <a:lnTo>
                      <a:pt x="1419" y="338"/>
                    </a:lnTo>
                    <a:lnTo>
                      <a:pt x="1410" y="304"/>
                    </a:lnTo>
                    <a:lnTo>
                      <a:pt x="1405" y="269"/>
                    </a:lnTo>
                    <a:lnTo>
                      <a:pt x="1405" y="234"/>
                    </a:lnTo>
                    <a:lnTo>
                      <a:pt x="1410" y="199"/>
                    </a:lnTo>
                    <a:lnTo>
                      <a:pt x="1419" y="165"/>
                    </a:lnTo>
                    <a:lnTo>
                      <a:pt x="1434" y="132"/>
                    </a:lnTo>
                    <a:lnTo>
                      <a:pt x="1453" y="102"/>
                    </a:lnTo>
                    <a:lnTo>
                      <a:pt x="1478" y="74"/>
                    </a:lnTo>
                    <a:lnTo>
                      <a:pt x="1506" y="49"/>
                    </a:lnTo>
                    <a:lnTo>
                      <a:pt x="1537" y="30"/>
                    </a:lnTo>
                    <a:lnTo>
                      <a:pt x="1570" y="15"/>
                    </a:lnTo>
                    <a:lnTo>
                      <a:pt x="1604" y="6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568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000">
                  <a:solidFill>
                    <a:schemeClr val="accent2">
                      <a:lumMod val="75000"/>
                    </a:schemeClr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49" name="Rectangle 3"/>
              <p:cNvSpPr>
                <a:spLocks noChangeArrowheads="1"/>
              </p:cNvSpPr>
              <p:nvPr/>
            </p:nvSpPr>
            <p:spPr bwMode="auto">
              <a:xfrm>
                <a:off x="4932039" y="3068960"/>
                <a:ext cx="3672409" cy="4243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marL="209550" indent="-209550" defTabSz="1330325" eaLnBrk="0" latinLnBrk="0" hangingPunct="0">
                  <a:lnSpc>
                    <a:spcPct val="180000"/>
                  </a:lnSpc>
                  <a:spcAft>
                    <a:spcPts val="600"/>
                  </a:spcAft>
                  <a:buClr>
                    <a:srgbClr val="D0A660"/>
                  </a:buClr>
                  <a:buSzPct val="100000"/>
                  <a:defRPr/>
                </a:pPr>
                <a:r>
                  <a:rPr lang="ko-KR" altLang="en-US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총 </a:t>
                </a:r>
                <a:r>
                  <a:rPr lang="en-US" altLang="ko-KR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900</a:t>
                </a:r>
                <a:r>
                  <a:rPr lang="ko-KR" altLang="en-US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여명 </a:t>
                </a:r>
                <a:endParaRPr lang="en-US" altLang="ko-KR" b="1" kern="0" spc="-150" dirty="0">
                  <a:solidFill>
                    <a:schemeClr val="accent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5536" y="4509120"/>
            <a:ext cx="3528392" cy="1036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사업장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대한제강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 CJ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제일제당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종합사회복지관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Aft>
                <a:spcPts val="800"/>
              </a:spcAft>
              <a:buClr>
                <a:srgbClr val="D0A660"/>
              </a:buClr>
              <a:buSzPct val="100000"/>
              <a:buFontTx/>
              <a:buBlip>
                <a:blip r:embed="rId7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공무원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소방서 등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4" name="Picture 2" descr="C:\Users\admin\Desktop\교육\2014\핑크리본 유방암강좌\사진\IMG_48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3789040"/>
            <a:ext cx="29763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기관 연계 교육을 통한 전이 유도 도모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err="1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롯데백화점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연계 암 예방 교육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399584" y="2564904"/>
            <a:ext cx="3744416" cy="403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롯데백화점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센텀시티점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직원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42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명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암예방과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조기검진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defRPr/>
            </a:pP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유방암 자가검진 교육 및 실습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암센터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자체 무료 강사 파견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암 예방 및 조기검진에 대한 인식 확산과 기관 간 신뢰도 형성을 통한 지속적인 암 예방 교육 프로그램 운영 격려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endParaRPr lang="en-US" altLang="ko-KR" b="1" kern="0" spc="-50" dirty="0" smtClean="0">
              <a:solidFill>
                <a:srgbClr val="192A7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defRPr/>
            </a:pPr>
            <a:endParaRPr lang="en-US" altLang="ko-KR" b="1" kern="0" spc="-50" dirty="0" smtClean="0">
              <a:solidFill>
                <a:srgbClr val="192A7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AutoShape 20"/>
          <p:cNvSpPr>
            <a:spLocks noChangeArrowheads="1"/>
          </p:cNvSpPr>
          <p:nvPr/>
        </p:nvSpPr>
        <p:spPr bwMode="auto">
          <a:xfrm>
            <a:off x="4103440" y="2564904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연계기관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auto">
          <a:xfrm>
            <a:off x="4103440" y="2924944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참여대상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grpSp>
        <p:nvGrpSpPr>
          <p:cNvPr id="42" name="그룹 4"/>
          <p:cNvGrpSpPr>
            <a:grpSpLocks/>
          </p:cNvGrpSpPr>
          <p:nvPr/>
        </p:nvGrpSpPr>
        <p:grpSpPr bwMode="auto">
          <a:xfrm>
            <a:off x="3419873" y="2043113"/>
            <a:ext cx="432048" cy="4814887"/>
            <a:chOff x="4223680" y="1598615"/>
            <a:chExt cx="612778" cy="4525963"/>
          </a:xfrm>
        </p:grpSpPr>
        <p:pic>
          <p:nvPicPr>
            <p:cNvPr id="43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44383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223680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4103440" y="3284984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교육내용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3011" name="_x171728328" descr="EMB000021f415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420888"/>
            <a:ext cx="2952328" cy="350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3" name="AutoShape 20"/>
          <p:cNvSpPr>
            <a:spLocks noChangeArrowheads="1"/>
          </p:cNvSpPr>
          <p:nvPr/>
        </p:nvSpPr>
        <p:spPr bwMode="auto">
          <a:xfrm>
            <a:off x="4139952" y="4149080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운영방안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암 관련 보건교육에 대한 효과 평가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암 지식점수</a:t>
              </a:r>
              <a:r>
                <a:rPr lang="en-US" altLang="ko-KR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(KAP) 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조사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399584" y="2132856"/>
            <a:ext cx="3744416" cy="30572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암 관련 문헌고찰을 통한        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    KAP 9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문항 개발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부산지역주민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암 검진의 필요성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암 검진 권유</a:t>
            </a:r>
            <a:r>
              <a:rPr lang="en-US" altLang="ko-KR" b="1" kern="0" spc="-50" dirty="0" smtClean="0">
                <a:latin typeface="맑은 고딕" pitchFamily="50" charset="-127"/>
                <a:ea typeface="맑은 고딕" pitchFamily="50" charset="-127"/>
              </a:rPr>
              <a:t>,       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암 예방 생활습관 등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지역 캠페인 참여 시 설문 조사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  <a:p>
            <a:pPr marL="209550" indent="-209550" defTabSz="1330325" eaLnBrk="0" latinLnBrk="0" hangingPunct="0">
              <a:spcBef>
                <a:spcPts val="600"/>
              </a:spcBef>
              <a:spcAft>
                <a:spcPts val="500"/>
              </a:spcAft>
              <a:buClr>
                <a:srgbClr val="D0A660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부산지역 전체 암 관련 교육의 파급효과를 조사하여 이 결과를 바탕으로 추후 교육 </a:t>
            </a:r>
            <a:r>
              <a:rPr lang="ko-KR" altLang="en-US" b="1" kern="0" spc="-50" dirty="0" err="1" smtClean="0">
                <a:latin typeface="맑은 고딕" pitchFamily="50" charset="-127"/>
                <a:ea typeface="맑은 고딕" pitchFamily="50" charset="-127"/>
              </a:rPr>
              <a:t>기획시</a:t>
            </a:r>
            <a:r>
              <a:rPr lang="ko-KR" altLang="en-US" b="1" kern="0" spc="-50" dirty="0" smtClean="0">
                <a:latin typeface="맑은 고딕" pitchFamily="50" charset="-127"/>
                <a:ea typeface="맑은 고딕" pitchFamily="50" charset="-127"/>
              </a:rPr>
              <a:t> 반영</a:t>
            </a:r>
            <a:endParaRPr lang="en-US" altLang="ko-KR" b="1" kern="0" spc="-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AutoShape 20"/>
          <p:cNvSpPr>
            <a:spLocks noChangeArrowheads="1"/>
          </p:cNvSpPr>
          <p:nvPr/>
        </p:nvSpPr>
        <p:spPr bwMode="auto">
          <a:xfrm>
            <a:off x="4103440" y="2132856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문항개발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auto">
          <a:xfrm>
            <a:off x="4101852" y="2780928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조사대상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grpSp>
        <p:nvGrpSpPr>
          <p:cNvPr id="4" name="그룹 4"/>
          <p:cNvGrpSpPr>
            <a:grpSpLocks/>
          </p:cNvGrpSpPr>
          <p:nvPr/>
        </p:nvGrpSpPr>
        <p:grpSpPr bwMode="auto">
          <a:xfrm>
            <a:off x="3491880" y="2043113"/>
            <a:ext cx="432048" cy="4814887"/>
            <a:chOff x="4223680" y="1598615"/>
            <a:chExt cx="612778" cy="4525963"/>
          </a:xfrm>
        </p:grpSpPr>
        <p:pic>
          <p:nvPicPr>
            <p:cNvPr id="43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44383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223680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4101852" y="3191892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조사내용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AutoShape 20"/>
          <p:cNvSpPr>
            <a:spLocks noChangeArrowheads="1"/>
          </p:cNvSpPr>
          <p:nvPr/>
        </p:nvSpPr>
        <p:spPr bwMode="auto">
          <a:xfrm>
            <a:off x="4127252" y="3894832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조사방법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67944448" descr="EMB000022c81cc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45" y="2060848"/>
            <a:ext cx="3195519" cy="4464496"/>
          </a:xfrm>
          <a:prstGeom prst="rect">
            <a:avLst/>
          </a:prstGeom>
          <a:noFill/>
        </p:spPr>
      </p:pic>
      <p:sp>
        <p:nvSpPr>
          <p:cNvPr id="36" name="AutoShape 20"/>
          <p:cNvSpPr>
            <a:spLocks noChangeArrowheads="1"/>
          </p:cNvSpPr>
          <p:nvPr/>
        </p:nvSpPr>
        <p:spPr bwMode="auto">
          <a:xfrm>
            <a:off x="4152652" y="4339332"/>
            <a:ext cx="1157617" cy="321195"/>
          </a:xfrm>
          <a:prstGeom prst="roundRect">
            <a:avLst>
              <a:gd name="adj" fmla="val 50000"/>
            </a:avLst>
          </a:prstGeom>
          <a:solidFill>
            <a:srgbClr val="5E9C64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 h="6350"/>
            </a:sp3d>
          </a:bodyPr>
          <a:lstStyle/>
          <a:p>
            <a:pPr algn="ctr" latinLnBrk="0">
              <a:defRPr/>
            </a:pPr>
            <a:r>
              <a:rPr lang="ko-KR" altLang="en-US" b="1" spc="-50" dirty="0" smtClean="0">
                <a:solidFill>
                  <a:schemeClr val="bg1"/>
                </a:solidFill>
              </a:rPr>
              <a:t>활용방안</a:t>
            </a:r>
            <a:endParaRPr lang="ko-KR" altLang="en-US" b="1" spc="-50" dirty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167943408" descr="EMB000022c81c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5246785"/>
            <a:ext cx="2328863" cy="1363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admin\Desktop\암관리사업\홍보\2014\걷기대회(공공팀 주관)\20141025\20141025_0945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5229200"/>
            <a:ext cx="2233664" cy="1387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암 관련 보건교육에 대한 효과 평가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암 지식점수</a:t>
              </a:r>
              <a:r>
                <a:rPr lang="en-US" altLang="ko-KR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(KAP) 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조사 결과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4"/>
          <p:cNvGrpSpPr>
            <a:grpSpLocks/>
          </p:cNvGrpSpPr>
          <p:nvPr/>
        </p:nvGrpSpPr>
        <p:grpSpPr bwMode="auto">
          <a:xfrm>
            <a:off x="4283968" y="2043113"/>
            <a:ext cx="432048" cy="4814887"/>
            <a:chOff x="4223680" y="1598615"/>
            <a:chExt cx="612778" cy="4525963"/>
          </a:xfrm>
        </p:grpSpPr>
        <p:pic>
          <p:nvPicPr>
            <p:cNvPr id="43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44383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3" descr="I:\01_프레젠테이션\00_프리03\201303_02 닥터_보건복지부\PSD\IMG\lin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223680" y="1598615"/>
              <a:ext cx="920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8" name="차트 47"/>
          <p:cNvGraphicFramePr/>
          <p:nvPr/>
        </p:nvGraphicFramePr>
        <p:xfrm>
          <a:off x="4572000" y="2649493"/>
          <a:ext cx="4572000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차트 48"/>
          <p:cNvGraphicFramePr/>
          <p:nvPr/>
        </p:nvGraphicFramePr>
        <p:xfrm>
          <a:off x="0" y="2721501"/>
          <a:ext cx="43559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0" name="그룹 100"/>
          <p:cNvGrpSpPr>
            <a:grpSpLocks/>
          </p:cNvGrpSpPr>
          <p:nvPr/>
        </p:nvGrpSpPr>
        <p:grpSpPr bwMode="auto">
          <a:xfrm>
            <a:off x="-339725" y="1844675"/>
            <a:ext cx="4335463" cy="644525"/>
            <a:chOff x="226060" y="1709738"/>
            <a:chExt cx="4336415" cy="644525"/>
          </a:xfrm>
        </p:grpSpPr>
        <p:pic>
          <p:nvPicPr>
            <p:cNvPr id="51" name="Picture 2" descr="I:\01_프레젠테이션\00_프리03\201303_02 닥터_보건복지부\PSD\IMG\bar01.png"/>
            <p:cNvPicPr>
              <a:picLocks noChangeAspect="1" noChangeArrowheads="1"/>
            </p:cNvPicPr>
            <p:nvPr/>
          </p:nvPicPr>
          <p:blipFill>
            <a:blip r:embed="rId7" cstate="print"/>
            <a:srcRect r="32404"/>
            <a:stretch>
              <a:fillRect/>
            </a:stretch>
          </p:blipFill>
          <p:spPr bwMode="auto">
            <a:xfrm flipH="1">
              <a:off x="566539" y="1709738"/>
              <a:ext cx="3995936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직사각형 51"/>
            <p:cNvSpPr/>
            <p:nvPr/>
          </p:nvSpPr>
          <p:spPr>
            <a:xfrm>
              <a:off x="226060" y="1794545"/>
              <a:ext cx="4025900" cy="432048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3d>
                <a:bevelT w="1270" h="19050"/>
                <a:contourClr>
                  <a:srgbClr val="213165"/>
                </a:contourClr>
              </a:sp3d>
            </a:bodyPr>
            <a:lstStyle/>
            <a:p>
              <a:pPr indent="-457200" algn="ctr" eaLnBrk="0" latinLnBrk="0" hangingPunct="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ko-KR" altLang="en-US" sz="2000" b="1" spc="-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참여자 일반적 사항</a:t>
              </a:r>
              <a:endParaRPr lang="ko-KR" altLang="en-US" sz="2000" b="1" spc="-50" dirty="0">
                <a:solidFill>
                  <a:schemeClr val="bg1"/>
                </a:solidFill>
                <a:effectLst>
                  <a:outerShdw blurRad="127000" algn="ctr" rotWithShape="0">
                    <a:schemeClr val="tx1">
                      <a:alpha val="9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암 관련 보건교육에 대한 효과 평가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암 지식점수</a:t>
              </a:r>
              <a:r>
                <a:rPr lang="en-US" altLang="ko-KR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(KAP) 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조사 결과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" name="그룹 100"/>
          <p:cNvGrpSpPr>
            <a:grpSpLocks/>
          </p:cNvGrpSpPr>
          <p:nvPr/>
        </p:nvGrpSpPr>
        <p:grpSpPr bwMode="auto">
          <a:xfrm>
            <a:off x="-339725" y="1844675"/>
            <a:ext cx="4335463" cy="644525"/>
            <a:chOff x="226060" y="1709738"/>
            <a:chExt cx="4336415" cy="644525"/>
          </a:xfrm>
        </p:grpSpPr>
        <p:pic>
          <p:nvPicPr>
            <p:cNvPr id="51" name="Picture 2" descr="I:\01_프레젠테이션\00_프리03\201303_02 닥터_보건복지부\PSD\IMG\bar01.png"/>
            <p:cNvPicPr>
              <a:picLocks noChangeAspect="1" noChangeArrowheads="1"/>
            </p:cNvPicPr>
            <p:nvPr/>
          </p:nvPicPr>
          <p:blipFill>
            <a:blip r:embed="rId4" cstate="print"/>
            <a:srcRect r="32404"/>
            <a:stretch>
              <a:fillRect/>
            </a:stretch>
          </p:blipFill>
          <p:spPr bwMode="auto">
            <a:xfrm flipH="1">
              <a:off x="566539" y="1709738"/>
              <a:ext cx="3995936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직사각형 51"/>
            <p:cNvSpPr/>
            <p:nvPr/>
          </p:nvSpPr>
          <p:spPr>
            <a:xfrm>
              <a:off x="226060" y="1794545"/>
              <a:ext cx="4025900" cy="432048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3d>
                <a:bevelT w="1270" h="19050"/>
                <a:contourClr>
                  <a:srgbClr val="213165"/>
                </a:contourClr>
              </a:sp3d>
            </a:bodyPr>
            <a:lstStyle/>
            <a:p>
              <a:pPr indent="-457200" algn="ctr" eaLnBrk="0" latinLnBrk="0" hangingPunct="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ko-KR" altLang="en-US" sz="2000" b="1" spc="-50" dirty="0" smtClean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rPr>
                <a:t>문항별 답변</a:t>
              </a:r>
              <a:endParaRPr lang="ko-KR" altLang="en-US" sz="2000" b="1" spc="-50" dirty="0">
                <a:solidFill>
                  <a:schemeClr val="bg1"/>
                </a:solidFill>
                <a:effectLst>
                  <a:outerShdw blurRad="127000" algn="ctr" rotWithShape="0">
                    <a:schemeClr val="tx1">
                      <a:alpha val="9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36" name="차트 35"/>
          <p:cNvGraphicFramePr/>
          <p:nvPr/>
        </p:nvGraphicFramePr>
        <p:xfrm>
          <a:off x="0" y="2348880"/>
          <a:ext cx="9144000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직사각형 36"/>
          <p:cNvSpPr/>
          <p:nvPr/>
        </p:nvSpPr>
        <p:spPr>
          <a:xfrm>
            <a:off x="971600" y="4110939"/>
            <a:ext cx="7848872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사업 추진 결과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암 </a:t>
              </a:r>
              <a:r>
                <a:rPr lang="ko-KR" altLang="en-US" sz="2800" b="1" spc="-150" dirty="0" err="1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검진율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향상을 위한 기관 연계 교육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1187624" y="2276872"/>
            <a:ext cx="6408712" cy="4248472"/>
          </a:xfrm>
          <a:prstGeom prst="roundRect">
            <a:avLst>
              <a:gd name="adj" fmla="val 5026"/>
            </a:avLst>
          </a:prstGeom>
          <a:solidFill>
            <a:schemeClr val="bg1"/>
          </a:solidFill>
          <a:ln w="41275">
            <a:solidFill>
              <a:schemeClr val="tx2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100" spc="-50" dirty="0">
              <a:solidFill>
                <a:prstClr val="white"/>
              </a:solidFill>
              <a:cs typeface="산돌고딕 M"/>
            </a:endParaRPr>
          </a:p>
        </p:txBody>
      </p:sp>
      <p:pic>
        <p:nvPicPr>
          <p:cNvPr id="36" name="그림 23" descr="01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1374" y="1989535"/>
            <a:ext cx="5016317" cy="61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직사각형 25"/>
          <p:cNvSpPr>
            <a:spLocks noChangeArrowheads="1"/>
          </p:cNvSpPr>
          <p:nvPr/>
        </p:nvSpPr>
        <p:spPr bwMode="auto">
          <a:xfrm>
            <a:off x="2160834" y="2060972"/>
            <a:ext cx="446204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 내용</a:t>
            </a:r>
          </a:p>
        </p:txBody>
      </p:sp>
      <p:grpSp>
        <p:nvGrpSpPr>
          <p:cNvPr id="38" name="그룹 46"/>
          <p:cNvGrpSpPr>
            <a:grpSpLocks/>
          </p:cNvGrpSpPr>
          <p:nvPr/>
        </p:nvGrpSpPr>
        <p:grpSpPr bwMode="auto">
          <a:xfrm>
            <a:off x="1662846" y="2670720"/>
            <a:ext cx="5472963" cy="1395987"/>
            <a:chOff x="4499992" y="2670123"/>
            <a:chExt cx="4320480" cy="1396151"/>
          </a:xfrm>
        </p:grpSpPr>
        <p:sp>
          <p:nvSpPr>
            <p:cNvPr id="39" name="양쪽 모서리가 둥근 사각형 38"/>
            <p:cNvSpPr/>
            <p:nvPr/>
          </p:nvSpPr>
          <p:spPr>
            <a:xfrm rot="5400000" flipH="1">
              <a:off x="6403775" y="766340"/>
              <a:ext cx="470844" cy="427841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7D5EB"/>
            </a:solidFill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anchor="ctr">
              <a:scene3d>
                <a:camera prst="orthographicFront"/>
                <a:lightRig rig="threePt" dir="t"/>
              </a:scene3d>
              <a:sp3d>
                <a:bevelT w="1270" h="6350"/>
              </a:sp3d>
            </a:bodyPr>
            <a:lstStyle/>
            <a:p>
              <a:pPr defTabSz="925513">
                <a:buClr>
                  <a:schemeClr val="bg2"/>
                </a:buClr>
                <a:buSzPct val="100000"/>
                <a:defRPr/>
              </a:pPr>
              <a:r>
                <a:rPr lang="ko-KR" altLang="en-US" b="1" spc="-50" dirty="0">
                  <a:solidFill>
                    <a:srgbClr val="003399"/>
                  </a:solidFill>
                </a:rPr>
                <a:t>  </a:t>
              </a:r>
              <a:r>
                <a:rPr lang="ko-KR" altLang="en-US" b="1" spc="-50" dirty="0" smtClean="0">
                  <a:solidFill>
                    <a:srgbClr val="003399"/>
                  </a:solidFill>
                </a:rPr>
                <a:t>기관 연계를 통한 효율적 업무 분장</a:t>
              </a:r>
              <a:endParaRPr lang="en-US" altLang="ko-KR" sz="1400" b="1" spc="-50" dirty="0">
                <a:solidFill>
                  <a:srgbClr val="003399"/>
                </a:solidFill>
              </a:endParaRPr>
            </a:p>
          </p:txBody>
        </p:sp>
        <p:grpSp>
          <p:nvGrpSpPr>
            <p:cNvPr id="40" name="그룹 42"/>
            <p:cNvGrpSpPr>
              <a:grpSpLocks/>
            </p:cNvGrpSpPr>
            <p:nvPr/>
          </p:nvGrpSpPr>
          <p:grpSpPr bwMode="auto">
            <a:xfrm>
              <a:off x="4643731" y="3068960"/>
              <a:ext cx="4176741" cy="997314"/>
              <a:chOff x="4643746" y="3068960"/>
              <a:chExt cx="3960703" cy="997314"/>
            </a:xfrm>
          </p:grpSpPr>
          <p:sp>
            <p:nvSpPr>
              <p:cNvPr id="46" name="Freeform 528"/>
              <p:cNvSpPr>
                <a:spLocks/>
              </p:cNvSpPr>
              <p:nvPr/>
            </p:nvSpPr>
            <p:spPr bwMode="auto">
              <a:xfrm rot="10800000" flipH="1">
                <a:off x="4643746" y="3278060"/>
                <a:ext cx="182141" cy="150830"/>
              </a:xfrm>
              <a:custGeom>
                <a:avLst/>
                <a:gdLst/>
                <a:ahLst/>
                <a:cxnLst>
                  <a:cxn ang="0">
                    <a:pos x="1674" y="0"/>
                  </a:cxn>
                  <a:cxn ang="0">
                    <a:pos x="1743" y="15"/>
                  </a:cxn>
                  <a:cxn ang="0">
                    <a:pos x="1806" y="49"/>
                  </a:cxn>
                  <a:cxn ang="0">
                    <a:pos x="2738" y="978"/>
                  </a:cxn>
                  <a:cxn ang="0">
                    <a:pos x="2782" y="1036"/>
                  </a:cxn>
                  <a:cxn ang="0">
                    <a:pos x="2806" y="1103"/>
                  </a:cxn>
                  <a:cxn ang="0">
                    <a:pos x="2812" y="1173"/>
                  </a:cxn>
                  <a:cxn ang="0">
                    <a:pos x="2797" y="1242"/>
                  </a:cxn>
                  <a:cxn ang="0">
                    <a:pos x="2763" y="1305"/>
                  </a:cxn>
                  <a:cxn ang="0">
                    <a:pos x="1842" y="2229"/>
                  </a:cxn>
                  <a:cxn ang="0">
                    <a:pos x="1783" y="2273"/>
                  </a:cxn>
                  <a:cxn ang="0">
                    <a:pos x="1717" y="2297"/>
                  </a:cxn>
                  <a:cxn ang="0">
                    <a:pos x="1647" y="2303"/>
                  </a:cxn>
                  <a:cxn ang="0">
                    <a:pos x="1578" y="2288"/>
                  </a:cxn>
                  <a:cxn ang="0">
                    <a:pos x="1514" y="2254"/>
                  </a:cxn>
                  <a:cxn ang="0">
                    <a:pos x="1461" y="2201"/>
                  </a:cxn>
                  <a:cxn ang="0">
                    <a:pos x="1427" y="2138"/>
                  </a:cxn>
                  <a:cxn ang="0">
                    <a:pos x="1413" y="2069"/>
                  </a:cxn>
                  <a:cxn ang="0">
                    <a:pos x="1418" y="1999"/>
                  </a:cxn>
                  <a:cxn ang="0">
                    <a:pos x="1442" y="1932"/>
                  </a:cxn>
                  <a:cxn ang="0">
                    <a:pos x="1486" y="1873"/>
                  </a:cxn>
                  <a:cxn ang="0">
                    <a:pos x="1746" y="1612"/>
                  </a:cxn>
                  <a:cxn ang="0">
                    <a:pos x="1376" y="1407"/>
                  </a:cxn>
                  <a:cxn ang="0">
                    <a:pos x="252" y="1408"/>
                  </a:cxn>
                  <a:cxn ang="0">
                    <a:pos x="173" y="1396"/>
                  </a:cxn>
                  <a:cxn ang="0">
                    <a:pos x="103" y="1359"/>
                  </a:cxn>
                  <a:cxn ang="0">
                    <a:pos x="49" y="1305"/>
                  </a:cxn>
                  <a:cxn ang="0">
                    <a:pos x="12" y="1235"/>
                  </a:cxn>
                  <a:cxn ang="0">
                    <a:pos x="0" y="1156"/>
                  </a:cxn>
                  <a:cxn ang="0">
                    <a:pos x="12" y="1077"/>
                  </a:cxn>
                  <a:cxn ang="0">
                    <a:pos x="49" y="1007"/>
                  </a:cxn>
                  <a:cxn ang="0">
                    <a:pos x="103" y="953"/>
                  </a:cxn>
                  <a:cxn ang="0">
                    <a:pos x="172" y="917"/>
                  </a:cxn>
                  <a:cxn ang="0">
                    <a:pos x="252" y="904"/>
                  </a:cxn>
                  <a:cxn ang="0">
                    <a:pos x="1306" y="903"/>
                  </a:cxn>
                  <a:cxn ang="0">
                    <a:pos x="1945" y="897"/>
                  </a:cxn>
                  <a:cxn ang="0">
                    <a:pos x="1934" y="886"/>
                  </a:cxn>
                  <a:cxn ang="0">
                    <a:pos x="1887" y="839"/>
                  </a:cxn>
                  <a:cxn ang="0">
                    <a:pos x="1850" y="801"/>
                  </a:cxn>
                  <a:cxn ang="0">
                    <a:pos x="1801" y="754"/>
                  </a:cxn>
                  <a:cxn ang="0">
                    <a:pos x="1669" y="621"/>
                  </a:cxn>
                  <a:cxn ang="0">
                    <a:pos x="1581" y="532"/>
                  </a:cxn>
                  <a:cxn ang="0">
                    <a:pos x="1453" y="401"/>
                  </a:cxn>
                  <a:cxn ang="0">
                    <a:pos x="1419" y="338"/>
                  </a:cxn>
                  <a:cxn ang="0">
                    <a:pos x="1405" y="269"/>
                  </a:cxn>
                  <a:cxn ang="0">
                    <a:pos x="1410" y="199"/>
                  </a:cxn>
                  <a:cxn ang="0">
                    <a:pos x="1434" y="132"/>
                  </a:cxn>
                  <a:cxn ang="0">
                    <a:pos x="1478" y="74"/>
                  </a:cxn>
                  <a:cxn ang="0">
                    <a:pos x="1537" y="30"/>
                  </a:cxn>
                  <a:cxn ang="0">
                    <a:pos x="1604" y="6"/>
                  </a:cxn>
                </a:cxnLst>
                <a:rect l="0" t="0" r="r" b="b"/>
                <a:pathLst>
                  <a:path w="2812" h="2303">
                    <a:moveTo>
                      <a:pt x="1639" y="0"/>
                    </a:moveTo>
                    <a:lnTo>
                      <a:pt x="1674" y="0"/>
                    </a:lnTo>
                    <a:lnTo>
                      <a:pt x="1709" y="6"/>
                    </a:lnTo>
                    <a:lnTo>
                      <a:pt x="1743" y="15"/>
                    </a:lnTo>
                    <a:lnTo>
                      <a:pt x="1775" y="30"/>
                    </a:lnTo>
                    <a:lnTo>
                      <a:pt x="1806" y="49"/>
                    </a:lnTo>
                    <a:lnTo>
                      <a:pt x="1834" y="74"/>
                    </a:lnTo>
                    <a:lnTo>
                      <a:pt x="2738" y="978"/>
                    </a:lnTo>
                    <a:lnTo>
                      <a:pt x="2763" y="1006"/>
                    </a:lnTo>
                    <a:lnTo>
                      <a:pt x="2782" y="1036"/>
                    </a:lnTo>
                    <a:lnTo>
                      <a:pt x="2797" y="1069"/>
                    </a:lnTo>
                    <a:lnTo>
                      <a:pt x="2806" y="1103"/>
                    </a:lnTo>
                    <a:lnTo>
                      <a:pt x="2812" y="1138"/>
                    </a:lnTo>
                    <a:lnTo>
                      <a:pt x="2812" y="1173"/>
                    </a:lnTo>
                    <a:lnTo>
                      <a:pt x="2806" y="1208"/>
                    </a:lnTo>
                    <a:lnTo>
                      <a:pt x="2797" y="1242"/>
                    </a:lnTo>
                    <a:lnTo>
                      <a:pt x="2782" y="1275"/>
                    </a:lnTo>
                    <a:lnTo>
                      <a:pt x="2763" y="1305"/>
                    </a:lnTo>
                    <a:lnTo>
                      <a:pt x="2738" y="1333"/>
                    </a:lnTo>
                    <a:lnTo>
                      <a:pt x="1842" y="2229"/>
                    </a:lnTo>
                    <a:lnTo>
                      <a:pt x="1814" y="2254"/>
                    </a:lnTo>
                    <a:lnTo>
                      <a:pt x="1783" y="2273"/>
                    </a:lnTo>
                    <a:lnTo>
                      <a:pt x="1750" y="2288"/>
                    </a:lnTo>
                    <a:lnTo>
                      <a:pt x="1717" y="2297"/>
                    </a:lnTo>
                    <a:lnTo>
                      <a:pt x="1682" y="2303"/>
                    </a:lnTo>
                    <a:lnTo>
                      <a:pt x="1647" y="2303"/>
                    </a:lnTo>
                    <a:lnTo>
                      <a:pt x="1611" y="2297"/>
                    </a:lnTo>
                    <a:lnTo>
                      <a:pt x="1578" y="2288"/>
                    </a:lnTo>
                    <a:lnTo>
                      <a:pt x="1545" y="2273"/>
                    </a:lnTo>
                    <a:lnTo>
                      <a:pt x="1514" y="2254"/>
                    </a:lnTo>
                    <a:lnTo>
                      <a:pt x="1486" y="2229"/>
                    </a:lnTo>
                    <a:lnTo>
                      <a:pt x="1461" y="2201"/>
                    </a:lnTo>
                    <a:lnTo>
                      <a:pt x="1442" y="2171"/>
                    </a:lnTo>
                    <a:lnTo>
                      <a:pt x="1427" y="2138"/>
                    </a:lnTo>
                    <a:lnTo>
                      <a:pt x="1418" y="2104"/>
                    </a:lnTo>
                    <a:lnTo>
                      <a:pt x="1413" y="2069"/>
                    </a:lnTo>
                    <a:lnTo>
                      <a:pt x="1413" y="2034"/>
                    </a:lnTo>
                    <a:lnTo>
                      <a:pt x="1418" y="1999"/>
                    </a:lnTo>
                    <a:lnTo>
                      <a:pt x="1427" y="1965"/>
                    </a:lnTo>
                    <a:lnTo>
                      <a:pt x="1442" y="1932"/>
                    </a:lnTo>
                    <a:lnTo>
                      <a:pt x="1461" y="1902"/>
                    </a:lnTo>
                    <a:lnTo>
                      <a:pt x="1486" y="1873"/>
                    </a:lnTo>
                    <a:lnTo>
                      <a:pt x="1703" y="1657"/>
                    </a:lnTo>
                    <a:lnTo>
                      <a:pt x="1746" y="1612"/>
                    </a:lnTo>
                    <a:lnTo>
                      <a:pt x="1952" y="1407"/>
                    </a:lnTo>
                    <a:lnTo>
                      <a:pt x="1376" y="1407"/>
                    </a:lnTo>
                    <a:lnTo>
                      <a:pt x="1301" y="1408"/>
                    </a:lnTo>
                    <a:lnTo>
                      <a:pt x="252" y="1408"/>
                    </a:lnTo>
                    <a:lnTo>
                      <a:pt x="211" y="1405"/>
                    </a:lnTo>
                    <a:lnTo>
                      <a:pt x="173" y="1396"/>
                    </a:lnTo>
                    <a:lnTo>
                      <a:pt x="137" y="1380"/>
                    </a:lnTo>
                    <a:lnTo>
                      <a:pt x="103" y="1359"/>
                    </a:lnTo>
                    <a:lnTo>
                      <a:pt x="74" y="1335"/>
                    </a:lnTo>
                    <a:lnTo>
                      <a:pt x="49" y="1305"/>
                    </a:lnTo>
                    <a:lnTo>
                      <a:pt x="28" y="1271"/>
                    </a:lnTo>
                    <a:lnTo>
                      <a:pt x="12" y="1235"/>
                    </a:lnTo>
                    <a:lnTo>
                      <a:pt x="3" y="1197"/>
                    </a:lnTo>
                    <a:lnTo>
                      <a:pt x="0" y="1156"/>
                    </a:lnTo>
                    <a:lnTo>
                      <a:pt x="3" y="1115"/>
                    </a:lnTo>
                    <a:lnTo>
                      <a:pt x="12" y="1077"/>
                    </a:lnTo>
                    <a:lnTo>
                      <a:pt x="28" y="1041"/>
                    </a:lnTo>
                    <a:lnTo>
                      <a:pt x="49" y="1007"/>
                    </a:lnTo>
                    <a:lnTo>
                      <a:pt x="74" y="978"/>
                    </a:lnTo>
                    <a:lnTo>
                      <a:pt x="103" y="953"/>
                    </a:lnTo>
                    <a:lnTo>
                      <a:pt x="136" y="932"/>
                    </a:lnTo>
                    <a:lnTo>
                      <a:pt x="172" y="917"/>
                    </a:lnTo>
                    <a:lnTo>
                      <a:pt x="211" y="907"/>
                    </a:lnTo>
                    <a:lnTo>
                      <a:pt x="252" y="904"/>
                    </a:lnTo>
                    <a:lnTo>
                      <a:pt x="1230" y="904"/>
                    </a:lnTo>
                    <a:lnTo>
                      <a:pt x="1306" y="903"/>
                    </a:lnTo>
                    <a:lnTo>
                      <a:pt x="1951" y="903"/>
                    </a:lnTo>
                    <a:lnTo>
                      <a:pt x="1945" y="897"/>
                    </a:lnTo>
                    <a:lnTo>
                      <a:pt x="1940" y="892"/>
                    </a:lnTo>
                    <a:lnTo>
                      <a:pt x="1934" y="886"/>
                    </a:lnTo>
                    <a:lnTo>
                      <a:pt x="1902" y="854"/>
                    </a:lnTo>
                    <a:lnTo>
                      <a:pt x="1887" y="839"/>
                    </a:lnTo>
                    <a:lnTo>
                      <a:pt x="1869" y="822"/>
                    </a:lnTo>
                    <a:lnTo>
                      <a:pt x="1850" y="801"/>
                    </a:lnTo>
                    <a:lnTo>
                      <a:pt x="1827" y="779"/>
                    </a:lnTo>
                    <a:lnTo>
                      <a:pt x="1801" y="754"/>
                    </a:lnTo>
                    <a:lnTo>
                      <a:pt x="1706" y="659"/>
                    </a:lnTo>
                    <a:lnTo>
                      <a:pt x="1669" y="621"/>
                    </a:lnTo>
                    <a:lnTo>
                      <a:pt x="1626" y="579"/>
                    </a:lnTo>
                    <a:lnTo>
                      <a:pt x="1581" y="532"/>
                    </a:lnTo>
                    <a:lnTo>
                      <a:pt x="1478" y="430"/>
                    </a:lnTo>
                    <a:lnTo>
                      <a:pt x="1453" y="401"/>
                    </a:lnTo>
                    <a:lnTo>
                      <a:pt x="1434" y="371"/>
                    </a:lnTo>
                    <a:lnTo>
                      <a:pt x="1419" y="338"/>
                    </a:lnTo>
                    <a:lnTo>
                      <a:pt x="1410" y="304"/>
                    </a:lnTo>
                    <a:lnTo>
                      <a:pt x="1405" y="269"/>
                    </a:lnTo>
                    <a:lnTo>
                      <a:pt x="1405" y="234"/>
                    </a:lnTo>
                    <a:lnTo>
                      <a:pt x="1410" y="199"/>
                    </a:lnTo>
                    <a:lnTo>
                      <a:pt x="1419" y="165"/>
                    </a:lnTo>
                    <a:lnTo>
                      <a:pt x="1434" y="132"/>
                    </a:lnTo>
                    <a:lnTo>
                      <a:pt x="1453" y="102"/>
                    </a:lnTo>
                    <a:lnTo>
                      <a:pt x="1478" y="74"/>
                    </a:lnTo>
                    <a:lnTo>
                      <a:pt x="1506" y="49"/>
                    </a:lnTo>
                    <a:lnTo>
                      <a:pt x="1537" y="30"/>
                    </a:lnTo>
                    <a:lnTo>
                      <a:pt x="1570" y="15"/>
                    </a:lnTo>
                    <a:lnTo>
                      <a:pt x="1604" y="6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568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000">
                  <a:solidFill>
                    <a:schemeClr val="accent2">
                      <a:lumMod val="75000"/>
                    </a:schemeClr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47" name="Rectangle 3"/>
              <p:cNvSpPr>
                <a:spLocks noChangeArrowheads="1"/>
              </p:cNvSpPr>
              <p:nvPr/>
            </p:nvSpPr>
            <p:spPr bwMode="auto">
              <a:xfrm>
                <a:off x="4932039" y="3068960"/>
                <a:ext cx="3672410" cy="9973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marL="209550" indent="-209550" defTabSz="1330325" eaLnBrk="0" latinLnBrk="0" hangingPunct="0">
                  <a:lnSpc>
                    <a:spcPct val="180000"/>
                  </a:lnSpc>
                  <a:spcAft>
                    <a:spcPts val="600"/>
                  </a:spcAft>
                  <a:buClr>
                    <a:srgbClr val="D0A660"/>
                  </a:buClr>
                  <a:buSzPct val="100000"/>
                  <a:defRPr/>
                </a:pPr>
                <a:r>
                  <a:rPr lang="ko-KR" altLang="en-US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교육 프로그램 운영 소요 시간 및 예산 절감</a:t>
                </a:r>
                <a:endParaRPr lang="en-US" altLang="ko-KR" b="1" kern="0" spc="-150" dirty="0">
                  <a:solidFill>
                    <a:schemeClr val="accent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grpSp>
        <p:nvGrpSpPr>
          <p:cNvPr id="62" name="그룹 73"/>
          <p:cNvGrpSpPr>
            <a:grpSpLocks/>
          </p:cNvGrpSpPr>
          <p:nvPr/>
        </p:nvGrpSpPr>
        <p:grpSpPr bwMode="auto">
          <a:xfrm>
            <a:off x="1662846" y="5203499"/>
            <a:ext cx="5472963" cy="1190843"/>
            <a:chOff x="4499992" y="2670123"/>
            <a:chExt cx="4320480" cy="1190983"/>
          </a:xfrm>
        </p:grpSpPr>
        <p:sp>
          <p:nvSpPr>
            <p:cNvPr id="63" name="양쪽 모서리가 둥근 사각형 62"/>
            <p:cNvSpPr/>
            <p:nvPr/>
          </p:nvSpPr>
          <p:spPr>
            <a:xfrm rot="5400000" flipH="1">
              <a:off x="6403775" y="766340"/>
              <a:ext cx="470844" cy="427841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7D5EB"/>
            </a:solidFill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anchor="ctr">
              <a:scene3d>
                <a:camera prst="orthographicFront"/>
                <a:lightRig rig="threePt" dir="t"/>
              </a:scene3d>
              <a:sp3d>
                <a:bevelT w="1270" h="6350"/>
              </a:sp3d>
            </a:bodyPr>
            <a:lstStyle/>
            <a:p>
              <a:pPr defTabSz="925513">
                <a:buClr>
                  <a:schemeClr val="bg2"/>
                </a:buClr>
                <a:buSzPct val="100000"/>
                <a:defRPr/>
              </a:pPr>
              <a:r>
                <a:rPr lang="ko-KR" altLang="en-US" b="1" spc="-50" dirty="0">
                  <a:solidFill>
                    <a:srgbClr val="003399"/>
                  </a:solidFill>
                </a:rPr>
                <a:t>  </a:t>
              </a:r>
              <a:r>
                <a:rPr lang="ko-KR" altLang="en-US" b="1" spc="-50" dirty="0" smtClean="0">
                  <a:solidFill>
                    <a:srgbClr val="003399"/>
                  </a:solidFill>
                </a:rPr>
                <a:t>교육을 통한 전이 유도 도모</a:t>
              </a:r>
              <a:endParaRPr lang="en-US" altLang="ko-KR" sz="1400" b="1" spc="-50" dirty="0">
                <a:solidFill>
                  <a:srgbClr val="003399"/>
                </a:solidFill>
              </a:endParaRPr>
            </a:p>
          </p:txBody>
        </p:sp>
        <p:grpSp>
          <p:nvGrpSpPr>
            <p:cNvPr id="64" name="그룹 42"/>
            <p:cNvGrpSpPr>
              <a:grpSpLocks/>
            </p:cNvGrpSpPr>
            <p:nvPr/>
          </p:nvGrpSpPr>
          <p:grpSpPr bwMode="auto">
            <a:xfrm>
              <a:off x="4643731" y="3068960"/>
              <a:ext cx="4176741" cy="424333"/>
              <a:chOff x="4643746" y="3068960"/>
              <a:chExt cx="3960703" cy="424333"/>
            </a:xfrm>
          </p:grpSpPr>
          <p:sp>
            <p:nvSpPr>
              <p:cNvPr id="69" name="Freeform 528"/>
              <p:cNvSpPr>
                <a:spLocks/>
              </p:cNvSpPr>
              <p:nvPr/>
            </p:nvSpPr>
            <p:spPr bwMode="auto">
              <a:xfrm rot="10800000" flipH="1">
                <a:off x="4643746" y="3278929"/>
                <a:ext cx="182141" cy="150830"/>
              </a:xfrm>
              <a:custGeom>
                <a:avLst/>
                <a:gdLst/>
                <a:ahLst/>
                <a:cxnLst>
                  <a:cxn ang="0">
                    <a:pos x="1674" y="0"/>
                  </a:cxn>
                  <a:cxn ang="0">
                    <a:pos x="1743" y="15"/>
                  </a:cxn>
                  <a:cxn ang="0">
                    <a:pos x="1806" y="49"/>
                  </a:cxn>
                  <a:cxn ang="0">
                    <a:pos x="2738" y="978"/>
                  </a:cxn>
                  <a:cxn ang="0">
                    <a:pos x="2782" y="1036"/>
                  </a:cxn>
                  <a:cxn ang="0">
                    <a:pos x="2806" y="1103"/>
                  </a:cxn>
                  <a:cxn ang="0">
                    <a:pos x="2812" y="1173"/>
                  </a:cxn>
                  <a:cxn ang="0">
                    <a:pos x="2797" y="1242"/>
                  </a:cxn>
                  <a:cxn ang="0">
                    <a:pos x="2763" y="1305"/>
                  </a:cxn>
                  <a:cxn ang="0">
                    <a:pos x="1842" y="2229"/>
                  </a:cxn>
                  <a:cxn ang="0">
                    <a:pos x="1783" y="2273"/>
                  </a:cxn>
                  <a:cxn ang="0">
                    <a:pos x="1717" y="2297"/>
                  </a:cxn>
                  <a:cxn ang="0">
                    <a:pos x="1647" y="2303"/>
                  </a:cxn>
                  <a:cxn ang="0">
                    <a:pos x="1578" y="2288"/>
                  </a:cxn>
                  <a:cxn ang="0">
                    <a:pos x="1514" y="2254"/>
                  </a:cxn>
                  <a:cxn ang="0">
                    <a:pos x="1461" y="2201"/>
                  </a:cxn>
                  <a:cxn ang="0">
                    <a:pos x="1427" y="2138"/>
                  </a:cxn>
                  <a:cxn ang="0">
                    <a:pos x="1413" y="2069"/>
                  </a:cxn>
                  <a:cxn ang="0">
                    <a:pos x="1418" y="1999"/>
                  </a:cxn>
                  <a:cxn ang="0">
                    <a:pos x="1442" y="1932"/>
                  </a:cxn>
                  <a:cxn ang="0">
                    <a:pos x="1486" y="1873"/>
                  </a:cxn>
                  <a:cxn ang="0">
                    <a:pos x="1746" y="1612"/>
                  </a:cxn>
                  <a:cxn ang="0">
                    <a:pos x="1376" y="1407"/>
                  </a:cxn>
                  <a:cxn ang="0">
                    <a:pos x="252" y="1408"/>
                  </a:cxn>
                  <a:cxn ang="0">
                    <a:pos x="173" y="1396"/>
                  </a:cxn>
                  <a:cxn ang="0">
                    <a:pos x="103" y="1359"/>
                  </a:cxn>
                  <a:cxn ang="0">
                    <a:pos x="49" y="1305"/>
                  </a:cxn>
                  <a:cxn ang="0">
                    <a:pos x="12" y="1235"/>
                  </a:cxn>
                  <a:cxn ang="0">
                    <a:pos x="0" y="1156"/>
                  </a:cxn>
                  <a:cxn ang="0">
                    <a:pos x="12" y="1077"/>
                  </a:cxn>
                  <a:cxn ang="0">
                    <a:pos x="49" y="1007"/>
                  </a:cxn>
                  <a:cxn ang="0">
                    <a:pos x="103" y="953"/>
                  </a:cxn>
                  <a:cxn ang="0">
                    <a:pos x="172" y="917"/>
                  </a:cxn>
                  <a:cxn ang="0">
                    <a:pos x="252" y="904"/>
                  </a:cxn>
                  <a:cxn ang="0">
                    <a:pos x="1306" y="903"/>
                  </a:cxn>
                  <a:cxn ang="0">
                    <a:pos x="1945" y="897"/>
                  </a:cxn>
                  <a:cxn ang="0">
                    <a:pos x="1934" y="886"/>
                  </a:cxn>
                  <a:cxn ang="0">
                    <a:pos x="1887" y="839"/>
                  </a:cxn>
                  <a:cxn ang="0">
                    <a:pos x="1850" y="801"/>
                  </a:cxn>
                  <a:cxn ang="0">
                    <a:pos x="1801" y="754"/>
                  </a:cxn>
                  <a:cxn ang="0">
                    <a:pos x="1669" y="621"/>
                  </a:cxn>
                  <a:cxn ang="0">
                    <a:pos x="1581" y="532"/>
                  </a:cxn>
                  <a:cxn ang="0">
                    <a:pos x="1453" y="401"/>
                  </a:cxn>
                  <a:cxn ang="0">
                    <a:pos x="1419" y="338"/>
                  </a:cxn>
                  <a:cxn ang="0">
                    <a:pos x="1405" y="269"/>
                  </a:cxn>
                  <a:cxn ang="0">
                    <a:pos x="1410" y="199"/>
                  </a:cxn>
                  <a:cxn ang="0">
                    <a:pos x="1434" y="132"/>
                  </a:cxn>
                  <a:cxn ang="0">
                    <a:pos x="1478" y="74"/>
                  </a:cxn>
                  <a:cxn ang="0">
                    <a:pos x="1537" y="30"/>
                  </a:cxn>
                  <a:cxn ang="0">
                    <a:pos x="1604" y="6"/>
                  </a:cxn>
                </a:cxnLst>
                <a:rect l="0" t="0" r="r" b="b"/>
                <a:pathLst>
                  <a:path w="2812" h="2303">
                    <a:moveTo>
                      <a:pt x="1639" y="0"/>
                    </a:moveTo>
                    <a:lnTo>
                      <a:pt x="1674" y="0"/>
                    </a:lnTo>
                    <a:lnTo>
                      <a:pt x="1709" y="6"/>
                    </a:lnTo>
                    <a:lnTo>
                      <a:pt x="1743" y="15"/>
                    </a:lnTo>
                    <a:lnTo>
                      <a:pt x="1775" y="30"/>
                    </a:lnTo>
                    <a:lnTo>
                      <a:pt x="1806" y="49"/>
                    </a:lnTo>
                    <a:lnTo>
                      <a:pt x="1834" y="74"/>
                    </a:lnTo>
                    <a:lnTo>
                      <a:pt x="2738" y="978"/>
                    </a:lnTo>
                    <a:lnTo>
                      <a:pt x="2763" y="1006"/>
                    </a:lnTo>
                    <a:lnTo>
                      <a:pt x="2782" y="1036"/>
                    </a:lnTo>
                    <a:lnTo>
                      <a:pt x="2797" y="1069"/>
                    </a:lnTo>
                    <a:lnTo>
                      <a:pt x="2806" y="1103"/>
                    </a:lnTo>
                    <a:lnTo>
                      <a:pt x="2812" y="1138"/>
                    </a:lnTo>
                    <a:lnTo>
                      <a:pt x="2812" y="1173"/>
                    </a:lnTo>
                    <a:lnTo>
                      <a:pt x="2806" y="1208"/>
                    </a:lnTo>
                    <a:lnTo>
                      <a:pt x="2797" y="1242"/>
                    </a:lnTo>
                    <a:lnTo>
                      <a:pt x="2782" y="1275"/>
                    </a:lnTo>
                    <a:lnTo>
                      <a:pt x="2763" y="1305"/>
                    </a:lnTo>
                    <a:lnTo>
                      <a:pt x="2738" y="1333"/>
                    </a:lnTo>
                    <a:lnTo>
                      <a:pt x="1842" y="2229"/>
                    </a:lnTo>
                    <a:lnTo>
                      <a:pt x="1814" y="2254"/>
                    </a:lnTo>
                    <a:lnTo>
                      <a:pt x="1783" y="2273"/>
                    </a:lnTo>
                    <a:lnTo>
                      <a:pt x="1750" y="2288"/>
                    </a:lnTo>
                    <a:lnTo>
                      <a:pt x="1717" y="2297"/>
                    </a:lnTo>
                    <a:lnTo>
                      <a:pt x="1682" y="2303"/>
                    </a:lnTo>
                    <a:lnTo>
                      <a:pt x="1647" y="2303"/>
                    </a:lnTo>
                    <a:lnTo>
                      <a:pt x="1611" y="2297"/>
                    </a:lnTo>
                    <a:lnTo>
                      <a:pt x="1578" y="2288"/>
                    </a:lnTo>
                    <a:lnTo>
                      <a:pt x="1545" y="2273"/>
                    </a:lnTo>
                    <a:lnTo>
                      <a:pt x="1514" y="2254"/>
                    </a:lnTo>
                    <a:lnTo>
                      <a:pt x="1486" y="2229"/>
                    </a:lnTo>
                    <a:lnTo>
                      <a:pt x="1461" y="2201"/>
                    </a:lnTo>
                    <a:lnTo>
                      <a:pt x="1442" y="2171"/>
                    </a:lnTo>
                    <a:lnTo>
                      <a:pt x="1427" y="2138"/>
                    </a:lnTo>
                    <a:lnTo>
                      <a:pt x="1418" y="2104"/>
                    </a:lnTo>
                    <a:lnTo>
                      <a:pt x="1413" y="2069"/>
                    </a:lnTo>
                    <a:lnTo>
                      <a:pt x="1413" y="2034"/>
                    </a:lnTo>
                    <a:lnTo>
                      <a:pt x="1418" y="1999"/>
                    </a:lnTo>
                    <a:lnTo>
                      <a:pt x="1427" y="1965"/>
                    </a:lnTo>
                    <a:lnTo>
                      <a:pt x="1442" y="1932"/>
                    </a:lnTo>
                    <a:lnTo>
                      <a:pt x="1461" y="1902"/>
                    </a:lnTo>
                    <a:lnTo>
                      <a:pt x="1486" y="1873"/>
                    </a:lnTo>
                    <a:lnTo>
                      <a:pt x="1703" y="1657"/>
                    </a:lnTo>
                    <a:lnTo>
                      <a:pt x="1746" y="1612"/>
                    </a:lnTo>
                    <a:lnTo>
                      <a:pt x="1952" y="1407"/>
                    </a:lnTo>
                    <a:lnTo>
                      <a:pt x="1376" y="1407"/>
                    </a:lnTo>
                    <a:lnTo>
                      <a:pt x="1301" y="1408"/>
                    </a:lnTo>
                    <a:lnTo>
                      <a:pt x="252" y="1408"/>
                    </a:lnTo>
                    <a:lnTo>
                      <a:pt x="211" y="1405"/>
                    </a:lnTo>
                    <a:lnTo>
                      <a:pt x="173" y="1396"/>
                    </a:lnTo>
                    <a:lnTo>
                      <a:pt x="137" y="1380"/>
                    </a:lnTo>
                    <a:lnTo>
                      <a:pt x="103" y="1359"/>
                    </a:lnTo>
                    <a:lnTo>
                      <a:pt x="74" y="1335"/>
                    </a:lnTo>
                    <a:lnTo>
                      <a:pt x="49" y="1305"/>
                    </a:lnTo>
                    <a:lnTo>
                      <a:pt x="28" y="1271"/>
                    </a:lnTo>
                    <a:lnTo>
                      <a:pt x="12" y="1235"/>
                    </a:lnTo>
                    <a:lnTo>
                      <a:pt x="3" y="1197"/>
                    </a:lnTo>
                    <a:lnTo>
                      <a:pt x="0" y="1156"/>
                    </a:lnTo>
                    <a:lnTo>
                      <a:pt x="3" y="1115"/>
                    </a:lnTo>
                    <a:lnTo>
                      <a:pt x="12" y="1077"/>
                    </a:lnTo>
                    <a:lnTo>
                      <a:pt x="28" y="1041"/>
                    </a:lnTo>
                    <a:lnTo>
                      <a:pt x="49" y="1007"/>
                    </a:lnTo>
                    <a:lnTo>
                      <a:pt x="74" y="978"/>
                    </a:lnTo>
                    <a:lnTo>
                      <a:pt x="103" y="953"/>
                    </a:lnTo>
                    <a:lnTo>
                      <a:pt x="136" y="932"/>
                    </a:lnTo>
                    <a:lnTo>
                      <a:pt x="172" y="917"/>
                    </a:lnTo>
                    <a:lnTo>
                      <a:pt x="211" y="907"/>
                    </a:lnTo>
                    <a:lnTo>
                      <a:pt x="252" y="904"/>
                    </a:lnTo>
                    <a:lnTo>
                      <a:pt x="1230" y="904"/>
                    </a:lnTo>
                    <a:lnTo>
                      <a:pt x="1306" y="903"/>
                    </a:lnTo>
                    <a:lnTo>
                      <a:pt x="1951" y="903"/>
                    </a:lnTo>
                    <a:lnTo>
                      <a:pt x="1945" y="897"/>
                    </a:lnTo>
                    <a:lnTo>
                      <a:pt x="1940" y="892"/>
                    </a:lnTo>
                    <a:lnTo>
                      <a:pt x="1934" y="886"/>
                    </a:lnTo>
                    <a:lnTo>
                      <a:pt x="1902" y="854"/>
                    </a:lnTo>
                    <a:lnTo>
                      <a:pt x="1887" y="839"/>
                    </a:lnTo>
                    <a:lnTo>
                      <a:pt x="1869" y="822"/>
                    </a:lnTo>
                    <a:lnTo>
                      <a:pt x="1850" y="801"/>
                    </a:lnTo>
                    <a:lnTo>
                      <a:pt x="1827" y="779"/>
                    </a:lnTo>
                    <a:lnTo>
                      <a:pt x="1801" y="754"/>
                    </a:lnTo>
                    <a:lnTo>
                      <a:pt x="1706" y="659"/>
                    </a:lnTo>
                    <a:lnTo>
                      <a:pt x="1669" y="621"/>
                    </a:lnTo>
                    <a:lnTo>
                      <a:pt x="1626" y="579"/>
                    </a:lnTo>
                    <a:lnTo>
                      <a:pt x="1581" y="532"/>
                    </a:lnTo>
                    <a:lnTo>
                      <a:pt x="1478" y="430"/>
                    </a:lnTo>
                    <a:lnTo>
                      <a:pt x="1453" y="401"/>
                    </a:lnTo>
                    <a:lnTo>
                      <a:pt x="1434" y="371"/>
                    </a:lnTo>
                    <a:lnTo>
                      <a:pt x="1419" y="338"/>
                    </a:lnTo>
                    <a:lnTo>
                      <a:pt x="1410" y="304"/>
                    </a:lnTo>
                    <a:lnTo>
                      <a:pt x="1405" y="269"/>
                    </a:lnTo>
                    <a:lnTo>
                      <a:pt x="1405" y="234"/>
                    </a:lnTo>
                    <a:lnTo>
                      <a:pt x="1410" y="199"/>
                    </a:lnTo>
                    <a:lnTo>
                      <a:pt x="1419" y="165"/>
                    </a:lnTo>
                    <a:lnTo>
                      <a:pt x="1434" y="132"/>
                    </a:lnTo>
                    <a:lnTo>
                      <a:pt x="1453" y="102"/>
                    </a:lnTo>
                    <a:lnTo>
                      <a:pt x="1478" y="74"/>
                    </a:lnTo>
                    <a:lnTo>
                      <a:pt x="1506" y="49"/>
                    </a:lnTo>
                    <a:lnTo>
                      <a:pt x="1537" y="30"/>
                    </a:lnTo>
                    <a:lnTo>
                      <a:pt x="1570" y="15"/>
                    </a:lnTo>
                    <a:lnTo>
                      <a:pt x="1604" y="6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568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000">
                  <a:solidFill>
                    <a:schemeClr val="accent2">
                      <a:lumMod val="75000"/>
                    </a:schemeClr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71" name="Rectangle 3"/>
              <p:cNvSpPr>
                <a:spLocks noChangeArrowheads="1"/>
              </p:cNvSpPr>
              <p:nvPr/>
            </p:nvSpPr>
            <p:spPr bwMode="auto">
              <a:xfrm>
                <a:off x="4932040" y="3068960"/>
                <a:ext cx="3672409" cy="4243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marL="209550" indent="-209550" defTabSz="1330325" eaLnBrk="0" latinLnBrk="0" hangingPunct="0">
                  <a:lnSpc>
                    <a:spcPct val="180000"/>
                  </a:lnSpc>
                  <a:spcAft>
                    <a:spcPts val="600"/>
                  </a:spcAft>
                  <a:buClr>
                    <a:srgbClr val="D0A660"/>
                  </a:buClr>
                  <a:buSzPct val="100000"/>
                  <a:defRPr/>
                </a:pPr>
                <a:r>
                  <a:rPr lang="ko-KR" altLang="en-US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암 예방 및 조기검진 필요성에 대한 인식 확대</a:t>
                </a:r>
                <a:endParaRPr lang="en-US" altLang="ko-KR" b="1" kern="0" spc="-150" dirty="0">
                  <a:solidFill>
                    <a:schemeClr val="accent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66" name="그룹 43"/>
            <p:cNvGrpSpPr>
              <a:grpSpLocks/>
            </p:cNvGrpSpPr>
            <p:nvPr/>
          </p:nvGrpSpPr>
          <p:grpSpPr bwMode="auto">
            <a:xfrm>
              <a:off x="4643731" y="3362449"/>
              <a:ext cx="4176741" cy="498657"/>
              <a:chOff x="4643746" y="3068959"/>
              <a:chExt cx="3960703" cy="498657"/>
            </a:xfrm>
          </p:grpSpPr>
          <p:sp>
            <p:nvSpPr>
              <p:cNvPr id="67" name="Freeform 528"/>
              <p:cNvSpPr>
                <a:spLocks/>
              </p:cNvSpPr>
              <p:nvPr/>
            </p:nvSpPr>
            <p:spPr bwMode="auto">
              <a:xfrm rot="10800000" flipH="1">
                <a:off x="4643746" y="3279160"/>
                <a:ext cx="182141" cy="150831"/>
              </a:xfrm>
              <a:custGeom>
                <a:avLst/>
                <a:gdLst/>
                <a:ahLst/>
                <a:cxnLst>
                  <a:cxn ang="0">
                    <a:pos x="1674" y="0"/>
                  </a:cxn>
                  <a:cxn ang="0">
                    <a:pos x="1743" y="15"/>
                  </a:cxn>
                  <a:cxn ang="0">
                    <a:pos x="1806" y="49"/>
                  </a:cxn>
                  <a:cxn ang="0">
                    <a:pos x="2738" y="978"/>
                  </a:cxn>
                  <a:cxn ang="0">
                    <a:pos x="2782" y="1036"/>
                  </a:cxn>
                  <a:cxn ang="0">
                    <a:pos x="2806" y="1103"/>
                  </a:cxn>
                  <a:cxn ang="0">
                    <a:pos x="2812" y="1173"/>
                  </a:cxn>
                  <a:cxn ang="0">
                    <a:pos x="2797" y="1242"/>
                  </a:cxn>
                  <a:cxn ang="0">
                    <a:pos x="2763" y="1305"/>
                  </a:cxn>
                  <a:cxn ang="0">
                    <a:pos x="1842" y="2229"/>
                  </a:cxn>
                  <a:cxn ang="0">
                    <a:pos x="1783" y="2273"/>
                  </a:cxn>
                  <a:cxn ang="0">
                    <a:pos x="1717" y="2297"/>
                  </a:cxn>
                  <a:cxn ang="0">
                    <a:pos x="1647" y="2303"/>
                  </a:cxn>
                  <a:cxn ang="0">
                    <a:pos x="1578" y="2288"/>
                  </a:cxn>
                  <a:cxn ang="0">
                    <a:pos x="1514" y="2254"/>
                  </a:cxn>
                  <a:cxn ang="0">
                    <a:pos x="1461" y="2201"/>
                  </a:cxn>
                  <a:cxn ang="0">
                    <a:pos x="1427" y="2138"/>
                  </a:cxn>
                  <a:cxn ang="0">
                    <a:pos x="1413" y="2069"/>
                  </a:cxn>
                  <a:cxn ang="0">
                    <a:pos x="1418" y="1999"/>
                  </a:cxn>
                  <a:cxn ang="0">
                    <a:pos x="1442" y="1932"/>
                  </a:cxn>
                  <a:cxn ang="0">
                    <a:pos x="1486" y="1873"/>
                  </a:cxn>
                  <a:cxn ang="0">
                    <a:pos x="1746" y="1612"/>
                  </a:cxn>
                  <a:cxn ang="0">
                    <a:pos x="1376" y="1407"/>
                  </a:cxn>
                  <a:cxn ang="0">
                    <a:pos x="252" y="1408"/>
                  </a:cxn>
                  <a:cxn ang="0">
                    <a:pos x="173" y="1396"/>
                  </a:cxn>
                  <a:cxn ang="0">
                    <a:pos x="103" y="1359"/>
                  </a:cxn>
                  <a:cxn ang="0">
                    <a:pos x="49" y="1305"/>
                  </a:cxn>
                  <a:cxn ang="0">
                    <a:pos x="12" y="1235"/>
                  </a:cxn>
                  <a:cxn ang="0">
                    <a:pos x="0" y="1156"/>
                  </a:cxn>
                  <a:cxn ang="0">
                    <a:pos x="12" y="1077"/>
                  </a:cxn>
                  <a:cxn ang="0">
                    <a:pos x="49" y="1007"/>
                  </a:cxn>
                  <a:cxn ang="0">
                    <a:pos x="103" y="953"/>
                  </a:cxn>
                  <a:cxn ang="0">
                    <a:pos x="172" y="917"/>
                  </a:cxn>
                  <a:cxn ang="0">
                    <a:pos x="252" y="904"/>
                  </a:cxn>
                  <a:cxn ang="0">
                    <a:pos x="1306" y="903"/>
                  </a:cxn>
                  <a:cxn ang="0">
                    <a:pos x="1945" y="897"/>
                  </a:cxn>
                  <a:cxn ang="0">
                    <a:pos x="1934" y="886"/>
                  </a:cxn>
                  <a:cxn ang="0">
                    <a:pos x="1887" y="839"/>
                  </a:cxn>
                  <a:cxn ang="0">
                    <a:pos x="1850" y="801"/>
                  </a:cxn>
                  <a:cxn ang="0">
                    <a:pos x="1801" y="754"/>
                  </a:cxn>
                  <a:cxn ang="0">
                    <a:pos x="1669" y="621"/>
                  </a:cxn>
                  <a:cxn ang="0">
                    <a:pos x="1581" y="532"/>
                  </a:cxn>
                  <a:cxn ang="0">
                    <a:pos x="1453" y="401"/>
                  </a:cxn>
                  <a:cxn ang="0">
                    <a:pos x="1419" y="338"/>
                  </a:cxn>
                  <a:cxn ang="0">
                    <a:pos x="1405" y="269"/>
                  </a:cxn>
                  <a:cxn ang="0">
                    <a:pos x="1410" y="199"/>
                  </a:cxn>
                  <a:cxn ang="0">
                    <a:pos x="1434" y="132"/>
                  </a:cxn>
                  <a:cxn ang="0">
                    <a:pos x="1478" y="74"/>
                  </a:cxn>
                  <a:cxn ang="0">
                    <a:pos x="1537" y="30"/>
                  </a:cxn>
                  <a:cxn ang="0">
                    <a:pos x="1604" y="6"/>
                  </a:cxn>
                </a:cxnLst>
                <a:rect l="0" t="0" r="r" b="b"/>
                <a:pathLst>
                  <a:path w="2812" h="2303">
                    <a:moveTo>
                      <a:pt x="1639" y="0"/>
                    </a:moveTo>
                    <a:lnTo>
                      <a:pt x="1674" y="0"/>
                    </a:lnTo>
                    <a:lnTo>
                      <a:pt x="1709" y="6"/>
                    </a:lnTo>
                    <a:lnTo>
                      <a:pt x="1743" y="15"/>
                    </a:lnTo>
                    <a:lnTo>
                      <a:pt x="1775" y="30"/>
                    </a:lnTo>
                    <a:lnTo>
                      <a:pt x="1806" y="49"/>
                    </a:lnTo>
                    <a:lnTo>
                      <a:pt x="1834" y="74"/>
                    </a:lnTo>
                    <a:lnTo>
                      <a:pt x="2738" y="978"/>
                    </a:lnTo>
                    <a:lnTo>
                      <a:pt x="2763" y="1006"/>
                    </a:lnTo>
                    <a:lnTo>
                      <a:pt x="2782" y="1036"/>
                    </a:lnTo>
                    <a:lnTo>
                      <a:pt x="2797" y="1069"/>
                    </a:lnTo>
                    <a:lnTo>
                      <a:pt x="2806" y="1103"/>
                    </a:lnTo>
                    <a:lnTo>
                      <a:pt x="2812" y="1138"/>
                    </a:lnTo>
                    <a:lnTo>
                      <a:pt x="2812" y="1173"/>
                    </a:lnTo>
                    <a:lnTo>
                      <a:pt x="2806" y="1208"/>
                    </a:lnTo>
                    <a:lnTo>
                      <a:pt x="2797" y="1242"/>
                    </a:lnTo>
                    <a:lnTo>
                      <a:pt x="2782" y="1275"/>
                    </a:lnTo>
                    <a:lnTo>
                      <a:pt x="2763" y="1305"/>
                    </a:lnTo>
                    <a:lnTo>
                      <a:pt x="2738" y="1333"/>
                    </a:lnTo>
                    <a:lnTo>
                      <a:pt x="1842" y="2229"/>
                    </a:lnTo>
                    <a:lnTo>
                      <a:pt x="1814" y="2254"/>
                    </a:lnTo>
                    <a:lnTo>
                      <a:pt x="1783" y="2273"/>
                    </a:lnTo>
                    <a:lnTo>
                      <a:pt x="1750" y="2288"/>
                    </a:lnTo>
                    <a:lnTo>
                      <a:pt x="1717" y="2297"/>
                    </a:lnTo>
                    <a:lnTo>
                      <a:pt x="1682" y="2303"/>
                    </a:lnTo>
                    <a:lnTo>
                      <a:pt x="1647" y="2303"/>
                    </a:lnTo>
                    <a:lnTo>
                      <a:pt x="1611" y="2297"/>
                    </a:lnTo>
                    <a:lnTo>
                      <a:pt x="1578" y="2288"/>
                    </a:lnTo>
                    <a:lnTo>
                      <a:pt x="1545" y="2273"/>
                    </a:lnTo>
                    <a:lnTo>
                      <a:pt x="1514" y="2254"/>
                    </a:lnTo>
                    <a:lnTo>
                      <a:pt x="1486" y="2229"/>
                    </a:lnTo>
                    <a:lnTo>
                      <a:pt x="1461" y="2201"/>
                    </a:lnTo>
                    <a:lnTo>
                      <a:pt x="1442" y="2171"/>
                    </a:lnTo>
                    <a:lnTo>
                      <a:pt x="1427" y="2138"/>
                    </a:lnTo>
                    <a:lnTo>
                      <a:pt x="1418" y="2104"/>
                    </a:lnTo>
                    <a:lnTo>
                      <a:pt x="1413" y="2069"/>
                    </a:lnTo>
                    <a:lnTo>
                      <a:pt x="1413" y="2034"/>
                    </a:lnTo>
                    <a:lnTo>
                      <a:pt x="1418" y="1999"/>
                    </a:lnTo>
                    <a:lnTo>
                      <a:pt x="1427" y="1965"/>
                    </a:lnTo>
                    <a:lnTo>
                      <a:pt x="1442" y="1932"/>
                    </a:lnTo>
                    <a:lnTo>
                      <a:pt x="1461" y="1902"/>
                    </a:lnTo>
                    <a:lnTo>
                      <a:pt x="1486" y="1873"/>
                    </a:lnTo>
                    <a:lnTo>
                      <a:pt x="1703" y="1657"/>
                    </a:lnTo>
                    <a:lnTo>
                      <a:pt x="1746" y="1612"/>
                    </a:lnTo>
                    <a:lnTo>
                      <a:pt x="1952" y="1407"/>
                    </a:lnTo>
                    <a:lnTo>
                      <a:pt x="1376" y="1407"/>
                    </a:lnTo>
                    <a:lnTo>
                      <a:pt x="1301" y="1408"/>
                    </a:lnTo>
                    <a:lnTo>
                      <a:pt x="252" y="1408"/>
                    </a:lnTo>
                    <a:lnTo>
                      <a:pt x="211" y="1405"/>
                    </a:lnTo>
                    <a:lnTo>
                      <a:pt x="173" y="1396"/>
                    </a:lnTo>
                    <a:lnTo>
                      <a:pt x="137" y="1380"/>
                    </a:lnTo>
                    <a:lnTo>
                      <a:pt x="103" y="1359"/>
                    </a:lnTo>
                    <a:lnTo>
                      <a:pt x="74" y="1335"/>
                    </a:lnTo>
                    <a:lnTo>
                      <a:pt x="49" y="1305"/>
                    </a:lnTo>
                    <a:lnTo>
                      <a:pt x="28" y="1271"/>
                    </a:lnTo>
                    <a:lnTo>
                      <a:pt x="12" y="1235"/>
                    </a:lnTo>
                    <a:lnTo>
                      <a:pt x="3" y="1197"/>
                    </a:lnTo>
                    <a:lnTo>
                      <a:pt x="0" y="1156"/>
                    </a:lnTo>
                    <a:lnTo>
                      <a:pt x="3" y="1115"/>
                    </a:lnTo>
                    <a:lnTo>
                      <a:pt x="12" y="1077"/>
                    </a:lnTo>
                    <a:lnTo>
                      <a:pt x="28" y="1041"/>
                    </a:lnTo>
                    <a:lnTo>
                      <a:pt x="49" y="1007"/>
                    </a:lnTo>
                    <a:lnTo>
                      <a:pt x="74" y="978"/>
                    </a:lnTo>
                    <a:lnTo>
                      <a:pt x="103" y="953"/>
                    </a:lnTo>
                    <a:lnTo>
                      <a:pt x="136" y="932"/>
                    </a:lnTo>
                    <a:lnTo>
                      <a:pt x="172" y="917"/>
                    </a:lnTo>
                    <a:lnTo>
                      <a:pt x="211" y="907"/>
                    </a:lnTo>
                    <a:lnTo>
                      <a:pt x="252" y="904"/>
                    </a:lnTo>
                    <a:lnTo>
                      <a:pt x="1230" y="904"/>
                    </a:lnTo>
                    <a:lnTo>
                      <a:pt x="1306" y="903"/>
                    </a:lnTo>
                    <a:lnTo>
                      <a:pt x="1951" y="903"/>
                    </a:lnTo>
                    <a:lnTo>
                      <a:pt x="1945" y="897"/>
                    </a:lnTo>
                    <a:lnTo>
                      <a:pt x="1940" y="892"/>
                    </a:lnTo>
                    <a:lnTo>
                      <a:pt x="1934" y="886"/>
                    </a:lnTo>
                    <a:lnTo>
                      <a:pt x="1902" y="854"/>
                    </a:lnTo>
                    <a:lnTo>
                      <a:pt x="1887" y="839"/>
                    </a:lnTo>
                    <a:lnTo>
                      <a:pt x="1869" y="822"/>
                    </a:lnTo>
                    <a:lnTo>
                      <a:pt x="1850" y="801"/>
                    </a:lnTo>
                    <a:lnTo>
                      <a:pt x="1827" y="779"/>
                    </a:lnTo>
                    <a:lnTo>
                      <a:pt x="1801" y="754"/>
                    </a:lnTo>
                    <a:lnTo>
                      <a:pt x="1706" y="659"/>
                    </a:lnTo>
                    <a:lnTo>
                      <a:pt x="1669" y="621"/>
                    </a:lnTo>
                    <a:lnTo>
                      <a:pt x="1626" y="579"/>
                    </a:lnTo>
                    <a:lnTo>
                      <a:pt x="1581" y="532"/>
                    </a:lnTo>
                    <a:lnTo>
                      <a:pt x="1478" y="430"/>
                    </a:lnTo>
                    <a:lnTo>
                      <a:pt x="1453" y="401"/>
                    </a:lnTo>
                    <a:lnTo>
                      <a:pt x="1434" y="371"/>
                    </a:lnTo>
                    <a:lnTo>
                      <a:pt x="1419" y="338"/>
                    </a:lnTo>
                    <a:lnTo>
                      <a:pt x="1410" y="304"/>
                    </a:lnTo>
                    <a:lnTo>
                      <a:pt x="1405" y="269"/>
                    </a:lnTo>
                    <a:lnTo>
                      <a:pt x="1405" y="234"/>
                    </a:lnTo>
                    <a:lnTo>
                      <a:pt x="1410" y="199"/>
                    </a:lnTo>
                    <a:lnTo>
                      <a:pt x="1419" y="165"/>
                    </a:lnTo>
                    <a:lnTo>
                      <a:pt x="1434" y="132"/>
                    </a:lnTo>
                    <a:lnTo>
                      <a:pt x="1453" y="102"/>
                    </a:lnTo>
                    <a:lnTo>
                      <a:pt x="1478" y="74"/>
                    </a:lnTo>
                    <a:lnTo>
                      <a:pt x="1506" y="49"/>
                    </a:lnTo>
                    <a:lnTo>
                      <a:pt x="1537" y="30"/>
                    </a:lnTo>
                    <a:lnTo>
                      <a:pt x="1570" y="15"/>
                    </a:lnTo>
                    <a:lnTo>
                      <a:pt x="1604" y="6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568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000">
                  <a:solidFill>
                    <a:schemeClr val="accent2">
                      <a:lumMod val="75000"/>
                    </a:schemeClr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68" name="Rectangle 3"/>
              <p:cNvSpPr>
                <a:spLocks noChangeArrowheads="1"/>
              </p:cNvSpPr>
              <p:nvPr/>
            </p:nvSpPr>
            <p:spPr bwMode="auto">
              <a:xfrm>
                <a:off x="4932040" y="3068959"/>
                <a:ext cx="3672409" cy="49865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marL="209550" indent="-209550" defTabSz="1330325" eaLnBrk="0" latinLnBrk="0" hangingPunct="0">
                  <a:lnSpc>
                    <a:spcPct val="180000"/>
                  </a:lnSpc>
                  <a:spcAft>
                    <a:spcPts val="600"/>
                  </a:spcAft>
                  <a:buClr>
                    <a:srgbClr val="D0A660"/>
                  </a:buClr>
                  <a:buSzPct val="100000"/>
                  <a:defRPr/>
                </a:pPr>
                <a:r>
                  <a:rPr lang="ko-KR" altLang="en-US" b="1" kern="0" spc="-150" dirty="0" err="1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암검진</a:t>
                </a:r>
                <a:r>
                  <a:rPr lang="ko-KR" altLang="en-US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b="1" kern="0" spc="-150" dirty="0" err="1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수검률</a:t>
                </a:r>
                <a:r>
                  <a:rPr lang="ko-KR" altLang="en-US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상승 기대</a:t>
                </a:r>
                <a:endParaRPr lang="en-US" altLang="ko-KR" b="1" kern="0" spc="-150" dirty="0">
                  <a:solidFill>
                    <a:schemeClr val="accent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grpSp>
        <p:nvGrpSpPr>
          <p:cNvPr id="86" name="그룹 85"/>
          <p:cNvGrpSpPr/>
          <p:nvPr/>
        </p:nvGrpSpPr>
        <p:grpSpPr>
          <a:xfrm>
            <a:off x="1662846" y="3782482"/>
            <a:ext cx="5472963" cy="1111613"/>
            <a:chOff x="1662846" y="3861505"/>
            <a:chExt cx="5472963" cy="1111613"/>
          </a:xfrm>
        </p:grpSpPr>
        <p:sp>
          <p:nvSpPr>
            <p:cNvPr id="49" name="양쪽 모서리가 둥근 사각형 48"/>
            <p:cNvSpPr/>
            <p:nvPr/>
          </p:nvSpPr>
          <p:spPr bwMode="auto">
            <a:xfrm rot="5400000" flipH="1">
              <a:off x="4137287" y="1387064"/>
              <a:ext cx="470789" cy="541967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7D5EB"/>
            </a:solidFill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anchor="ctr">
              <a:scene3d>
                <a:camera prst="orthographicFront"/>
                <a:lightRig rig="threePt" dir="t"/>
              </a:scene3d>
              <a:sp3d>
                <a:bevelT w="1270" h="6350"/>
              </a:sp3d>
            </a:bodyPr>
            <a:lstStyle/>
            <a:p>
              <a:pPr defTabSz="925513">
                <a:buClr>
                  <a:schemeClr val="bg2"/>
                </a:buClr>
                <a:buSzPct val="100000"/>
                <a:defRPr/>
              </a:pPr>
              <a:r>
                <a:rPr lang="ko-KR" altLang="en-US" b="1" spc="-50" dirty="0">
                  <a:solidFill>
                    <a:srgbClr val="003399"/>
                  </a:solidFill>
                </a:rPr>
                <a:t>  </a:t>
              </a:r>
              <a:r>
                <a:rPr lang="en-US" altLang="ko-KR" b="1" spc="-50" dirty="0" smtClean="0">
                  <a:solidFill>
                    <a:srgbClr val="003399"/>
                  </a:solidFill>
                </a:rPr>
                <a:t>WIN-WIN </a:t>
              </a:r>
              <a:r>
                <a:rPr lang="ko-KR" altLang="en-US" b="1" spc="-50" dirty="0" smtClean="0">
                  <a:solidFill>
                    <a:srgbClr val="003399"/>
                  </a:solidFill>
                </a:rPr>
                <a:t>전략으로 교육 운영의 활성화 도모</a:t>
              </a:r>
              <a:r>
                <a:rPr lang="en-US" altLang="ko-KR" b="1" spc="-50" dirty="0" smtClean="0">
                  <a:solidFill>
                    <a:srgbClr val="003399"/>
                  </a:solidFill>
                </a:rPr>
                <a:t>  </a:t>
              </a:r>
              <a:endParaRPr lang="en-US" altLang="ko-KR" sz="1400" b="1" spc="-50" dirty="0">
                <a:solidFill>
                  <a:srgbClr val="003399"/>
                </a:solidFill>
              </a:endParaRPr>
            </a:p>
          </p:txBody>
        </p:sp>
        <p:grpSp>
          <p:nvGrpSpPr>
            <p:cNvPr id="50" name="그룹 42"/>
            <p:cNvGrpSpPr>
              <a:grpSpLocks/>
            </p:cNvGrpSpPr>
            <p:nvPr/>
          </p:nvGrpSpPr>
          <p:grpSpPr bwMode="auto">
            <a:xfrm>
              <a:off x="1844927" y="4260295"/>
              <a:ext cx="5290882" cy="424283"/>
              <a:chOff x="4643746" y="3068960"/>
              <a:chExt cx="3960703" cy="424333"/>
            </a:xfrm>
          </p:grpSpPr>
          <p:sp>
            <p:nvSpPr>
              <p:cNvPr id="59" name="Freeform 528"/>
              <p:cNvSpPr>
                <a:spLocks/>
              </p:cNvSpPr>
              <p:nvPr/>
            </p:nvSpPr>
            <p:spPr bwMode="auto">
              <a:xfrm rot="10800000" flipH="1">
                <a:off x="4643746" y="3277901"/>
                <a:ext cx="182141" cy="150830"/>
              </a:xfrm>
              <a:custGeom>
                <a:avLst/>
                <a:gdLst/>
                <a:ahLst/>
                <a:cxnLst>
                  <a:cxn ang="0">
                    <a:pos x="1674" y="0"/>
                  </a:cxn>
                  <a:cxn ang="0">
                    <a:pos x="1743" y="15"/>
                  </a:cxn>
                  <a:cxn ang="0">
                    <a:pos x="1806" y="49"/>
                  </a:cxn>
                  <a:cxn ang="0">
                    <a:pos x="2738" y="978"/>
                  </a:cxn>
                  <a:cxn ang="0">
                    <a:pos x="2782" y="1036"/>
                  </a:cxn>
                  <a:cxn ang="0">
                    <a:pos x="2806" y="1103"/>
                  </a:cxn>
                  <a:cxn ang="0">
                    <a:pos x="2812" y="1173"/>
                  </a:cxn>
                  <a:cxn ang="0">
                    <a:pos x="2797" y="1242"/>
                  </a:cxn>
                  <a:cxn ang="0">
                    <a:pos x="2763" y="1305"/>
                  </a:cxn>
                  <a:cxn ang="0">
                    <a:pos x="1842" y="2229"/>
                  </a:cxn>
                  <a:cxn ang="0">
                    <a:pos x="1783" y="2273"/>
                  </a:cxn>
                  <a:cxn ang="0">
                    <a:pos x="1717" y="2297"/>
                  </a:cxn>
                  <a:cxn ang="0">
                    <a:pos x="1647" y="2303"/>
                  </a:cxn>
                  <a:cxn ang="0">
                    <a:pos x="1578" y="2288"/>
                  </a:cxn>
                  <a:cxn ang="0">
                    <a:pos x="1514" y="2254"/>
                  </a:cxn>
                  <a:cxn ang="0">
                    <a:pos x="1461" y="2201"/>
                  </a:cxn>
                  <a:cxn ang="0">
                    <a:pos x="1427" y="2138"/>
                  </a:cxn>
                  <a:cxn ang="0">
                    <a:pos x="1413" y="2069"/>
                  </a:cxn>
                  <a:cxn ang="0">
                    <a:pos x="1418" y="1999"/>
                  </a:cxn>
                  <a:cxn ang="0">
                    <a:pos x="1442" y="1932"/>
                  </a:cxn>
                  <a:cxn ang="0">
                    <a:pos x="1486" y="1873"/>
                  </a:cxn>
                  <a:cxn ang="0">
                    <a:pos x="1746" y="1612"/>
                  </a:cxn>
                  <a:cxn ang="0">
                    <a:pos x="1376" y="1407"/>
                  </a:cxn>
                  <a:cxn ang="0">
                    <a:pos x="252" y="1408"/>
                  </a:cxn>
                  <a:cxn ang="0">
                    <a:pos x="173" y="1396"/>
                  </a:cxn>
                  <a:cxn ang="0">
                    <a:pos x="103" y="1359"/>
                  </a:cxn>
                  <a:cxn ang="0">
                    <a:pos x="49" y="1305"/>
                  </a:cxn>
                  <a:cxn ang="0">
                    <a:pos x="12" y="1235"/>
                  </a:cxn>
                  <a:cxn ang="0">
                    <a:pos x="0" y="1156"/>
                  </a:cxn>
                  <a:cxn ang="0">
                    <a:pos x="12" y="1077"/>
                  </a:cxn>
                  <a:cxn ang="0">
                    <a:pos x="49" y="1007"/>
                  </a:cxn>
                  <a:cxn ang="0">
                    <a:pos x="103" y="953"/>
                  </a:cxn>
                  <a:cxn ang="0">
                    <a:pos x="172" y="917"/>
                  </a:cxn>
                  <a:cxn ang="0">
                    <a:pos x="252" y="904"/>
                  </a:cxn>
                  <a:cxn ang="0">
                    <a:pos x="1306" y="903"/>
                  </a:cxn>
                  <a:cxn ang="0">
                    <a:pos x="1945" y="897"/>
                  </a:cxn>
                  <a:cxn ang="0">
                    <a:pos x="1934" y="886"/>
                  </a:cxn>
                  <a:cxn ang="0">
                    <a:pos x="1887" y="839"/>
                  </a:cxn>
                  <a:cxn ang="0">
                    <a:pos x="1850" y="801"/>
                  </a:cxn>
                  <a:cxn ang="0">
                    <a:pos x="1801" y="754"/>
                  </a:cxn>
                  <a:cxn ang="0">
                    <a:pos x="1669" y="621"/>
                  </a:cxn>
                  <a:cxn ang="0">
                    <a:pos x="1581" y="532"/>
                  </a:cxn>
                  <a:cxn ang="0">
                    <a:pos x="1453" y="401"/>
                  </a:cxn>
                  <a:cxn ang="0">
                    <a:pos x="1419" y="338"/>
                  </a:cxn>
                  <a:cxn ang="0">
                    <a:pos x="1405" y="269"/>
                  </a:cxn>
                  <a:cxn ang="0">
                    <a:pos x="1410" y="199"/>
                  </a:cxn>
                  <a:cxn ang="0">
                    <a:pos x="1434" y="132"/>
                  </a:cxn>
                  <a:cxn ang="0">
                    <a:pos x="1478" y="74"/>
                  </a:cxn>
                  <a:cxn ang="0">
                    <a:pos x="1537" y="30"/>
                  </a:cxn>
                  <a:cxn ang="0">
                    <a:pos x="1604" y="6"/>
                  </a:cxn>
                </a:cxnLst>
                <a:rect l="0" t="0" r="r" b="b"/>
                <a:pathLst>
                  <a:path w="2812" h="2303">
                    <a:moveTo>
                      <a:pt x="1639" y="0"/>
                    </a:moveTo>
                    <a:lnTo>
                      <a:pt x="1674" y="0"/>
                    </a:lnTo>
                    <a:lnTo>
                      <a:pt x="1709" y="6"/>
                    </a:lnTo>
                    <a:lnTo>
                      <a:pt x="1743" y="15"/>
                    </a:lnTo>
                    <a:lnTo>
                      <a:pt x="1775" y="30"/>
                    </a:lnTo>
                    <a:lnTo>
                      <a:pt x="1806" y="49"/>
                    </a:lnTo>
                    <a:lnTo>
                      <a:pt x="1834" y="74"/>
                    </a:lnTo>
                    <a:lnTo>
                      <a:pt x="2738" y="978"/>
                    </a:lnTo>
                    <a:lnTo>
                      <a:pt x="2763" y="1006"/>
                    </a:lnTo>
                    <a:lnTo>
                      <a:pt x="2782" y="1036"/>
                    </a:lnTo>
                    <a:lnTo>
                      <a:pt x="2797" y="1069"/>
                    </a:lnTo>
                    <a:lnTo>
                      <a:pt x="2806" y="1103"/>
                    </a:lnTo>
                    <a:lnTo>
                      <a:pt x="2812" y="1138"/>
                    </a:lnTo>
                    <a:lnTo>
                      <a:pt x="2812" y="1173"/>
                    </a:lnTo>
                    <a:lnTo>
                      <a:pt x="2806" y="1208"/>
                    </a:lnTo>
                    <a:lnTo>
                      <a:pt x="2797" y="1242"/>
                    </a:lnTo>
                    <a:lnTo>
                      <a:pt x="2782" y="1275"/>
                    </a:lnTo>
                    <a:lnTo>
                      <a:pt x="2763" y="1305"/>
                    </a:lnTo>
                    <a:lnTo>
                      <a:pt x="2738" y="1333"/>
                    </a:lnTo>
                    <a:lnTo>
                      <a:pt x="1842" y="2229"/>
                    </a:lnTo>
                    <a:lnTo>
                      <a:pt x="1814" y="2254"/>
                    </a:lnTo>
                    <a:lnTo>
                      <a:pt x="1783" y="2273"/>
                    </a:lnTo>
                    <a:lnTo>
                      <a:pt x="1750" y="2288"/>
                    </a:lnTo>
                    <a:lnTo>
                      <a:pt x="1717" y="2297"/>
                    </a:lnTo>
                    <a:lnTo>
                      <a:pt x="1682" y="2303"/>
                    </a:lnTo>
                    <a:lnTo>
                      <a:pt x="1647" y="2303"/>
                    </a:lnTo>
                    <a:lnTo>
                      <a:pt x="1611" y="2297"/>
                    </a:lnTo>
                    <a:lnTo>
                      <a:pt x="1578" y="2288"/>
                    </a:lnTo>
                    <a:lnTo>
                      <a:pt x="1545" y="2273"/>
                    </a:lnTo>
                    <a:lnTo>
                      <a:pt x="1514" y="2254"/>
                    </a:lnTo>
                    <a:lnTo>
                      <a:pt x="1486" y="2229"/>
                    </a:lnTo>
                    <a:lnTo>
                      <a:pt x="1461" y="2201"/>
                    </a:lnTo>
                    <a:lnTo>
                      <a:pt x="1442" y="2171"/>
                    </a:lnTo>
                    <a:lnTo>
                      <a:pt x="1427" y="2138"/>
                    </a:lnTo>
                    <a:lnTo>
                      <a:pt x="1418" y="2104"/>
                    </a:lnTo>
                    <a:lnTo>
                      <a:pt x="1413" y="2069"/>
                    </a:lnTo>
                    <a:lnTo>
                      <a:pt x="1413" y="2034"/>
                    </a:lnTo>
                    <a:lnTo>
                      <a:pt x="1418" y="1999"/>
                    </a:lnTo>
                    <a:lnTo>
                      <a:pt x="1427" y="1965"/>
                    </a:lnTo>
                    <a:lnTo>
                      <a:pt x="1442" y="1932"/>
                    </a:lnTo>
                    <a:lnTo>
                      <a:pt x="1461" y="1902"/>
                    </a:lnTo>
                    <a:lnTo>
                      <a:pt x="1486" y="1873"/>
                    </a:lnTo>
                    <a:lnTo>
                      <a:pt x="1703" y="1657"/>
                    </a:lnTo>
                    <a:lnTo>
                      <a:pt x="1746" y="1612"/>
                    </a:lnTo>
                    <a:lnTo>
                      <a:pt x="1952" y="1407"/>
                    </a:lnTo>
                    <a:lnTo>
                      <a:pt x="1376" y="1407"/>
                    </a:lnTo>
                    <a:lnTo>
                      <a:pt x="1301" y="1408"/>
                    </a:lnTo>
                    <a:lnTo>
                      <a:pt x="252" y="1408"/>
                    </a:lnTo>
                    <a:lnTo>
                      <a:pt x="211" y="1405"/>
                    </a:lnTo>
                    <a:lnTo>
                      <a:pt x="173" y="1396"/>
                    </a:lnTo>
                    <a:lnTo>
                      <a:pt x="137" y="1380"/>
                    </a:lnTo>
                    <a:lnTo>
                      <a:pt x="103" y="1359"/>
                    </a:lnTo>
                    <a:lnTo>
                      <a:pt x="74" y="1335"/>
                    </a:lnTo>
                    <a:lnTo>
                      <a:pt x="49" y="1305"/>
                    </a:lnTo>
                    <a:lnTo>
                      <a:pt x="28" y="1271"/>
                    </a:lnTo>
                    <a:lnTo>
                      <a:pt x="12" y="1235"/>
                    </a:lnTo>
                    <a:lnTo>
                      <a:pt x="3" y="1197"/>
                    </a:lnTo>
                    <a:lnTo>
                      <a:pt x="0" y="1156"/>
                    </a:lnTo>
                    <a:lnTo>
                      <a:pt x="3" y="1115"/>
                    </a:lnTo>
                    <a:lnTo>
                      <a:pt x="12" y="1077"/>
                    </a:lnTo>
                    <a:lnTo>
                      <a:pt x="28" y="1041"/>
                    </a:lnTo>
                    <a:lnTo>
                      <a:pt x="49" y="1007"/>
                    </a:lnTo>
                    <a:lnTo>
                      <a:pt x="74" y="978"/>
                    </a:lnTo>
                    <a:lnTo>
                      <a:pt x="103" y="953"/>
                    </a:lnTo>
                    <a:lnTo>
                      <a:pt x="136" y="932"/>
                    </a:lnTo>
                    <a:lnTo>
                      <a:pt x="172" y="917"/>
                    </a:lnTo>
                    <a:lnTo>
                      <a:pt x="211" y="907"/>
                    </a:lnTo>
                    <a:lnTo>
                      <a:pt x="252" y="904"/>
                    </a:lnTo>
                    <a:lnTo>
                      <a:pt x="1230" y="904"/>
                    </a:lnTo>
                    <a:lnTo>
                      <a:pt x="1306" y="903"/>
                    </a:lnTo>
                    <a:lnTo>
                      <a:pt x="1951" y="903"/>
                    </a:lnTo>
                    <a:lnTo>
                      <a:pt x="1945" y="897"/>
                    </a:lnTo>
                    <a:lnTo>
                      <a:pt x="1940" y="892"/>
                    </a:lnTo>
                    <a:lnTo>
                      <a:pt x="1934" y="886"/>
                    </a:lnTo>
                    <a:lnTo>
                      <a:pt x="1902" y="854"/>
                    </a:lnTo>
                    <a:lnTo>
                      <a:pt x="1887" y="839"/>
                    </a:lnTo>
                    <a:lnTo>
                      <a:pt x="1869" y="822"/>
                    </a:lnTo>
                    <a:lnTo>
                      <a:pt x="1850" y="801"/>
                    </a:lnTo>
                    <a:lnTo>
                      <a:pt x="1827" y="779"/>
                    </a:lnTo>
                    <a:lnTo>
                      <a:pt x="1801" y="754"/>
                    </a:lnTo>
                    <a:lnTo>
                      <a:pt x="1706" y="659"/>
                    </a:lnTo>
                    <a:lnTo>
                      <a:pt x="1669" y="621"/>
                    </a:lnTo>
                    <a:lnTo>
                      <a:pt x="1626" y="579"/>
                    </a:lnTo>
                    <a:lnTo>
                      <a:pt x="1581" y="532"/>
                    </a:lnTo>
                    <a:lnTo>
                      <a:pt x="1478" y="430"/>
                    </a:lnTo>
                    <a:lnTo>
                      <a:pt x="1453" y="401"/>
                    </a:lnTo>
                    <a:lnTo>
                      <a:pt x="1434" y="371"/>
                    </a:lnTo>
                    <a:lnTo>
                      <a:pt x="1419" y="338"/>
                    </a:lnTo>
                    <a:lnTo>
                      <a:pt x="1410" y="304"/>
                    </a:lnTo>
                    <a:lnTo>
                      <a:pt x="1405" y="269"/>
                    </a:lnTo>
                    <a:lnTo>
                      <a:pt x="1405" y="234"/>
                    </a:lnTo>
                    <a:lnTo>
                      <a:pt x="1410" y="199"/>
                    </a:lnTo>
                    <a:lnTo>
                      <a:pt x="1419" y="165"/>
                    </a:lnTo>
                    <a:lnTo>
                      <a:pt x="1434" y="132"/>
                    </a:lnTo>
                    <a:lnTo>
                      <a:pt x="1453" y="102"/>
                    </a:lnTo>
                    <a:lnTo>
                      <a:pt x="1478" y="74"/>
                    </a:lnTo>
                    <a:lnTo>
                      <a:pt x="1506" y="49"/>
                    </a:lnTo>
                    <a:lnTo>
                      <a:pt x="1537" y="30"/>
                    </a:lnTo>
                    <a:lnTo>
                      <a:pt x="1570" y="15"/>
                    </a:lnTo>
                    <a:lnTo>
                      <a:pt x="1604" y="6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568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000">
                  <a:solidFill>
                    <a:schemeClr val="accent2">
                      <a:lumMod val="75000"/>
                    </a:schemeClr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61" name="Rectangle 3"/>
              <p:cNvSpPr>
                <a:spLocks noChangeArrowheads="1"/>
              </p:cNvSpPr>
              <p:nvPr/>
            </p:nvSpPr>
            <p:spPr bwMode="auto">
              <a:xfrm>
                <a:off x="4932040" y="3068960"/>
                <a:ext cx="3672409" cy="4243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marL="209550" indent="-209550" defTabSz="1330325" eaLnBrk="0" latinLnBrk="0" hangingPunct="0">
                  <a:lnSpc>
                    <a:spcPct val="180000"/>
                  </a:lnSpc>
                  <a:spcAft>
                    <a:spcPts val="600"/>
                  </a:spcAft>
                  <a:buClr>
                    <a:srgbClr val="D0A660"/>
                  </a:buClr>
                  <a:buSzPct val="100000"/>
                  <a:defRPr/>
                </a:pPr>
                <a:r>
                  <a:rPr lang="ko-KR" altLang="en-US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수요자 중심의 맞춤형 교육 운영</a:t>
                </a:r>
                <a:endParaRPr lang="en-US" altLang="ko-KR" b="1" kern="0" spc="-150" dirty="0">
                  <a:solidFill>
                    <a:schemeClr val="accent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85" name="그룹 84"/>
            <p:cNvGrpSpPr/>
            <p:nvPr/>
          </p:nvGrpSpPr>
          <p:grpSpPr>
            <a:xfrm>
              <a:off x="1835696" y="4548835"/>
              <a:ext cx="5290882" cy="424283"/>
              <a:chOff x="1835696" y="4548835"/>
              <a:chExt cx="5290882" cy="424283"/>
            </a:xfrm>
          </p:grpSpPr>
          <p:sp>
            <p:nvSpPr>
              <p:cNvPr id="72" name="Freeform 528"/>
              <p:cNvSpPr>
                <a:spLocks/>
              </p:cNvSpPr>
              <p:nvPr/>
            </p:nvSpPr>
            <p:spPr bwMode="auto">
              <a:xfrm rot="10800000" flipH="1">
                <a:off x="1835696" y="4759011"/>
                <a:ext cx="243312" cy="150813"/>
              </a:xfrm>
              <a:custGeom>
                <a:avLst/>
                <a:gdLst/>
                <a:ahLst/>
                <a:cxnLst>
                  <a:cxn ang="0">
                    <a:pos x="1674" y="0"/>
                  </a:cxn>
                  <a:cxn ang="0">
                    <a:pos x="1743" y="15"/>
                  </a:cxn>
                  <a:cxn ang="0">
                    <a:pos x="1806" y="49"/>
                  </a:cxn>
                  <a:cxn ang="0">
                    <a:pos x="2738" y="978"/>
                  </a:cxn>
                  <a:cxn ang="0">
                    <a:pos x="2782" y="1036"/>
                  </a:cxn>
                  <a:cxn ang="0">
                    <a:pos x="2806" y="1103"/>
                  </a:cxn>
                  <a:cxn ang="0">
                    <a:pos x="2812" y="1173"/>
                  </a:cxn>
                  <a:cxn ang="0">
                    <a:pos x="2797" y="1242"/>
                  </a:cxn>
                  <a:cxn ang="0">
                    <a:pos x="2763" y="1305"/>
                  </a:cxn>
                  <a:cxn ang="0">
                    <a:pos x="1842" y="2229"/>
                  </a:cxn>
                  <a:cxn ang="0">
                    <a:pos x="1783" y="2273"/>
                  </a:cxn>
                  <a:cxn ang="0">
                    <a:pos x="1717" y="2297"/>
                  </a:cxn>
                  <a:cxn ang="0">
                    <a:pos x="1647" y="2303"/>
                  </a:cxn>
                  <a:cxn ang="0">
                    <a:pos x="1578" y="2288"/>
                  </a:cxn>
                  <a:cxn ang="0">
                    <a:pos x="1514" y="2254"/>
                  </a:cxn>
                  <a:cxn ang="0">
                    <a:pos x="1461" y="2201"/>
                  </a:cxn>
                  <a:cxn ang="0">
                    <a:pos x="1427" y="2138"/>
                  </a:cxn>
                  <a:cxn ang="0">
                    <a:pos x="1413" y="2069"/>
                  </a:cxn>
                  <a:cxn ang="0">
                    <a:pos x="1418" y="1999"/>
                  </a:cxn>
                  <a:cxn ang="0">
                    <a:pos x="1442" y="1932"/>
                  </a:cxn>
                  <a:cxn ang="0">
                    <a:pos x="1486" y="1873"/>
                  </a:cxn>
                  <a:cxn ang="0">
                    <a:pos x="1746" y="1612"/>
                  </a:cxn>
                  <a:cxn ang="0">
                    <a:pos x="1376" y="1407"/>
                  </a:cxn>
                  <a:cxn ang="0">
                    <a:pos x="252" y="1408"/>
                  </a:cxn>
                  <a:cxn ang="0">
                    <a:pos x="173" y="1396"/>
                  </a:cxn>
                  <a:cxn ang="0">
                    <a:pos x="103" y="1359"/>
                  </a:cxn>
                  <a:cxn ang="0">
                    <a:pos x="49" y="1305"/>
                  </a:cxn>
                  <a:cxn ang="0">
                    <a:pos x="12" y="1235"/>
                  </a:cxn>
                  <a:cxn ang="0">
                    <a:pos x="0" y="1156"/>
                  </a:cxn>
                  <a:cxn ang="0">
                    <a:pos x="12" y="1077"/>
                  </a:cxn>
                  <a:cxn ang="0">
                    <a:pos x="49" y="1007"/>
                  </a:cxn>
                  <a:cxn ang="0">
                    <a:pos x="103" y="953"/>
                  </a:cxn>
                  <a:cxn ang="0">
                    <a:pos x="172" y="917"/>
                  </a:cxn>
                  <a:cxn ang="0">
                    <a:pos x="252" y="904"/>
                  </a:cxn>
                  <a:cxn ang="0">
                    <a:pos x="1306" y="903"/>
                  </a:cxn>
                  <a:cxn ang="0">
                    <a:pos x="1945" y="897"/>
                  </a:cxn>
                  <a:cxn ang="0">
                    <a:pos x="1934" y="886"/>
                  </a:cxn>
                  <a:cxn ang="0">
                    <a:pos x="1887" y="839"/>
                  </a:cxn>
                  <a:cxn ang="0">
                    <a:pos x="1850" y="801"/>
                  </a:cxn>
                  <a:cxn ang="0">
                    <a:pos x="1801" y="754"/>
                  </a:cxn>
                  <a:cxn ang="0">
                    <a:pos x="1669" y="621"/>
                  </a:cxn>
                  <a:cxn ang="0">
                    <a:pos x="1581" y="532"/>
                  </a:cxn>
                  <a:cxn ang="0">
                    <a:pos x="1453" y="401"/>
                  </a:cxn>
                  <a:cxn ang="0">
                    <a:pos x="1419" y="338"/>
                  </a:cxn>
                  <a:cxn ang="0">
                    <a:pos x="1405" y="269"/>
                  </a:cxn>
                  <a:cxn ang="0">
                    <a:pos x="1410" y="199"/>
                  </a:cxn>
                  <a:cxn ang="0">
                    <a:pos x="1434" y="132"/>
                  </a:cxn>
                  <a:cxn ang="0">
                    <a:pos x="1478" y="74"/>
                  </a:cxn>
                  <a:cxn ang="0">
                    <a:pos x="1537" y="30"/>
                  </a:cxn>
                  <a:cxn ang="0">
                    <a:pos x="1604" y="6"/>
                  </a:cxn>
                </a:cxnLst>
                <a:rect l="0" t="0" r="r" b="b"/>
                <a:pathLst>
                  <a:path w="2812" h="2303">
                    <a:moveTo>
                      <a:pt x="1639" y="0"/>
                    </a:moveTo>
                    <a:lnTo>
                      <a:pt x="1674" y="0"/>
                    </a:lnTo>
                    <a:lnTo>
                      <a:pt x="1709" y="6"/>
                    </a:lnTo>
                    <a:lnTo>
                      <a:pt x="1743" y="15"/>
                    </a:lnTo>
                    <a:lnTo>
                      <a:pt x="1775" y="30"/>
                    </a:lnTo>
                    <a:lnTo>
                      <a:pt x="1806" y="49"/>
                    </a:lnTo>
                    <a:lnTo>
                      <a:pt x="1834" y="74"/>
                    </a:lnTo>
                    <a:lnTo>
                      <a:pt x="2738" y="978"/>
                    </a:lnTo>
                    <a:lnTo>
                      <a:pt x="2763" y="1006"/>
                    </a:lnTo>
                    <a:lnTo>
                      <a:pt x="2782" y="1036"/>
                    </a:lnTo>
                    <a:lnTo>
                      <a:pt x="2797" y="1069"/>
                    </a:lnTo>
                    <a:lnTo>
                      <a:pt x="2806" y="1103"/>
                    </a:lnTo>
                    <a:lnTo>
                      <a:pt x="2812" y="1138"/>
                    </a:lnTo>
                    <a:lnTo>
                      <a:pt x="2812" y="1173"/>
                    </a:lnTo>
                    <a:lnTo>
                      <a:pt x="2806" y="1208"/>
                    </a:lnTo>
                    <a:lnTo>
                      <a:pt x="2797" y="1242"/>
                    </a:lnTo>
                    <a:lnTo>
                      <a:pt x="2782" y="1275"/>
                    </a:lnTo>
                    <a:lnTo>
                      <a:pt x="2763" y="1305"/>
                    </a:lnTo>
                    <a:lnTo>
                      <a:pt x="2738" y="1333"/>
                    </a:lnTo>
                    <a:lnTo>
                      <a:pt x="1842" y="2229"/>
                    </a:lnTo>
                    <a:lnTo>
                      <a:pt x="1814" y="2254"/>
                    </a:lnTo>
                    <a:lnTo>
                      <a:pt x="1783" y="2273"/>
                    </a:lnTo>
                    <a:lnTo>
                      <a:pt x="1750" y="2288"/>
                    </a:lnTo>
                    <a:lnTo>
                      <a:pt x="1717" y="2297"/>
                    </a:lnTo>
                    <a:lnTo>
                      <a:pt x="1682" y="2303"/>
                    </a:lnTo>
                    <a:lnTo>
                      <a:pt x="1647" y="2303"/>
                    </a:lnTo>
                    <a:lnTo>
                      <a:pt x="1611" y="2297"/>
                    </a:lnTo>
                    <a:lnTo>
                      <a:pt x="1578" y="2288"/>
                    </a:lnTo>
                    <a:lnTo>
                      <a:pt x="1545" y="2273"/>
                    </a:lnTo>
                    <a:lnTo>
                      <a:pt x="1514" y="2254"/>
                    </a:lnTo>
                    <a:lnTo>
                      <a:pt x="1486" y="2229"/>
                    </a:lnTo>
                    <a:lnTo>
                      <a:pt x="1461" y="2201"/>
                    </a:lnTo>
                    <a:lnTo>
                      <a:pt x="1442" y="2171"/>
                    </a:lnTo>
                    <a:lnTo>
                      <a:pt x="1427" y="2138"/>
                    </a:lnTo>
                    <a:lnTo>
                      <a:pt x="1418" y="2104"/>
                    </a:lnTo>
                    <a:lnTo>
                      <a:pt x="1413" y="2069"/>
                    </a:lnTo>
                    <a:lnTo>
                      <a:pt x="1413" y="2034"/>
                    </a:lnTo>
                    <a:lnTo>
                      <a:pt x="1418" y="1999"/>
                    </a:lnTo>
                    <a:lnTo>
                      <a:pt x="1427" y="1965"/>
                    </a:lnTo>
                    <a:lnTo>
                      <a:pt x="1442" y="1932"/>
                    </a:lnTo>
                    <a:lnTo>
                      <a:pt x="1461" y="1902"/>
                    </a:lnTo>
                    <a:lnTo>
                      <a:pt x="1486" y="1873"/>
                    </a:lnTo>
                    <a:lnTo>
                      <a:pt x="1703" y="1657"/>
                    </a:lnTo>
                    <a:lnTo>
                      <a:pt x="1746" y="1612"/>
                    </a:lnTo>
                    <a:lnTo>
                      <a:pt x="1952" y="1407"/>
                    </a:lnTo>
                    <a:lnTo>
                      <a:pt x="1376" y="1407"/>
                    </a:lnTo>
                    <a:lnTo>
                      <a:pt x="1301" y="1408"/>
                    </a:lnTo>
                    <a:lnTo>
                      <a:pt x="252" y="1408"/>
                    </a:lnTo>
                    <a:lnTo>
                      <a:pt x="211" y="1405"/>
                    </a:lnTo>
                    <a:lnTo>
                      <a:pt x="173" y="1396"/>
                    </a:lnTo>
                    <a:lnTo>
                      <a:pt x="137" y="1380"/>
                    </a:lnTo>
                    <a:lnTo>
                      <a:pt x="103" y="1359"/>
                    </a:lnTo>
                    <a:lnTo>
                      <a:pt x="74" y="1335"/>
                    </a:lnTo>
                    <a:lnTo>
                      <a:pt x="49" y="1305"/>
                    </a:lnTo>
                    <a:lnTo>
                      <a:pt x="28" y="1271"/>
                    </a:lnTo>
                    <a:lnTo>
                      <a:pt x="12" y="1235"/>
                    </a:lnTo>
                    <a:lnTo>
                      <a:pt x="3" y="1197"/>
                    </a:lnTo>
                    <a:lnTo>
                      <a:pt x="0" y="1156"/>
                    </a:lnTo>
                    <a:lnTo>
                      <a:pt x="3" y="1115"/>
                    </a:lnTo>
                    <a:lnTo>
                      <a:pt x="12" y="1077"/>
                    </a:lnTo>
                    <a:lnTo>
                      <a:pt x="28" y="1041"/>
                    </a:lnTo>
                    <a:lnTo>
                      <a:pt x="49" y="1007"/>
                    </a:lnTo>
                    <a:lnTo>
                      <a:pt x="74" y="978"/>
                    </a:lnTo>
                    <a:lnTo>
                      <a:pt x="103" y="953"/>
                    </a:lnTo>
                    <a:lnTo>
                      <a:pt x="136" y="932"/>
                    </a:lnTo>
                    <a:lnTo>
                      <a:pt x="172" y="917"/>
                    </a:lnTo>
                    <a:lnTo>
                      <a:pt x="211" y="907"/>
                    </a:lnTo>
                    <a:lnTo>
                      <a:pt x="252" y="904"/>
                    </a:lnTo>
                    <a:lnTo>
                      <a:pt x="1230" y="904"/>
                    </a:lnTo>
                    <a:lnTo>
                      <a:pt x="1306" y="903"/>
                    </a:lnTo>
                    <a:lnTo>
                      <a:pt x="1951" y="903"/>
                    </a:lnTo>
                    <a:lnTo>
                      <a:pt x="1945" y="897"/>
                    </a:lnTo>
                    <a:lnTo>
                      <a:pt x="1940" y="892"/>
                    </a:lnTo>
                    <a:lnTo>
                      <a:pt x="1934" y="886"/>
                    </a:lnTo>
                    <a:lnTo>
                      <a:pt x="1902" y="854"/>
                    </a:lnTo>
                    <a:lnTo>
                      <a:pt x="1887" y="839"/>
                    </a:lnTo>
                    <a:lnTo>
                      <a:pt x="1869" y="822"/>
                    </a:lnTo>
                    <a:lnTo>
                      <a:pt x="1850" y="801"/>
                    </a:lnTo>
                    <a:lnTo>
                      <a:pt x="1827" y="779"/>
                    </a:lnTo>
                    <a:lnTo>
                      <a:pt x="1801" y="754"/>
                    </a:lnTo>
                    <a:lnTo>
                      <a:pt x="1706" y="659"/>
                    </a:lnTo>
                    <a:lnTo>
                      <a:pt x="1669" y="621"/>
                    </a:lnTo>
                    <a:lnTo>
                      <a:pt x="1626" y="579"/>
                    </a:lnTo>
                    <a:lnTo>
                      <a:pt x="1581" y="532"/>
                    </a:lnTo>
                    <a:lnTo>
                      <a:pt x="1478" y="430"/>
                    </a:lnTo>
                    <a:lnTo>
                      <a:pt x="1453" y="401"/>
                    </a:lnTo>
                    <a:lnTo>
                      <a:pt x="1434" y="371"/>
                    </a:lnTo>
                    <a:lnTo>
                      <a:pt x="1419" y="338"/>
                    </a:lnTo>
                    <a:lnTo>
                      <a:pt x="1410" y="304"/>
                    </a:lnTo>
                    <a:lnTo>
                      <a:pt x="1405" y="269"/>
                    </a:lnTo>
                    <a:lnTo>
                      <a:pt x="1405" y="234"/>
                    </a:lnTo>
                    <a:lnTo>
                      <a:pt x="1410" y="199"/>
                    </a:lnTo>
                    <a:lnTo>
                      <a:pt x="1419" y="165"/>
                    </a:lnTo>
                    <a:lnTo>
                      <a:pt x="1434" y="132"/>
                    </a:lnTo>
                    <a:lnTo>
                      <a:pt x="1453" y="102"/>
                    </a:lnTo>
                    <a:lnTo>
                      <a:pt x="1478" y="74"/>
                    </a:lnTo>
                    <a:lnTo>
                      <a:pt x="1506" y="49"/>
                    </a:lnTo>
                    <a:lnTo>
                      <a:pt x="1537" y="30"/>
                    </a:lnTo>
                    <a:lnTo>
                      <a:pt x="1570" y="15"/>
                    </a:lnTo>
                    <a:lnTo>
                      <a:pt x="1604" y="6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568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000">
                  <a:solidFill>
                    <a:schemeClr val="accent2">
                      <a:lumMod val="75000"/>
                    </a:schemeClr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73" name="Rectangle 3"/>
              <p:cNvSpPr>
                <a:spLocks noChangeArrowheads="1"/>
              </p:cNvSpPr>
              <p:nvPr/>
            </p:nvSpPr>
            <p:spPr bwMode="auto">
              <a:xfrm>
                <a:off x="2220812" y="4548835"/>
                <a:ext cx="4905766" cy="4242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marL="209550" indent="-209550" defTabSz="1330325" eaLnBrk="0" latinLnBrk="0" hangingPunct="0">
                  <a:lnSpc>
                    <a:spcPct val="180000"/>
                  </a:lnSpc>
                  <a:spcAft>
                    <a:spcPts val="600"/>
                  </a:spcAft>
                  <a:buClr>
                    <a:srgbClr val="D0A660"/>
                  </a:buClr>
                  <a:buSzPct val="100000"/>
                  <a:defRPr/>
                </a:pPr>
                <a:r>
                  <a:rPr lang="ko-KR" altLang="en-US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연계 기관과 지역주민 </a:t>
                </a:r>
                <a:r>
                  <a:rPr lang="en-US" altLang="ko-KR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-  </a:t>
                </a:r>
                <a:r>
                  <a:rPr lang="ko-KR" altLang="en-US" b="1" kern="0" spc="-150" dirty="0" err="1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암센터의</a:t>
                </a:r>
                <a:r>
                  <a:rPr lang="ko-KR" altLang="en-US" b="1" kern="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욕구 충족 </a:t>
                </a:r>
                <a:endParaRPr lang="en-US" altLang="ko-KR" b="1" kern="0" spc="-150" dirty="0">
                  <a:solidFill>
                    <a:schemeClr val="accent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장애요인이나 문제점</a:t>
              </a:r>
              <a:r>
                <a:rPr lang="en-US" altLang="ko-KR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발전방안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암 </a:t>
              </a:r>
              <a:r>
                <a:rPr lang="ko-KR" altLang="en-US" sz="2800" b="1" spc="-150" dirty="0" err="1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검진율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향상을 위한 기관 연계 교육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1" name="그룹 110"/>
          <p:cNvGrpSpPr/>
          <p:nvPr/>
        </p:nvGrpSpPr>
        <p:grpSpPr>
          <a:xfrm>
            <a:off x="717550" y="2060580"/>
            <a:ext cx="3024014" cy="1286416"/>
            <a:chOff x="323850" y="2060580"/>
            <a:chExt cx="3024014" cy="1286416"/>
          </a:xfrm>
        </p:grpSpPr>
        <p:grpSp>
          <p:nvGrpSpPr>
            <p:cNvPr id="98" name="그룹 24"/>
            <p:cNvGrpSpPr>
              <a:grpSpLocks/>
            </p:cNvGrpSpPr>
            <p:nvPr/>
          </p:nvGrpSpPr>
          <p:grpSpPr bwMode="auto">
            <a:xfrm>
              <a:off x="323850" y="2060580"/>
              <a:ext cx="3024014" cy="1286416"/>
              <a:chOff x="3208060" y="4040171"/>
              <a:chExt cx="2921243" cy="1285572"/>
            </a:xfrm>
          </p:grpSpPr>
          <p:sp>
            <p:nvSpPr>
              <p:cNvPr id="99" name="AutoShape 20"/>
              <p:cNvSpPr>
                <a:spLocks noChangeArrowheads="1"/>
              </p:cNvSpPr>
              <p:nvPr/>
            </p:nvSpPr>
            <p:spPr bwMode="auto">
              <a:xfrm>
                <a:off x="3208060" y="4040171"/>
                <a:ext cx="2849823" cy="360000"/>
              </a:xfrm>
              <a:prstGeom prst="roundRect">
                <a:avLst>
                  <a:gd name="adj" fmla="val 50000"/>
                </a:avLst>
              </a:prstGeom>
              <a:solidFill>
                <a:srgbClr val="5E9C64"/>
              </a:solidFill>
              <a:ln w="539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>
                  <a:bevelT w="1270" h="6350"/>
                </a:sp3d>
              </a:bodyPr>
              <a:lstStyle/>
              <a:p>
                <a:pPr algn="ctr" latinLnBrk="0">
                  <a:defRPr/>
                </a:pPr>
                <a:r>
                  <a:rPr lang="ko-KR" altLang="en-US" sz="2000" b="1" spc="-50" dirty="0" smtClean="0">
                    <a:solidFill>
                      <a:schemeClr val="bg1"/>
                    </a:solidFill>
                  </a:rPr>
                  <a:t>인력∙시설 ∙예산 지원 </a:t>
                </a:r>
                <a:endParaRPr lang="ko-KR" altLang="en-US" sz="2000" b="1" spc="-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AutoShape 6"/>
              <p:cNvSpPr>
                <a:spLocks noChangeArrowheads="1"/>
              </p:cNvSpPr>
              <p:nvPr/>
            </p:nvSpPr>
            <p:spPr bwMode="auto">
              <a:xfrm>
                <a:off x="3260834" y="4447103"/>
                <a:ext cx="2868469" cy="878640"/>
              </a:xfrm>
              <a:prstGeom prst="roundRect">
                <a:avLst>
                  <a:gd name="adj" fmla="val 9745"/>
                </a:avLst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marL="131763" indent="-131763" defTabSz="1330325" eaLnBrk="0" latinLnBrk="0" hangingPunct="0">
                  <a:lnSpc>
                    <a:spcPct val="150000"/>
                  </a:lnSpc>
                  <a:buClr>
                    <a:srgbClr val="D0A660"/>
                  </a:buClr>
                  <a:buSzPct val="100000"/>
                  <a:buFontTx/>
                  <a:buBlip>
                    <a:blip r:embed="rId4"/>
                  </a:buBlip>
                  <a:defRPr/>
                </a:pPr>
                <a:r>
                  <a:rPr lang="ko-KR" altLang="en-US" b="1" kern="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더 많은 지역주민 교육</a:t>
                </a:r>
              </a:p>
              <a:p>
                <a:pPr marL="131763" indent="-131763" defTabSz="1330325" eaLnBrk="0" latinLnBrk="0" hangingPunct="0">
                  <a:lnSpc>
                    <a:spcPct val="150000"/>
                  </a:lnSpc>
                  <a:buClr>
                    <a:srgbClr val="D0A660"/>
                  </a:buClr>
                  <a:buSzPct val="100000"/>
                  <a:buFontTx/>
                  <a:buBlip>
                    <a:blip r:embed="rId4"/>
                  </a:buBlip>
                  <a:defRPr/>
                </a:pPr>
                <a:r>
                  <a:rPr lang="ko-KR" altLang="en-US" b="1" kern="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유관기관의 자체 교육 운영</a:t>
                </a:r>
                <a:endParaRPr lang="ko-KR" altLang="en-US" b="1" kern="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08" name="Freeform 528"/>
            <p:cNvSpPr>
              <a:spLocks/>
            </p:cNvSpPr>
            <p:nvPr/>
          </p:nvSpPr>
          <p:spPr bwMode="auto">
            <a:xfrm>
              <a:off x="433677" y="2170997"/>
              <a:ext cx="183120" cy="150014"/>
            </a:xfrm>
            <a:custGeom>
              <a:avLst/>
              <a:gdLst>
                <a:gd name="T0" fmla="*/ 2147483647 w 2812"/>
                <a:gd name="T1" fmla="*/ 0 h 2303"/>
                <a:gd name="T2" fmla="*/ 2147483647 w 2812"/>
                <a:gd name="T3" fmla="*/ 270037594 h 2303"/>
                <a:gd name="T4" fmla="*/ 2147483647 w 2812"/>
                <a:gd name="T5" fmla="*/ 882254649 h 2303"/>
                <a:gd name="T6" fmla="*/ 2147483647 w 2812"/>
                <a:gd name="T7" fmla="*/ 2147483647 h 2303"/>
                <a:gd name="T8" fmla="*/ 2147483647 w 2812"/>
                <a:gd name="T9" fmla="*/ 2147483647 h 2303"/>
                <a:gd name="T10" fmla="*/ 2147483647 w 2812"/>
                <a:gd name="T11" fmla="*/ 2147483647 h 2303"/>
                <a:gd name="T12" fmla="*/ 2147483647 w 2812"/>
                <a:gd name="T13" fmla="*/ 2147483647 h 2303"/>
                <a:gd name="T14" fmla="*/ 2147483647 w 2812"/>
                <a:gd name="T15" fmla="*/ 2147483647 h 2303"/>
                <a:gd name="T16" fmla="*/ 2147483647 w 2812"/>
                <a:gd name="T17" fmla="*/ 2147483647 h 2303"/>
                <a:gd name="T18" fmla="*/ 2147483647 w 2812"/>
                <a:gd name="T19" fmla="*/ 2147483647 h 2303"/>
                <a:gd name="T20" fmla="*/ 2147483647 w 2812"/>
                <a:gd name="T21" fmla="*/ 2147483647 h 2303"/>
                <a:gd name="T22" fmla="*/ 2147483647 w 2812"/>
                <a:gd name="T23" fmla="*/ 2147483647 h 2303"/>
                <a:gd name="T24" fmla="*/ 2147483647 w 2812"/>
                <a:gd name="T25" fmla="*/ 2147483647 h 2303"/>
                <a:gd name="T26" fmla="*/ 2147483647 w 2812"/>
                <a:gd name="T27" fmla="*/ 2147483647 h 2303"/>
                <a:gd name="T28" fmla="*/ 2147483647 w 2812"/>
                <a:gd name="T29" fmla="*/ 2147483647 h 2303"/>
                <a:gd name="T30" fmla="*/ 2147483647 w 2812"/>
                <a:gd name="T31" fmla="*/ 2147483647 h 2303"/>
                <a:gd name="T32" fmla="*/ 2147483647 w 2812"/>
                <a:gd name="T33" fmla="*/ 2147483647 h 2303"/>
                <a:gd name="T34" fmla="*/ 2147483647 w 2812"/>
                <a:gd name="T35" fmla="*/ 2147483647 h 2303"/>
                <a:gd name="T36" fmla="*/ 2147483647 w 2812"/>
                <a:gd name="T37" fmla="*/ 2147483647 h 2303"/>
                <a:gd name="T38" fmla="*/ 2147483647 w 2812"/>
                <a:gd name="T39" fmla="*/ 2147483647 h 2303"/>
                <a:gd name="T40" fmla="*/ 2147483647 w 2812"/>
                <a:gd name="T41" fmla="*/ 2147483647 h 2303"/>
                <a:gd name="T42" fmla="*/ 2147483647 w 2812"/>
                <a:gd name="T43" fmla="*/ 2147483647 h 2303"/>
                <a:gd name="T44" fmla="*/ 2147483647 w 2812"/>
                <a:gd name="T45" fmla="*/ 2147483647 h 2303"/>
                <a:gd name="T46" fmla="*/ 2147483647 w 2812"/>
                <a:gd name="T47" fmla="*/ 2147483647 h 2303"/>
                <a:gd name="T48" fmla="*/ 2147483647 w 2812"/>
                <a:gd name="T49" fmla="*/ 2147483647 h 2303"/>
                <a:gd name="T50" fmla="*/ 1852236550 w 2812"/>
                <a:gd name="T51" fmla="*/ 2147483647 h 2303"/>
                <a:gd name="T52" fmla="*/ 881242396 w 2812"/>
                <a:gd name="T53" fmla="*/ 2147483647 h 2303"/>
                <a:gd name="T54" fmla="*/ 215685996 w 2812"/>
                <a:gd name="T55" fmla="*/ 2147483647 h 2303"/>
                <a:gd name="T56" fmla="*/ 0 w 2812"/>
                <a:gd name="T57" fmla="*/ 2147483647 h 2303"/>
                <a:gd name="T58" fmla="*/ 215685996 w 2812"/>
                <a:gd name="T59" fmla="*/ 2147483647 h 2303"/>
                <a:gd name="T60" fmla="*/ 881242396 w 2812"/>
                <a:gd name="T61" fmla="*/ 2147483647 h 2303"/>
                <a:gd name="T62" fmla="*/ 1852236550 w 2812"/>
                <a:gd name="T63" fmla="*/ 2147483647 h 2303"/>
                <a:gd name="T64" fmla="*/ 2147483647 w 2812"/>
                <a:gd name="T65" fmla="*/ 2147483647 h 2303"/>
                <a:gd name="T66" fmla="*/ 2147483647 w 2812"/>
                <a:gd name="T67" fmla="*/ 2147483647 h 2303"/>
                <a:gd name="T68" fmla="*/ 2147483647 w 2812"/>
                <a:gd name="T69" fmla="*/ 2147483647 h 2303"/>
                <a:gd name="T70" fmla="*/ 2147483647 w 2812"/>
                <a:gd name="T71" fmla="*/ 2147483647 h 2303"/>
                <a:gd name="T72" fmla="*/ 2147483647 w 2812"/>
                <a:gd name="T73" fmla="*/ 2147483647 h 2303"/>
                <a:gd name="T74" fmla="*/ 2147483647 w 2812"/>
                <a:gd name="T75" fmla="*/ 2147483647 h 2303"/>
                <a:gd name="T76" fmla="*/ 2147483647 w 2812"/>
                <a:gd name="T77" fmla="*/ 2147483647 h 2303"/>
                <a:gd name="T78" fmla="*/ 2147483647 w 2812"/>
                <a:gd name="T79" fmla="*/ 2147483647 h 2303"/>
                <a:gd name="T80" fmla="*/ 2147483647 w 2812"/>
                <a:gd name="T81" fmla="*/ 2147483647 h 2303"/>
                <a:gd name="T82" fmla="*/ 2147483647 w 2812"/>
                <a:gd name="T83" fmla="*/ 2147483647 h 2303"/>
                <a:gd name="T84" fmla="*/ 2147483647 w 2812"/>
                <a:gd name="T85" fmla="*/ 2147483647 h 2303"/>
                <a:gd name="T86" fmla="*/ 2147483647 w 2812"/>
                <a:gd name="T87" fmla="*/ 2147483647 h 2303"/>
                <a:gd name="T88" fmla="*/ 2147483647 w 2812"/>
                <a:gd name="T89" fmla="*/ 2147483647 h 2303"/>
                <a:gd name="T90" fmla="*/ 2147483647 w 2812"/>
                <a:gd name="T91" fmla="*/ 2147483647 h 2303"/>
                <a:gd name="T92" fmla="*/ 2147483647 w 2812"/>
                <a:gd name="T93" fmla="*/ 2147483647 h 2303"/>
                <a:gd name="T94" fmla="*/ 2147483647 w 2812"/>
                <a:gd name="T95" fmla="*/ 1332226891 h 2303"/>
                <a:gd name="T96" fmla="*/ 2147483647 w 2812"/>
                <a:gd name="T97" fmla="*/ 540075188 h 2303"/>
                <a:gd name="T98" fmla="*/ 2147483647 w 2812"/>
                <a:gd name="T99" fmla="*/ 108068517 h 23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12"/>
                <a:gd name="T151" fmla="*/ 0 h 2303"/>
                <a:gd name="T152" fmla="*/ 2812 w 2812"/>
                <a:gd name="T153" fmla="*/ 2303 h 23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12" h="2303">
                  <a:moveTo>
                    <a:pt x="1639" y="0"/>
                  </a:moveTo>
                  <a:lnTo>
                    <a:pt x="1674" y="0"/>
                  </a:lnTo>
                  <a:lnTo>
                    <a:pt x="1709" y="6"/>
                  </a:lnTo>
                  <a:lnTo>
                    <a:pt x="1743" y="15"/>
                  </a:lnTo>
                  <a:lnTo>
                    <a:pt x="1775" y="30"/>
                  </a:lnTo>
                  <a:lnTo>
                    <a:pt x="1806" y="49"/>
                  </a:lnTo>
                  <a:lnTo>
                    <a:pt x="1834" y="74"/>
                  </a:lnTo>
                  <a:lnTo>
                    <a:pt x="2738" y="978"/>
                  </a:lnTo>
                  <a:lnTo>
                    <a:pt x="2763" y="1006"/>
                  </a:lnTo>
                  <a:lnTo>
                    <a:pt x="2782" y="1036"/>
                  </a:lnTo>
                  <a:lnTo>
                    <a:pt x="2797" y="1069"/>
                  </a:lnTo>
                  <a:lnTo>
                    <a:pt x="2806" y="1103"/>
                  </a:lnTo>
                  <a:lnTo>
                    <a:pt x="2812" y="1138"/>
                  </a:lnTo>
                  <a:lnTo>
                    <a:pt x="2812" y="1173"/>
                  </a:lnTo>
                  <a:lnTo>
                    <a:pt x="2806" y="1208"/>
                  </a:lnTo>
                  <a:lnTo>
                    <a:pt x="2797" y="1242"/>
                  </a:lnTo>
                  <a:lnTo>
                    <a:pt x="2782" y="1275"/>
                  </a:lnTo>
                  <a:lnTo>
                    <a:pt x="2763" y="1305"/>
                  </a:lnTo>
                  <a:lnTo>
                    <a:pt x="2738" y="1333"/>
                  </a:lnTo>
                  <a:lnTo>
                    <a:pt x="1842" y="2229"/>
                  </a:lnTo>
                  <a:lnTo>
                    <a:pt x="1814" y="2254"/>
                  </a:lnTo>
                  <a:lnTo>
                    <a:pt x="1783" y="2273"/>
                  </a:lnTo>
                  <a:lnTo>
                    <a:pt x="1750" y="2288"/>
                  </a:lnTo>
                  <a:lnTo>
                    <a:pt x="1717" y="2297"/>
                  </a:lnTo>
                  <a:lnTo>
                    <a:pt x="1682" y="2303"/>
                  </a:lnTo>
                  <a:lnTo>
                    <a:pt x="1647" y="2303"/>
                  </a:lnTo>
                  <a:lnTo>
                    <a:pt x="1611" y="2297"/>
                  </a:lnTo>
                  <a:lnTo>
                    <a:pt x="1578" y="2288"/>
                  </a:lnTo>
                  <a:lnTo>
                    <a:pt x="1545" y="2273"/>
                  </a:lnTo>
                  <a:lnTo>
                    <a:pt x="1514" y="2254"/>
                  </a:lnTo>
                  <a:lnTo>
                    <a:pt x="1486" y="2229"/>
                  </a:lnTo>
                  <a:lnTo>
                    <a:pt x="1461" y="2201"/>
                  </a:lnTo>
                  <a:lnTo>
                    <a:pt x="1442" y="2171"/>
                  </a:lnTo>
                  <a:lnTo>
                    <a:pt x="1427" y="2138"/>
                  </a:lnTo>
                  <a:lnTo>
                    <a:pt x="1418" y="2104"/>
                  </a:lnTo>
                  <a:lnTo>
                    <a:pt x="1413" y="2069"/>
                  </a:lnTo>
                  <a:lnTo>
                    <a:pt x="1413" y="2034"/>
                  </a:lnTo>
                  <a:lnTo>
                    <a:pt x="1418" y="1999"/>
                  </a:lnTo>
                  <a:lnTo>
                    <a:pt x="1427" y="1965"/>
                  </a:lnTo>
                  <a:lnTo>
                    <a:pt x="1442" y="1932"/>
                  </a:lnTo>
                  <a:lnTo>
                    <a:pt x="1461" y="1902"/>
                  </a:lnTo>
                  <a:lnTo>
                    <a:pt x="1486" y="1873"/>
                  </a:lnTo>
                  <a:lnTo>
                    <a:pt x="1703" y="1657"/>
                  </a:lnTo>
                  <a:lnTo>
                    <a:pt x="1746" y="1612"/>
                  </a:lnTo>
                  <a:lnTo>
                    <a:pt x="1952" y="1407"/>
                  </a:lnTo>
                  <a:lnTo>
                    <a:pt x="1376" y="1407"/>
                  </a:lnTo>
                  <a:lnTo>
                    <a:pt x="1301" y="1408"/>
                  </a:lnTo>
                  <a:lnTo>
                    <a:pt x="252" y="1408"/>
                  </a:lnTo>
                  <a:lnTo>
                    <a:pt x="211" y="1405"/>
                  </a:lnTo>
                  <a:lnTo>
                    <a:pt x="173" y="1396"/>
                  </a:lnTo>
                  <a:lnTo>
                    <a:pt x="137" y="1380"/>
                  </a:lnTo>
                  <a:lnTo>
                    <a:pt x="103" y="1359"/>
                  </a:lnTo>
                  <a:lnTo>
                    <a:pt x="74" y="1335"/>
                  </a:lnTo>
                  <a:lnTo>
                    <a:pt x="49" y="1305"/>
                  </a:lnTo>
                  <a:lnTo>
                    <a:pt x="28" y="1271"/>
                  </a:lnTo>
                  <a:lnTo>
                    <a:pt x="12" y="1235"/>
                  </a:lnTo>
                  <a:lnTo>
                    <a:pt x="3" y="1197"/>
                  </a:lnTo>
                  <a:lnTo>
                    <a:pt x="0" y="1156"/>
                  </a:lnTo>
                  <a:lnTo>
                    <a:pt x="3" y="1115"/>
                  </a:lnTo>
                  <a:lnTo>
                    <a:pt x="12" y="1077"/>
                  </a:lnTo>
                  <a:lnTo>
                    <a:pt x="28" y="1041"/>
                  </a:lnTo>
                  <a:lnTo>
                    <a:pt x="49" y="1007"/>
                  </a:lnTo>
                  <a:lnTo>
                    <a:pt x="74" y="978"/>
                  </a:lnTo>
                  <a:lnTo>
                    <a:pt x="103" y="953"/>
                  </a:lnTo>
                  <a:lnTo>
                    <a:pt x="136" y="932"/>
                  </a:lnTo>
                  <a:lnTo>
                    <a:pt x="172" y="917"/>
                  </a:lnTo>
                  <a:lnTo>
                    <a:pt x="211" y="907"/>
                  </a:lnTo>
                  <a:lnTo>
                    <a:pt x="252" y="904"/>
                  </a:lnTo>
                  <a:lnTo>
                    <a:pt x="1230" y="904"/>
                  </a:lnTo>
                  <a:lnTo>
                    <a:pt x="1306" y="903"/>
                  </a:lnTo>
                  <a:lnTo>
                    <a:pt x="1951" y="903"/>
                  </a:lnTo>
                  <a:lnTo>
                    <a:pt x="1945" y="897"/>
                  </a:lnTo>
                  <a:lnTo>
                    <a:pt x="1940" y="892"/>
                  </a:lnTo>
                  <a:lnTo>
                    <a:pt x="1934" y="886"/>
                  </a:lnTo>
                  <a:lnTo>
                    <a:pt x="1902" y="854"/>
                  </a:lnTo>
                  <a:lnTo>
                    <a:pt x="1887" y="839"/>
                  </a:lnTo>
                  <a:lnTo>
                    <a:pt x="1869" y="822"/>
                  </a:lnTo>
                  <a:lnTo>
                    <a:pt x="1850" y="801"/>
                  </a:lnTo>
                  <a:lnTo>
                    <a:pt x="1827" y="779"/>
                  </a:lnTo>
                  <a:lnTo>
                    <a:pt x="1801" y="754"/>
                  </a:lnTo>
                  <a:lnTo>
                    <a:pt x="1706" y="659"/>
                  </a:lnTo>
                  <a:lnTo>
                    <a:pt x="1669" y="621"/>
                  </a:lnTo>
                  <a:lnTo>
                    <a:pt x="1626" y="579"/>
                  </a:lnTo>
                  <a:lnTo>
                    <a:pt x="1581" y="532"/>
                  </a:lnTo>
                  <a:lnTo>
                    <a:pt x="1478" y="430"/>
                  </a:lnTo>
                  <a:lnTo>
                    <a:pt x="1453" y="401"/>
                  </a:lnTo>
                  <a:lnTo>
                    <a:pt x="1434" y="371"/>
                  </a:lnTo>
                  <a:lnTo>
                    <a:pt x="1419" y="338"/>
                  </a:lnTo>
                  <a:lnTo>
                    <a:pt x="1410" y="304"/>
                  </a:lnTo>
                  <a:lnTo>
                    <a:pt x="1405" y="269"/>
                  </a:lnTo>
                  <a:lnTo>
                    <a:pt x="1405" y="234"/>
                  </a:lnTo>
                  <a:lnTo>
                    <a:pt x="1410" y="199"/>
                  </a:lnTo>
                  <a:lnTo>
                    <a:pt x="1419" y="165"/>
                  </a:lnTo>
                  <a:lnTo>
                    <a:pt x="1434" y="132"/>
                  </a:lnTo>
                  <a:lnTo>
                    <a:pt x="1453" y="102"/>
                  </a:lnTo>
                  <a:lnTo>
                    <a:pt x="1478" y="74"/>
                  </a:lnTo>
                  <a:lnTo>
                    <a:pt x="1506" y="49"/>
                  </a:lnTo>
                  <a:lnTo>
                    <a:pt x="1537" y="30"/>
                  </a:lnTo>
                  <a:lnTo>
                    <a:pt x="1570" y="15"/>
                  </a:lnTo>
                  <a:lnTo>
                    <a:pt x="1604" y="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F5DB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5076056" y="2022748"/>
            <a:ext cx="3491880" cy="1254625"/>
            <a:chOff x="5652120" y="2060573"/>
            <a:chExt cx="3491880" cy="1254625"/>
          </a:xfrm>
        </p:grpSpPr>
        <p:grpSp>
          <p:nvGrpSpPr>
            <p:cNvPr id="95" name="그룹 23"/>
            <p:cNvGrpSpPr>
              <a:grpSpLocks/>
            </p:cNvGrpSpPr>
            <p:nvPr/>
          </p:nvGrpSpPr>
          <p:grpSpPr bwMode="auto">
            <a:xfrm>
              <a:off x="5652120" y="2060573"/>
              <a:ext cx="3491880" cy="1254625"/>
              <a:chOff x="5695249" y="3891482"/>
              <a:chExt cx="2974939" cy="1254616"/>
            </a:xfrm>
          </p:grpSpPr>
          <p:sp>
            <p:nvSpPr>
              <p:cNvPr id="96" name="AutoShape 20"/>
              <p:cNvSpPr>
                <a:spLocks noChangeArrowheads="1"/>
              </p:cNvSpPr>
              <p:nvPr/>
            </p:nvSpPr>
            <p:spPr bwMode="auto">
              <a:xfrm>
                <a:off x="5695249" y="3891482"/>
                <a:ext cx="2849823" cy="360000"/>
              </a:xfrm>
              <a:prstGeom prst="roundRect">
                <a:avLst>
                  <a:gd name="adj" fmla="val 50000"/>
                </a:avLst>
              </a:prstGeom>
              <a:solidFill>
                <a:srgbClr val="C17A4F"/>
              </a:solidFill>
              <a:ln w="539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>
                  <a:bevelT w="1270" h="6350"/>
                </a:sp3d>
              </a:bodyPr>
              <a:lstStyle/>
              <a:p>
                <a:pPr algn="ctr" latinLnBrk="0">
                  <a:defRPr/>
                </a:pPr>
                <a:r>
                  <a:rPr lang="ko-KR" altLang="en-US" sz="2000" b="1" spc="-50" dirty="0" smtClean="0">
                    <a:solidFill>
                      <a:schemeClr val="bg1"/>
                    </a:solidFill>
                  </a:rPr>
                  <a:t>다양한 경로를 통한 홍보</a:t>
                </a:r>
                <a:endParaRPr lang="ko-KR" altLang="en-US" sz="2000" b="1" spc="-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AutoShape 6"/>
              <p:cNvSpPr>
                <a:spLocks noChangeArrowheads="1"/>
              </p:cNvSpPr>
              <p:nvPr/>
            </p:nvSpPr>
            <p:spPr bwMode="auto">
              <a:xfrm>
                <a:off x="5695249" y="4323534"/>
                <a:ext cx="2974939" cy="822564"/>
              </a:xfrm>
              <a:prstGeom prst="roundRect">
                <a:avLst>
                  <a:gd name="adj" fmla="val 9745"/>
                </a:avLst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marL="131763" indent="-131763" defTabSz="1330325" eaLnBrk="0" latinLnBrk="0" hangingPunct="0">
                  <a:lnSpc>
                    <a:spcPct val="150000"/>
                  </a:lnSpc>
                  <a:buClr>
                    <a:srgbClr val="D0A660"/>
                  </a:buClr>
                  <a:buSzPct val="100000"/>
                  <a:buFontTx/>
                  <a:buBlip>
                    <a:blip r:embed="rId4"/>
                  </a:buBlip>
                  <a:defRPr/>
                </a:pPr>
                <a:r>
                  <a:rPr lang="ko-KR" altLang="en-US" b="1" kern="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더 많은 지역주민에게 교육 안내</a:t>
                </a:r>
                <a:endParaRPr lang="en-US" altLang="ko-KR" b="1" kern="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marL="131763" indent="-131763" defTabSz="1330325" eaLnBrk="0" latinLnBrk="0" hangingPunct="0">
                  <a:lnSpc>
                    <a:spcPct val="150000"/>
                  </a:lnSpc>
                  <a:buClr>
                    <a:srgbClr val="D0A660"/>
                  </a:buClr>
                  <a:buSzPct val="100000"/>
                  <a:buFontTx/>
                  <a:buBlip>
                    <a:blip r:embed="rId4"/>
                  </a:buBlip>
                  <a:defRPr/>
                </a:pPr>
                <a:r>
                  <a:rPr lang="ko-KR" altLang="en-US" b="1" kern="0" spc="-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암검진기관</a:t>
                </a:r>
                <a:r>
                  <a:rPr lang="en-US" altLang="ko-KR" b="1" kern="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b="1" kern="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의료기관</a:t>
                </a:r>
                <a:r>
                  <a:rPr lang="en-US" altLang="ko-KR" b="1" kern="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b="1" kern="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약국 등</a:t>
                </a:r>
                <a:endParaRPr lang="ko-KR" altLang="en-US" b="1" kern="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09" name="Freeform 528"/>
            <p:cNvSpPr>
              <a:spLocks/>
            </p:cNvSpPr>
            <p:nvPr/>
          </p:nvSpPr>
          <p:spPr bwMode="auto">
            <a:xfrm>
              <a:off x="5724128" y="2159708"/>
              <a:ext cx="183120" cy="150014"/>
            </a:xfrm>
            <a:custGeom>
              <a:avLst/>
              <a:gdLst>
                <a:gd name="T0" fmla="*/ 2147483647 w 2812"/>
                <a:gd name="T1" fmla="*/ 0 h 2303"/>
                <a:gd name="T2" fmla="*/ 2147483647 w 2812"/>
                <a:gd name="T3" fmla="*/ 270037594 h 2303"/>
                <a:gd name="T4" fmla="*/ 2147483647 w 2812"/>
                <a:gd name="T5" fmla="*/ 882254649 h 2303"/>
                <a:gd name="T6" fmla="*/ 2147483647 w 2812"/>
                <a:gd name="T7" fmla="*/ 2147483647 h 2303"/>
                <a:gd name="T8" fmla="*/ 2147483647 w 2812"/>
                <a:gd name="T9" fmla="*/ 2147483647 h 2303"/>
                <a:gd name="T10" fmla="*/ 2147483647 w 2812"/>
                <a:gd name="T11" fmla="*/ 2147483647 h 2303"/>
                <a:gd name="T12" fmla="*/ 2147483647 w 2812"/>
                <a:gd name="T13" fmla="*/ 2147483647 h 2303"/>
                <a:gd name="T14" fmla="*/ 2147483647 w 2812"/>
                <a:gd name="T15" fmla="*/ 2147483647 h 2303"/>
                <a:gd name="T16" fmla="*/ 2147483647 w 2812"/>
                <a:gd name="T17" fmla="*/ 2147483647 h 2303"/>
                <a:gd name="T18" fmla="*/ 2147483647 w 2812"/>
                <a:gd name="T19" fmla="*/ 2147483647 h 2303"/>
                <a:gd name="T20" fmla="*/ 2147483647 w 2812"/>
                <a:gd name="T21" fmla="*/ 2147483647 h 2303"/>
                <a:gd name="T22" fmla="*/ 2147483647 w 2812"/>
                <a:gd name="T23" fmla="*/ 2147483647 h 2303"/>
                <a:gd name="T24" fmla="*/ 2147483647 w 2812"/>
                <a:gd name="T25" fmla="*/ 2147483647 h 2303"/>
                <a:gd name="T26" fmla="*/ 2147483647 w 2812"/>
                <a:gd name="T27" fmla="*/ 2147483647 h 2303"/>
                <a:gd name="T28" fmla="*/ 2147483647 w 2812"/>
                <a:gd name="T29" fmla="*/ 2147483647 h 2303"/>
                <a:gd name="T30" fmla="*/ 2147483647 w 2812"/>
                <a:gd name="T31" fmla="*/ 2147483647 h 2303"/>
                <a:gd name="T32" fmla="*/ 2147483647 w 2812"/>
                <a:gd name="T33" fmla="*/ 2147483647 h 2303"/>
                <a:gd name="T34" fmla="*/ 2147483647 w 2812"/>
                <a:gd name="T35" fmla="*/ 2147483647 h 2303"/>
                <a:gd name="T36" fmla="*/ 2147483647 w 2812"/>
                <a:gd name="T37" fmla="*/ 2147483647 h 2303"/>
                <a:gd name="T38" fmla="*/ 2147483647 w 2812"/>
                <a:gd name="T39" fmla="*/ 2147483647 h 2303"/>
                <a:gd name="T40" fmla="*/ 2147483647 w 2812"/>
                <a:gd name="T41" fmla="*/ 2147483647 h 2303"/>
                <a:gd name="T42" fmla="*/ 2147483647 w 2812"/>
                <a:gd name="T43" fmla="*/ 2147483647 h 2303"/>
                <a:gd name="T44" fmla="*/ 2147483647 w 2812"/>
                <a:gd name="T45" fmla="*/ 2147483647 h 2303"/>
                <a:gd name="T46" fmla="*/ 2147483647 w 2812"/>
                <a:gd name="T47" fmla="*/ 2147483647 h 2303"/>
                <a:gd name="T48" fmla="*/ 2147483647 w 2812"/>
                <a:gd name="T49" fmla="*/ 2147483647 h 2303"/>
                <a:gd name="T50" fmla="*/ 1852236550 w 2812"/>
                <a:gd name="T51" fmla="*/ 2147483647 h 2303"/>
                <a:gd name="T52" fmla="*/ 881242396 w 2812"/>
                <a:gd name="T53" fmla="*/ 2147483647 h 2303"/>
                <a:gd name="T54" fmla="*/ 215685996 w 2812"/>
                <a:gd name="T55" fmla="*/ 2147483647 h 2303"/>
                <a:gd name="T56" fmla="*/ 0 w 2812"/>
                <a:gd name="T57" fmla="*/ 2147483647 h 2303"/>
                <a:gd name="T58" fmla="*/ 215685996 w 2812"/>
                <a:gd name="T59" fmla="*/ 2147483647 h 2303"/>
                <a:gd name="T60" fmla="*/ 881242396 w 2812"/>
                <a:gd name="T61" fmla="*/ 2147483647 h 2303"/>
                <a:gd name="T62" fmla="*/ 1852236550 w 2812"/>
                <a:gd name="T63" fmla="*/ 2147483647 h 2303"/>
                <a:gd name="T64" fmla="*/ 2147483647 w 2812"/>
                <a:gd name="T65" fmla="*/ 2147483647 h 2303"/>
                <a:gd name="T66" fmla="*/ 2147483647 w 2812"/>
                <a:gd name="T67" fmla="*/ 2147483647 h 2303"/>
                <a:gd name="T68" fmla="*/ 2147483647 w 2812"/>
                <a:gd name="T69" fmla="*/ 2147483647 h 2303"/>
                <a:gd name="T70" fmla="*/ 2147483647 w 2812"/>
                <a:gd name="T71" fmla="*/ 2147483647 h 2303"/>
                <a:gd name="T72" fmla="*/ 2147483647 w 2812"/>
                <a:gd name="T73" fmla="*/ 2147483647 h 2303"/>
                <a:gd name="T74" fmla="*/ 2147483647 w 2812"/>
                <a:gd name="T75" fmla="*/ 2147483647 h 2303"/>
                <a:gd name="T76" fmla="*/ 2147483647 w 2812"/>
                <a:gd name="T77" fmla="*/ 2147483647 h 2303"/>
                <a:gd name="T78" fmla="*/ 2147483647 w 2812"/>
                <a:gd name="T79" fmla="*/ 2147483647 h 2303"/>
                <a:gd name="T80" fmla="*/ 2147483647 w 2812"/>
                <a:gd name="T81" fmla="*/ 2147483647 h 2303"/>
                <a:gd name="T82" fmla="*/ 2147483647 w 2812"/>
                <a:gd name="T83" fmla="*/ 2147483647 h 2303"/>
                <a:gd name="T84" fmla="*/ 2147483647 w 2812"/>
                <a:gd name="T85" fmla="*/ 2147483647 h 2303"/>
                <a:gd name="T86" fmla="*/ 2147483647 w 2812"/>
                <a:gd name="T87" fmla="*/ 2147483647 h 2303"/>
                <a:gd name="T88" fmla="*/ 2147483647 w 2812"/>
                <a:gd name="T89" fmla="*/ 2147483647 h 2303"/>
                <a:gd name="T90" fmla="*/ 2147483647 w 2812"/>
                <a:gd name="T91" fmla="*/ 2147483647 h 2303"/>
                <a:gd name="T92" fmla="*/ 2147483647 w 2812"/>
                <a:gd name="T93" fmla="*/ 2147483647 h 2303"/>
                <a:gd name="T94" fmla="*/ 2147483647 w 2812"/>
                <a:gd name="T95" fmla="*/ 1332226891 h 2303"/>
                <a:gd name="T96" fmla="*/ 2147483647 w 2812"/>
                <a:gd name="T97" fmla="*/ 540075188 h 2303"/>
                <a:gd name="T98" fmla="*/ 2147483647 w 2812"/>
                <a:gd name="T99" fmla="*/ 108068517 h 23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12"/>
                <a:gd name="T151" fmla="*/ 0 h 2303"/>
                <a:gd name="T152" fmla="*/ 2812 w 2812"/>
                <a:gd name="T153" fmla="*/ 2303 h 23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12" h="2303">
                  <a:moveTo>
                    <a:pt x="1639" y="0"/>
                  </a:moveTo>
                  <a:lnTo>
                    <a:pt x="1674" y="0"/>
                  </a:lnTo>
                  <a:lnTo>
                    <a:pt x="1709" y="6"/>
                  </a:lnTo>
                  <a:lnTo>
                    <a:pt x="1743" y="15"/>
                  </a:lnTo>
                  <a:lnTo>
                    <a:pt x="1775" y="30"/>
                  </a:lnTo>
                  <a:lnTo>
                    <a:pt x="1806" y="49"/>
                  </a:lnTo>
                  <a:lnTo>
                    <a:pt x="1834" y="74"/>
                  </a:lnTo>
                  <a:lnTo>
                    <a:pt x="2738" y="978"/>
                  </a:lnTo>
                  <a:lnTo>
                    <a:pt x="2763" y="1006"/>
                  </a:lnTo>
                  <a:lnTo>
                    <a:pt x="2782" y="1036"/>
                  </a:lnTo>
                  <a:lnTo>
                    <a:pt x="2797" y="1069"/>
                  </a:lnTo>
                  <a:lnTo>
                    <a:pt x="2806" y="1103"/>
                  </a:lnTo>
                  <a:lnTo>
                    <a:pt x="2812" y="1138"/>
                  </a:lnTo>
                  <a:lnTo>
                    <a:pt x="2812" y="1173"/>
                  </a:lnTo>
                  <a:lnTo>
                    <a:pt x="2806" y="1208"/>
                  </a:lnTo>
                  <a:lnTo>
                    <a:pt x="2797" y="1242"/>
                  </a:lnTo>
                  <a:lnTo>
                    <a:pt x="2782" y="1275"/>
                  </a:lnTo>
                  <a:lnTo>
                    <a:pt x="2763" y="1305"/>
                  </a:lnTo>
                  <a:lnTo>
                    <a:pt x="2738" y="1333"/>
                  </a:lnTo>
                  <a:lnTo>
                    <a:pt x="1842" y="2229"/>
                  </a:lnTo>
                  <a:lnTo>
                    <a:pt x="1814" y="2254"/>
                  </a:lnTo>
                  <a:lnTo>
                    <a:pt x="1783" y="2273"/>
                  </a:lnTo>
                  <a:lnTo>
                    <a:pt x="1750" y="2288"/>
                  </a:lnTo>
                  <a:lnTo>
                    <a:pt x="1717" y="2297"/>
                  </a:lnTo>
                  <a:lnTo>
                    <a:pt x="1682" y="2303"/>
                  </a:lnTo>
                  <a:lnTo>
                    <a:pt x="1647" y="2303"/>
                  </a:lnTo>
                  <a:lnTo>
                    <a:pt x="1611" y="2297"/>
                  </a:lnTo>
                  <a:lnTo>
                    <a:pt x="1578" y="2288"/>
                  </a:lnTo>
                  <a:lnTo>
                    <a:pt x="1545" y="2273"/>
                  </a:lnTo>
                  <a:lnTo>
                    <a:pt x="1514" y="2254"/>
                  </a:lnTo>
                  <a:lnTo>
                    <a:pt x="1486" y="2229"/>
                  </a:lnTo>
                  <a:lnTo>
                    <a:pt x="1461" y="2201"/>
                  </a:lnTo>
                  <a:lnTo>
                    <a:pt x="1442" y="2171"/>
                  </a:lnTo>
                  <a:lnTo>
                    <a:pt x="1427" y="2138"/>
                  </a:lnTo>
                  <a:lnTo>
                    <a:pt x="1418" y="2104"/>
                  </a:lnTo>
                  <a:lnTo>
                    <a:pt x="1413" y="2069"/>
                  </a:lnTo>
                  <a:lnTo>
                    <a:pt x="1413" y="2034"/>
                  </a:lnTo>
                  <a:lnTo>
                    <a:pt x="1418" y="1999"/>
                  </a:lnTo>
                  <a:lnTo>
                    <a:pt x="1427" y="1965"/>
                  </a:lnTo>
                  <a:lnTo>
                    <a:pt x="1442" y="1932"/>
                  </a:lnTo>
                  <a:lnTo>
                    <a:pt x="1461" y="1902"/>
                  </a:lnTo>
                  <a:lnTo>
                    <a:pt x="1486" y="1873"/>
                  </a:lnTo>
                  <a:lnTo>
                    <a:pt x="1703" y="1657"/>
                  </a:lnTo>
                  <a:lnTo>
                    <a:pt x="1746" y="1612"/>
                  </a:lnTo>
                  <a:lnTo>
                    <a:pt x="1952" y="1407"/>
                  </a:lnTo>
                  <a:lnTo>
                    <a:pt x="1376" y="1407"/>
                  </a:lnTo>
                  <a:lnTo>
                    <a:pt x="1301" y="1408"/>
                  </a:lnTo>
                  <a:lnTo>
                    <a:pt x="252" y="1408"/>
                  </a:lnTo>
                  <a:lnTo>
                    <a:pt x="211" y="1405"/>
                  </a:lnTo>
                  <a:lnTo>
                    <a:pt x="173" y="1396"/>
                  </a:lnTo>
                  <a:lnTo>
                    <a:pt x="137" y="1380"/>
                  </a:lnTo>
                  <a:lnTo>
                    <a:pt x="103" y="1359"/>
                  </a:lnTo>
                  <a:lnTo>
                    <a:pt x="74" y="1335"/>
                  </a:lnTo>
                  <a:lnTo>
                    <a:pt x="49" y="1305"/>
                  </a:lnTo>
                  <a:lnTo>
                    <a:pt x="28" y="1271"/>
                  </a:lnTo>
                  <a:lnTo>
                    <a:pt x="12" y="1235"/>
                  </a:lnTo>
                  <a:lnTo>
                    <a:pt x="3" y="1197"/>
                  </a:lnTo>
                  <a:lnTo>
                    <a:pt x="0" y="1156"/>
                  </a:lnTo>
                  <a:lnTo>
                    <a:pt x="3" y="1115"/>
                  </a:lnTo>
                  <a:lnTo>
                    <a:pt x="12" y="1077"/>
                  </a:lnTo>
                  <a:lnTo>
                    <a:pt x="28" y="1041"/>
                  </a:lnTo>
                  <a:lnTo>
                    <a:pt x="49" y="1007"/>
                  </a:lnTo>
                  <a:lnTo>
                    <a:pt x="74" y="978"/>
                  </a:lnTo>
                  <a:lnTo>
                    <a:pt x="103" y="953"/>
                  </a:lnTo>
                  <a:lnTo>
                    <a:pt x="136" y="932"/>
                  </a:lnTo>
                  <a:lnTo>
                    <a:pt x="172" y="917"/>
                  </a:lnTo>
                  <a:lnTo>
                    <a:pt x="211" y="907"/>
                  </a:lnTo>
                  <a:lnTo>
                    <a:pt x="252" y="904"/>
                  </a:lnTo>
                  <a:lnTo>
                    <a:pt x="1230" y="904"/>
                  </a:lnTo>
                  <a:lnTo>
                    <a:pt x="1306" y="903"/>
                  </a:lnTo>
                  <a:lnTo>
                    <a:pt x="1951" y="903"/>
                  </a:lnTo>
                  <a:lnTo>
                    <a:pt x="1945" y="897"/>
                  </a:lnTo>
                  <a:lnTo>
                    <a:pt x="1940" y="892"/>
                  </a:lnTo>
                  <a:lnTo>
                    <a:pt x="1934" y="886"/>
                  </a:lnTo>
                  <a:lnTo>
                    <a:pt x="1902" y="854"/>
                  </a:lnTo>
                  <a:lnTo>
                    <a:pt x="1887" y="839"/>
                  </a:lnTo>
                  <a:lnTo>
                    <a:pt x="1869" y="822"/>
                  </a:lnTo>
                  <a:lnTo>
                    <a:pt x="1850" y="801"/>
                  </a:lnTo>
                  <a:lnTo>
                    <a:pt x="1827" y="779"/>
                  </a:lnTo>
                  <a:lnTo>
                    <a:pt x="1801" y="754"/>
                  </a:lnTo>
                  <a:lnTo>
                    <a:pt x="1706" y="659"/>
                  </a:lnTo>
                  <a:lnTo>
                    <a:pt x="1669" y="621"/>
                  </a:lnTo>
                  <a:lnTo>
                    <a:pt x="1626" y="579"/>
                  </a:lnTo>
                  <a:lnTo>
                    <a:pt x="1581" y="532"/>
                  </a:lnTo>
                  <a:lnTo>
                    <a:pt x="1478" y="430"/>
                  </a:lnTo>
                  <a:lnTo>
                    <a:pt x="1453" y="401"/>
                  </a:lnTo>
                  <a:lnTo>
                    <a:pt x="1434" y="371"/>
                  </a:lnTo>
                  <a:lnTo>
                    <a:pt x="1419" y="338"/>
                  </a:lnTo>
                  <a:lnTo>
                    <a:pt x="1410" y="304"/>
                  </a:lnTo>
                  <a:lnTo>
                    <a:pt x="1405" y="269"/>
                  </a:lnTo>
                  <a:lnTo>
                    <a:pt x="1405" y="234"/>
                  </a:lnTo>
                  <a:lnTo>
                    <a:pt x="1410" y="199"/>
                  </a:lnTo>
                  <a:lnTo>
                    <a:pt x="1419" y="165"/>
                  </a:lnTo>
                  <a:lnTo>
                    <a:pt x="1434" y="132"/>
                  </a:lnTo>
                  <a:lnTo>
                    <a:pt x="1453" y="102"/>
                  </a:lnTo>
                  <a:lnTo>
                    <a:pt x="1478" y="74"/>
                  </a:lnTo>
                  <a:lnTo>
                    <a:pt x="1506" y="49"/>
                  </a:lnTo>
                  <a:lnTo>
                    <a:pt x="1537" y="30"/>
                  </a:lnTo>
                  <a:lnTo>
                    <a:pt x="1570" y="15"/>
                  </a:lnTo>
                  <a:lnTo>
                    <a:pt x="1604" y="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F5DB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708025" y="3465513"/>
            <a:ext cx="3025775" cy="1311275"/>
            <a:chOff x="250825" y="3630613"/>
            <a:chExt cx="3025775" cy="1311275"/>
          </a:xfrm>
        </p:grpSpPr>
        <p:grpSp>
          <p:nvGrpSpPr>
            <p:cNvPr id="105" name="그룹 23"/>
            <p:cNvGrpSpPr>
              <a:grpSpLocks/>
            </p:cNvGrpSpPr>
            <p:nvPr/>
          </p:nvGrpSpPr>
          <p:grpSpPr bwMode="auto">
            <a:xfrm>
              <a:off x="250825" y="3630613"/>
              <a:ext cx="3025775" cy="1311275"/>
              <a:chOff x="5695249" y="3891482"/>
              <a:chExt cx="3288091" cy="1311265"/>
            </a:xfrm>
          </p:grpSpPr>
          <p:sp>
            <p:nvSpPr>
              <p:cNvPr id="106" name="AutoShape 20"/>
              <p:cNvSpPr>
                <a:spLocks noChangeArrowheads="1"/>
              </p:cNvSpPr>
              <p:nvPr/>
            </p:nvSpPr>
            <p:spPr bwMode="auto">
              <a:xfrm>
                <a:off x="5695249" y="3891482"/>
                <a:ext cx="2849823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 w="539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>
                  <a:bevelT w="1270" h="6350"/>
                </a:sp3d>
              </a:bodyPr>
              <a:lstStyle/>
              <a:p>
                <a:pPr algn="ctr" latinLnBrk="0">
                  <a:defRPr/>
                </a:pPr>
                <a:r>
                  <a:rPr lang="ko-KR" altLang="en-US" sz="2000" b="1" spc="-50" dirty="0" smtClean="0">
                    <a:solidFill>
                      <a:schemeClr val="bg1"/>
                    </a:solidFill>
                  </a:rPr>
                  <a:t>교육 전담인력 확보</a:t>
                </a:r>
                <a:endParaRPr lang="ko-KR" altLang="en-US" sz="2000" b="1" spc="-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AutoShape 6"/>
              <p:cNvSpPr>
                <a:spLocks noChangeArrowheads="1"/>
              </p:cNvSpPr>
              <p:nvPr/>
            </p:nvSpPr>
            <p:spPr bwMode="auto">
              <a:xfrm>
                <a:off x="5773537" y="4323530"/>
                <a:ext cx="3209803" cy="879217"/>
              </a:xfrm>
              <a:prstGeom prst="roundRect">
                <a:avLst>
                  <a:gd name="adj" fmla="val 9745"/>
                </a:avLst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marL="131763" indent="-131763" defTabSz="1330325" eaLnBrk="0" latinLnBrk="0" hangingPunct="0">
                  <a:lnSpc>
                    <a:spcPct val="150000"/>
                  </a:lnSpc>
                  <a:buClr>
                    <a:srgbClr val="D0A660"/>
                  </a:buClr>
                  <a:buSzPct val="100000"/>
                  <a:buFontTx/>
                  <a:buBlip>
                    <a:blip r:embed="rId4"/>
                  </a:buBlip>
                  <a:defRPr/>
                </a:pPr>
                <a:r>
                  <a:rPr lang="ko-KR" altLang="en-US" b="1" kern="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지속적인 프로그램 운영</a:t>
                </a:r>
                <a:endParaRPr lang="en-US" altLang="ko-KR" b="1" kern="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marL="131763" indent="-131763" defTabSz="1330325" eaLnBrk="0" latinLnBrk="0" hangingPunct="0">
                  <a:lnSpc>
                    <a:spcPct val="150000"/>
                  </a:lnSpc>
                  <a:buClr>
                    <a:srgbClr val="D0A660"/>
                  </a:buClr>
                  <a:buSzPct val="100000"/>
                  <a:buFontTx/>
                  <a:buBlip>
                    <a:blip r:embed="rId4"/>
                  </a:buBlip>
                  <a:defRPr/>
                </a:pPr>
                <a:r>
                  <a:rPr lang="ko-KR" altLang="en-US" b="1" kern="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교육 운영 예산 절감</a:t>
                </a:r>
                <a:endParaRPr lang="ko-KR" altLang="en-US" b="1" kern="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10" name="Freeform 528"/>
            <p:cNvSpPr>
              <a:spLocks/>
            </p:cNvSpPr>
            <p:nvPr/>
          </p:nvSpPr>
          <p:spPr bwMode="auto">
            <a:xfrm>
              <a:off x="323528" y="3742432"/>
              <a:ext cx="183120" cy="150014"/>
            </a:xfrm>
            <a:custGeom>
              <a:avLst/>
              <a:gdLst>
                <a:gd name="T0" fmla="*/ 2147483647 w 2812"/>
                <a:gd name="T1" fmla="*/ 0 h 2303"/>
                <a:gd name="T2" fmla="*/ 2147483647 w 2812"/>
                <a:gd name="T3" fmla="*/ 270037594 h 2303"/>
                <a:gd name="T4" fmla="*/ 2147483647 w 2812"/>
                <a:gd name="T5" fmla="*/ 882254649 h 2303"/>
                <a:gd name="T6" fmla="*/ 2147483647 w 2812"/>
                <a:gd name="T7" fmla="*/ 2147483647 h 2303"/>
                <a:gd name="T8" fmla="*/ 2147483647 w 2812"/>
                <a:gd name="T9" fmla="*/ 2147483647 h 2303"/>
                <a:gd name="T10" fmla="*/ 2147483647 w 2812"/>
                <a:gd name="T11" fmla="*/ 2147483647 h 2303"/>
                <a:gd name="T12" fmla="*/ 2147483647 w 2812"/>
                <a:gd name="T13" fmla="*/ 2147483647 h 2303"/>
                <a:gd name="T14" fmla="*/ 2147483647 w 2812"/>
                <a:gd name="T15" fmla="*/ 2147483647 h 2303"/>
                <a:gd name="T16" fmla="*/ 2147483647 w 2812"/>
                <a:gd name="T17" fmla="*/ 2147483647 h 2303"/>
                <a:gd name="T18" fmla="*/ 2147483647 w 2812"/>
                <a:gd name="T19" fmla="*/ 2147483647 h 2303"/>
                <a:gd name="T20" fmla="*/ 2147483647 w 2812"/>
                <a:gd name="T21" fmla="*/ 2147483647 h 2303"/>
                <a:gd name="T22" fmla="*/ 2147483647 w 2812"/>
                <a:gd name="T23" fmla="*/ 2147483647 h 2303"/>
                <a:gd name="T24" fmla="*/ 2147483647 w 2812"/>
                <a:gd name="T25" fmla="*/ 2147483647 h 2303"/>
                <a:gd name="T26" fmla="*/ 2147483647 w 2812"/>
                <a:gd name="T27" fmla="*/ 2147483647 h 2303"/>
                <a:gd name="T28" fmla="*/ 2147483647 w 2812"/>
                <a:gd name="T29" fmla="*/ 2147483647 h 2303"/>
                <a:gd name="T30" fmla="*/ 2147483647 w 2812"/>
                <a:gd name="T31" fmla="*/ 2147483647 h 2303"/>
                <a:gd name="T32" fmla="*/ 2147483647 w 2812"/>
                <a:gd name="T33" fmla="*/ 2147483647 h 2303"/>
                <a:gd name="T34" fmla="*/ 2147483647 w 2812"/>
                <a:gd name="T35" fmla="*/ 2147483647 h 2303"/>
                <a:gd name="T36" fmla="*/ 2147483647 w 2812"/>
                <a:gd name="T37" fmla="*/ 2147483647 h 2303"/>
                <a:gd name="T38" fmla="*/ 2147483647 w 2812"/>
                <a:gd name="T39" fmla="*/ 2147483647 h 2303"/>
                <a:gd name="T40" fmla="*/ 2147483647 w 2812"/>
                <a:gd name="T41" fmla="*/ 2147483647 h 2303"/>
                <a:gd name="T42" fmla="*/ 2147483647 w 2812"/>
                <a:gd name="T43" fmla="*/ 2147483647 h 2303"/>
                <a:gd name="T44" fmla="*/ 2147483647 w 2812"/>
                <a:gd name="T45" fmla="*/ 2147483647 h 2303"/>
                <a:gd name="T46" fmla="*/ 2147483647 w 2812"/>
                <a:gd name="T47" fmla="*/ 2147483647 h 2303"/>
                <a:gd name="T48" fmla="*/ 2147483647 w 2812"/>
                <a:gd name="T49" fmla="*/ 2147483647 h 2303"/>
                <a:gd name="T50" fmla="*/ 1852236550 w 2812"/>
                <a:gd name="T51" fmla="*/ 2147483647 h 2303"/>
                <a:gd name="T52" fmla="*/ 881242396 w 2812"/>
                <a:gd name="T53" fmla="*/ 2147483647 h 2303"/>
                <a:gd name="T54" fmla="*/ 215685996 w 2812"/>
                <a:gd name="T55" fmla="*/ 2147483647 h 2303"/>
                <a:gd name="T56" fmla="*/ 0 w 2812"/>
                <a:gd name="T57" fmla="*/ 2147483647 h 2303"/>
                <a:gd name="T58" fmla="*/ 215685996 w 2812"/>
                <a:gd name="T59" fmla="*/ 2147483647 h 2303"/>
                <a:gd name="T60" fmla="*/ 881242396 w 2812"/>
                <a:gd name="T61" fmla="*/ 2147483647 h 2303"/>
                <a:gd name="T62" fmla="*/ 1852236550 w 2812"/>
                <a:gd name="T63" fmla="*/ 2147483647 h 2303"/>
                <a:gd name="T64" fmla="*/ 2147483647 w 2812"/>
                <a:gd name="T65" fmla="*/ 2147483647 h 2303"/>
                <a:gd name="T66" fmla="*/ 2147483647 w 2812"/>
                <a:gd name="T67" fmla="*/ 2147483647 h 2303"/>
                <a:gd name="T68" fmla="*/ 2147483647 w 2812"/>
                <a:gd name="T69" fmla="*/ 2147483647 h 2303"/>
                <a:gd name="T70" fmla="*/ 2147483647 w 2812"/>
                <a:gd name="T71" fmla="*/ 2147483647 h 2303"/>
                <a:gd name="T72" fmla="*/ 2147483647 w 2812"/>
                <a:gd name="T73" fmla="*/ 2147483647 h 2303"/>
                <a:gd name="T74" fmla="*/ 2147483647 w 2812"/>
                <a:gd name="T75" fmla="*/ 2147483647 h 2303"/>
                <a:gd name="T76" fmla="*/ 2147483647 w 2812"/>
                <a:gd name="T77" fmla="*/ 2147483647 h 2303"/>
                <a:gd name="T78" fmla="*/ 2147483647 w 2812"/>
                <a:gd name="T79" fmla="*/ 2147483647 h 2303"/>
                <a:gd name="T80" fmla="*/ 2147483647 w 2812"/>
                <a:gd name="T81" fmla="*/ 2147483647 h 2303"/>
                <a:gd name="T82" fmla="*/ 2147483647 w 2812"/>
                <a:gd name="T83" fmla="*/ 2147483647 h 2303"/>
                <a:gd name="T84" fmla="*/ 2147483647 w 2812"/>
                <a:gd name="T85" fmla="*/ 2147483647 h 2303"/>
                <a:gd name="T86" fmla="*/ 2147483647 w 2812"/>
                <a:gd name="T87" fmla="*/ 2147483647 h 2303"/>
                <a:gd name="T88" fmla="*/ 2147483647 w 2812"/>
                <a:gd name="T89" fmla="*/ 2147483647 h 2303"/>
                <a:gd name="T90" fmla="*/ 2147483647 w 2812"/>
                <a:gd name="T91" fmla="*/ 2147483647 h 2303"/>
                <a:gd name="T92" fmla="*/ 2147483647 w 2812"/>
                <a:gd name="T93" fmla="*/ 2147483647 h 2303"/>
                <a:gd name="T94" fmla="*/ 2147483647 w 2812"/>
                <a:gd name="T95" fmla="*/ 1332226891 h 2303"/>
                <a:gd name="T96" fmla="*/ 2147483647 w 2812"/>
                <a:gd name="T97" fmla="*/ 540075188 h 2303"/>
                <a:gd name="T98" fmla="*/ 2147483647 w 2812"/>
                <a:gd name="T99" fmla="*/ 108068517 h 23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12"/>
                <a:gd name="T151" fmla="*/ 0 h 2303"/>
                <a:gd name="T152" fmla="*/ 2812 w 2812"/>
                <a:gd name="T153" fmla="*/ 2303 h 23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12" h="2303">
                  <a:moveTo>
                    <a:pt x="1639" y="0"/>
                  </a:moveTo>
                  <a:lnTo>
                    <a:pt x="1674" y="0"/>
                  </a:lnTo>
                  <a:lnTo>
                    <a:pt x="1709" y="6"/>
                  </a:lnTo>
                  <a:lnTo>
                    <a:pt x="1743" y="15"/>
                  </a:lnTo>
                  <a:lnTo>
                    <a:pt x="1775" y="30"/>
                  </a:lnTo>
                  <a:lnTo>
                    <a:pt x="1806" y="49"/>
                  </a:lnTo>
                  <a:lnTo>
                    <a:pt x="1834" y="74"/>
                  </a:lnTo>
                  <a:lnTo>
                    <a:pt x="2738" y="978"/>
                  </a:lnTo>
                  <a:lnTo>
                    <a:pt x="2763" y="1006"/>
                  </a:lnTo>
                  <a:lnTo>
                    <a:pt x="2782" y="1036"/>
                  </a:lnTo>
                  <a:lnTo>
                    <a:pt x="2797" y="1069"/>
                  </a:lnTo>
                  <a:lnTo>
                    <a:pt x="2806" y="1103"/>
                  </a:lnTo>
                  <a:lnTo>
                    <a:pt x="2812" y="1138"/>
                  </a:lnTo>
                  <a:lnTo>
                    <a:pt x="2812" y="1173"/>
                  </a:lnTo>
                  <a:lnTo>
                    <a:pt x="2806" y="1208"/>
                  </a:lnTo>
                  <a:lnTo>
                    <a:pt x="2797" y="1242"/>
                  </a:lnTo>
                  <a:lnTo>
                    <a:pt x="2782" y="1275"/>
                  </a:lnTo>
                  <a:lnTo>
                    <a:pt x="2763" y="1305"/>
                  </a:lnTo>
                  <a:lnTo>
                    <a:pt x="2738" y="1333"/>
                  </a:lnTo>
                  <a:lnTo>
                    <a:pt x="1842" y="2229"/>
                  </a:lnTo>
                  <a:lnTo>
                    <a:pt x="1814" y="2254"/>
                  </a:lnTo>
                  <a:lnTo>
                    <a:pt x="1783" y="2273"/>
                  </a:lnTo>
                  <a:lnTo>
                    <a:pt x="1750" y="2288"/>
                  </a:lnTo>
                  <a:lnTo>
                    <a:pt x="1717" y="2297"/>
                  </a:lnTo>
                  <a:lnTo>
                    <a:pt x="1682" y="2303"/>
                  </a:lnTo>
                  <a:lnTo>
                    <a:pt x="1647" y="2303"/>
                  </a:lnTo>
                  <a:lnTo>
                    <a:pt x="1611" y="2297"/>
                  </a:lnTo>
                  <a:lnTo>
                    <a:pt x="1578" y="2288"/>
                  </a:lnTo>
                  <a:lnTo>
                    <a:pt x="1545" y="2273"/>
                  </a:lnTo>
                  <a:lnTo>
                    <a:pt x="1514" y="2254"/>
                  </a:lnTo>
                  <a:lnTo>
                    <a:pt x="1486" y="2229"/>
                  </a:lnTo>
                  <a:lnTo>
                    <a:pt x="1461" y="2201"/>
                  </a:lnTo>
                  <a:lnTo>
                    <a:pt x="1442" y="2171"/>
                  </a:lnTo>
                  <a:lnTo>
                    <a:pt x="1427" y="2138"/>
                  </a:lnTo>
                  <a:lnTo>
                    <a:pt x="1418" y="2104"/>
                  </a:lnTo>
                  <a:lnTo>
                    <a:pt x="1413" y="2069"/>
                  </a:lnTo>
                  <a:lnTo>
                    <a:pt x="1413" y="2034"/>
                  </a:lnTo>
                  <a:lnTo>
                    <a:pt x="1418" y="1999"/>
                  </a:lnTo>
                  <a:lnTo>
                    <a:pt x="1427" y="1965"/>
                  </a:lnTo>
                  <a:lnTo>
                    <a:pt x="1442" y="1932"/>
                  </a:lnTo>
                  <a:lnTo>
                    <a:pt x="1461" y="1902"/>
                  </a:lnTo>
                  <a:lnTo>
                    <a:pt x="1486" y="1873"/>
                  </a:lnTo>
                  <a:lnTo>
                    <a:pt x="1703" y="1657"/>
                  </a:lnTo>
                  <a:lnTo>
                    <a:pt x="1746" y="1612"/>
                  </a:lnTo>
                  <a:lnTo>
                    <a:pt x="1952" y="1407"/>
                  </a:lnTo>
                  <a:lnTo>
                    <a:pt x="1376" y="1407"/>
                  </a:lnTo>
                  <a:lnTo>
                    <a:pt x="1301" y="1408"/>
                  </a:lnTo>
                  <a:lnTo>
                    <a:pt x="252" y="1408"/>
                  </a:lnTo>
                  <a:lnTo>
                    <a:pt x="211" y="1405"/>
                  </a:lnTo>
                  <a:lnTo>
                    <a:pt x="173" y="1396"/>
                  </a:lnTo>
                  <a:lnTo>
                    <a:pt x="137" y="1380"/>
                  </a:lnTo>
                  <a:lnTo>
                    <a:pt x="103" y="1359"/>
                  </a:lnTo>
                  <a:lnTo>
                    <a:pt x="74" y="1335"/>
                  </a:lnTo>
                  <a:lnTo>
                    <a:pt x="49" y="1305"/>
                  </a:lnTo>
                  <a:lnTo>
                    <a:pt x="28" y="1271"/>
                  </a:lnTo>
                  <a:lnTo>
                    <a:pt x="12" y="1235"/>
                  </a:lnTo>
                  <a:lnTo>
                    <a:pt x="3" y="1197"/>
                  </a:lnTo>
                  <a:lnTo>
                    <a:pt x="0" y="1156"/>
                  </a:lnTo>
                  <a:lnTo>
                    <a:pt x="3" y="1115"/>
                  </a:lnTo>
                  <a:lnTo>
                    <a:pt x="12" y="1077"/>
                  </a:lnTo>
                  <a:lnTo>
                    <a:pt x="28" y="1041"/>
                  </a:lnTo>
                  <a:lnTo>
                    <a:pt x="49" y="1007"/>
                  </a:lnTo>
                  <a:lnTo>
                    <a:pt x="74" y="978"/>
                  </a:lnTo>
                  <a:lnTo>
                    <a:pt x="103" y="953"/>
                  </a:lnTo>
                  <a:lnTo>
                    <a:pt x="136" y="932"/>
                  </a:lnTo>
                  <a:lnTo>
                    <a:pt x="172" y="917"/>
                  </a:lnTo>
                  <a:lnTo>
                    <a:pt x="211" y="907"/>
                  </a:lnTo>
                  <a:lnTo>
                    <a:pt x="252" y="904"/>
                  </a:lnTo>
                  <a:lnTo>
                    <a:pt x="1230" y="904"/>
                  </a:lnTo>
                  <a:lnTo>
                    <a:pt x="1306" y="903"/>
                  </a:lnTo>
                  <a:lnTo>
                    <a:pt x="1951" y="903"/>
                  </a:lnTo>
                  <a:lnTo>
                    <a:pt x="1945" y="897"/>
                  </a:lnTo>
                  <a:lnTo>
                    <a:pt x="1940" y="892"/>
                  </a:lnTo>
                  <a:lnTo>
                    <a:pt x="1934" y="886"/>
                  </a:lnTo>
                  <a:lnTo>
                    <a:pt x="1902" y="854"/>
                  </a:lnTo>
                  <a:lnTo>
                    <a:pt x="1887" y="839"/>
                  </a:lnTo>
                  <a:lnTo>
                    <a:pt x="1869" y="822"/>
                  </a:lnTo>
                  <a:lnTo>
                    <a:pt x="1850" y="801"/>
                  </a:lnTo>
                  <a:lnTo>
                    <a:pt x="1827" y="779"/>
                  </a:lnTo>
                  <a:lnTo>
                    <a:pt x="1801" y="754"/>
                  </a:lnTo>
                  <a:lnTo>
                    <a:pt x="1706" y="659"/>
                  </a:lnTo>
                  <a:lnTo>
                    <a:pt x="1669" y="621"/>
                  </a:lnTo>
                  <a:lnTo>
                    <a:pt x="1626" y="579"/>
                  </a:lnTo>
                  <a:lnTo>
                    <a:pt x="1581" y="532"/>
                  </a:lnTo>
                  <a:lnTo>
                    <a:pt x="1478" y="430"/>
                  </a:lnTo>
                  <a:lnTo>
                    <a:pt x="1453" y="401"/>
                  </a:lnTo>
                  <a:lnTo>
                    <a:pt x="1434" y="371"/>
                  </a:lnTo>
                  <a:lnTo>
                    <a:pt x="1419" y="338"/>
                  </a:lnTo>
                  <a:lnTo>
                    <a:pt x="1410" y="304"/>
                  </a:lnTo>
                  <a:lnTo>
                    <a:pt x="1405" y="269"/>
                  </a:lnTo>
                  <a:lnTo>
                    <a:pt x="1405" y="234"/>
                  </a:lnTo>
                  <a:lnTo>
                    <a:pt x="1410" y="199"/>
                  </a:lnTo>
                  <a:lnTo>
                    <a:pt x="1419" y="165"/>
                  </a:lnTo>
                  <a:lnTo>
                    <a:pt x="1434" y="132"/>
                  </a:lnTo>
                  <a:lnTo>
                    <a:pt x="1453" y="102"/>
                  </a:lnTo>
                  <a:lnTo>
                    <a:pt x="1478" y="74"/>
                  </a:lnTo>
                  <a:lnTo>
                    <a:pt x="1506" y="49"/>
                  </a:lnTo>
                  <a:lnTo>
                    <a:pt x="1537" y="30"/>
                  </a:lnTo>
                  <a:lnTo>
                    <a:pt x="1570" y="15"/>
                  </a:lnTo>
                  <a:lnTo>
                    <a:pt x="1604" y="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F5DB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5076056" y="3450208"/>
            <a:ext cx="3672407" cy="1311267"/>
            <a:chOff x="5724128" y="3606800"/>
            <a:chExt cx="3672407" cy="1311267"/>
          </a:xfrm>
        </p:grpSpPr>
        <p:grpSp>
          <p:nvGrpSpPr>
            <p:cNvPr id="92" name="그룹 25"/>
            <p:cNvGrpSpPr>
              <a:grpSpLocks/>
            </p:cNvGrpSpPr>
            <p:nvPr/>
          </p:nvGrpSpPr>
          <p:grpSpPr bwMode="auto">
            <a:xfrm>
              <a:off x="5724128" y="3606800"/>
              <a:ext cx="3672407" cy="1311267"/>
              <a:chOff x="630388" y="3891482"/>
              <a:chExt cx="3170107" cy="1311257"/>
            </a:xfrm>
          </p:grpSpPr>
          <p:sp>
            <p:nvSpPr>
              <p:cNvPr id="93" name="AutoShape 6"/>
              <p:cNvSpPr>
                <a:spLocks noChangeArrowheads="1"/>
              </p:cNvSpPr>
              <p:nvPr/>
            </p:nvSpPr>
            <p:spPr bwMode="auto">
              <a:xfrm>
                <a:off x="630388" y="4323529"/>
                <a:ext cx="3170107" cy="879210"/>
              </a:xfrm>
              <a:prstGeom prst="roundRect">
                <a:avLst>
                  <a:gd name="adj" fmla="val 9745"/>
                </a:avLst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marL="131763" indent="-131763" defTabSz="1330325" eaLnBrk="0" latinLnBrk="0" hangingPunct="0">
                  <a:lnSpc>
                    <a:spcPct val="150000"/>
                  </a:lnSpc>
                  <a:buClr>
                    <a:srgbClr val="D0A660"/>
                  </a:buClr>
                  <a:buSzPct val="100000"/>
                  <a:buFontTx/>
                  <a:buBlip>
                    <a:blip r:embed="rId4"/>
                  </a:buBlip>
                  <a:defRPr/>
                </a:pPr>
                <a:r>
                  <a:rPr lang="ko-KR" altLang="en-US" b="1" kern="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교육자 교육 시행</a:t>
                </a:r>
                <a:endParaRPr lang="ko-KR" altLang="en-US" b="1" kern="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marL="131763" indent="-131763" defTabSz="1330325" eaLnBrk="0" latinLnBrk="0" hangingPunct="0">
                  <a:lnSpc>
                    <a:spcPct val="150000"/>
                  </a:lnSpc>
                  <a:buClr>
                    <a:srgbClr val="D0A660"/>
                  </a:buClr>
                  <a:buSzPct val="100000"/>
                  <a:buFontTx/>
                  <a:buBlip>
                    <a:blip r:embed="rId4"/>
                  </a:buBlip>
                  <a:defRPr/>
                </a:pPr>
                <a:r>
                  <a:rPr lang="ko-KR" altLang="en-US" b="1" kern="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더 많은 지역주민에게 교육 추진</a:t>
                </a:r>
                <a:endParaRPr lang="ko-KR" altLang="en-US" b="1" kern="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4" name="AutoShape 20"/>
              <p:cNvSpPr>
                <a:spLocks noChangeArrowheads="1"/>
              </p:cNvSpPr>
              <p:nvPr/>
            </p:nvSpPr>
            <p:spPr bwMode="auto">
              <a:xfrm>
                <a:off x="630388" y="3891482"/>
                <a:ext cx="2832100" cy="360000"/>
              </a:xfrm>
              <a:prstGeom prst="roundRect">
                <a:avLst>
                  <a:gd name="adj" fmla="val 50000"/>
                </a:avLst>
              </a:prstGeom>
              <a:solidFill>
                <a:srgbClr val="5683BA"/>
              </a:solidFill>
              <a:ln w="539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>
                  <a:bevelT w="1270" h="6350"/>
                </a:sp3d>
              </a:bodyPr>
              <a:lstStyle/>
              <a:p>
                <a:pPr algn="ctr" latinLnBrk="0">
                  <a:defRPr/>
                </a:pPr>
                <a:r>
                  <a:rPr lang="ko-KR" altLang="en-US" sz="2000" b="1" spc="-50" dirty="0" smtClean="0">
                    <a:solidFill>
                      <a:schemeClr val="bg1"/>
                    </a:solidFill>
                  </a:rPr>
                  <a:t>더 많은 강사진 </a:t>
                </a:r>
                <a:r>
                  <a:rPr lang="en-US" altLang="ko-KR" sz="2000" b="1" spc="-50" dirty="0" smtClean="0">
                    <a:solidFill>
                      <a:schemeClr val="bg1"/>
                    </a:solidFill>
                  </a:rPr>
                  <a:t>DB </a:t>
                </a:r>
                <a:r>
                  <a:rPr lang="ko-KR" altLang="en-US" sz="2000" b="1" spc="-50" dirty="0" smtClean="0">
                    <a:solidFill>
                      <a:schemeClr val="bg1"/>
                    </a:solidFill>
                  </a:rPr>
                  <a:t>구축</a:t>
                </a:r>
                <a:endParaRPr lang="ko-KR" altLang="en-US" sz="2000" b="1" spc="-5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4" name="Freeform 528"/>
            <p:cNvSpPr>
              <a:spLocks/>
            </p:cNvSpPr>
            <p:nvPr/>
          </p:nvSpPr>
          <p:spPr bwMode="auto">
            <a:xfrm>
              <a:off x="5855692" y="3717032"/>
              <a:ext cx="183120" cy="150014"/>
            </a:xfrm>
            <a:custGeom>
              <a:avLst/>
              <a:gdLst>
                <a:gd name="T0" fmla="*/ 2147483647 w 2812"/>
                <a:gd name="T1" fmla="*/ 0 h 2303"/>
                <a:gd name="T2" fmla="*/ 2147483647 w 2812"/>
                <a:gd name="T3" fmla="*/ 270037594 h 2303"/>
                <a:gd name="T4" fmla="*/ 2147483647 w 2812"/>
                <a:gd name="T5" fmla="*/ 882254649 h 2303"/>
                <a:gd name="T6" fmla="*/ 2147483647 w 2812"/>
                <a:gd name="T7" fmla="*/ 2147483647 h 2303"/>
                <a:gd name="T8" fmla="*/ 2147483647 w 2812"/>
                <a:gd name="T9" fmla="*/ 2147483647 h 2303"/>
                <a:gd name="T10" fmla="*/ 2147483647 w 2812"/>
                <a:gd name="T11" fmla="*/ 2147483647 h 2303"/>
                <a:gd name="T12" fmla="*/ 2147483647 w 2812"/>
                <a:gd name="T13" fmla="*/ 2147483647 h 2303"/>
                <a:gd name="T14" fmla="*/ 2147483647 w 2812"/>
                <a:gd name="T15" fmla="*/ 2147483647 h 2303"/>
                <a:gd name="T16" fmla="*/ 2147483647 w 2812"/>
                <a:gd name="T17" fmla="*/ 2147483647 h 2303"/>
                <a:gd name="T18" fmla="*/ 2147483647 w 2812"/>
                <a:gd name="T19" fmla="*/ 2147483647 h 2303"/>
                <a:gd name="T20" fmla="*/ 2147483647 w 2812"/>
                <a:gd name="T21" fmla="*/ 2147483647 h 2303"/>
                <a:gd name="T22" fmla="*/ 2147483647 w 2812"/>
                <a:gd name="T23" fmla="*/ 2147483647 h 2303"/>
                <a:gd name="T24" fmla="*/ 2147483647 w 2812"/>
                <a:gd name="T25" fmla="*/ 2147483647 h 2303"/>
                <a:gd name="T26" fmla="*/ 2147483647 w 2812"/>
                <a:gd name="T27" fmla="*/ 2147483647 h 2303"/>
                <a:gd name="T28" fmla="*/ 2147483647 w 2812"/>
                <a:gd name="T29" fmla="*/ 2147483647 h 2303"/>
                <a:gd name="T30" fmla="*/ 2147483647 w 2812"/>
                <a:gd name="T31" fmla="*/ 2147483647 h 2303"/>
                <a:gd name="T32" fmla="*/ 2147483647 w 2812"/>
                <a:gd name="T33" fmla="*/ 2147483647 h 2303"/>
                <a:gd name="T34" fmla="*/ 2147483647 w 2812"/>
                <a:gd name="T35" fmla="*/ 2147483647 h 2303"/>
                <a:gd name="T36" fmla="*/ 2147483647 w 2812"/>
                <a:gd name="T37" fmla="*/ 2147483647 h 2303"/>
                <a:gd name="T38" fmla="*/ 2147483647 w 2812"/>
                <a:gd name="T39" fmla="*/ 2147483647 h 2303"/>
                <a:gd name="T40" fmla="*/ 2147483647 w 2812"/>
                <a:gd name="T41" fmla="*/ 2147483647 h 2303"/>
                <a:gd name="T42" fmla="*/ 2147483647 w 2812"/>
                <a:gd name="T43" fmla="*/ 2147483647 h 2303"/>
                <a:gd name="T44" fmla="*/ 2147483647 w 2812"/>
                <a:gd name="T45" fmla="*/ 2147483647 h 2303"/>
                <a:gd name="T46" fmla="*/ 2147483647 w 2812"/>
                <a:gd name="T47" fmla="*/ 2147483647 h 2303"/>
                <a:gd name="T48" fmla="*/ 2147483647 w 2812"/>
                <a:gd name="T49" fmla="*/ 2147483647 h 2303"/>
                <a:gd name="T50" fmla="*/ 1852236550 w 2812"/>
                <a:gd name="T51" fmla="*/ 2147483647 h 2303"/>
                <a:gd name="T52" fmla="*/ 881242396 w 2812"/>
                <a:gd name="T53" fmla="*/ 2147483647 h 2303"/>
                <a:gd name="T54" fmla="*/ 215685996 w 2812"/>
                <a:gd name="T55" fmla="*/ 2147483647 h 2303"/>
                <a:gd name="T56" fmla="*/ 0 w 2812"/>
                <a:gd name="T57" fmla="*/ 2147483647 h 2303"/>
                <a:gd name="T58" fmla="*/ 215685996 w 2812"/>
                <a:gd name="T59" fmla="*/ 2147483647 h 2303"/>
                <a:gd name="T60" fmla="*/ 881242396 w 2812"/>
                <a:gd name="T61" fmla="*/ 2147483647 h 2303"/>
                <a:gd name="T62" fmla="*/ 1852236550 w 2812"/>
                <a:gd name="T63" fmla="*/ 2147483647 h 2303"/>
                <a:gd name="T64" fmla="*/ 2147483647 w 2812"/>
                <a:gd name="T65" fmla="*/ 2147483647 h 2303"/>
                <a:gd name="T66" fmla="*/ 2147483647 w 2812"/>
                <a:gd name="T67" fmla="*/ 2147483647 h 2303"/>
                <a:gd name="T68" fmla="*/ 2147483647 w 2812"/>
                <a:gd name="T69" fmla="*/ 2147483647 h 2303"/>
                <a:gd name="T70" fmla="*/ 2147483647 w 2812"/>
                <a:gd name="T71" fmla="*/ 2147483647 h 2303"/>
                <a:gd name="T72" fmla="*/ 2147483647 w 2812"/>
                <a:gd name="T73" fmla="*/ 2147483647 h 2303"/>
                <a:gd name="T74" fmla="*/ 2147483647 w 2812"/>
                <a:gd name="T75" fmla="*/ 2147483647 h 2303"/>
                <a:gd name="T76" fmla="*/ 2147483647 w 2812"/>
                <a:gd name="T77" fmla="*/ 2147483647 h 2303"/>
                <a:gd name="T78" fmla="*/ 2147483647 w 2812"/>
                <a:gd name="T79" fmla="*/ 2147483647 h 2303"/>
                <a:gd name="T80" fmla="*/ 2147483647 w 2812"/>
                <a:gd name="T81" fmla="*/ 2147483647 h 2303"/>
                <a:gd name="T82" fmla="*/ 2147483647 w 2812"/>
                <a:gd name="T83" fmla="*/ 2147483647 h 2303"/>
                <a:gd name="T84" fmla="*/ 2147483647 w 2812"/>
                <a:gd name="T85" fmla="*/ 2147483647 h 2303"/>
                <a:gd name="T86" fmla="*/ 2147483647 w 2812"/>
                <a:gd name="T87" fmla="*/ 2147483647 h 2303"/>
                <a:gd name="T88" fmla="*/ 2147483647 w 2812"/>
                <a:gd name="T89" fmla="*/ 2147483647 h 2303"/>
                <a:gd name="T90" fmla="*/ 2147483647 w 2812"/>
                <a:gd name="T91" fmla="*/ 2147483647 h 2303"/>
                <a:gd name="T92" fmla="*/ 2147483647 w 2812"/>
                <a:gd name="T93" fmla="*/ 2147483647 h 2303"/>
                <a:gd name="T94" fmla="*/ 2147483647 w 2812"/>
                <a:gd name="T95" fmla="*/ 1332226891 h 2303"/>
                <a:gd name="T96" fmla="*/ 2147483647 w 2812"/>
                <a:gd name="T97" fmla="*/ 540075188 h 2303"/>
                <a:gd name="T98" fmla="*/ 2147483647 w 2812"/>
                <a:gd name="T99" fmla="*/ 108068517 h 23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12"/>
                <a:gd name="T151" fmla="*/ 0 h 2303"/>
                <a:gd name="T152" fmla="*/ 2812 w 2812"/>
                <a:gd name="T153" fmla="*/ 2303 h 23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12" h="2303">
                  <a:moveTo>
                    <a:pt x="1639" y="0"/>
                  </a:moveTo>
                  <a:lnTo>
                    <a:pt x="1674" y="0"/>
                  </a:lnTo>
                  <a:lnTo>
                    <a:pt x="1709" y="6"/>
                  </a:lnTo>
                  <a:lnTo>
                    <a:pt x="1743" y="15"/>
                  </a:lnTo>
                  <a:lnTo>
                    <a:pt x="1775" y="30"/>
                  </a:lnTo>
                  <a:lnTo>
                    <a:pt x="1806" y="49"/>
                  </a:lnTo>
                  <a:lnTo>
                    <a:pt x="1834" y="74"/>
                  </a:lnTo>
                  <a:lnTo>
                    <a:pt x="2738" y="978"/>
                  </a:lnTo>
                  <a:lnTo>
                    <a:pt x="2763" y="1006"/>
                  </a:lnTo>
                  <a:lnTo>
                    <a:pt x="2782" y="1036"/>
                  </a:lnTo>
                  <a:lnTo>
                    <a:pt x="2797" y="1069"/>
                  </a:lnTo>
                  <a:lnTo>
                    <a:pt x="2806" y="1103"/>
                  </a:lnTo>
                  <a:lnTo>
                    <a:pt x="2812" y="1138"/>
                  </a:lnTo>
                  <a:lnTo>
                    <a:pt x="2812" y="1173"/>
                  </a:lnTo>
                  <a:lnTo>
                    <a:pt x="2806" y="1208"/>
                  </a:lnTo>
                  <a:lnTo>
                    <a:pt x="2797" y="1242"/>
                  </a:lnTo>
                  <a:lnTo>
                    <a:pt x="2782" y="1275"/>
                  </a:lnTo>
                  <a:lnTo>
                    <a:pt x="2763" y="1305"/>
                  </a:lnTo>
                  <a:lnTo>
                    <a:pt x="2738" y="1333"/>
                  </a:lnTo>
                  <a:lnTo>
                    <a:pt x="1842" y="2229"/>
                  </a:lnTo>
                  <a:lnTo>
                    <a:pt x="1814" y="2254"/>
                  </a:lnTo>
                  <a:lnTo>
                    <a:pt x="1783" y="2273"/>
                  </a:lnTo>
                  <a:lnTo>
                    <a:pt x="1750" y="2288"/>
                  </a:lnTo>
                  <a:lnTo>
                    <a:pt x="1717" y="2297"/>
                  </a:lnTo>
                  <a:lnTo>
                    <a:pt x="1682" y="2303"/>
                  </a:lnTo>
                  <a:lnTo>
                    <a:pt x="1647" y="2303"/>
                  </a:lnTo>
                  <a:lnTo>
                    <a:pt x="1611" y="2297"/>
                  </a:lnTo>
                  <a:lnTo>
                    <a:pt x="1578" y="2288"/>
                  </a:lnTo>
                  <a:lnTo>
                    <a:pt x="1545" y="2273"/>
                  </a:lnTo>
                  <a:lnTo>
                    <a:pt x="1514" y="2254"/>
                  </a:lnTo>
                  <a:lnTo>
                    <a:pt x="1486" y="2229"/>
                  </a:lnTo>
                  <a:lnTo>
                    <a:pt x="1461" y="2201"/>
                  </a:lnTo>
                  <a:lnTo>
                    <a:pt x="1442" y="2171"/>
                  </a:lnTo>
                  <a:lnTo>
                    <a:pt x="1427" y="2138"/>
                  </a:lnTo>
                  <a:lnTo>
                    <a:pt x="1418" y="2104"/>
                  </a:lnTo>
                  <a:lnTo>
                    <a:pt x="1413" y="2069"/>
                  </a:lnTo>
                  <a:lnTo>
                    <a:pt x="1413" y="2034"/>
                  </a:lnTo>
                  <a:lnTo>
                    <a:pt x="1418" y="1999"/>
                  </a:lnTo>
                  <a:lnTo>
                    <a:pt x="1427" y="1965"/>
                  </a:lnTo>
                  <a:lnTo>
                    <a:pt x="1442" y="1932"/>
                  </a:lnTo>
                  <a:lnTo>
                    <a:pt x="1461" y="1902"/>
                  </a:lnTo>
                  <a:lnTo>
                    <a:pt x="1486" y="1873"/>
                  </a:lnTo>
                  <a:lnTo>
                    <a:pt x="1703" y="1657"/>
                  </a:lnTo>
                  <a:lnTo>
                    <a:pt x="1746" y="1612"/>
                  </a:lnTo>
                  <a:lnTo>
                    <a:pt x="1952" y="1407"/>
                  </a:lnTo>
                  <a:lnTo>
                    <a:pt x="1376" y="1407"/>
                  </a:lnTo>
                  <a:lnTo>
                    <a:pt x="1301" y="1408"/>
                  </a:lnTo>
                  <a:lnTo>
                    <a:pt x="252" y="1408"/>
                  </a:lnTo>
                  <a:lnTo>
                    <a:pt x="211" y="1405"/>
                  </a:lnTo>
                  <a:lnTo>
                    <a:pt x="173" y="1396"/>
                  </a:lnTo>
                  <a:lnTo>
                    <a:pt x="137" y="1380"/>
                  </a:lnTo>
                  <a:lnTo>
                    <a:pt x="103" y="1359"/>
                  </a:lnTo>
                  <a:lnTo>
                    <a:pt x="74" y="1335"/>
                  </a:lnTo>
                  <a:lnTo>
                    <a:pt x="49" y="1305"/>
                  </a:lnTo>
                  <a:lnTo>
                    <a:pt x="28" y="1271"/>
                  </a:lnTo>
                  <a:lnTo>
                    <a:pt x="12" y="1235"/>
                  </a:lnTo>
                  <a:lnTo>
                    <a:pt x="3" y="1197"/>
                  </a:lnTo>
                  <a:lnTo>
                    <a:pt x="0" y="1156"/>
                  </a:lnTo>
                  <a:lnTo>
                    <a:pt x="3" y="1115"/>
                  </a:lnTo>
                  <a:lnTo>
                    <a:pt x="12" y="1077"/>
                  </a:lnTo>
                  <a:lnTo>
                    <a:pt x="28" y="1041"/>
                  </a:lnTo>
                  <a:lnTo>
                    <a:pt x="49" y="1007"/>
                  </a:lnTo>
                  <a:lnTo>
                    <a:pt x="74" y="978"/>
                  </a:lnTo>
                  <a:lnTo>
                    <a:pt x="103" y="953"/>
                  </a:lnTo>
                  <a:lnTo>
                    <a:pt x="136" y="932"/>
                  </a:lnTo>
                  <a:lnTo>
                    <a:pt x="172" y="917"/>
                  </a:lnTo>
                  <a:lnTo>
                    <a:pt x="211" y="907"/>
                  </a:lnTo>
                  <a:lnTo>
                    <a:pt x="252" y="904"/>
                  </a:lnTo>
                  <a:lnTo>
                    <a:pt x="1230" y="904"/>
                  </a:lnTo>
                  <a:lnTo>
                    <a:pt x="1306" y="903"/>
                  </a:lnTo>
                  <a:lnTo>
                    <a:pt x="1951" y="903"/>
                  </a:lnTo>
                  <a:lnTo>
                    <a:pt x="1945" y="897"/>
                  </a:lnTo>
                  <a:lnTo>
                    <a:pt x="1940" y="892"/>
                  </a:lnTo>
                  <a:lnTo>
                    <a:pt x="1934" y="886"/>
                  </a:lnTo>
                  <a:lnTo>
                    <a:pt x="1902" y="854"/>
                  </a:lnTo>
                  <a:lnTo>
                    <a:pt x="1887" y="839"/>
                  </a:lnTo>
                  <a:lnTo>
                    <a:pt x="1869" y="822"/>
                  </a:lnTo>
                  <a:lnTo>
                    <a:pt x="1850" y="801"/>
                  </a:lnTo>
                  <a:lnTo>
                    <a:pt x="1827" y="779"/>
                  </a:lnTo>
                  <a:lnTo>
                    <a:pt x="1801" y="754"/>
                  </a:lnTo>
                  <a:lnTo>
                    <a:pt x="1706" y="659"/>
                  </a:lnTo>
                  <a:lnTo>
                    <a:pt x="1669" y="621"/>
                  </a:lnTo>
                  <a:lnTo>
                    <a:pt x="1626" y="579"/>
                  </a:lnTo>
                  <a:lnTo>
                    <a:pt x="1581" y="532"/>
                  </a:lnTo>
                  <a:lnTo>
                    <a:pt x="1478" y="430"/>
                  </a:lnTo>
                  <a:lnTo>
                    <a:pt x="1453" y="401"/>
                  </a:lnTo>
                  <a:lnTo>
                    <a:pt x="1434" y="371"/>
                  </a:lnTo>
                  <a:lnTo>
                    <a:pt x="1419" y="338"/>
                  </a:lnTo>
                  <a:lnTo>
                    <a:pt x="1410" y="304"/>
                  </a:lnTo>
                  <a:lnTo>
                    <a:pt x="1405" y="269"/>
                  </a:lnTo>
                  <a:lnTo>
                    <a:pt x="1405" y="234"/>
                  </a:lnTo>
                  <a:lnTo>
                    <a:pt x="1410" y="199"/>
                  </a:lnTo>
                  <a:lnTo>
                    <a:pt x="1419" y="165"/>
                  </a:lnTo>
                  <a:lnTo>
                    <a:pt x="1434" y="132"/>
                  </a:lnTo>
                  <a:lnTo>
                    <a:pt x="1453" y="102"/>
                  </a:lnTo>
                  <a:lnTo>
                    <a:pt x="1478" y="74"/>
                  </a:lnTo>
                  <a:lnTo>
                    <a:pt x="1506" y="49"/>
                  </a:lnTo>
                  <a:lnTo>
                    <a:pt x="1537" y="30"/>
                  </a:lnTo>
                  <a:lnTo>
                    <a:pt x="1570" y="15"/>
                  </a:lnTo>
                  <a:lnTo>
                    <a:pt x="1604" y="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F5DB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21" name="그룹 120"/>
          <p:cNvGrpSpPr/>
          <p:nvPr/>
        </p:nvGrpSpPr>
        <p:grpSpPr>
          <a:xfrm>
            <a:off x="755576" y="4941168"/>
            <a:ext cx="3744416" cy="1254624"/>
            <a:chOff x="5652120" y="2060573"/>
            <a:chExt cx="3491880" cy="1254624"/>
          </a:xfrm>
        </p:grpSpPr>
        <p:grpSp>
          <p:nvGrpSpPr>
            <p:cNvPr id="122" name="그룹 23"/>
            <p:cNvGrpSpPr>
              <a:grpSpLocks/>
            </p:cNvGrpSpPr>
            <p:nvPr/>
          </p:nvGrpSpPr>
          <p:grpSpPr bwMode="auto">
            <a:xfrm>
              <a:off x="5652120" y="2060573"/>
              <a:ext cx="3491880" cy="1254624"/>
              <a:chOff x="5695249" y="3891482"/>
              <a:chExt cx="2974939" cy="1254615"/>
            </a:xfrm>
          </p:grpSpPr>
          <p:sp>
            <p:nvSpPr>
              <p:cNvPr id="124" name="AutoShape 20"/>
              <p:cNvSpPr>
                <a:spLocks noChangeArrowheads="1"/>
              </p:cNvSpPr>
              <p:nvPr/>
            </p:nvSpPr>
            <p:spPr bwMode="auto">
              <a:xfrm>
                <a:off x="5695249" y="3891482"/>
                <a:ext cx="2849823" cy="360000"/>
              </a:xfrm>
              <a:prstGeom prst="roundRect">
                <a:avLst>
                  <a:gd name="adj" fmla="val 50000"/>
                </a:avLst>
              </a:prstGeom>
              <a:solidFill>
                <a:srgbClr val="C17A4F"/>
              </a:solidFill>
              <a:ln w="539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>
                  <a:bevelT w="1270" h="6350"/>
                </a:sp3d>
              </a:bodyPr>
              <a:lstStyle/>
              <a:p>
                <a:pPr algn="ctr" latinLnBrk="0">
                  <a:defRPr/>
                </a:pPr>
                <a:r>
                  <a:rPr lang="ko-KR" altLang="en-US" sz="2000" b="1" spc="-50" dirty="0" smtClean="0">
                    <a:solidFill>
                      <a:schemeClr val="bg1"/>
                    </a:solidFill>
                  </a:rPr>
                  <a:t>연계 정보 전산 시스템 구축</a:t>
                </a:r>
                <a:endParaRPr lang="ko-KR" altLang="en-US" sz="2000" b="1" spc="-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AutoShape 6"/>
              <p:cNvSpPr>
                <a:spLocks noChangeArrowheads="1"/>
              </p:cNvSpPr>
              <p:nvPr/>
            </p:nvSpPr>
            <p:spPr bwMode="auto">
              <a:xfrm>
                <a:off x="5695249" y="4323533"/>
                <a:ext cx="2974939" cy="822564"/>
              </a:xfrm>
              <a:prstGeom prst="roundRect">
                <a:avLst>
                  <a:gd name="adj" fmla="val 9745"/>
                </a:avLst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marL="131763" indent="-131763" defTabSz="1330325" eaLnBrk="0" latinLnBrk="0" hangingPunct="0">
                  <a:lnSpc>
                    <a:spcPct val="150000"/>
                  </a:lnSpc>
                  <a:buClr>
                    <a:srgbClr val="D0A660"/>
                  </a:buClr>
                  <a:buSzPct val="100000"/>
                  <a:buFontTx/>
                  <a:buBlip>
                    <a:blip r:embed="rId4"/>
                  </a:buBlip>
                  <a:defRPr/>
                </a:pPr>
                <a:r>
                  <a:rPr lang="ko-KR" altLang="en-US" b="1" kern="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지역사회 가용 연계 기관 확대</a:t>
                </a:r>
                <a:endParaRPr lang="en-US" altLang="ko-KR" b="1" kern="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marL="131763" indent="-131763" defTabSz="1330325" eaLnBrk="0" latinLnBrk="0" hangingPunct="0">
                  <a:lnSpc>
                    <a:spcPct val="150000"/>
                  </a:lnSpc>
                  <a:buClr>
                    <a:srgbClr val="D0A660"/>
                  </a:buClr>
                  <a:buSzPct val="100000"/>
                  <a:buFontTx/>
                  <a:buBlip>
                    <a:blip r:embed="rId4"/>
                  </a:buBlip>
                  <a:defRPr/>
                </a:pPr>
                <a:r>
                  <a:rPr lang="ko-KR" altLang="en-US" b="1" kern="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기관 간 교육 정보 공유</a:t>
                </a:r>
                <a:endParaRPr lang="ko-KR" altLang="en-US" b="1" kern="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23" name="Freeform 528"/>
            <p:cNvSpPr>
              <a:spLocks/>
            </p:cNvSpPr>
            <p:nvPr/>
          </p:nvSpPr>
          <p:spPr bwMode="auto">
            <a:xfrm>
              <a:off x="5724128" y="2159708"/>
              <a:ext cx="183120" cy="150014"/>
            </a:xfrm>
            <a:custGeom>
              <a:avLst/>
              <a:gdLst>
                <a:gd name="T0" fmla="*/ 2147483647 w 2812"/>
                <a:gd name="T1" fmla="*/ 0 h 2303"/>
                <a:gd name="T2" fmla="*/ 2147483647 w 2812"/>
                <a:gd name="T3" fmla="*/ 270037594 h 2303"/>
                <a:gd name="T4" fmla="*/ 2147483647 w 2812"/>
                <a:gd name="T5" fmla="*/ 882254649 h 2303"/>
                <a:gd name="T6" fmla="*/ 2147483647 w 2812"/>
                <a:gd name="T7" fmla="*/ 2147483647 h 2303"/>
                <a:gd name="T8" fmla="*/ 2147483647 w 2812"/>
                <a:gd name="T9" fmla="*/ 2147483647 h 2303"/>
                <a:gd name="T10" fmla="*/ 2147483647 w 2812"/>
                <a:gd name="T11" fmla="*/ 2147483647 h 2303"/>
                <a:gd name="T12" fmla="*/ 2147483647 w 2812"/>
                <a:gd name="T13" fmla="*/ 2147483647 h 2303"/>
                <a:gd name="T14" fmla="*/ 2147483647 w 2812"/>
                <a:gd name="T15" fmla="*/ 2147483647 h 2303"/>
                <a:gd name="T16" fmla="*/ 2147483647 w 2812"/>
                <a:gd name="T17" fmla="*/ 2147483647 h 2303"/>
                <a:gd name="T18" fmla="*/ 2147483647 w 2812"/>
                <a:gd name="T19" fmla="*/ 2147483647 h 2303"/>
                <a:gd name="T20" fmla="*/ 2147483647 w 2812"/>
                <a:gd name="T21" fmla="*/ 2147483647 h 2303"/>
                <a:gd name="T22" fmla="*/ 2147483647 w 2812"/>
                <a:gd name="T23" fmla="*/ 2147483647 h 2303"/>
                <a:gd name="T24" fmla="*/ 2147483647 w 2812"/>
                <a:gd name="T25" fmla="*/ 2147483647 h 2303"/>
                <a:gd name="T26" fmla="*/ 2147483647 w 2812"/>
                <a:gd name="T27" fmla="*/ 2147483647 h 2303"/>
                <a:gd name="T28" fmla="*/ 2147483647 w 2812"/>
                <a:gd name="T29" fmla="*/ 2147483647 h 2303"/>
                <a:gd name="T30" fmla="*/ 2147483647 w 2812"/>
                <a:gd name="T31" fmla="*/ 2147483647 h 2303"/>
                <a:gd name="T32" fmla="*/ 2147483647 w 2812"/>
                <a:gd name="T33" fmla="*/ 2147483647 h 2303"/>
                <a:gd name="T34" fmla="*/ 2147483647 w 2812"/>
                <a:gd name="T35" fmla="*/ 2147483647 h 2303"/>
                <a:gd name="T36" fmla="*/ 2147483647 w 2812"/>
                <a:gd name="T37" fmla="*/ 2147483647 h 2303"/>
                <a:gd name="T38" fmla="*/ 2147483647 w 2812"/>
                <a:gd name="T39" fmla="*/ 2147483647 h 2303"/>
                <a:gd name="T40" fmla="*/ 2147483647 w 2812"/>
                <a:gd name="T41" fmla="*/ 2147483647 h 2303"/>
                <a:gd name="T42" fmla="*/ 2147483647 w 2812"/>
                <a:gd name="T43" fmla="*/ 2147483647 h 2303"/>
                <a:gd name="T44" fmla="*/ 2147483647 w 2812"/>
                <a:gd name="T45" fmla="*/ 2147483647 h 2303"/>
                <a:gd name="T46" fmla="*/ 2147483647 w 2812"/>
                <a:gd name="T47" fmla="*/ 2147483647 h 2303"/>
                <a:gd name="T48" fmla="*/ 2147483647 w 2812"/>
                <a:gd name="T49" fmla="*/ 2147483647 h 2303"/>
                <a:gd name="T50" fmla="*/ 1852236550 w 2812"/>
                <a:gd name="T51" fmla="*/ 2147483647 h 2303"/>
                <a:gd name="T52" fmla="*/ 881242396 w 2812"/>
                <a:gd name="T53" fmla="*/ 2147483647 h 2303"/>
                <a:gd name="T54" fmla="*/ 215685996 w 2812"/>
                <a:gd name="T55" fmla="*/ 2147483647 h 2303"/>
                <a:gd name="T56" fmla="*/ 0 w 2812"/>
                <a:gd name="T57" fmla="*/ 2147483647 h 2303"/>
                <a:gd name="T58" fmla="*/ 215685996 w 2812"/>
                <a:gd name="T59" fmla="*/ 2147483647 h 2303"/>
                <a:gd name="T60" fmla="*/ 881242396 w 2812"/>
                <a:gd name="T61" fmla="*/ 2147483647 h 2303"/>
                <a:gd name="T62" fmla="*/ 1852236550 w 2812"/>
                <a:gd name="T63" fmla="*/ 2147483647 h 2303"/>
                <a:gd name="T64" fmla="*/ 2147483647 w 2812"/>
                <a:gd name="T65" fmla="*/ 2147483647 h 2303"/>
                <a:gd name="T66" fmla="*/ 2147483647 w 2812"/>
                <a:gd name="T67" fmla="*/ 2147483647 h 2303"/>
                <a:gd name="T68" fmla="*/ 2147483647 w 2812"/>
                <a:gd name="T69" fmla="*/ 2147483647 h 2303"/>
                <a:gd name="T70" fmla="*/ 2147483647 w 2812"/>
                <a:gd name="T71" fmla="*/ 2147483647 h 2303"/>
                <a:gd name="T72" fmla="*/ 2147483647 w 2812"/>
                <a:gd name="T73" fmla="*/ 2147483647 h 2303"/>
                <a:gd name="T74" fmla="*/ 2147483647 w 2812"/>
                <a:gd name="T75" fmla="*/ 2147483647 h 2303"/>
                <a:gd name="T76" fmla="*/ 2147483647 w 2812"/>
                <a:gd name="T77" fmla="*/ 2147483647 h 2303"/>
                <a:gd name="T78" fmla="*/ 2147483647 w 2812"/>
                <a:gd name="T79" fmla="*/ 2147483647 h 2303"/>
                <a:gd name="T80" fmla="*/ 2147483647 w 2812"/>
                <a:gd name="T81" fmla="*/ 2147483647 h 2303"/>
                <a:gd name="T82" fmla="*/ 2147483647 w 2812"/>
                <a:gd name="T83" fmla="*/ 2147483647 h 2303"/>
                <a:gd name="T84" fmla="*/ 2147483647 w 2812"/>
                <a:gd name="T85" fmla="*/ 2147483647 h 2303"/>
                <a:gd name="T86" fmla="*/ 2147483647 w 2812"/>
                <a:gd name="T87" fmla="*/ 2147483647 h 2303"/>
                <a:gd name="T88" fmla="*/ 2147483647 w 2812"/>
                <a:gd name="T89" fmla="*/ 2147483647 h 2303"/>
                <a:gd name="T90" fmla="*/ 2147483647 w 2812"/>
                <a:gd name="T91" fmla="*/ 2147483647 h 2303"/>
                <a:gd name="T92" fmla="*/ 2147483647 w 2812"/>
                <a:gd name="T93" fmla="*/ 2147483647 h 2303"/>
                <a:gd name="T94" fmla="*/ 2147483647 w 2812"/>
                <a:gd name="T95" fmla="*/ 1332226891 h 2303"/>
                <a:gd name="T96" fmla="*/ 2147483647 w 2812"/>
                <a:gd name="T97" fmla="*/ 540075188 h 2303"/>
                <a:gd name="T98" fmla="*/ 2147483647 w 2812"/>
                <a:gd name="T99" fmla="*/ 108068517 h 23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12"/>
                <a:gd name="T151" fmla="*/ 0 h 2303"/>
                <a:gd name="T152" fmla="*/ 2812 w 2812"/>
                <a:gd name="T153" fmla="*/ 2303 h 23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12" h="2303">
                  <a:moveTo>
                    <a:pt x="1639" y="0"/>
                  </a:moveTo>
                  <a:lnTo>
                    <a:pt x="1674" y="0"/>
                  </a:lnTo>
                  <a:lnTo>
                    <a:pt x="1709" y="6"/>
                  </a:lnTo>
                  <a:lnTo>
                    <a:pt x="1743" y="15"/>
                  </a:lnTo>
                  <a:lnTo>
                    <a:pt x="1775" y="30"/>
                  </a:lnTo>
                  <a:lnTo>
                    <a:pt x="1806" y="49"/>
                  </a:lnTo>
                  <a:lnTo>
                    <a:pt x="1834" y="74"/>
                  </a:lnTo>
                  <a:lnTo>
                    <a:pt x="2738" y="978"/>
                  </a:lnTo>
                  <a:lnTo>
                    <a:pt x="2763" y="1006"/>
                  </a:lnTo>
                  <a:lnTo>
                    <a:pt x="2782" y="1036"/>
                  </a:lnTo>
                  <a:lnTo>
                    <a:pt x="2797" y="1069"/>
                  </a:lnTo>
                  <a:lnTo>
                    <a:pt x="2806" y="1103"/>
                  </a:lnTo>
                  <a:lnTo>
                    <a:pt x="2812" y="1138"/>
                  </a:lnTo>
                  <a:lnTo>
                    <a:pt x="2812" y="1173"/>
                  </a:lnTo>
                  <a:lnTo>
                    <a:pt x="2806" y="1208"/>
                  </a:lnTo>
                  <a:lnTo>
                    <a:pt x="2797" y="1242"/>
                  </a:lnTo>
                  <a:lnTo>
                    <a:pt x="2782" y="1275"/>
                  </a:lnTo>
                  <a:lnTo>
                    <a:pt x="2763" y="1305"/>
                  </a:lnTo>
                  <a:lnTo>
                    <a:pt x="2738" y="1333"/>
                  </a:lnTo>
                  <a:lnTo>
                    <a:pt x="1842" y="2229"/>
                  </a:lnTo>
                  <a:lnTo>
                    <a:pt x="1814" y="2254"/>
                  </a:lnTo>
                  <a:lnTo>
                    <a:pt x="1783" y="2273"/>
                  </a:lnTo>
                  <a:lnTo>
                    <a:pt x="1750" y="2288"/>
                  </a:lnTo>
                  <a:lnTo>
                    <a:pt x="1717" y="2297"/>
                  </a:lnTo>
                  <a:lnTo>
                    <a:pt x="1682" y="2303"/>
                  </a:lnTo>
                  <a:lnTo>
                    <a:pt x="1647" y="2303"/>
                  </a:lnTo>
                  <a:lnTo>
                    <a:pt x="1611" y="2297"/>
                  </a:lnTo>
                  <a:lnTo>
                    <a:pt x="1578" y="2288"/>
                  </a:lnTo>
                  <a:lnTo>
                    <a:pt x="1545" y="2273"/>
                  </a:lnTo>
                  <a:lnTo>
                    <a:pt x="1514" y="2254"/>
                  </a:lnTo>
                  <a:lnTo>
                    <a:pt x="1486" y="2229"/>
                  </a:lnTo>
                  <a:lnTo>
                    <a:pt x="1461" y="2201"/>
                  </a:lnTo>
                  <a:lnTo>
                    <a:pt x="1442" y="2171"/>
                  </a:lnTo>
                  <a:lnTo>
                    <a:pt x="1427" y="2138"/>
                  </a:lnTo>
                  <a:lnTo>
                    <a:pt x="1418" y="2104"/>
                  </a:lnTo>
                  <a:lnTo>
                    <a:pt x="1413" y="2069"/>
                  </a:lnTo>
                  <a:lnTo>
                    <a:pt x="1413" y="2034"/>
                  </a:lnTo>
                  <a:lnTo>
                    <a:pt x="1418" y="1999"/>
                  </a:lnTo>
                  <a:lnTo>
                    <a:pt x="1427" y="1965"/>
                  </a:lnTo>
                  <a:lnTo>
                    <a:pt x="1442" y="1932"/>
                  </a:lnTo>
                  <a:lnTo>
                    <a:pt x="1461" y="1902"/>
                  </a:lnTo>
                  <a:lnTo>
                    <a:pt x="1486" y="1873"/>
                  </a:lnTo>
                  <a:lnTo>
                    <a:pt x="1703" y="1657"/>
                  </a:lnTo>
                  <a:lnTo>
                    <a:pt x="1746" y="1612"/>
                  </a:lnTo>
                  <a:lnTo>
                    <a:pt x="1952" y="1407"/>
                  </a:lnTo>
                  <a:lnTo>
                    <a:pt x="1376" y="1407"/>
                  </a:lnTo>
                  <a:lnTo>
                    <a:pt x="1301" y="1408"/>
                  </a:lnTo>
                  <a:lnTo>
                    <a:pt x="252" y="1408"/>
                  </a:lnTo>
                  <a:lnTo>
                    <a:pt x="211" y="1405"/>
                  </a:lnTo>
                  <a:lnTo>
                    <a:pt x="173" y="1396"/>
                  </a:lnTo>
                  <a:lnTo>
                    <a:pt x="137" y="1380"/>
                  </a:lnTo>
                  <a:lnTo>
                    <a:pt x="103" y="1359"/>
                  </a:lnTo>
                  <a:lnTo>
                    <a:pt x="74" y="1335"/>
                  </a:lnTo>
                  <a:lnTo>
                    <a:pt x="49" y="1305"/>
                  </a:lnTo>
                  <a:lnTo>
                    <a:pt x="28" y="1271"/>
                  </a:lnTo>
                  <a:lnTo>
                    <a:pt x="12" y="1235"/>
                  </a:lnTo>
                  <a:lnTo>
                    <a:pt x="3" y="1197"/>
                  </a:lnTo>
                  <a:lnTo>
                    <a:pt x="0" y="1156"/>
                  </a:lnTo>
                  <a:lnTo>
                    <a:pt x="3" y="1115"/>
                  </a:lnTo>
                  <a:lnTo>
                    <a:pt x="12" y="1077"/>
                  </a:lnTo>
                  <a:lnTo>
                    <a:pt x="28" y="1041"/>
                  </a:lnTo>
                  <a:lnTo>
                    <a:pt x="49" y="1007"/>
                  </a:lnTo>
                  <a:lnTo>
                    <a:pt x="74" y="978"/>
                  </a:lnTo>
                  <a:lnTo>
                    <a:pt x="103" y="953"/>
                  </a:lnTo>
                  <a:lnTo>
                    <a:pt x="136" y="932"/>
                  </a:lnTo>
                  <a:lnTo>
                    <a:pt x="172" y="917"/>
                  </a:lnTo>
                  <a:lnTo>
                    <a:pt x="211" y="907"/>
                  </a:lnTo>
                  <a:lnTo>
                    <a:pt x="252" y="904"/>
                  </a:lnTo>
                  <a:lnTo>
                    <a:pt x="1230" y="904"/>
                  </a:lnTo>
                  <a:lnTo>
                    <a:pt x="1306" y="903"/>
                  </a:lnTo>
                  <a:lnTo>
                    <a:pt x="1951" y="903"/>
                  </a:lnTo>
                  <a:lnTo>
                    <a:pt x="1945" y="897"/>
                  </a:lnTo>
                  <a:lnTo>
                    <a:pt x="1940" y="892"/>
                  </a:lnTo>
                  <a:lnTo>
                    <a:pt x="1934" y="886"/>
                  </a:lnTo>
                  <a:lnTo>
                    <a:pt x="1902" y="854"/>
                  </a:lnTo>
                  <a:lnTo>
                    <a:pt x="1887" y="839"/>
                  </a:lnTo>
                  <a:lnTo>
                    <a:pt x="1869" y="822"/>
                  </a:lnTo>
                  <a:lnTo>
                    <a:pt x="1850" y="801"/>
                  </a:lnTo>
                  <a:lnTo>
                    <a:pt x="1827" y="779"/>
                  </a:lnTo>
                  <a:lnTo>
                    <a:pt x="1801" y="754"/>
                  </a:lnTo>
                  <a:lnTo>
                    <a:pt x="1706" y="659"/>
                  </a:lnTo>
                  <a:lnTo>
                    <a:pt x="1669" y="621"/>
                  </a:lnTo>
                  <a:lnTo>
                    <a:pt x="1626" y="579"/>
                  </a:lnTo>
                  <a:lnTo>
                    <a:pt x="1581" y="532"/>
                  </a:lnTo>
                  <a:lnTo>
                    <a:pt x="1478" y="430"/>
                  </a:lnTo>
                  <a:lnTo>
                    <a:pt x="1453" y="401"/>
                  </a:lnTo>
                  <a:lnTo>
                    <a:pt x="1434" y="371"/>
                  </a:lnTo>
                  <a:lnTo>
                    <a:pt x="1419" y="338"/>
                  </a:lnTo>
                  <a:lnTo>
                    <a:pt x="1410" y="304"/>
                  </a:lnTo>
                  <a:lnTo>
                    <a:pt x="1405" y="269"/>
                  </a:lnTo>
                  <a:lnTo>
                    <a:pt x="1405" y="234"/>
                  </a:lnTo>
                  <a:lnTo>
                    <a:pt x="1410" y="199"/>
                  </a:lnTo>
                  <a:lnTo>
                    <a:pt x="1419" y="165"/>
                  </a:lnTo>
                  <a:lnTo>
                    <a:pt x="1434" y="132"/>
                  </a:lnTo>
                  <a:lnTo>
                    <a:pt x="1453" y="102"/>
                  </a:lnTo>
                  <a:lnTo>
                    <a:pt x="1478" y="74"/>
                  </a:lnTo>
                  <a:lnTo>
                    <a:pt x="1506" y="49"/>
                  </a:lnTo>
                  <a:lnTo>
                    <a:pt x="1537" y="30"/>
                  </a:lnTo>
                  <a:lnTo>
                    <a:pt x="1570" y="15"/>
                  </a:lnTo>
                  <a:lnTo>
                    <a:pt x="1604" y="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F5DB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132" name="그림 7" descr="01_3.jpg"/>
          <p:cNvPicPr>
            <a:picLocks noChangeAspect="1"/>
          </p:cNvPicPr>
          <p:nvPr/>
        </p:nvPicPr>
        <p:blipFill>
          <a:blip r:embed="rId5" cstate="print"/>
          <a:srcRect t="96199"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:\2011 작업\11.12_보건복지부\png\#38\물결-상단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0"/>
            <a:ext cx="8202613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2" descr="10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288" y="2778125"/>
            <a:ext cx="52451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암 발생 초기 단계의 주요 암 종류별 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5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년 생존율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암을 조기에 발견하여 치료할 경우 높은 생존율 </a:t>
              </a:r>
              <a:endParaRPr lang="ko-KR" altLang="en-US" sz="2800" b="1" spc="-150" dirty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graphicFrame>
        <p:nvGraphicFramePr>
          <p:cNvPr id="13" name="차트 12"/>
          <p:cNvGraphicFramePr/>
          <p:nvPr/>
        </p:nvGraphicFramePr>
        <p:xfrm>
          <a:off x="971600" y="1743075"/>
          <a:ext cx="7200800" cy="420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직사각형 13"/>
          <p:cNvSpPr/>
          <p:nvPr/>
        </p:nvSpPr>
        <p:spPr>
          <a:xfrm>
            <a:off x="1115616" y="2564904"/>
            <a:ext cx="6552728" cy="1440160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61"/>
          <p:cNvGrpSpPr>
            <a:grpSpLocks/>
          </p:cNvGrpSpPr>
          <p:nvPr/>
        </p:nvGrpSpPr>
        <p:grpSpPr bwMode="auto">
          <a:xfrm>
            <a:off x="827584" y="6021288"/>
            <a:ext cx="7560840" cy="601762"/>
            <a:chOff x="428596" y="5286388"/>
            <a:chExt cx="8286808" cy="1336669"/>
          </a:xfrm>
        </p:grpSpPr>
        <p:grpSp>
          <p:nvGrpSpPr>
            <p:cNvPr id="15" name="그룹 23"/>
            <p:cNvGrpSpPr>
              <a:grpSpLocks/>
            </p:cNvGrpSpPr>
            <p:nvPr/>
          </p:nvGrpSpPr>
          <p:grpSpPr bwMode="auto">
            <a:xfrm>
              <a:off x="428596" y="5286388"/>
              <a:ext cx="8286808" cy="1336669"/>
              <a:chOff x="642910" y="5286388"/>
              <a:chExt cx="6970713" cy="1336669"/>
            </a:xfrm>
          </p:grpSpPr>
          <p:sp>
            <p:nvSpPr>
              <p:cNvPr id="22" name="모서리가 둥근 직사각형 21"/>
              <p:cNvSpPr/>
              <p:nvPr/>
            </p:nvSpPr>
            <p:spPr bwMode="auto">
              <a:xfrm>
                <a:off x="642910" y="5286388"/>
                <a:ext cx="6970713" cy="1336669"/>
              </a:xfrm>
              <a:prstGeom prst="roundRect">
                <a:avLst>
                  <a:gd name="adj" fmla="val 3126"/>
                </a:avLst>
              </a:prstGeom>
              <a:solidFill>
                <a:srgbClr val="FFFFFF"/>
              </a:solidFill>
              <a:ln w="6350">
                <a:solidFill>
                  <a:schemeClr val="accent1"/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모서리가 둥근 직사각형 22"/>
              <p:cNvSpPr/>
              <p:nvPr/>
            </p:nvSpPr>
            <p:spPr bwMode="auto">
              <a:xfrm>
                <a:off x="719027" y="5357826"/>
                <a:ext cx="6833168" cy="1216020"/>
              </a:xfrm>
              <a:prstGeom prst="roundRect">
                <a:avLst>
                  <a:gd name="adj" fmla="val 6138"/>
                </a:avLst>
              </a:prstGeom>
              <a:solidFill>
                <a:srgbClr val="E1F2CE">
                  <a:alpha val="7568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 bwMode="auto">
            <a:xfrm>
              <a:off x="1173139" y="5286388"/>
              <a:ext cx="7459714" cy="12305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2000" b="1" dirty="0" err="1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암검진을</a:t>
              </a:r>
              <a:r>
                <a:rPr lang="ko-KR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통한 암 조기 발견과</a:t>
              </a:r>
              <a:r>
                <a:rPr lang="en-US" altLang="ko-KR" sz="20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조기 치료가 중요</a:t>
              </a:r>
              <a:r>
                <a:rPr lang="en-US" altLang="ko-KR" sz="20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!</a:t>
              </a:r>
              <a:endParaRPr lang="ko-KR" altLang="en-US" sz="2000" b="1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24" name="Picture 3" descr="D:\Downimg\말머리\4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6237312"/>
            <a:ext cx="142875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국가암조기검진</a:t>
              </a: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sz="2800" spc="-15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수검률</a:t>
              </a:r>
              <a:r>
                <a:rPr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현황</a:t>
              </a:r>
              <a:r>
                <a:rPr lang="en-US" altLang="ko-KR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전국</a:t>
              </a:r>
              <a:r>
                <a:rPr lang="en-US" altLang="ko-KR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대도시</a:t>
              </a:r>
              <a:r>
                <a:rPr lang="en-US" altLang="ko-KR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부산</a:t>
              </a:r>
              <a:r>
                <a:rPr lang="en-US" altLang="ko-KR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)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낮은 </a:t>
              </a:r>
              <a:r>
                <a:rPr lang="ko-KR" altLang="en-US" sz="2800" b="1" spc="-150" dirty="0" err="1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국가암조기검진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</a:t>
              </a:r>
              <a:r>
                <a:rPr lang="ko-KR" altLang="en-US" sz="2800" b="1" spc="-150" dirty="0" err="1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수검률</a:t>
              </a:r>
              <a:r>
                <a:rPr lang="en-US" altLang="ko-KR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 7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대 광역시중 </a:t>
              </a:r>
              <a:r>
                <a:rPr lang="en-US" altLang="ko-KR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5</a:t>
              </a: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위</a:t>
              </a:r>
              <a:endParaRPr lang="ko-KR" altLang="en-US" sz="2800" b="1" spc="-150" dirty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graphicFrame>
        <p:nvGraphicFramePr>
          <p:cNvPr id="16" name="차트 15"/>
          <p:cNvGraphicFramePr/>
          <p:nvPr/>
        </p:nvGraphicFramePr>
        <p:xfrm>
          <a:off x="179512" y="2708920"/>
          <a:ext cx="43204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4" name="그룹 78"/>
          <p:cNvGrpSpPr>
            <a:grpSpLocks/>
          </p:cNvGrpSpPr>
          <p:nvPr/>
        </p:nvGrpSpPr>
        <p:grpSpPr bwMode="auto">
          <a:xfrm>
            <a:off x="-23813" y="1836738"/>
            <a:ext cx="9174163" cy="644525"/>
            <a:chOff x="-14514" y="1836738"/>
            <a:chExt cx="9173780" cy="644525"/>
          </a:xfrm>
        </p:grpSpPr>
        <p:grpSp>
          <p:nvGrpSpPr>
            <p:cNvPr id="15" name="그룹 69"/>
            <p:cNvGrpSpPr>
              <a:grpSpLocks/>
            </p:cNvGrpSpPr>
            <p:nvPr/>
          </p:nvGrpSpPr>
          <p:grpSpPr bwMode="auto">
            <a:xfrm>
              <a:off x="4706031" y="1836738"/>
              <a:ext cx="4453235" cy="639762"/>
              <a:chOff x="4581525" y="1709738"/>
              <a:chExt cx="4244975" cy="639763"/>
            </a:xfrm>
          </p:grpSpPr>
          <p:pic>
            <p:nvPicPr>
              <p:cNvPr id="20" name="Picture 3" descr="I:\01_프레젠테이션\00_프리03\201303_02 닥터_보건복지부\PSD\IMG\bar0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25432"/>
              <a:stretch>
                <a:fillRect/>
              </a:stretch>
            </p:blipFill>
            <p:spPr bwMode="auto">
              <a:xfrm>
                <a:off x="4581525" y="1709738"/>
                <a:ext cx="4244975" cy="639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직사각형 20"/>
              <p:cNvSpPr/>
              <p:nvPr/>
            </p:nvSpPr>
            <p:spPr>
              <a:xfrm>
                <a:off x="4857752" y="1794545"/>
                <a:ext cx="3968748" cy="432048"/>
              </a:xfrm>
              <a:prstGeom prst="rect">
                <a:avLst/>
              </a:prstGeom>
              <a:noFill/>
              <a:ln w="63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3d>
                  <a:bevelT w="1270" h="19050"/>
                  <a:contourClr>
                    <a:srgbClr val="213165"/>
                  </a:contourClr>
                </a:sp3d>
              </a:bodyPr>
              <a:lstStyle/>
              <a:p>
                <a:pPr indent="-457200" algn="ctr" eaLnBrk="0" latinLnBrk="0" hangingPunct="0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altLang="ko-KR" sz="2000" b="1" spc="-1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2013</a:t>
                </a:r>
                <a:r>
                  <a:rPr lang="ko-KR" altLang="en-US" sz="2000" b="1" spc="-1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년 </a:t>
                </a:r>
                <a:r>
                  <a:rPr lang="ko-KR" altLang="en-US" sz="2000" b="1" spc="-150" dirty="0" err="1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국가암조기검진</a:t>
                </a:r>
                <a:r>
                  <a:rPr lang="ko-KR" altLang="en-US" sz="2000" b="1" spc="-1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 </a:t>
                </a:r>
                <a:r>
                  <a:rPr lang="ko-KR" altLang="en-US" sz="2000" b="1" spc="-150" dirty="0" err="1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수검율</a:t>
                </a:r>
                <a:endParaRPr lang="ko-KR" altLang="en-US" sz="2000" b="1" spc="-150" dirty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7" name="그룹 66"/>
            <p:cNvGrpSpPr>
              <a:grpSpLocks/>
            </p:cNvGrpSpPr>
            <p:nvPr/>
          </p:nvGrpSpPr>
          <p:grpSpPr bwMode="auto">
            <a:xfrm>
              <a:off x="-14514" y="1836738"/>
              <a:ext cx="4522334" cy="644525"/>
              <a:chOff x="-182756" y="1709738"/>
              <a:chExt cx="4745231" cy="644525"/>
            </a:xfrm>
          </p:grpSpPr>
          <p:pic>
            <p:nvPicPr>
              <p:cNvPr id="18" name="Picture 2" descr="I:\01_프레젠테이션\00_프리03\201303_02 닥터_보건복지부\PSD\IMG\bar0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16644"/>
              <a:stretch>
                <a:fillRect/>
              </a:stretch>
            </p:blipFill>
            <p:spPr bwMode="auto">
              <a:xfrm flipH="1">
                <a:off x="-182756" y="1709738"/>
                <a:ext cx="4745231" cy="644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직사각형 18"/>
              <p:cNvSpPr/>
              <p:nvPr/>
            </p:nvSpPr>
            <p:spPr>
              <a:xfrm>
                <a:off x="226060" y="1794545"/>
                <a:ext cx="4025900" cy="432048"/>
              </a:xfrm>
              <a:prstGeom prst="rect">
                <a:avLst/>
              </a:prstGeom>
              <a:noFill/>
              <a:ln w="63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3d>
                  <a:bevelT w="1270" h="19050"/>
                  <a:contourClr>
                    <a:srgbClr val="213165"/>
                  </a:contourClr>
                </a:sp3d>
              </a:bodyPr>
              <a:lstStyle/>
              <a:p>
                <a:pPr indent="-457200" algn="ctr" eaLnBrk="0" latinLnBrk="0" hangingPunct="0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ko-KR" altLang="en-US" sz="2000" b="1" spc="-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연도별 </a:t>
                </a:r>
                <a:r>
                  <a:rPr lang="ko-KR" altLang="en-US" sz="2000" b="1" spc="-50" dirty="0" err="1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국가암조기검진</a:t>
                </a:r>
                <a:r>
                  <a:rPr lang="ko-KR" altLang="en-US" sz="2000" b="1" spc="-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 </a:t>
                </a:r>
                <a:r>
                  <a:rPr lang="ko-KR" altLang="en-US" sz="2000" b="1" spc="-50" dirty="0" err="1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수검율</a:t>
                </a:r>
                <a:endParaRPr lang="ko-KR" altLang="en-US" sz="2000" b="1" spc="-50" dirty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23" name="그룹 22"/>
          <p:cNvGrpSpPr/>
          <p:nvPr/>
        </p:nvGrpSpPr>
        <p:grpSpPr>
          <a:xfrm>
            <a:off x="4644008" y="2564904"/>
            <a:ext cx="4499992" cy="3888432"/>
            <a:chOff x="4644008" y="2564904"/>
            <a:chExt cx="4499992" cy="3888432"/>
          </a:xfrm>
        </p:grpSpPr>
        <p:graphicFrame>
          <p:nvGraphicFramePr>
            <p:cNvPr id="13" name="차트 12"/>
            <p:cNvGraphicFramePr/>
            <p:nvPr/>
          </p:nvGraphicFramePr>
          <p:xfrm>
            <a:off x="4644008" y="2564904"/>
            <a:ext cx="4499992" cy="38884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2" name="TextBox 1"/>
            <p:cNvSpPr txBox="1"/>
            <p:nvPr/>
          </p:nvSpPr>
          <p:spPr>
            <a:xfrm>
              <a:off x="8172400" y="2708920"/>
              <a:ext cx="792087" cy="5040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100" dirty="0">
                  <a:latin typeface="+mn-ea"/>
                  <a:ea typeface="+mn-ea"/>
                </a:rPr>
                <a:t>(</a:t>
              </a:r>
              <a:r>
                <a:rPr lang="ko-KR" altLang="en-US" sz="1100" dirty="0">
                  <a:latin typeface="+mn-ea"/>
                  <a:ea typeface="+mn-ea"/>
                </a:rPr>
                <a:t>단위</a:t>
              </a:r>
              <a:r>
                <a:rPr lang="en-US" altLang="ko-KR" sz="1100" dirty="0">
                  <a:latin typeface="+mn-ea"/>
                  <a:ea typeface="+mn-ea"/>
                </a:rPr>
                <a:t>: %)</a:t>
              </a:r>
              <a:endParaRPr lang="ko-KR" altLang="en-US" sz="1100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암 검진 </a:t>
              </a:r>
              <a:r>
                <a:rPr lang="ko-KR" altLang="en-US" sz="2800" spc="-15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미수진</a:t>
              </a:r>
              <a:r>
                <a:rPr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사유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암 검진의 필요성 인식 부족</a:t>
              </a:r>
              <a:endParaRPr lang="ko-KR" altLang="en-US" sz="2800" b="1" spc="-150" dirty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3" name="차트 12"/>
          <p:cNvGraphicFramePr/>
          <p:nvPr/>
        </p:nvGraphicFramePr>
        <p:xfrm>
          <a:off x="1187624" y="2057400"/>
          <a:ext cx="6624736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직사각형 13"/>
          <p:cNvSpPr/>
          <p:nvPr/>
        </p:nvSpPr>
        <p:spPr>
          <a:xfrm>
            <a:off x="1187624" y="4293096"/>
            <a:ext cx="6840760" cy="792088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암 검진 </a:t>
              </a:r>
              <a:r>
                <a:rPr lang="ko-KR" altLang="en-US" sz="2800" spc="-15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미수진</a:t>
              </a:r>
              <a:r>
                <a:rPr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사유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암 검진의 필요성 인식 부족</a:t>
              </a:r>
              <a:endParaRPr lang="ko-KR" altLang="en-US" sz="2800" b="1" spc="-150" dirty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284653832" descr="EMB000040e448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92896"/>
            <a:ext cx="4173161" cy="2160240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7" name="_x284653352" descr="EMB000040e448e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3816424" cy="2160240"/>
          </a:xfrm>
          <a:prstGeom prst="rect">
            <a:avLst/>
          </a:prstGeom>
          <a:noFill/>
        </p:spPr>
      </p:pic>
      <p:grpSp>
        <p:nvGrpSpPr>
          <p:cNvPr id="23" name="그룹 61"/>
          <p:cNvGrpSpPr>
            <a:grpSpLocks/>
          </p:cNvGrpSpPr>
          <p:nvPr/>
        </p:nvGrpSpPr>
        <p:grpSpPr bwMode="auto">
          <a:xfrm>
            <a:off x="428625" y="5286375"/>
            <a:ext cx="8286750" cy="1336675"/>
            <a:chOff x="428596" y="5286388"/>
            <a:chExt cx="8286808" cy="1336669"/>
          </a:xfrm>
        </p:grpSpPr>
        <p:grpSp>
          <p:nvGrpSpPr>
            <p:cNvPr id="24" name="그룹 23"/>
            <p:cNvGrpSpPr>
              <a:grpSpLocks/>
            </p:cNvGrpSpPr>
            <p:nvPr/>
          </p:nvGrpSpPr>
          <p:grpSpPr bwMode="auto">
            <a:xfrm>
              <a:off x="428596" y="5286388"/>
              <a:ext cx="8286808" cy="1336669"/>
              <a:chOff x="642910" y="5286388"/>
              <a:chExt cx="6970713" cy="1336669"/>
            </a:xfrm>
          </p:grpSpPr>
          <p:sp>
            <p:nvSpPr>
              <p:cNvPr id="31" name="모서리가 둥근 직사각형 30"/>
              <p:cNvSpPr/>
              <p:nvPr/>
            </p:nvSpPr>
            <p:spPr bwMode="auto">
              <a:xfrm>
                <a:off x="642910" y="5286388"/>
                <a:ext cx="6970713" cy="1336669"/>
              </a:xfrm>
              <a:prstGeom prst="roundRect">
                <a:avLst>
                  <a:gd name="adj" fmla="val 3126"/>
                </a:avLst>
              </a:prstGeom>
              <a:solidFill>
                <a:srgbClr val="FFFFFF"/>
              </a:solidFill>
              <a:ln w="6350">
                <a:solidFill>
                  <a:schemeClr val="accent1"/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모서리가 둥근 직사각형 31"/>
              <p:cNvSpPr/>
              <p:nvPr/>
            </p:nvSpPr>
            <p:spPr bwMode="auto">
              <a:xfrm>
                <a:off x="719027" y="5357826"/>
                <a:ext cx="6833168" cy="1216020"/>
              </a:xfrm>
              <a:prstGeom prst="roundRect">
                <a:avLst>
                  <a:gd name="adj" fmla="val 6138"/>
                </a:avLst>
              </a:prstGeom>
              <a:solidFill>
                <a:srgbClr val="E1F2CE">
                  <a:alpha val="7568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5" name="Picture 3" descr="D:\Downimg\말머리\4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00100" y="5562616"/>
              <a:ext cx="142876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 descr="D:\Downimg\말머리\4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00100" y="5991244"/>
              <a:ext cx="142876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그룹 50"/>
            <p:cNvGrpSpPr>
              <a:grpSpLocks/>
            </p:cNvGrpSpPr>
            <p:nvPr/>
          </p:nvGrpSpPr>
          <p:grpSpPr bwMode="auto">
            <a:xfrm>
              <a:off x="1173139" y="5286388"/>
              <a:ext cx="7470827" cy="940578"/>
              <a:chOff x="1244637" y="5286388"/>
              <a:chExt cx="8084279" cy="940578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1244637" y="5286388"/>
                <a:ext cx="8072253" cy="5539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ko-KR" altLang="en-US" sz="20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접근성</a:t>
                </a: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문제로 인한 검진 </a:t>
                </a:r>
                <a:r>
                  <a:rPr lang="ko-KR" altLang="en-US" sz="20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안함은</a:t>
                </a: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가장 낮음 </a:t>
                </a:r>
                <a:endParaRPr lang="ko-KR" altLang="en-US" sz="2000" b="1" dirty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1256662" y="5732474"/>
                <a:ext cx="8072254" cy="4944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수용성 문제로 인한 검진 </a:t>
                </a:r>
                <a:r>
                  <a:rPr lang="ko-KR" altLang="en-US" sz="20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안함은</a:t>
                </a: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가장 높음</a:t>
                </a:r>
                <a:endParaRPr lang="ko-KR" altLang="en-US" b="1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 bwMode="auto">
            <a:xfrm>
              <a:off x="1276327" y="6264284"/>
              <a:ext cx="7439077" cy="3079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dirty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*</a:t>
              </a:r>
              <a:r>
                <a:rPr lang="ko-KR" altLang="en-US" sz="1400" dirty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 </a:t>
              </a:r>
              <a:r>
                <a:rPr lang="ko-KR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대도시 평균은 감소하나 부산지역은 오히려 증가</a:t>
              </a:r>
              <a:endPara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92080" y="4797152"/>
            <a:ext cx="345638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자료 </a:t>
            </a:r>
            <a:r>
              <a:rPr lang="en-US" altLang="ko-KR" sz="1200" dirty="0" smtClean="0"/>
              <a:t>: ‘08~’12 </a:t>
            </a:r>
            <a:r>
              <a:rPr lang="ko-KR" altLang="en-US" sz="1200" dirty="0" smtClean="0"/>
              <a:t>지역사회건강조사자료 분석결과</a:t>
            </a:r>
            <a:endParaRPr lang="ko-KR" altLang="en-US" sz="1200" dirty="0"/>
          </a:p>
        </p:txBody>
      </p:sp>
      <p:grpSp>
        <p:nvGrpSpPr>
          <p:cNvPr id="34" name="그룹 78"/>
          <p:cNvGrpSpPr>
            <a:grpSpLocks/>
          </p:cNvGrpSpPr>
          <p:nvPr/>
        </p:nvGrpSpPr>
        <p:grpSpPr bwMode="auto">
          <a:xfrm>
            <a:off x="-23813" y="1836738"/>
            <a:ext cx="9174163" cy="644525"/>
            <a:chOff x="-14514" y="1836738"/>
            <a:chExt cx="9173780" cy="644525"/>
          </a:xfrm>
        </p:grpSpPr>
        <p:grpSp>
          <p:nvGrpSpPr>
            <p:cNvPr id="35" name="그룹 69"/>
            <p:cNvGrpSpPr>
              <a:grpSpLocks/>
            </p:cNvGrpSpPr>
            <p:nvPr/>
          </p:nvGrpSpPr>
          <p:grpSpPr bwMode="auto">
            <a:xfrm>
              <a:off x="4706031" y="1836738"/>
              <a:ext cx="4453235" cy="639762"/>
              <a:chOff x="4581525" y="1709738"/>
              <a:chExt cx="4244975" cy="639763"/>
            </a:xfrm>
          </p:grpSpPr>
          <p:pic>
            <p:nvPicPr>
              <p:cNvPr id="39" name="Picture 3" descr="I:\01_프레젠테이션\00_프리03\201303_02 닥터_보건복지부\PSD\IMG\bar02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25432"/>
              <a:stretch>
                <a:fillRect/>
              </a:stretch>
            </p:blipFill>
            <p:spPr bwMode="auto">
              <a:xfrm>
                <a:off x="4581525" y="1709738"/>
                <a:ext cx="4244975" cy="639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직사각형 39"/>
              <p:cNvSpPr/>
              <p:nvPr/>
            </p:nvSpPr>
            <p:spPr>
              <a:xfrm>
                <a:off x="4857752" y="1794545"/>
                <a:ext cx="3968748" cy="432048"/>
              </a:xfrm>
              <a:prstGeom prst="rect">
                <a:avLst/>
              </a:prstGeom>
              <a:noFill/>
              <a:ln w="63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3d>
                  <a:bevelT w="1270" h="19050"/>
                  <a:contourClr>
                    <a:srgbClr val="213165"/>
                  </a:contourClr>
                </a:sp3d>
              </a:bodyPr>
              <a:lstStyle/>
              <a:p>
                <a:pPr indent="-457200" algn="ctr" eaLnBrk="0" latinLnBrk="0" hangingPunct="0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ko-KR" altLang="en-US" sz="2000" b="1" spc="-150" dirty="0" err="1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암검진</a:t>
                </a:r>
                <a:r>
                  <a:rPr lang="ko-KR" altLang="en-US" sz="2000" b="1" spc="-1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 </a:t>
                </a:r>
                <a:r>
                  <a:rPr lang="ko-KR" altLang="en-US" sz="2000" b="1" spc="-150" dirty="0" err="1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미수검</a:t>
                </a:r>
                <a:r>
                  <a:rPr lang="ko-KR" altLang="en-US" sz="2000" b="1" spc="-1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 사유</a:t>
                </a:r>
                <a:r>
                  <a:rPr lang="en-US" altLang="ko-KR" sz="2000" b="1" spc="-1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(</a:t>
                </a:r>
                <a:r>
                  <a:rPr lang="ko-KR" altLang="en-US" sz="2000" b="1" spc="-1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수용성</a:t>
                </a:r>
                <a:r>
                  <a:rPr lang="en-US" altLang="ko-KR" sz="2000" b="1" spc="-1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)</a:t>
                </a:r>
                <a:endParaRPr lang="ko-KR" altLang="en-US" sz="2000" b="1" spc="-150" dirty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6" name="그룹 66"/>
            <p:cNvGrpSpPr>
              <a:grpSpLocks/>
            </p:cNvGrpSpPr>
            <p:nvPr/>
          </p:nvGrpSpPr>
          <p:grpSpPr bwMode="auto">
            <a:xfrm>
              <a:off x="-14514" y="1836738"/>
              <a:ext cx="4522334" cy="644525"/>
              <a:chOff x="-182756" y="1709738"/>
              <a:chExt cx="4745231" cy="644525"/>
            </a:xfrm>
          </p:grpSpPr>
          <p:pic>
            <p:nvPicPr>
              <p:cNvPr id="37" name="Picture 2" descr="I:\01_프레젠테이션\00_프리03\201303_02 닥터_보건복지부\PSD\IMG\bar01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16644"/>
              <a:stretch>
                <a:fillRect/>
              </a:stretch>
            </p:blipFill>
            <p:spPr bwMode="auto">
              <a:xfrm flipH="1">
                <a:off x="-182756" y="1709738"/>
                <a:ext cx="4745231" cy="644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직사각형 37"/>
              <p:cNvSpPr/>
              <p:nvPr/>
            </p:nvSpPr>
            <p:spPr>
              <a:xfrm>
                <a:off x="226060" y="1794545"/>
                <a:ext cx="4025900" cy="432048"/>
              </a:xfrm>
              <a:prstGeom prst="rect">
                <a:avLst/>
              </a:prstGeom>
              <a:noFill/>
              <a:ln w="63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3d>
                  <a:bevelT w="1270" h="19050"/>
                  <a:contourClr>
                    <a:srgbClr val="213165"/>
                  </a:contourClr>
                </a:sp3d>
              </a:bodyPr>
              <a:lstStyle/>
              <a:p>
                <a:pPr indent="-457200" algn="ctr" eaLnBrk="0" latinLnBrk="0" hangingPunct="0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ko-KR" altLang="en-US" sz="2000" b="1" spc="-50" dirty="0" err="1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암검진</a:t>
                </a:r>
                <a:r>
                  <a:rPr lang="ko-KR" altLang="en-US" sz="2000" b="1" spc="-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 </a:t>
                </a:r>
                <a:r>
                  <a:rPr lang="ko-KR" altLang="en-US" sz="2000" b="1" spc="-50" dirty="0" err="1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미수검</a:t>
                </a:r>
                <a:r>
                  <a:rPr lang="ko-KR" altLang="en-US" sz="2000" b="1" spc="-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 사유</a:t>
                </a:r>
                <a:r>
                  <a:rPr lang="en-US" altLang="ko-KR" sz="2000" b="1" spc="-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(</a:t>
                </a:r>
                <a:r>
                  <a:rPr lang="ko-KR" altLang="en-US" sz="2000" b="1" spc="-50" dirty="0" err="1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접근성</a:t>
                </a:r>
                <a:r>
                  <a:rPr lang="en-US" altLang="ko-KR" sz="2000" b="1" spc="-50" dirty="0" smtClean="0">
                    <a:solidFill>
                      <a:schemeClr val="bg1"/>
                    </a:solidFill>
                    <a:effectLst>
                      <a:outerShdw blurRad="127000" algn="ctr" rotWithShape="0">
                        <a:schemeClr val="tx1">
                          <a:alpha val="90000"/>
                        </a:schemeClr>
                      </a:outerShdw>
                    </a:effectLst>
                  </a:rPr>
                  <a:t>)</a:t>
                </a:r>
                <a:endParaRPr lang="ko-KR" altLang="en-US" sz="2000" b="1" spc="-50" dirty="0">
                  <a:solidFill>
                    <a:schemeClr val="bg1"/>
                  </a:solidFill>
                  <a:effectLst>
                    <a:outerShdw blurRad="127000" algn="ctr" rotWithShape="0">
                      <a:schemeClr val="tx1">
                        <a:alpha val="9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41" name="직사각형 40"/>
          <p:cNvSpPr/>
          <p:nvPr/>
        </p:nvSpPr>
        <p:spPr>
          <a:xfrm>
            <a:off x="755576" y="3068960"/>
            <a:ext cx="576064" cy="13681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8172400" y="2780928"/>
            <a:ext cx="504056" cy="172819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사업 목적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" name="_x204133928" descr="EMB00000fb80d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107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I:\01_프레젠테이션\00_프리03\201303_02 닥터_보건복지부\PSD\1차본\IMG\arrow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9144000" cy="115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그룹 84"/>
          <p:cNvGrpSpPr>
            <a:grpSpLocks/>
          </p:cNvGrpSpPr>
          <p:nvPr/>
        </p:nvGrpSpPr>
        <p:grpSpPr bwMode="auto">
          <a:xfrm>
            <a:off x="2123728" y="2636912"/>
            <a:ext cx="2449513" cy="720081"/>
            <a:chOff x="4655127" y="2555722"/>
            <a:chExt cx="4504594" cy="4025786"/>
          </a:xfrm>
        </p:grpSpPr>
        <p:pic>
          <p:nvPicPr>
            <p:cNvPr id="37" name="그림 24" descr="Untitled-7 copy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4588" y="2555722"/>
              <a:ext cx="4176568" cy="1897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 descr="I:\01_프레젠테이션\00_프리03\201303_02 닥터_보건복지부\PSD\IMG\img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5127" y="4293774"/>
              <a:ext cx="4504594" cy="2287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직사각형 39"/>
          <p:cNvSpPr/>
          <p:nvPr/>
        </p:nvSpPr>
        <p:spPr>
          <a:xfrm>
            <a:off x="2256640" y="2857423"/>
            <a:ext cx="2181446" cy="3594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ctr" defTabSz="1330325" eaLnBrk="0" latin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ko-KR" altLang="en-US" sz="2000" b="1" kern="0" spc="-300" dirty="0" smtClean="0">
                <a:solidFill>
                  <a:srgbClr val="10319C"/>
                </a:solidFill>
                <a:latin typeface="맑은 고딕" pitchFamily="50" charset="-127"/>
                <a:ea typeface="맑은 고딕" pitchFamily="50" charset="-127"/>
              </a:rPr>
              <a:t>공감대 확산</a:t>
            </a:r>
            <a:endParaRPr lang="ko-KR" altLang="en-US" sz="2000" b="1" kern="0" spc="-300" dirty="0">
              <a:solidFill>
                <a:srgbClr val="10319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2771800" y="1124744"/>
            <a:ext cx="3528392" cy="461332"/>
          </a:xfrm>
          <a:prstGeom prst="round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30325" eaLnBrk="0" latin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ko-KR" altLang="en-US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암</a:t>
            </a:r>
            <a:r>
              <a:rPr lang="en-US" altLang="ko-KR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검진 </a:t>
            </a:r>
            <a:r>
              <a:rPr lang="ko-KR" altLang="en-US" sz="2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수검률</a:t>
            </a:r>
            <a:r>
              <a:rPr lang="ko-KR" altLang="en-US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향상</a:t>
            </a:r>
            <a:endParaRPr lang="ko-KR" altLang="en-US" sz="2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2" name="그룹 84"/>
          <p:cNvGrpSpPr>
            <a:grpSpLocks/>
          </p:cNvGrpSpPr>
          <p:nvPr/>
        </p:nvGrpSpPr>
        <p:grpSpPr bwMode="auto">
          <a:xfrm>
            <a:off x="4357341" y="2636913"/>
            <a:ext cx="2447925" cy="720081"/>
            <a:chOff x="4655127" y="2555722"/>
            <a:chExt cx="4504594" cy="4025786"/>
          </a:xfrm>
        </p:grpSpPr>
        <p:pic>
          <p:nvPicPr>
            <p:cNvPr id="43" name="그림 32" descr="Untitled-7 copy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4588" y="2555722"/>
              <a:ext cx="4176568" cy="1897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" descr="I:\01_프레젠테이션\00_프리03\201303_02 닥터_보건복지부\PSD\IMG\img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5127" y="4293774"/>
              <a:ext cx="4504594" cy="2287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직사각형 45"/>
          <p:cNvSpPr/>
          <p:nvPr/>
        </p:nvSpPr>
        <p:spPr>
          <a:xfrm>
            <a:off x="4488888" y="2857423"/>
            <a:ext cx="2181446" cy="3594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ctr" defTabSz="1330325" eaLnBrk="0" latin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ko-KR" altLang="en-US" sz="2000" b="1" kern="0" spc="-300" dirty="0" smtClean="0">
                <a:solidFill>
                  <a:srgbClr val="306A3A"/>
                </a:solidFill>
                <a:latin typeface="맑은 고딕" pitchFamily="50" charset="-127"/>
                <a:ea typeface="맑은 고딕" pitchFamily="50" charset="-127"/>
              </a:rPr>
              <a:t>전이 유도</a:t>
            </a:r>
            <a:endParaRPr lang="ko-KR" altLang="en-US" sz="2000" b="1" kern="0" spc="-300" dirty="0">
              <a:solidFill>
                <a:srgbClr val="306A3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7" name="Picture 26" descr="원반"/>
          <p:cNvPicPr>
            <a:picLocks noChangeAspect="1" noChangeArrowheads="1"/>
          </p:cNvPicPr>
          <p:nvPr/>
        </p:nvPicPr>
        <p:blipFill>
          <a:blip r:embed="rId7" cstate="print">
            <a:lum bright="30000"/>
            <a:grayscl/>
          </a:blip>
          <a:srcRect t="22740"/>
          <a:stretch>
            <a:fillRect/>
          </a:stretch>
        </p:blipFill>
        <p:spPr bwMode="auto">
          <a:xfrm>
            <a:off x="-36513" y="5157986"/>
            <a:ext cx="9144001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AutoShape 161"/>
          <p:cNvSpPr>
            <a:spLocks noChangeArrowheads="1"/>
          </p:cNvSpPr>
          <p:nvPr/>
        </p:nvSpPr>
        <p:spPr bwMode="auto">
          <a:xfrm>
            <a:off x="812610" y="5497063"/>
            <a:ext cx="7181147" cy="394335"/>
          </a:xfrm>
          <a:prstGeom prst="roundRect">
            <a:avLst>
              <a:gd name="adj" fmla="val 11819"/>
            </a:avLst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  <a:scene3d>
              <a:camera prst="orthographicFront"/>
              <a:lightRig rig="threePt" dir="t"/>
            </a:scene3d>
            <a:sp3d contourW="38100">
              <a:bevelT w="1270"/>
              <a:contourClr>
                <a:schemeClr val="bg1"/>
              </a:contourClr>
            </a:sp3d>
          </a:bodyPr>
          <a:lstStyle/>
          <a:p>
            <a:pPr algn="ctr" fontAlgn="auto" latinLnBrk="0"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2400" b="1" spc="-150" dirty="0" smtClean="0">
                <a:solidFill>
                  <a:srgbClr val="215326"/>
                </a:solidFill>
              </a:rPr>
              <a:t>지역사회 가용자원의 활용</a:t>
            </a:r>
            <a:r>
              <a:rPr lang="en-US" altLang="ko-KR" sz="2400" b="1" spc="-150" dirty="0" smtClean="0">
                <a:solidFill>
                  <a:srgbClr val="215326"/>
                </a:solidFill>
              </a:rPr>
              <a:t>, </a:t>
            </a:r>
            <a:r>
              <a:rPr lang="ko-KR" altLang="en-US" sz="2400" b="1" spc="-150" dirty="0" smtClean="0">
                <a:solidFill>
                  <a:srgbClr val="215326"/>
                </a:solidFill>
              </a:rPr>
              <a:t>기관 간 연계를 통한 사업수행</a:t>
            </a:r>
            <a:endParaRPr lang="ko-KR" altLang="en-US" sz="2400" b="1" spc="-150" dirty="0">
              <a:solidFill>
                <a:srgbClr val="215326"/>
              </a:solidFill>
            </a:endParaRPr>
          </a:p>
        </p:txBody>
      </p:sp>
      <p:grpSp>
        <p:nvGrpSpPr>
          <p:cNvPr id="59" name="그룹 78"/>
          <p:cNvGrpSpPr>
            <a:grpSpLocks/>
          </p:cNvGrpSpPr>
          <p:nvPr/>
        </p:nvGrpSpPr>
        <p:grpSpPr bwMode="auto">
          <a:xfrm>
            <a:off x="185738" y="4411869"/>
            <a:ext cx="2801937" cy="892182"/>
            <a:chOff x="156893" y="5144020"/>
            <a:chExt cx="2621224" cy="656334"/>
          </a:xfrm>
        </p:grpSpPr>
        <p:sp>
          <p:nvSpPr>
            <p:cNvPr id="60" name="AutoShape 20"/>
            <p:cNvSpPr>
              <a:spLocks noChangeArrowheads="1"/>
            </p:cNvSpPr>
            <p:nvPr/>
          </p:nvSpPr>
          <p:spPr bwMode="auto">
            <a:xfrm>
              <a:off x="156893" y="5144020"/>
              <a:ext cx="2621224" cy="360000"/>
            </a:xfrm>
            <a:prstGeom prst="roundRect">
              <a:avLst>
                <a:gd name="adj" fmla="val 50000"/>
              </a:avLst>
            </a:prstGeom>
            <a:solidFill>
              <a:srgbClr val="5E9C64"/>
            </a:solidFill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6350"/>
              </a:sp3d>
            </a:bodyPr>
            <a:lstStyle/>
            <a:p>
              <a:pPr algn="ctr" latinLnBrk="0">
                <a:defRPr/>
              </a:pPr>
              <a:r>
                <a:rPr lang="ko-KR" altLang="en-US" sz="2000" b="1" spc="-50" dirty="0" smtClean="0">
                  <a:solidFill>
                    <a:schemeClr val="bg1"/>
                  </a:solidFill>
                </a:rPr>
                <a:t>유관기관 간 연계</a:t>
              </a:r>
              <a:endParaRPr lang="ko-KR" altLang="en-US" sz="2000" b="1" spc="-50" dirty="0">
                <a:solidFill>
                  <a:schemeClr val="bg1"/>
                </a:solidFill>
              </a:endParaRPr>
            </a:p>
          </p:txBody>
        </p:sp>
        <p:sp>
          <p:nvSpPr>
            <p:cNvPr id="61" name="AutoShape 6"/>
            <p:cNvSpPr>
              <a:spLocks noChangeArrowheads="1"/>
            </p:cNvSpPr>
            <p:nvPr/>
          </p:nvSpPr>
          <p:spPr bwMode="auto">
            <a:xfrm>
              <a:off x="251520" y="5517230"/>
              <a:ext cx="2520280" cy="283124"/>
            </a:xfrm>
            <a:prstGeom prst="roundRect">
              <a:avLst>
                <a:gd name="adj" fmla="val 9745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31763" indent="-131763" algn="ctr" defTabSz="1330325" eaLnBrk="0" latinLnBrk="0" hangingPunct="0">
                <a:lnSpc>
                  <a:spcPct val="150000"/>
                </a:lnSpc>
                <a:buClr>
                  <a:srgbClr val="D0A660"/>
                </a:buClr>
                <a:buSzPct val="100000"/>
                <a:defRPr/>
              </a:pPr>
              <a:r>
                <a:rPr lang="ko-KR" altLang="en-US" b="1" spc="-50" dirty="0" smtClean="0">
                  <a:solidFill>
                    <a:schemeClr val="accent4">
                      <a:lumMod val="50000"/>
                    </a:schemeClr>
                  </a:solidFill>
                </a:rPr>
                <a:t>정보공유와 협력</a:t>
              </a:r>
              <a:endParaRPr lang="ko-KR" altLang="en-US" b="1" kern="0" spc="-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2" name="그룹 79"/>
          <p:cNvGrpSpPr>
            <a:grpSpLocks/>
          </p:cNvGrpSpPr>
          <p:nvPr/>
        </p:nvGrpSpPr>
        <p:grpSpPr bwMode="auto">
          <a:xfrm>
            <a:off x="2987675" y="4407097"/>
            <a:ext cx="3168650" cy="929224"/>
            <a:chOff x="3419872" y="4869160"/>
            <a:chExt cx="2621224" cy="683307"/>
          </a:xfrm>
        </p:grpSpPr>
        <p:sp>
          <p:nvSpPr>
            <p:cNvPr id="63" name="AutoShape 20"/>
            <p:cNvSpPr>
              <a:spLocks noChangeArrowheads="1"/>
            </p:cNvSpPr>
            <p:nvPr/>
          </p:nvSpPr>
          <p:spPr bwMode="auto">
            <a:xfrm>
              <a:off x="3419872" y="4869160"/>
              <a:ext cx="2621224" cy="360000"/>
            </a:xfrm>
            <a:prstGeom prst="roundRect">
              <a:avLst>
                <a:gd name="adj" fmla="val 50000"/>
              </a:avLst>
            </a:prstGeom>
            <a:solidFill>
              <a:srgbClr val="C17A4F"/>
            </a:solidFill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6350"/>
              </a:sp3d>
            </a:bodyPr>
            <a:lstStyle/>
            <a:p>
              <a:pPr algn="ctr" latinLnBrk="0">
                <a:defRPr/>
              </a:pPr>
              <a:r>
                <a:rPr lang="ko-KR" altLang="en-US" sz="2000" b="1" spc="-50" dirty="0" smtClean="0">
                  <a:solidFill>
                    <a:schemeClr val="bg1"/>
                  </a:solidFill>
                </a:rPr>
                <a:t>교육</a:t>
              </a:r>
              <a:endParaRPr lang="ko-KR" altLang="en-US" sz="2000" b="1" spc="-50" dirty="0">
                <a:solidFill>
                  <a:schemeClr val="bg1"/>
                </a:solidFill>
              </a:endParaRPr>
            </a:p>
          </p:txBody>
        </p:sp>
        <p:sp>
          <p:nvSpPr>
            <p:cNvPr id="64" name="AutoShape 6"/>
            <p:cNvSpPr>
              <a:spLocks noChangeArrowheads="1"/>
            </p:cNvSpPr>
            <p:nvPr/>
          </p:nvSpPr>
          <p:spPr bwMode="auto">
            <a:xfrm>
              <a:off x="3491880" y="5229200"/>
              <a:ext cx="2520280" cy="323267"/>
            </a:xfrm>
            <a:prstGeom prst="roundRect">
              <a:avLst>
                <a:gd name="adj" fmla="val 9745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31763" indent="-131763" algn="ctr" defTabSz="1330325" eaLnBrk="0" latinLnBrk="0" hangingPunct="0">
                <a:lnSpc>
                  <a:spcPct val="150000"/>
                </a:lnSpc>
                <a:buClr>
                  <a:srgbClr val="D0A660"/>
                </a:buClr>
                <a:buSzPct val="100000"/>
                <a:defRPr/>
              </a:pPr>
              <a:r>
                <a:rPr lang="ko-KR" altLang="en-US" b="1" kern="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암 예방 및 검진 필요성</a:t>
              </a:r>
              <a:endParaRPr lang="ko-KR" altLang="en-US" b="1" kern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5" name="그룹 80"/>
          <p:cNvGrpSpPr>
            <a:grpSpLocks/>
          </p:cNvGrpSpPr>
          <p:nvPr/>
        </p:nvGrpSpPr>
        <p:grpSpPr bwMode="auto">
          <a:xfrm>
            <a:off x="6156325" y="4399166"/>
            <a:ext cx="2843213" cy="959926"/>
            <a:chOff x="6431574" y="5134270"/>
            <a:chExt cx="2604922" cy="706520"/>
          </a:xfrm>
        </p:grpSpPr>
        <p:sp>
          <p:nvSpPr>
            <p:cNvPr id="66" name="AutoShape 6"/>
            <p:cNvSpPr>
              <a:spLocks noChangeArrowheads="1"/>
            </p:cNvSpPr>
            <p:nvPr/>
          </p:nvSpPr>
          <p:spPr bwMode="auto">
            <a:xfrm>
              <a:off x="6444208" y="5517231"/>
              <a:ext cx="2592288" cy="323559"/>
            </a:xfrm>
            <a:prstGeom prst="roundRect">
              <a:avLst>
                <a:gd name="adj" fmla="val 9745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31763" indent="-131763" algn="ctr" defTabSz="1330325" eaLnBrk="0" latinLnBrk="0" hangingPunct="0">
                <a:lnSpc>
                  <a:spcPct val="150000"/>
                </a:lnSpc>
                <a:buClr>
                  <a:srgbClr val="D0A660"/>
                </a:buClr>
                <a:buSzPct val="100000"/>
                <a:defRPr/>
              </a:pPr>
              <a:r>
                <a:rPr lang="ko-KR" altLang="en-US" b="1" kern="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암 예방 및 조기검진</a:t>
              </a:r>
              <a:endParaRPr lang="ko-KR" altLang="en-US" b="1" kern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7" name="AutoShape 20"/>
            <p:cNvSpPr>
              <a:spLocks noChangeArrowheads="1"/>
            </p:cNvSpPr>
            <p:nvPr/>
          </p:nvSpPr>
          <p:spPr bwMode="auto">
            <a:xfrm>
              <a:off x="6431574" y="5134270"/>
              <a:ext cx="2604922" cy="360000"/>
            </a:xfrm>
            <a:prstGeom prst="roundRect">
              <a:avLst>
                <a:gd name="adj" fmla="val 50000"/>
              </a:avLst>
            </a:prstGeom>
            <a:solidFill>
              <a:srgbClr val="5683BA"/>
            </a:solidFill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6350"/>
              </a:sp3d>
            </a:bodyPr>
            <a:lstStyle/>
            <a:p>
              <a:pPr algn="ctr" latinLnBrk="0">
                <a:defRPr/>
              </a:pPr>
              <a:r>
                <a:rPr lang="ko-KR" altLang="en-US" sz="2000" b="1" spc="-50" dirty="0" smtClean="0">
                  <a:solidFill>
                    <a:schemeClr val="bg1"/>
                  </a:solidFill>
                </a:rPr>
                <a:t>홍보</a:t>
              </a:r>
              <a:endParaRPr lang="ko-KR" altLang="en-US" sz="2000" b="1" spc="-50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모서리가 둥근 직사각형 67"/>
          <p:cNvSpPr/>
          <p:nvPr/>
        </p:nvSpPr>
        <p:spPr>
          <a:xfrm>
            <a:off x="1907704" y="3356992"/>
            <a:ext cx="5422756" cy="1091663"/>
          </a:xfrm>
          <a:prstGeom prst="round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cene3d>
              <a:camera prst="orthographicFront"/>
              <a:lightRig rig="threePt" dir="t"/>
            </a:scene3d>
            <a:sp3d contourW="38100">
              <a:bevelT w="1270"/>
              <a:contourClr>
                <a:schemeClr val="bg1"/>
              </a:contourClr>
            </a:sp3d>
          </a:bodyPr>
          <a:lstStyle/>
          <a:p>
            <a:pPr algn="ctr" defTabSz="1330325" eaLnBrk="0" latin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ko-KR" altLang="en-US" sz="2800" b="1" dirty="0" err="1" smtClean="0">
                <a:ln w="11430">
                  <a:noFill/>
                </a:ln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암검진</a:t>
            </a:r>
            <a:r>
              <a:rPr lang="ko-KR" altLang="en-US" sz="2800" b="1" dirty="0" smtClean="0">
                <a:ln w="11430">
                  <a:noFill/>
                </a:ln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수검 동기 고취</a:t>
            </a:r>
            <a:endParaRPr lang="ko-KR" altLang="en-US" sz="2800" b="1" dirty="0">
              <a:ln w="11430">
                <a:noFill/>
              </a:ln>
              <a:solidFill>
                <a:schemeClr val="accent4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1907704" y="1916832"/>
            <a:ext cx="5422756" cy="587607"/>
          </a:xfrm>
          <a:prstGeom prst="round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cene3d>
              <a:camera prst="orthographicFront"/>
              <a:lightRig rig="threePt" dir="t"/>
            </a:scene3d>
            <a:sp3d contourW="38100">
              <a:bevelT w="1270"/>
              <a:contourClr>
                <a:schemeClr val="bg1"/>
              </a:contourClr>
            </a:sp3d>
          </a:bodyPr>
          <a:lstStyle/>
          <a:p>
            <a:pPr algn="ctr" defTabSz="1330325" eaLnBrk="0" latin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ko-KR" altLang="en-US" sz="2800" b="1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암 검진 수검의 생활화</a:t>
            </a:r>
            <a:endParaRPr lang="ko-KR" altLang="en-US" sz="2800" b="1" dirty="0">
              <a:ln w="11430">
                <a:noFill/>
              </a:ln>
              <a:gradFill>
                <a:gsLst>
                  <a:gs pos="0">
                    <a:srgbClr val="1E78E6"/>
                  </a:gs>
                  <a:gs pos="50000">
                    <a:srgbClr val="112DA3"/>
                  </a:gs>
                  <a:gs pos="100000">
                    <a:srgbClr val="1F2D5B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지역사회 가용자원의 활용과 기관 간 네트워크 구축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941168"/>
            <a:ext cx="1816078" cy="1440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2400300" cy="140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5" cstate="print"/>
          <a:srcRect l="5883" r="11764"/>
          <a:stretch>
            <a:fillRect/>
          </a:stretch>
        </p:blipFill>
        <p:spPr bwMode="auto">
          <a:xfrm>
            <a:off x="3995936" y="2564904"/>
            <a:ext cx="1571636" cy="1515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6" cstate="print"/>
          <a:srcRect t="38861"/>
          <a:stretch>
            <a:fillRect/>
          </a:stretch>
        </p:blipFill>
        <p:spPr bwMode="auto">
          <a:xfrm>
            <a:off x="5724128" y="4869160"/>
            <a:ext cx="2786062" cy="1123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140968"/>
            <a:ext cx="1785958" cy="1215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 cstate="print"/>
          <a:srcRect l="29289" t="22301"/>
          <a:stretch>
            <a:fillRect/>
          </a:stretch>
        </p:blipFill>
        <p:spPr bwMode="auto">
          <a:xfrm>
            <a:off x="5868144" y="1340768"/>
            <a:ext cx="1628799" cy="1554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1340768"/>
            <a:ext cx="2390775" cy="1581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0" name="다이어그램 39"/>
          <p:cNvGraphicFramePr/>
          <p:nvPr/>
        </p:nvGraphicFramePr>
        <p:xfrm>
          <a:off x="215008" y="1268760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직선 연결선 107"/>
          <p:cNvCxnSpPr/>
          <p:nvPr/>
        </p:nvCxnSpPr>
        <p:spPr>
          <a:xfrm rot="10800000">
            <a:off x="4139952" y="2708920"/>
            <a:ext cx="428628" cy="11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>
            <a:stCxn id="54" idx="2"/>
          </p:cNvCxnSpPr>
          <p:nvPr/>
        </p:nvCxnSpPr>
        <p:spPr>
          <a:xfrm>
            <a:off x="4535538" y="2261945"/>
            <a:ext cx="26202" cy="12390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0" y="206375"/>
            <a:ext cx="8100392" cy="638175"/>
            <a:chOff x="-21624" y="206191"/>
            <a:chExt cx="3491217" cy="638748"/>
          </a:xfrm>
        </p:grpSpPr>
        <p:sp>
          <p:nvSpPr>
            <p:cNvPr id="8" name="양쪽 모서리가 둥근 사각형 7"/>
            <p:cNvSpPr/>
            <p:nvPr/>
          </p:nvSpPr>
          <p:spPr bwMode="auto">
            <a:xfrm rot="16200000">
              <a:off x="1404611" y="-1220044"/>
              <a:ext cx="638748" cy="34912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54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-21624" y="225258"/>
              <a:ext cx="3411663" cy="523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지역사회 가용자원의 활용과 기관 간 네트워크 구축</a:t>
              </a:r>
              <a:endParaRPr kumimoji="0" lang="ko-KR" alt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71"/>
          <p:cNvGrpSpPr>
            <a:grpSpLocks/>
          </p:cNvGrpSpPr>
          <p:nvPr/>
        </p:nvGrpSpPr>
        <p:grpSpPr bwMode="auto">
          <a:xfrm>
            <a:off x="760413" y="1042988"/>
            <a:ext cx="7621587" cy="741362"/>
            <a:chOff x="760413" y="1042987"/>
            <a:chExt cx="7621587" cy="741363"/>
          </a:xfrm>
        </p:grpSpPr>
        <p:pic>
          <p:nvPicPr>
            <p:cNvPr id="11" name="Picture 2" descr="I:\01_프레젠테이션\00_프리03\201303_02 닥터_보건복지부\PSD\IMG\bar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" y="1042987"/>
              <a:ext cx="7621587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903287" y="1163060"/>
              <a:ext cx="7335838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harsh" dir="tl"/>
              </a:scene3d>
              <a:sp3d prstMaterial="flat">
                <a:bevelT w="0" h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ko-KR" altLang="en-US" sz="2800" b="1" spc="-150" dirty="0" smtClean="0">
                  <a:ln w="11430">
                    <a:noFill/>
                  </a:ln>
                  <a:gradFill>
                    <a:gsLst>
                      <a:gs pos="0">
                        <a:srgbClr val="1E78E6"/>
                      </a:gs>
                      <a:gs pos="50000">
                        <a:srgbClr val="112DA3"/>
                      </a:gs>
                      <a:gs pos="100000">
                        <a:srgbClr val="1F2D5B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협력체계 구성</a:t>
              </a:r>
              <a:endParaRPr lang="en-US" altLang="ko-KR" sz="2800" b="1" spc="-150" dirty="0" smtClean="0">
                <a:ln w="11430">
                  <a:noFill/>
                </a:ln>
                <a:gradFill>
                  <a:gsLst>
                    <a:gs pos="0">
                      <a:srgbClr val="1E78E6"/>
                    </a:gs>
                    <a:gs pos="50000">
                      <a:srgbClr val="112DA3"/>
                    </a:gs>
                    <a:gs pos="100000">
                      <a:srgbClr val="1F2D5B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61"/>
          <p:cNvGrpSpPr>
            <a:grpSpLocks/>
          </p:cNvGrpSpPr>
          <p:nvPr/>
        </p:nvGrpSpPr>
        <p:grpSpPr bwMode="auto">
          <a:xfrm>
            <a:off x="395536" y="5085184"/>
            <a:ext cx="8286750" cy="1571628"/>
            <a:chOff x="428596" y="5286388"/>
            <a:chExt cx="8286808" cy="1571622"/>
          </a:xfrm>
        </p:grpSpPr>
        <p:grpSp>
          <p:nvGrpSpPr>
            <p:cNvPr id="5" name="그룹 23"/>
            <p:cNvGrpSpPr>
              <a:grpSpLocks/>
            </p:cNvGrpSpPr>
            <p:nvPr/>
          </p:nvGrpSpPr>
          <p:grpSpPr bwMode="auto">
            <a:xfrm>
              <a:off x="428596" y="5286391"/>
              <a:ext cx="8286808" cy="1571619"/>
              <a:chOff x="642910" y="5286391"/>
              <a:chExt cx="6970713" cy="1571619"/>
            </a:xfrm>
          </p:grpSpPr>
          <p:sp>
            <p:nvSpPr>
              <p:cNvPr id="31" name="모서리가 둥근 직사각형 30"/>
              <p:cNvSpPr/>
              <p:nvPr/>
            </p:nvSpPr>
            <p:spPr bwMode="auto">
              <a:xfrm>
                <a:off x="642910" y="5286391"/>
                <a:ext cx="6970713" cy="1571619"/>
              </a:xfrm>
              <a:prstGeom prst="roundRect">
                <a:avLst>
                  <a:gd name="adj" fmla="val 3126"/>
                </a:avLst>
              </a:prstGeom>
              <a:solidFill>
                <a:srgbClr val="FFFFFF"/>
              </a:solidFill>
              <a:ln w="6350">
                <a:solidFill>
                  <a:schemeClr val="accent1"/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모서리가 둥근 직사각형 31"/>
              <p:cNvSpPr/>
              <p:nvPr/>
            </p:nvSpPr>
            <p:spPr bwMode="auto">
              <a:xfrm>
                <a:off x="719027" y="5357831"/>
                <a:ext cx="6833168" cy="1440720"/>
              </a:xfrm>
              <a:prstGeom prst="roundRect">
                <a:avLst>
                  <a:gd name="adj" fmla="val 6138"/>
                </a:avLst>
              </a:prstGeom>
              <a:solidFill>
                <a:srgbClr val="E1F2CE">
                  <a:alpha val="7568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5" name="Picture 3" descr="D:\Downimg\말머리\4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0100" y="5562616"/>
              <a:ext cx="142876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 descr="D:\Downimg\말머리\4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0100" y="5991244"/>
              <a:ext cx="142876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그룹 50"/>
            <p:cNvGrpSpPr>
              <a:grpSpLocks/>
            </p:cNvGrpSpPr>
            <p:nvPr/>
          </p:nvGrpSpPr>
          <p:grpSpPr bwMode="auto">
            <a:xfrm>
              <a:off x="1173139" y="5286388"/>
              <a:ext cx="7470827" cy="1000088"/>
              <a:chOff x="1244637" y="5286388"/>
              <a:chExt cx="8084279" cy="1000088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1244637" y="5286388"/>
                <a:ext cx="8072253" cy="4944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부산지역 </a:t>
                </a:r>
                <a:r>
                  <a:rPr lang="ko-KR" altLang="en-US" sz="20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암관리자원의</a:t>
                </a: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연계 및 활용</a:t>
                </a:r>
                <a:endParaRPr lang="ko-KR" altLang="en-US" sz="2000" b="1" dirty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1256662" y="5732480"/>
                <a:ext cx="8072254" cy="5539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부산지역 </a:t>
                </a:r>
                <a:r>
                  <a:rPr lang="ko-KR" altLang="en-US" sz="20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암정복</a:t>
                </a: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2015 </a:t>
                </a:r>
                <a:r>
                  <a:rPr lang="ko-KR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운영위원회</a:t>
                </a:r>
                <a:endParaRPr lang="ko-KR" altLang="en-US" b="1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 bwMode="auto">
            <a:xfrm>
              <a:off x="1331617" y="6264287"/>
              <a:ext cx="7383787" cy="523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ko-KR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구성 </a:t>
              </a:r>
              <a:r>
                <a:rPr lang="en-US" altLang="ko-KR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: </a:t>
              </a:r>
              <a:r>
                <a:rPr lang="ko-KR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부산광역시</a:t>
              </a:r>
              <a:r>
                <a:rPr lang="en-US" altLang="ko-KR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, </a:t>
              </a:r>
              <a:r>
                <a:rPr lang="ko-KR" altLang="en-US" sz="1400" dirty="0" err="1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부산지역암센터</a:t>
              </a:r>
              <a:r>
                <a:rPr lang="en-US" altLang="ko-KR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, 16</a:t>
              </a:r>
              <a:r>
                <a:rPr lang="ko-KR" altLang="en-US" sz="1400" dirty="0" err="1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개구군</a:t>
              </a:r>
              <a:r>
                <a:rPr lang="ko-KR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 보건소</a:t>
              </a:r>
              <a:r>
                <a:rPr lang="en-US" altLang="ko-KR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, </a:t>
              </a:r>
              <a:r>
                <a:rPr lang="ko-KR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부산대학교</a:t>
              </a:r>
              <a:r>
                <a:rPr lang="en-US" altLang="ko-KR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, </a:t>
              </a:r>
              <a:r>
                <a:rPr lang="ko-KR" altLang="en-US" sz="1400" dirty="0" err="1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고신대학교</a:t>
              </a:r>
              <a:r>
                <a:rPr lang="en-US" altLang="ko-KR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,</a:t>
              </a:r>
            </a:p>
            <a:p>
              <a:pPr>
                <a:defRPr/>
              </a:pPr>
              <a:r>
                <a:rPr lang="en-US" altLang="ko-KR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          </a:t>
              </a:r>
              <a:r>
                <a:rPr lang="ko-KR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부산가톨릭대학교</a:t>
              </a:r>
              <a:r>
                <a:rPr lang="en-US" altLang="ko-KR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, </a:t>
              </a:r>
              <a:r>
                <a:rPr lang="ko-KR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국민건강보험공단 부산지역본부</a:t>
              </a:r>
              <a:r>
                <a:rPr lang="en-US" altLang="ko-KR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, </a:t>
              </a:r>
              <a:r>
                <a:rPr lang="ko-KR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HY헤드라인M"/>
                  <a:ea typeface="HY헤드라인M"/>
                </a:rPr>
                <a:t>부산문화방송보도국</a:t>
              </a:r>
              <a:endPara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endParaRPr>
            </a:p>
          </p:txBody>
        </p:sp>
      </p:grpSp>
      <p:grpSp>
        <p:nvGrpSpPr>
          <p:cNvPr id="27" name="Group 123"/>
          <p:cNvGrpSpPr>
            <a:grpSpLocks/>
          </p:cNvGrpSpPr>
          <p:nvPr/>
        </p:nvGrpSpPr>
        <p:grpSpPr bwMode="auto">
          <a:xfrm>
            <a:off x="3203848" y="2996952"/>
            <a:ext cx="2714644" cy="372166"/>
            <a:chOff x="476" y="783"/>
            <a:chExt cx="1587" cy="414"/>
          </a:xfrm>
        </p:grpSpPr>
        <p:sp>
          <p:nvSpPr>
            <p:cNvPr id="34" name="AutoShape 39"/>
            <p:cNvSpPr>
              <a:spLocks noChangeArrowheads="1"/>
            </p:cNvSpPr>
            <p:nvPr/>
          </p:nvSpPr>
          <p:spPr bwMode="auto">
            <a:xfrm>
              <a:off x="476" y="783"/>
              <a:ext cx="1587" cy="414"/>
            </a:xfrm>
            <a:prstGeom prst="roundRect">
              <a:avLst>
                <a:gd name="adj" fmla="val 16667"/>
              </a:avLst>
            </a:prstGeom>
            <a:solidFill>
              <a:srgbClr val="13AAED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5" name="AutoShape 40"/>
            <p:cNvSpPr>
              <a:spLocks noChangeArrowheads="1"/>
            </p:cNvSpPr>
            <p:nvPr/>
          </p:nvSpPr>
          <p:spPr bwMode="auto">
            <a:xfrm>
              <a:off x="521" y="818"/>
              <a:ext cx="1497" cy="3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3AAED">
                    <a:alpha val="38000"/>
                  </a:srgbClr>
                </a:gs>
                <a:gs pos="100000">
                  <a:srgbClr val="13AAED">
                    <a:gamma/>
                    <a:shade val="87843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6" name="AutoShape 42"/>
            <p:cNvSpPr>
              <a:spLocks noChangeArrowheads="1"/>
            </p:cNvSpPr>
            <p:nvPr/>
          </p:nvSpPr>
          <p:spPr bwMode="auto">
            <a:xfrm>
              <a:off x="521" y="818"/>
              <a:ext cx="1497" cy="276"/>
            </a:xfrm>
            <a:prstGeom prst="roundRect">
              <a:avLst>
                <a:gd name="adj" fmla="val 16667"/>
              </a:avLst>
            </a:prstGeom>
            <a:solidFill>
              <a:srgbClr val="13AAED">
                <a:alpha val="38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7" name="AutoShape 41"/>
            <p:cNvSpPr>
              <a:spLocks noChangeArrowheads="1"/>
            </p:cNvSpPr>
            <p:nvPr/>
          </p:nvSpPr>
          <p:spPr bwMode="auto">
            <a:xfrm>
              <a:off x="521" y="818"/>
              <a:ext cx="1497" cy="20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87843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38" name="Group 123"/>
          <p:cNvGrpSpPr>
            <a:grpSpLocks/>
          </p:cNvGrpSpPr>
          <p:nvPr/>
        </p:nvGrpSpPr>
        <p:grpSpPr bwMode="auto">
          <a:xfrm>
            <a:off x="213224" y="2529290"/>
            <a:ext cx="4025900" cy="372166"/>
            <a:chOff x="476" y="783"/>
            <a:chExt cx="1587" cy="414"/>
          </a:xfrm>
        </p:grpSpPr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476" y="783"/>
              <a:ext cx="1587" cy="414"/>
            </a:xfrm>
            <a:prstGeom prst="roundRect">
              <a:avLst>
                <a:gd name="adj" fmla="val 16667"/>
              </a:avLst>
            </a:prstGeom>
            <a:solidFill>
              <a:srgbClr val="13AAED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521" y="818"/>
              <a:ext cx="1497" cy="3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3AAED">
                    <a:alpha val="38000"/>
                  </a:srgbClr>
                </a:gs>
                <a:gs pos="100000">
                  <a:srgbClr val="13AAED">
                    <a:gamma/>
                    <a:shade val="87843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1" name="AutoShape 42"/>
            <p:cNvSpPr>
              <a:spLocks noChangeArrowheads="1"/>
            </p:cNvSpPr>
            <p:nvPr/>
          </p:nvSpPr>
          <p:spPr bwMode="auto">
            <a:xfrm>
              <a:off x="521" y="818"/>
              <a:ext cx="1497" cy="276"/>
            </a:xfrm>
            <a:prstGeom prst="roundRect">
              <a:avLst>
                <a:gd name="adj" fmla="val 16667"/>
              </a:avLst>
            </a:prstGeom>
            <a:solidFill>
              <a:srgbClr val="13AAED">
                <a:alpha val="38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2" name="AutoShape 41"/>
            <p:cNvSpPr>
              <a:spLocks noChangeArrowheads="1"/>
            </p:cNvSpPr>
            <p:nvPr/>
          </p:nvSpPr>
          <p:spPr bwMode="auto">
            <a:xfrm>
              <a:off x="521" y="818"/>
              <a:ext cx="1497" cy="20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87843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43" name="Group 123"/>
          <p:cNvGrpSpPr>
            <a:grpSpLocks/>
          </p:cNvGrpSpPr>
          <p:nvPr/>
        </p:nvGrpSpPr>
        <p:grpSpPr bwMode="auto">
          <a:xfrm>
            <a:off x="6401666" y="1830705"/>
            <a:ext cx="1928826" cy="374478"/>
            <a:chOff x="476" y="783"/>
            <a:chExt cx="1587" cy="414"/>
          </a:xfrm>
        </p:grpSpPr>
        <p:sp>
          <p:nvSpPr>
            <p:cNvPr id="44" name="AutoShape 39"/>
            <p:cNvSpPr>
              <a:spLocks noChangeArrowheads="1"/>
            </p:cNvSpPr>
            <p:nvPr/>
          </p:nvSpPr>
          <p:spPr bwMode="auto">
            <a:xfrm>
              <a:off x="476" y="783"/>
              <a:ext cx="1587" cy="414"/>
            </a:xfrm>
            <a:prstGeom prst="roundRect">
              <a:avLst>
                <a:gd name="adj" fmla="val 16667"/>
              </a:avLst>
            </a:prstGeom>
            <a:solidFill>
              <a:srgbClr val="13AAED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5" name="AutoShape 40"/>
            <p:cNvSpPr>
              <a:spLocks noChangeArrowheads="1"/>
            </p:cNvSpPr>
            <p:nvPr/>
          </p:nvSpPr>
          <p:spPr bwMode="auto">
            <a:xfrm>
              <a:off x="521" y="818"/>
              <a:ext cx="1497" cy="3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3AAED">
                    <a:alpha val="38000"/>
                  </a:srgbClr>
                </a:gs>
                <a:gs pos="100000">
                  <a:srgbClr val="13AAED">
                    <a:gamma/>
                    <a:shade val="87843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6" name="AutoShape 42"/>
            <p:cNvSpPr>
              <a:spLocks noChangeArrowheads="1"/>
            </p:cNvSpPr>
            <p:nvPr/>
          </p:nvSpPr>
          <p:spPr bwMode="auto">
            <a:xfrm>
              <a:off x="521" y="818"/>
              <a:ext cx="1497" cy="276"/>
            </a:xfrm>
            <a:prstGeom prst="roundRect">
              <a:avLst>
                <a:gd name="adj" fmla="val 16667"/>
              </a:avLst>
            </a:prstGeom>
            <a:solidFill>
              <a:srgbClr val="13AAED">
                <a:alpha val="38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7" name="AutoShape 41"/>
            <p:cNvSpPr>
              <a:spLocks noChangeArrowheads="1"/>
            </p:cNvSpPr>
            <p:nvPr/>
          </p:nvSpPr>
          <p:spPr bwMode="auto">
            <a:xfrm>
              <a:off x="521" y="818"/>
              <a:ext cx="1497" cy="20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87843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48" name="Group 123"/>
          <p:cNvGrpSpPr>
            <a:grpSpLocks/>
          </p:cNvGrpSpPr>
          <p:nvPr/>
        </p:nvGrpSpPr>
        <p:grpSpPr bwMode="auto">
          <a:xfrm>
            <a:off x="704088" y="1830705"/>
            <a:ext cx="1928826" cy="374478"/>
            <a:chOff x="476" y="783"/>
            <a:chExt cx="1587" cy="414"/>
          </a:xfrm>
        </p:grpSpPr>
        <p:sp>
          <p:nvSpPr>
            <p:cNvPr id="49" name="AutoShape 39"/>
            <p:cNvSpPr>
              <a:spLocks noChangeArrowheads="1"/>
            </p:cNvSpPr>
            <p:nvPr/>
          </p:nvSpPr>
          <p:spPr bwMode="auto">
            <a:xfrm>
              <a:off x="476" y="783"/>
              <a:ext cx="1587" cy="414"/>
            </a:xfrm>
            <a:prstGeom prst="roundRect">
              <a:avLst>
                <a:gd name="adj" fmla="val 16667"/>
              </a:avLst>
            </a:prstGeom>
            <a:solidFill>
              <a:srgbClr val="13AAED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0" name="AutoShape 40"/>
            <p:cNvSpPr>
              <a:spLocks noChangeArrowheads="1"/>
            </p:cNvSpPr>
            <p:nvPr/>
          </p:nvSpPr>
          <p:spPr bwMode="auto">
            <a:xfrm>
              <a:off x="521" y="818"/>
              <a:ext cx="1497" cy="3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3AAED">
                    <a:alpha val="38000"/>
                  </a:srgbClr>
                </a:gs>
                <a:gs pos="100000">
                  <a:srgbClr val="13AAED">
                    <a:gamma/>
                    <a:shade val="87843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1" name="AutoShape 42"/>
            <p:cNvSpPr>
              <a:spLocks noChangeArrowheads="1"/>
            </p:cNvSpPr>
            <p:nvPr/>
          </p:nvSpPr>
          <p:spPr bwMode="auto">
            <a:xfrm>
              <a:off x="521" y="818"/>
              <a:ext cx="1497" cy="276"/>
            </a:xfrm>
            <a:prstGeom prst="roundRect">
              <a:avLst>
                <a:gd name="adj" fmla="val 16667"/>
              </a:avLst>
            </a:prstGeom>
            <a:solidFill>
              <a:srgbClr val="13AAED">
                <a:alpha val="38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2" name="AutoShape 41"/>
            <p:cNvSpPr>
              <a:spLocks noChangeArrowheads="1"/>
            </p:cNvSpPr>
            <p:nvPr/>
          </p:nvSpPr>
          <p:spPr bwMode="auto">
            <a:xfrm>
              <a:off x="521" y="818"/>
              <a:ext cx="1497" cy="20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87843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53" name="Group 123"/>
          <p:cNvGrpSpPr>
            <a:grpSpLocks/>
          </p:cNvGrpSpPr>
          <p:nvPr/>
        </p:nvGrpSpPr>
        <p:grpSpPr bwMode="auto">
          <a:xfrm>
            <a:off x="3275856" y="1772816"/>
            <a:ext cx="2519363" cy="489129"/>
            <a:chOff x="476" y="783"/>
            <a:chExt cx="1587" cy="414"/>
          </a:xfrm>
        </p:grpSpPr>
        <p:sp>
          <p:nvSpPr>
            <p:cNvPr id="54" name="AutoShape 39"/>
            <p:cNvSpPr>
              <a:spLocks noChangeArrowheads="1"/>
            </p:cNvSpPr>
            <p:nvPr/>
          </p:nvSpPr>
          <p:spPr bwMode="auto">
            <a:xfrm>
              <a:off x="476" y="783"/>
              <a:ext cx="1587" cy="414"/>
            </a:xfrm>
            <a:prstGeom prst="roundRect">
              <a:avLst>
                <a:gd name="adj" fmla="val 16667"/>
              </a:avLst>
            </a:prstGeom>
            <a:solidFill>
              <a:srgbClr val="13AAED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5" name="AutoShape 40"/>
            <p:cNvSpPr>
              <a:spLocks noChangeArrowheads="1"/>
            </p:cNvSpPr>
            <p:nvPr/>
          </p:nvSpPr>
          <p:spPr bwMode="auto">
            <a:xfrm>
              <a:off x="521" y="818"/>
              <a:ext cx="1497" cy="3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3AAED">
                    <a:alpha val="38000"/>
                  </a:srgbClr>
                </a:gs>
                <a:gs pos="100000">
                  <a:srgbClr val="13AAED">
                    <a:gamma/>
                    <a:shade val="87843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6" name="AutoShape 42"/>
            <p:cNvSpPr>
              <a:spLocks noChangeArrowheads="1"/>
            </p:cNvSpPr>
            <p:nvPr/>
          </p:nvSpPr>
          <p:spPr bwMode="auto">
            <a:xfrm>
              <a:off x="521" y="818"/>
              <a:ext cx="1497" cy="276"/>
            </a:xfrm>
            <a:prstGeom prst="roundRect">
              <a:avLst>
                <a:gd name="adj" fmla="val 16667"/>
              </a:avLst>
            </a:prstGeom>
            <a:solidFill>
              <a:srgbClr val="13AAED">
                <a:alpha val="38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7" name="AutoShape 41"/>
            <p:cNvSpPr>
              <a:spLocks noChangeArrowheads="1"/>
            </p:cNvSpPr>
            <p:nvPr/>
          </p:nvSpPr>
          <p:spPr bwMode="auto">
            <a:xfrm>
              <a:off x="521" y="818"/>
              <a:ext cx="1497" cy="20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87843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540289" y="1867288"/>
            <a:ext cx="2643206" cy="29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부산지역암센터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5526" y="1875771"/>
            <a:ext cx="2643206" cy="274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부산대학교병원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00794" y="1844824"/>
            <a:ext cx="2643206" cy="274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부산광역시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5536" y="2564904"/>
            <a:ext cx="3929090" cy="274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부산지역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암정복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2015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운영위원회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87336" y="3041082"/>
            <a:ext cx="2643206" cy="274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암관리사업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협의체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3" name="그룹 122"/>
          <p:cNvGrpSpPr/>
          <p:nvPr/>
        </p:nvGrpSpPr>
        <p:grpSpPr>
          <a:xfrm>
            <a:off x="0" y="3747940"/>
            <a:ext cx="1214446" cy="1368152"/>
            <a:chOff x="214282" y="4357694"/>
            <a:chExt cx="1214446" cy="1500198"/>
          </a:xfrm>
        </p:grpSpPr>
        <p:grpSp>
          <p:nvGrpSpPr>
            <p:cNvPr id="64" name="Group 123"/>
            <p:cNvGrpSpPr>
              <a:grpSpLocks/>
            </p:cNvGrpSpPr>
            <p:nvPr/>
          </p:nvGrpSpPr>
          <p:grpSpPr bwMode="auto">
            <a:xfrm>
              <a:off x="271206" y="4357694"/>
              <a:ext cx="1071570" cy="1500198"/>
              <a:chOff x="476" y="783"/>
              <a:chExt cx="1587" cy="414"/>
            </a:xfrm>
          </p:grpSpPr>
          <p:sp>
            <p:nvSpPr>
              <p:cNvPr id="66" name="AutoShape 39"/>
              <p:cNvSpPr>
                <a:spLocks noChangeArrowheads="1"/>
              </p:cNvSpPr>
              <p:nvPr/>
            </p:nvSpPr>
            <p:spPr bwMode="auto">
              <a:xfrm>
                <a:off x="476" y="783"/>
                <a:ext cx="1587" cy="414"/>
              </a:xfrm>
              <a:prstGeom prst="roundRect">
                <a:avLst>
                  <a:gd name="adj" fmla="val 16667"/>
                </a:avLst>
              </a:prstGeom>
              <a:solidFill>
                <a:srgbClr val="13AAED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67" name="AutoShape 40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34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3AAED">
                      <a:alpha val="38000"/>
                    </a:srgbClr>
                  </a:gs>
                  <a:gs pos="100000">
                    <a:srgbClr val="13AAED">
                      <a:gamma/>
                      <a:shade val="87843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68" name="AutoShape 42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76"/>
              </a:xfrm>
              <a:prstGeom prst="roundRect">
                <a:avLst>
                  <a:gd name="adj" fmla="val 16667"/>
                </a:avLst>
              </a:prstGeom>
              <a:solidFill>
                <a:srgbClr val="13AAED">
                  <a:alpha val="38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69" name="AutoShape 41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0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87843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14282" y="4782933"/>
              <a:ext cx="1214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latin typeface="HY헤드라인M" pitchFamily="18" charset="-127"/>
                  <a:ea typeface="HY헤드라인M" pitchFamily="18" charset="-127"/>
                </a:rPr>
                <a:t>16</a:t>
              </a:r>
              <a:r>
                <a:rPr lang="ko-KR" altLang="en-US" dirty="0" err="1" smtClean="0">
                  <a:latin typeface="HY헤드라인M" pitchFamily="18" charset="-127"/>
                  <a:ea typeface="HY헤드라인M" pitchFamily="18" charset="-127"/>
                </a:rPr>
                <a:t>개구군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보건소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0" name="그룹 125"/>
          <p:cNvGrpSpPr/>
          <p:nvPr/>
        </p:nvGrpSpPr>
        <p:grpSpPr>
          <a:xfrm>
            <a:off x="1181042" y="3747940"/>
            <a:ext cx="1126257" cy="1368152"/>
            <a:chOff x="1193777" y="4357694"/>
            <a:chExt cx="1126257" cy="1500198"/>
          </a:xfrm>
        </p:grpSpPr>
        <p:grpSp>
          <p:nvGrpSpPr>
            <p:cNvPr id="71" name="Group 123"/>
            <p:cNvGrpSpPr>
              <a:grpSpLocks/>
            </p:cNvGrpSpPr>
            <p:nvPr/>
          </p:nvGrpSpPr>
          <p:grpSpPr bwMode="auto">
            <a:xfrm>
              <a:off x="1193777" y="4357694"/>
              <a:ext cx="1092223" cy="1500198"/>
              <a:chOff x="476" y="783"/>
              <a:chExt cx="1587" cy="414"/>
            </a:xfrm>
          </p:grpSpPr>
          <p:sp>
            <p:nvSpPr>
              <p:cNvPr id="73" name="AutoShape 39"/>
              <p:cNvSpPr>
                <a:spLocks noChangeArrowheads="1"/>
              </p:cNvSpPr>
              <p:nvPr/>
            </p:nvSpPr>
            <p:spPr bwMode="auto">
              <a:xfrm>
                <a:off x="476" y="783"/>
                <a:ext cx="1587" cy="414"/>
              </a:xfrm>
              <a:prstGeom prst="roundRect">
                <a:avLst>
                  <a:gd name="adj" fmla="val 16667"/>
                </a:avLst>
              </a:prstGeom>
              <a:solidFill>
                <a:srgbClr val="13AAED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4" name="AutoShape 40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34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3AAED">
                      <a:alpha val="38000"/>
                    </a:srgbClr>
                  </a:gs>
                  <a:gs pos="100000">
                    <a:srgbClr val="13AAED">
                      <a:gamma/>
                      <a:shade val="87843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5" name="AutoShape 42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76"/>
              </a:xfrm>
              <a:prstGeom prst="roundRect">
                <a:avLst>
                  <a:gd name="adj" fmla="val 16667"/>
                </a:avLst>
              </a:prstGeom>
              <a:solidFill>
                <a:srgbClr val="13AAED">
                  <a:alpha val="38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6" name="AutoShape 41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0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87843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1219818" y="4782089"/>
              <a:ext cx="1100216" cy="64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국민건강</a:t>
              </a:r>
              <a:endParaRPr lang="en-US" altLang="ko-KR" sz="9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lnSpc>
                  <a:spcPts val="2300"/>
                </a:lnSpc>
              </a:pP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보험공단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7" name="그룹 119"/>
          <p:cNvGrpSpPr/>
          <p:nvPr/>
        </p:nvGrpSpPr>
        <p:grpSpPr>
          <a:xfrm>
            <a:off x="2327292" y="3747940"/>
            <a:ext cx="1357322" cy="1368152"/>
            <a:chOff x="4286248" y="4357694"/>
            <a:chExt cx="1357322" cy="1500198"/>
          </a:xfrm>
        </p:grpSpPr>
        <p:grpSp>
          <p:nvGrpSpPr>
            <p:cNvPr id="78" name="Group 123"/>
            <p:cNvGrpSpPr>
              <a:grpSpLocks/>
            </p:cNvGrpSpPr>
            <p:nvPr/>
          </p:nvGrpSpPr>
          <p:grpSpPr bwMode="auto">
            <a:xfrm>
              <a:off x="4286248" y="4357694"/>
              <a:ext cx="1357322" cy="1500198"/>
              <a:chOff x="476" y="783"/>
              <a:chExt cx="1587" cy="414"/>
            </a:xfrm>
          </p:grpSpPr>
          <p:sp>
            <p:nvSpPr>
              <p:cNvPr id="80" name="AutoShape 39"/>
              <p:cNvSpPr>
                <a:spLocks noChangeArrowheads="1"/>
              </p:cNvSpPr>
              <p:nvPr/>
            </p:nvSpPr>
            <p:spPr bwMode="auto">
              <a:xfrm>
                <a:off x="476" y="783"/>
                <a:ext cx="1587" cy="414"/>
              </a:xfrm>
              <a:prstGeom prst="roundRect">
                <a:avLst>
                  <a:gd name="adj" fmla="val 16667"/>
                </a:avLst>
              </a:prstGeom>
              <a:solidFill>
                <a:srgbClr val="13AAED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81" name="AutoShape 40"/>
              <p:cNvSpPr>
                <a:spLocks noChangeArrowheads="1"/>
              </p:cNvSpPr>
              <p:nvPr/>
            </p:nvSpPr>
            <p:spPr bwMode="auto">
              <a:xfrm>
                <a:off x="521" y="815"/>
                <a:ext cx="1497" cy="34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3AAED">
                      <a:alpha val="38000"/>
                    </a:srgbClr>
                  </a:gs>
                  <a:gs pos="100000">
                    <a:srgbClr val="13AAED">
                      <a:gamma/>
                      <a:shade val="87843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82" name="AutoShape 42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76"/>
              </a:xfrm>
              <a:prstGeom prst="roundRect">
                <a:avLst>
                  <a:gd name="adj" fmla="val 16667"/>
                </a:avLst>
              </a:prstGeom>
              <a:solidFill>
                <a:srgbClr val="13AAED">
                  <a:alpha val="38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83" name="AutoShape 41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0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87843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4286248" y="4551336"/>
              <a:ext cx="13573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한국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건강관리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협회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4" name="그룹 126"/>
          <p:cNvGrpSpPr/>
          <p:nvPr/>
        </p:nvGrpSpPr>
        <p:grpSpPr>
          <a:xfrm>
            <a:off x="3549610" y="3747940"/>
            <a:ext cx="1453706" cy="1368152"/>
            <a:chOff x="4324794" y="4357694"/>
            <a:chExt cx="1453706" cy="1500198"/>
          </a:xfrm>
        </p:grpSpPr>
        <p:grpSp>
          <p:nvGrpSpPr>
            <p:cNvPr id="85" name="Group 123"/>
            <p:cNvGrpSpPr>
              <a:grpSpLocks/>
            </p:cNvGrpSpPr>
            <p:nvPr/>
          </p:nvGrpSpPr>
          <p:grpSpPr bwMode="auto">
            <a:xfrm>
              <a:off x="4503216" y="4357694"/>
              <a:ext cx="1071152" cy="1500198"/>
              <a:chOff x="476" y="783"/>
              <a:chExt cx="1587" cy="414"/>
            </a:xfrm>
          </p:grpSpPr>
          <p:sp>
            <p:nvSpPr>
              <p:cNvPr id="87" name="AutoShape 39"/>
              <p:cNvSpPr>
                <a:spLocks noChangeArrowheads="1"/>
              </p:cNvSpPr>
              <p:nvPr/>
            </p:nvSpPr>
            <p:spPr bwMode="auto">
              <a:xfrm>
                <a:off x="476" y="783"/>
                <a:ext cx="1587" cy="414"/>
              </a:xfrm>
              <a:prstGeom prst="roundRect">
                <a:avLst>
                  <a:gd name="adj" fmla="val 16667"/>
                </a:avLst>
              </a:prstGeom>
              <a:solidFill>
                <a:srgbClr val="13AAED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88" name="AutoShape 40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34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3AAED">
                      <a:alpha val="38000"/>
                    </a:srgbClr>
                  </a:gs>
                  <a:gs pos="100000">
                    <a:srgbClr val="13AAED">
                      <a:gamma/>
                      <a:shade val="87843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89" name="AutoShape 42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76"/>
              </a:xfrm>
              <a:prstGeom prst="roundRect">
                <a:avLst>
                  <a:gd name="adj" fmla="val 16667"/>
                </a:avLst>
              </a:prstGeom>
              <a:solidFill>
                <a:srgbClr val="13AAED">
                  <a:alpha val="38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90" name="AutoShape 41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0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87843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4324794" y="4594878"/>
              <a:ext cx="14537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인구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보건복지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협회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1" name="그룹 117"/>
          <p:cNvGrpSpPr/>
          <p:nvPr/>
        </p:nvGrpSpPr>
        <p:grpSpPr>
          <a:xfrm>
            <a:off x="4816368" y="3747940"/>
            <a:ext cx="1127116" cy="1368152"/>
            <a:chOff x="6745300" y="4357694"/>
            <a:chExt cx="1357322" cy="1500198"/>
          </a:xfrm>
        </p:grpSpPr>
        <p:grpSp>
          <p:nvGrpSpPr>
            <p:cNvPr id="92" name="Group 123"/>
            <p:cNvGrpSpPr>
              <a:grpSpLocks/>
            </p:cNvGrpSpPr>
            <p:nvPr/>
          </p:nvGrpSpPr>
          <p:grpSpPr bwMode="auto">
            <a:xfrm>
              <a:off x="6802224" y="4357694"/>
              <a:ext cx="1214446" cy="1500198"/>
              <a:chOff x="476" y="783"/>
              <a:chExt cx="1587" cy="414"/>
            </a:xfrm>
          </p:grpSpPr>
          <p:sp>
            <p:nvSpPr>
              <p:cNvPr id="94" name="AutoShape 39"/>
              <p:cNvSpPr>
                <a:spLocks noChangeArrowheads="1"/>
              </p:cNvSpPr>
              <p:nvPr/>
            </p:nvSpPr>
            <p:spPr bwMode="auto">
              <a:xfrm>
                <a:off x="476" y="783"/>
                <a:ext cx="1587" cy="414"/>
              </a:xfrm>
              <a:prstGeom prst="roundRect">
                <a:avLst>
                  <a:gd name="adj" fmla="val 16667"/>
                </a:avLst>
              </a:prstGeom>
              <a:solidFill>
                <a:srgbClr val="13AAED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95" name="AutoShape 40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34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3AAED">
                      <a:alpha val="38000"/>
                    </a:srgbClr>
                  </a:gs>
                  <a:gs pos="100000">
                    <a:srgbClr val="13AAED">
                      <a:gamma/>
                      <a:shade val="87843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96" name="AutoShape 42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76"/>
              </a:xfrm>
              <a:prstGeom prst="roundRect">
                <a:avLst>
                  <a:gd name="adj" fmla="val 16667"/>
                </a:avLst>
              </a:prstGeom>
              <a:solidFill>
                <a:srgbClr val="13AAED">
                  <a:alpha val="38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97" name="AutoShape 41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0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87843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6745300" y="4551336"/>
              <a:ext cx="1357322" cy="1182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의료기관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lnSpc>
                  <a:spcPts val="1700"/>
                </a:lnSpc>
              </a:pPr>
              <a:r>
                <a:rPr lang="en-US" altLang="ko-KR" dirty="0" smtClean="0"/>
                <a:t>•</a:t>
              </a:r>
            </a:p>
            <a:p>
              <a:pPr algn="ctr">
                <a:lnSpc>
                  <a:spcPts val="1700"/>
                </a:lnSpc>
              </a:pP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호스피스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lnSpc>
                  <a:spcPts val="1700"/>
                </a:lnSpc>
              </a:pP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완화의료기관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8" name="그룹 123"/>
          <p:cNvGrpSpPr/>
          <p:nvPr/>
        </p:nvGrpSpPr>
        <p:grpSpPr>
          <a:xfrm>
            <a:off x="5868143" y="3747940"/>
            <a:ext cx="1200131" cy="1368152"/>
            <a:chOff x="7854909" y="4357694"/>
            <a:chExt cx="1357322" cy="1500198"/>
          </a:xfrm>
        </p:grpSpPr>
        <p:grpSp>
          <p:nvGrpSpPr>
            <p:cNvPr id="99" name="Group 123"/>
            <p:cNvGrpSpPr>
              <a:grpSpLocks/>
            </p:cNvGrpSpPr>
            <p:nvPr/>
          </p:nvGrpSpPr>
          <p:grpSpPr bwMode="auto">
            <a:xfrm>
              <a:off x="7929586" y="4357694"/>
              <a:ext cx="1214414" cy="1500198"/>
              <a:chOff x="476" y="783"/>
              <a:chExt cx="1587" cy="414"/>
            </a:xfrm>
          </p:grpSpPr>
          <p:sp>
            <p:nvSpPr>
              <p:cNvPr id="101" name="AutoShape 39"/>
              <p:cNvSpPr>
                <a:spLocks noChangeArrowheads="1"/>
              </p:cNvSpPr>
              <p:nvPr/>
            </p:nvSpPr>
            <p:spPr bwMode="auto">
              <a:xfrm>
                <a:off x="476" y="783"/>
                <a:ext cx="1587" cy="414"/>
              </a:xfrm>
              <a:prstGeom prst="roundRect">
                <a:avLst>
                  <a:gd name="adj" fmla="val 16667"/>
                </a:avLst>
              </a:prstGeom>
              <a:solidFill>
                <a:srgbClr val="13AAED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" name="AutoShape 40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34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3AAED">
                      <a:alpha val="38000"/>
                    </a:srgbClr>
                  </a:gs>
                  <a:gs pos="100000">
                    <a:srgbClr val="13AAED">
                      <a:gamma/>
                      <a:shade val="87843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3" name="AutoShape 42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76"/>
              </a:xfrm>
              <a:prstGeom prst="roundRect">
                <a:avLst>
                  <a:gd name="adj" fmla="val 16667"/>
                </a:avLst>
              </a:prstGeom>
              <a:solidFill>
                <a:srgbClr val="13AAED">
                  <a:alpha val="38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4" name="AutoShape 41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0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87843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7854909" y="4515610"/>
              <a:ext cx="13573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의학전문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대학원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및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간호대학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cxnSp>
        <p:nvCxnSpPr>
          <p:cNvPr id="106" name="직선 연결선 105"/>
          <p:cNvCxnSpPr/>
          <p:nvPr/>
        </p:nvCxnSpPr>
        <p:spPr>
          <a:xfrm>
            <a:off x="2632914" y="1996112"/>
            <a:ext cx="642942" cy="11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/>
          <p:nvPr/>
        </p:nvCxnSpPr>
        <p:spPr>
          <a:xfrm>
            <a:off x="5776186" y="1996112"/>
            <a:ext cx="642942" cy="11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>
            <a:stCxn id="34" idx="2"/>
          </p:cNvCxnSpPr>
          <p:nvPr/>
        </p:nvCxnSpPr>
        <p:spPr>
          <a:xfrm>
            <a:off x="4561170" y="3369118"/>
            <a:ext cx="10830" cy="1318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 flipV="1">
            <a:off x="612780" y="3501008"/>
            <a:ext cx="7703938" cy="59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 flipH="1">
            <a:off x="612781" y="3506918"/>
            <a:ext cx="1588" cy="265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 flipH="1">
            <a:off x="1755789" y="3506918"/>
            <a:ext cx="1588" cy="265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 flipH="1">
            <a:off x="3057037" y="3506918"/>
            <a:ext cx="1588" cy="265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H="1">
            <a:off x="4271483" y="3506918"/>
            <a:ext cx="1588" cy="265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 flipH="1">
            <a:off x="5414491" y="3506918"/>
            <a:ext cx="1588" cy="265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 flipH="1">
            <a:off x="6486061" y="3506918"/>
            <a:ext cx="1588" cy="265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그룹 116"/>
          <p:cNvGrpSpPr/>
          <p:nvPr/>
        </p:nvGrpSpPr>
        <p:grpSpPr>
          <a:xfrm>
            <a:off x="6970762" y="3772750"/>
            <a:ext cx="785817" cy="1343342"/>
            <a:chOff x="3000364" y="4357694"/>
            <a:chExt cx="1214446" cy="1500198"/>
          </a:xfrm>
        </p:grpSpPr>
        <p:grpSp>
          <p:nvGrpSpPr>
            <p:cNvPr id="118" name="Group 123"/>
            <p:cNvGrpSpPr>
              <a:grpSpLocks/>
            </p:cNvGrpSpPr>
            <p:nvPr/>
          </p:nvGrpSpPr>
          <p:grpSpPr bwMode="auto">
            <a:xfrm>
              <a:off x="3143240" y="4357694"/>
              <a:ext cx="928694" cy="1500198"/>
              <a:chOff x="476" y="783"/>
              <a:chExt cx="1587" cy="414"/>
            </a:xfrm>
          </p:grpSpPr>
          <p:sp>
            <p:nvSpPr>
              <p:cNvPr id="120" name="AutoShape 39"/>
              <p:cNvSpPr>
                <a:spLocks noChangeArrowheads="1"/>
              </p:cNvSpPr>
              <p:nvPr/>
            </p:nvSpPr>
            <p:spPr bwMode="auto">
              <a:xfrm>
                <a:off x="476" y="783"/>
                <a:ext cx="1587" cy="414"/>
              </a:xfrm>
              <a:prstGeom prst="roundRect">
                <a:avLst>
                  <a:gd name="adj" fmla="val 16667"/>
                </a:avLst>
              </a:prstGeom>
              <a:solidFill>
                <a:srgbClr val="13AAED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21" name="AutoShape 40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34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3AAED">
                      <a:alpha val="38000"/>
                    </a:srgbClr>
                  </a:gs>
                  <a:gs pos="100000">
                    <a:srgbClr val="13AAED">
                      <a:gamma/>
                      <a:shade val="87843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22" name="AutoShape 42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76"/>
              </a:xfrm>
              <a:prstGeom prst="roundRect">
                <a:avLst>
                  <a:gd name="adj" fmla="val 16667"/>
                </a:avLst>
              </a:prstGeom>
              <a:solidFill>
                <a:srgbClr val="13AAED">
                  <a:alpha val="38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23" name="AutoShape 41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0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87843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3000364" y="4500570"/>
              <a:ext cx="1214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암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관련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학술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단체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cxnSp>
        <p:nvCxnSpPr>
          <p:cNvPr id="124" name="직선 연결선 123"/>
          <p:cNvCxnSpPr/>
          <p:nvPr/>
        </p:nvCxnSpPr>
        <p:spPr>
          <a:xfrm flipH="1">
            <a:off x="7394050" y="3510125"/>
            <a:ext cx="1588" cy="265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그룹 124"/>
          <p:cNvGrpSpPr/>
          <p:nvPr/>
        </p:nvGrpSpPr>
        <p:grpSpPr>
          <a:xfrm>
            <a:off x="7668133" y="3772750"/>
            <a:ext cx="1200131" cy="1343341"/>
            <a:chOff x="7859248" y="4357694"/>
            <a:chExt cx="1357322" cy="1500198"/>
          </a:xfrm>
        </p:grpSpPr>
        <p:grpSp>
          <p:nvGrpSpPr>
            <p:cNvPr id="126" name="Group 123"/>
            <p:cNvGrpSpPr>
              <a:grpSpLocks/>
            </p:cNvGrpSpPr>
            <p:nvPr/>
          </p:nvGrpSpPr>
          <p:grpSpPr bwMode="auto">
            <a:xfrm>
              <a:off x="7929586" y="4357694"/>
              <a:ext cx="1214414" cy="1500198"/>
              <a:chOff x="476" y="783"/>
              <a:chExt cx="1587" cy="414"/>
            </a:xfrm>
          </p:grpSpPr>
          <p:sp>
            <p:nvSpPr>
              <p:cNvPr id="128" name="AutoShape 39"/>
              <p:cNvSpPr>
                <a:spLocks noChangeArrowheads="1"/>
              </p:cNvSpPr>
              <p:nvPr/>
            </p:nvSpPr>
            <p:spPr bwMode="auto">
              <a:xfrm>
                <a:off x="476" y="783"/>
                <a:ext cx="1587" cy="414"/>
              </a:xfrm>
              <a:prstGeom prst="roundRect">
                <a:avLst>
                  <a:gd name="adj" fmla="val 16667"/>
                </a:avLst>
              </a:prstGeom>
              <a:solidFill>
                <a:srgbClr val="13AAED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29" name="AutoShape 40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34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3AAED">
                      <a:alpha val="38000"/>
                    </a:srgbClr>
                  </a:gs>
                  <a:gs pos="100000">
                    <a:srgbClr val="13AAED">
                      <a:gamma/>
                      <a:shade val="87843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30" name="AutoShape 42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76"/>
              </a:xfrm>
              <a:prstGeom prst="roundRect">
                <a:avLst>
                  <a:gd name="adj" fmla="val 16667"/>
                </a:avLst>
              </a:prstGeom>
              <a:solidFill>
                <a:srgbClr val="13AAED">
                  <a:alpha val="38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31" name="AutoShape 41"/>
              <p:cNvSpPr>
                <a:spLocks noChangeArrowheads="1"/>
              </p:cNvSpPr>
              <p:nvPr/>
            </p:nvSpPr>
            <p:spPr bwMode="auto">
              <a:xfrm>
                <a:off x="521" y="818"/>
                <a:ext cx="1497" cy="20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87843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7859248" y="4609392"/>
              <a:ext cx="13573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부산지역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err="1" smtClean="0">
                  <a:latin typeface="HY헤드라인M" pitchFamily="18" charset="-127"/>
                  <a:ea typeface="HY헤드라인M" pitchFamily="18" charset="-127"/>
                </a:rPr>
                <a:t>암등록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본부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cxnSp>
        <p:nvCxnSpPr>
          <p:cNvPr id="132" name="직선 연결선 131"/>
          <p:cNvCxnSpPr/>
          <p:nvPr/>
        </p:nvCxnSpPr>
        <p:spPr>
          <a:xfrm flipH="1">
            <a:off x="8311982" y="3510125"/>
            <a:ext cx="1588" cy="265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119</Template>
  <TotalTime>1487</TotalTime>
  <Words>1343</Words>
  <Application>Microsoft Office PowerPoint</Application>
  <PresentationFormat>화면 슬라이드 쇼(4:3)</PresentationFormat>
  <Paragraphs>346</Paragraphs>
  <Slides>28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119</vt:lpstr>
      <vt:lpstr>암 검진률 향상을 위한  기관 연계 교육, 『나비효과』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admin</dc:creator>
  <cp:lastModifiedBy>admin</cp:lastModifiedBy>
  <cp:revision>149</cp:revision>
  <dcterms:created xsi:type="dcterms:W3CDTF">2014-11-05T07:54:28Z</dcterms:created>
  <dcterms:modified xsi:type="dcterms:W3CDTF">2014-11-10T07:01:26Z</dcterms:modified>
</cp:coreProperties>
</file>