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404050" cy="50406300"/>
  <p:notesSz cx="6797675" cy="9926638"/>
  <p:defaultTextStyle>
    <a:defPPr>
      <a:defRPr lang="ko-KR"/>
    </a:defPPr>
    <a:lvl1pPr marL="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00CC"/>
    <a:srgbClr val="FFCCFF"/>
    <a:srgbClr val="FF99FF"/>
    <a:srgbClr val="FF9966"/>
    <a:srgbClr val="663300"/>
    <a:srgbClr val="0066CC"/>
    <a:srgbClr val="000066"/>
    <a:srgbClr val="00CC00"/>
    <a:srgbClr val="00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9937" autoAdjust="0"/>
    <p:restoredTop sz="97720" autoAdjust="0"/>
  </p:normalViewPr>
  <p:slideViewPr>
    <p:cSldViewPr>
      <p:cViewPr>
        <p:scale>
          <a:sx n="44" d="100"/>
          <a:sy n="44" d="100"/>
        </p:scale>
        <p:origin x="-72" y="-72"/>
      </p:cViewPr>
      <p:guideLst>
        <p:guide orient="horz" pos="15876"/>
        <p:guide pos="10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1D8D2-C923-4CD8-94B5-7BE336599D53}" type="datetimeFigureOut">
              <a:rPr lang="ko-KR" altLang="en-US" smtClean="0"/>
              <a:pPr/>
              <a:t>2011-11-09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71D9A-2868-4533-A2E2-85BF668DDB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B0D6B-04FC-4FEF-A89B-F85608FB6F1B}" type="datetimeFigureOut">
              <a:rPr lang="ko-KR" altLang="en-US" smtClean="0"/>
              <a:pPr/>
              <a:t>2011-11-09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01863" y="744538"/>
            <a:ext cx="23939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071C4-B03B-4011-9705-389A3C1D41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201863" y="744538"/>
            <a:ext cx="239395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71C4-B03B-4011-9705-389A3C1D41F0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620203" y="27193559"/>
            <a:ext cx="29433679" cy="8401050"/>
          </a:xfrm>
        </p:spPr>
        <p:txBody>
          <a:bodyPr>
            <a:noAutofit/>
          </a:bodyPr>
          <a:lstStyle>
            <a:lvl1pPr marL="0" indent="0" algn="ctr">
              <a:buNone/>
              <a:defRPr sz="10400" spc="472" baseline="0">
                <a:solidFill>
                  <a:schemeClr val="tx2"/>
                </a:solidFill>
              </a:defRPr>
            </a:lvl1pPr>
            <a:lvl2pPr marL="2160270" indent="0" algn="ctr">
              <a:buNone/>
            </a:lvl2pPr>
            <a:lvl3pPr marL="4320540" indent="0" algn="ctr">
              <a:buNone/>
            </a:lvl3pPr>
            <a:lvl4pPr marL="6480810" indent="0" algn="ctr">
              <a:buNone/>
            </a:lvl4pPr>
            <a:lvl5pPr marL="8641080" indent="0" algn="ctr">
              <a:buNone/>
            </a:lvl5pPr>
            <a:lvl6pPr marL="10801350" indent="0" algn="ctr">
              <a:buNone/>
            </a:lvl6pPr>
            <a:lvl7pPr marL="12961620" indent="0" algn="ctr">
              <a:buNone/>
            </a:lvl7pPr>
            <a:lvl8pPr marL="15121890" indent="0" algn="ctr">
              <a:buNone/>
            </a:lvl8pPr>
            <a:lvl9pPr marL="1728216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제목 27"/>
          <p:cNvSpPr>
            <a:spLocks noGrp="1"/>
          </p:cNvSpPr>
          <p:nvPr>
            <p:ph type="ctrTitle"/>
          </p:nvPr>
        </p:nvSpPr>
        <p:spPr>
          <a:xfrm>
            <a:off x="1620203" y="10537931"/>
            <a:ext cx="29433679" cy="1456182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227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5186725" y="26093427"/>
            <a:ext cx="10531316" cy="1167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16686009" y="26093427"/>
            <a:ext cx="10531316" cy="1167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/>
          <p:cNvSpPr/>
          <p:nvPr/>
        </p:nvSpPr>
        <p:spPr>
          <a:xfrm>
            <a:off x="16089858" y="25918320"/>
            <a:ext cx="162020" cy="336042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32054" tIns="216027" rIns="432054" bIns="21602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날짜 개체 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80C5-843C-4E23-895D-2216371965B5}" type="datetimeFigureOut">
              <a:rPr lang="ko-KR" altLang="en-US" smtClean="0"/>
              <a:pPr/>
              <a:t>2011-11-09</a:t>
            </a:fld>
            <a:endParaRPr lang="ko-KR" altLang="en-US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5A2A18-0794-49EC-8498-1A91D1B6A9E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80C5-843C-4E23-895D-2216371965B5}" type="datetimeFigureOut">
              <a:rPr lang="ko-KR" altLang="en-US" smtClean="0"/>
              <a:pPr/>
              <a:t>2011-11-09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A18-0794-49EC-8498-1A91D1B6A9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23492937" y="2018593"/>
            <a:ext cx="7290911" cy="43008709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620203" y="2018593"/>
            <a:ext cx="21332666" cy="4300870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80C5-843C-4E23-895D-2216371965B5}" type="datetimeFigureOut">
              <a:rPr lang="ko-KR" altLang="en-US" smtClean="0"/>
              <a:pPr/>
              <a:t>2011-11-09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A18-0794-49EC-8498-1A91D1B6A9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8"/>
          <p:cNvSpPr>
            <a:spLocks noGrp="1"/>
          </p:cNvSpPr>
          <p:nvPr>
            <p:ph idx="1"/>
          </p:nvPr>
        </p:nvSpPr>
        <p:spPr>
          <a:xfrm>
            <a:off x="1620203" y="11201400"/>
            <a:ext cx="29163645" cy="33604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8680C5-843C-4E23-895D-2216371965B5}" type="datetimeFigureOut">
              <a:rPr lang="ko-KR" altLang="en-US" smtClean="0"/>
              <a:pPr/>
              <a:t>2011-11-09</a:t>
            </a:fld>
            <a:endParaRPr lang="ko-KR" altLang="en-US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5A2A18-0794-49EC-8498-1A91D1B6A9E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바닥글 개체 틀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7" name="제목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80C5-843C-4E23-895D-2216371965B5}" type="datetimeFigureOut">
              <a:rPr lang="ko-KR" altLang="en-US" smtClean="0"/>
              <a:pPr/>
              <a:t>2011-11-09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A18-0794-49EC-8498-1A91D1B6A9E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30304" y="25763220"/>
            <a:ext cx="28083510" cy="1008126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227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430304" y="36447651"/>
            <a:ext cx="28083510" cy="7237810"/>
          </a:xfrm>
        </p:spPr>
        <p:txBody>
          <a:bodyPr anchor="t"/>
          <a:lstStyle>
            <a:lvl1pPr marL="0" indent="0">
              <a:buNone/>
              <a:defRPr sz="9500" spc="472" baseline="0">
                <a:solidFill>
                  <a:schemeClr val="tx2"/>
                </a:solidFill>
              </a:defRPr>
            </a:lvl1pPr>
            <a:lvl2pPr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2430304" y="36139895"/>
            <a:ext cx="28083510" cy="3161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80C5-843C-4E23-895D-2216371965B5}" type="datetimeFigureOut">
              <a:rPr lang="ko-KR" altLang="en-US" smtClean="0"/>
              <a:pPr/>
              <a:t>2011-11-09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A18-0794-49EC-8498-1A91D1B6A9E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half" idx="1"/>
          </p:nvPr>
        </p:nvSpPr>
        <p:spPr>
          <a:xfrm>
            <a:off x="1620203" y="11201400"/>
            <a:ext cx="14387398" cy="33604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2"/>
          </p:nvPr>
        </p:nvSpPr>
        <p:spPr>
          <a:xfrm>
            <a:off x="16472059" y="11201400"/>
            <a:ext cx="14387398" cy="33604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A18-0794-49EC-8498-1A91D1B6A9E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80C5-843C-4E23-895D-2216371965B5}" type="datetimeFigureOut">
              <a:rPr lang="ko-KR" altLang="en-US" smtClean="0"/>
              <a:pPr/>
              <a:t>2011-11-09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20203" y="10287009"/>
            <a:ext cx="14317416" cy="56007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432054" tIns="216027" rIns="432054" bIns="216027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2300" b="1">
                <a:solidFill>
                  <a:schemeClr val="tx2"/>
                </a:solidFill>
              </a:defRPr>
            </a:lvl1pPr>
            <a:lvl2pPr>
              <a:buNone/>
              <a:defRPr sz="9500" b="1"/>
            </a:lvl2pPr>
            <a:lvl3pPr>
              <a:buNone/>
              <a:defRPr sz="8500" b="1"/>
            </a:lvl3pPr>
            <a:lvl4pPr>
              <a:buNone/>
              <a:defRPr sz="7600" b="1"/>
            </a:lvl4pPr>
            <a:lvl5pPr>
              <a:buNone/>
              <a:defRPr sz="7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2" name="내용 개체 틀 31"/>
          <p:cNvSpPr>
            <a:spLocks noGrp="1"/>
          </p:cNvSpPr>
          <p:nvPr>
            <p:ph sz="half" idx="2"/>
          </p:nvPr>
        </p:nvSpPr>
        <p:spPr>
          <a:xfrm>
            <a:off x="1620203" y="16183936"/>
            <a:ext cx="14311789" cy="28765196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4" name="내용 개체 틀 33"/>
          <p:cNvSpPr>
            <a:spLocks noGrp="1"/>
          </p:cNvSpPr>
          <p:nvPr>
            <p:ph sz="quarter" idx="4"/>
          </p:nvPr>
        </p:nvSpPr>
        <p:spPr>
          <a:xfrm>
            <a:off x="16477687" y="16183936"/>
            <a:ext cx="14311789" cy="28765196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20203" y="1142542"/>
            <a:ext cx="29163645" cy="84010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idx="3"/>
          </p:nvPr>
        </p:nvSpPr>
        <p:spPr>
          <a:xfrm>
            <a:off x="16472059" y="10287009"/>
            <a:ext cx="14317416" cy="56007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432054" tIns="216027" rIns="432054" bIns="216027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2300" b="1" baseline="0">
                <a:solidFill>
                  <a:schemeClr val="tx2"/>
                </a:solidFill>
              </a:defRPr>
            </a:lvl1pPr>
            <a:lvl2pPr>
              <a:buNone/>
              <a:defRPr sz="9500" b="1"/>
            </a:lvl2pPr>
            <a:lvl3pPr>
              <a:buNone/>
              <a:defRPr sz="8500" b="1"/>
            </a:lvl3pPr>
            <a:lvl4pPr>
              <a:buNone/>
              <a:defRPr sz="7600" b="1"/>
            </a:lvl4pPr>
            <a:lvl5pPr>
              <a:buNone/>
              <a:defRPr sz="7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1994937" y="16024610"/>
            <a:ext cx="13285661" cy="1167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16850107" y="16024610"/>
            <a:ext cx="13285661" cy="1167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80C5-843C-4E23-895D-2216371965B5}" type="datetimeFigureOut">
              <a:rPr lang="ko-KR" altLang="en-US" smtClean="0"/>
              <a:pPr/>
              <a:t>2011-11-09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A18-0794-49EC-8498-1A91D1B6A9E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80C5-843C-4E23-895D-2216371965B5}" type="datetimeFigureOut">
              <a:rPr lang="ko-KR" altLang="en-US" smtClean="0"/>
              <a:pPr/>
              <a:t>2011-11-09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A18-0794-49EC-8498-1A91D1B6A9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내용 개체 틀 28"/>
          <p:cNvSpPr>
            <a:spLocks noGrp="1"/>
          </p:cNvSpPr>
          <p:nvPr>
            <p:ph sz="quarter" idx="1"/>
          </p:nvPr>
        </p:nvSpPr>
        <p:spPr>
          <a:xfrm>
            <a:off x="1620202" y="3360420"/>
            <a:ext cx="22142768" cy="4200525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24033005" y="11761470"/>
            <a:ext cx="7031679" cy="27443430"/>
          </a:xfrm>
        </p:spPr>
        <p:txBody>
          <a:bodyPr tIns="216027" bIns="216027" anchor="t" anchorCtr="0"/>
          <a:lstStyle>
            <a:lvl1pPr marL="0" indent="0">
              <a:lnSpc>
                <a:spcPct val="125000"/>
              </a:lnSpc>
              <a:spcAft>
                <a:spcPts val="4725"/>
              </a:spcAft>
              <a:buNone/>
              <a:defRPr sz="7600">
                <a:solidFill>
                  <a:schemeClr val="tx2"/>
                </a:solidFill>
              </a:defRPr>
            </a:lvl1pPr>
            <a:lvl2pPr>
              <a:buNone/>
              <a:defRPr sz="5700"/>
            </a:lvl2pPr>
            <a:lvl3pPr>
              <a:buNone/>
              <a:defRPr sz="4700"/>
            </a:lvl3pPr>
            <a:lvl4pPr>
              <a:buNone/>
              <a:defRPr sz="4300"/>
            </a:lvl4pPr>
            <a:lvl5pPr>
              <a:buNone/>
              <a:defRPr sz="43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1" name="제목 30"/>
          <p:cNvSpPr>
            <a:spLocks noGrp="1"/>
          </p:cNvSpPr>
          <p:nvPr>
            <p:ph type="title"/>
          </p:nvPr>
        </p:nvSpPr>
        <p:spPr>
          <a:xfrm>
            <a:off x="24033004" y="3360420"/>
            <a:ext cx="7020878" cy="7840980"/>
          </a:xfrm>
        </p:spPr>
        <p:txBody>
          <a:bodyPr lIns="432054" tIns="432054" anchor="b" anchorCtr="0"/>
          <a:lstStyle>
            <a:lvl1pPr algn="l">
              <a:buNone/>
              <a:defRPr sz="8500" b="1" spc="-236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8680C5-843C-4E23-895D-2216371965B5}" type="datetimeFigureOut">
              <a:rPr lang="ko-KR" altLang="en-US" smtClean="0"/>
              <a:pPr/>
              <a:t>2011-11-09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5A2A18-0794-49EC-8498-1A91D1B6A9E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492937" y="3360420"/>
            <a:ext cx="7290911" cy="7840980"/>
          </a:xfrm>
        </p:spPr>
        <p:txBody>
          <a:bodyPr lIns="432054" tIns="432054" anchor="b" anchorCtr="0"/>
          <a:lstStyle>
            <a:lvl1pPr algn="l">
              <a:buNone/>
              <a:defRPr sz="8500" b="1" spc="-236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620203" y="3360420"/>
            <a:ext cx="21332666" cy="4088511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15100">
                <a:solidFill>
                  <a:schemeClr val="bg1"/>
                </a:solidFill>
              </a:defRPr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492937" y="11761470"/>
            <a:ext cx="7290911" cy="3248406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4725"/>
              </a:spcAft>
              <a:buFontTx/>
              <a:buNone/>
              <a:defRPr sz="7600" b="0">
                <a:solidFill>
                  <a:schemeClr val="tx2"/>
                </a:solidFill>
              </a:defRPr>
            </a:lvl1pPr>
            <a:lvl2pPr>
              <a:defRPr sz="5700"/>
            </a:lvl2pPr>
            <a:lvl3pPr>
              <a:defRPr sz="4700"/>
            </a:lvl3pPr>
            <a:lvl4pPr>
              <a:defRPr sz="4300"/>
            </a:lvl4pPr>
            <a:lvl5pPr>
              <a:defRPr sz="43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80C5-843C-4E23-895D-2216371965B5}" type="datetimeFigureOut">
              <a:rPr lang="ko-KR" altLang="en-US" smtClean="0"/>
              <a:pPr/>
              <a:t>2011-11-09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5A2A18-0794-49EC-8498-1A91D1B6A9E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8"/>
          <p:cNvSpPr>
            <a:spLocks noGrp="1"/>
          </p:cNvSpPr>
          <p:nvPr>
            <p:ph type="body" idx="1"/>
          </p:nvPr>
        </p:nvSpPr>
        <p:spPr>
          <a:xfrm>
            <a:off x="1620203" y="10641334"/>
            <a:ext cx="29163645" cy="34385968"/>
          </a:xfrm>
          <a:prstGeom prst="rect">
            <a:avLst/>
          </a:prstGeom>
        </p:spPr>
        <p:txBody>
          <a:bodyPr vert="horz" lIns="432054" tIns="216027" rIns="432054" bIns="216027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2"/>
          </p:nvPr>
        </p:nvSpPr>
        <p:spPr>
          <a:xfrm>
            <a:off x="20522565" y="45596953"/>
            <a:ext cx="9181148" cy="2822752"/>
          </a:xfrm>
          <a:prstGeom prst="rect">
            <a:avLst/>
          </a:prstGeom>
        </p:spPr>
        <p:txBody>
          <a:bodyPr vert="horz" lIns="432054" tIns="216027" rIns="432054" bIns="216027" anchor="ctr" anchorCtr="0"/>
          <a:lstStyle>
            <a:lvl1pPr algn="l" eaLnBrk="1" latinLnBrk="0" hangingPunct="1">
              <a:defRPr kumimoji="0" sz="5700">
                <a:solidFill>
                  <a:schemeClr val="tx2"/>
                </a:solidFill>
              </a:defRPr>
            </a:lvl1pPr>
          </a:lstStyle>
          <a:p>
            <a:fld id="{958680C5-843C-4E23-895D-2216371965B5}" type="datetimeFigureOut">
              <a:rPr lang="ko-KR" altLang="en-US" smtClean="0"/>
              <a:pPr/>
              <a:t>2011-11-09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3"/>
          </p:nvPr>
        </p:nvSpPr>
        <p:spPr>
          <a:xfrm>
            <a:off x="7560945" y="45596953"/>
            <a:ext cx="12691586" cy="2822752"/>
          </a:xfrm>
          <a:prstGeom prst="rect">
            <a:avLst/>
          </a:prstGeom>
        </p:spPr>
        <p:txBody>
          <a:bodyPr vert="horz" lIns="432054" tIns="216027" rIns="432054" bIns="216027" anchor="ctr" anchorCtr="0"/>
          <a:lstStyle>
            <a:lvl1pPr algn="r" eaLnBrk="1" latinLnBrk="0" hangingPunct="1">
              <a:defRPr kumimoji="0" sz="57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4"/>
          </p:nvPr>
        </p:nvSpPr>
        <p:spPr>
          <a:xfrm>
            <a:off x="29804975" y="45434253"/>
            <a:ext cx="2160270" cy="336042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7600" baseline="0">
                <a:solidFill>
                  <a:schemeClr val="tx2"/>
                </a:solidFill>
              </a:defRPr>
            </a:lvl1pPr>
          </a:lstStyle>
          <a:p>
            <a:fld id="{B15A2A18-0794-49EC-8498-1A91D1B6A9E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제목 개체 틀 4"/>
          <p:cNvSpPr>
            <a:spLocks noGrp="1"/>
          </p:cNvSpPr>
          <p:nvPr>
            <p:ph type="title"/>
          </p:nvPr>
        </p:nvSpPr>
        <p:spPr>
          <a:xfrm>
            <a:off x="1620203" y="1120140"/>
            <a:ext cx="29163645" cy="8961120"/>
          </a:xfrm>
          <a:prstGeom prst="rect">
            <a:avLst/>
          </a:prstGeom>
          <a:ln w="6350" cap="rnd">
            <a:noFill/>
          </a:ln>
        </p:spPr>
        <p:txBody>
          <a:bodyPr vert="horz" lIns="432054" tIns="216027" rIns="432054" bIns="216027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1" hangingPunct="1">
        <a:spcBef>
          <a:spcPct val="0"/>
        </a:spcBef>
        <a:buNone/>
        <a:defRPr kumimoji="0" lang="en-US" sz="19800" b="0" kern="1200" spc="-472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1296162" indent="-1296162" algn="l" rtl="0" eaLnBrk="1" latinLnBrk="1" hangingPunct="1">
        <a:spcBef>
          <a:spcPts val="2835"/>
        </a:spcBef>
        <a:buClr>
          <a:schemeClr val="accent2"/>
        </a:buClr>
        <a:buSzPct val="85000"/>
        <a:buFont typeface="Wingdings 2"/>
        <a:buChar char=""/>
        <a:defRPr kumimoji="0" sz="12300" kern="1200">
          <a:solidFill>
            <a:schemeClr val="tx1"/>
          </a:solidFill>
          <a:latin typeface="+mn-lt"/>
          <a:ea typeface="+mn-ea"/>
          <a:cs typeface="+mn-cs"/>
        </a:defRPr>
      </a:lvl1pPr>
      <a:lvl2pPr marL="3024378" indent="-1296162" algn="l" rtl="0" eaLnBrk="1" latinLnBrk="1" hangingPunct="1">
        <a:spcBef>
          <a:spcPts val="1418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11300" kern="1200">
          <a:solidFill>
            <a:schemeClr val="tx2"/>
          </a:solidFill>
          <a:latin typeface="+mn-lt"/>
          <a:ea typeface="+mn-ea"/>
          <a:cs typeface="+mn-cs"/>
        </a:defRPr>
      </a:lvl2pPr>
      <a:lvl3pPr marL="4752594" indent="-1080135" algn="l" rtl="0" eaLnBrk="1" latinLnBrk="1" hangingPunct="1">
        <a:spcBef>
          <a:spcPts val="1418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048756" indent="-1080135" algn="l" rtl="0" eaLnBrk="1" latinLnBrk="1" hangingPunct="1">
        <a:spcBef>
          <a:spcPts val="1418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7344918" indent="-1080135" algn="l" rtl="0" eaLnBrk="1" latinLnBrk="1" hangingPunct="1">
        <a:spcBef>
          <a:spcPts val="1607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7600" kern="1200">
          <a:solidFill>
            <a:schemeClr val="tx1"/>
          </a:solidFill>
          <a:latin typeface="+mn-lt"/>
          <a:ea typeface="+mn-ea"/>
          <a:cs typeface="+mn-cs"/>
        </a:defRPr>
      </a:lvl5pPr>
      <a:lvl6pPr marL="8641080" indent="-1080135" algn="l" rtl="0" eaLnBrk="1" latinLnBrk="1" hangingPunct="1">
        <a:spcBef>
          <a:spcPts val="1607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9505188" indent="-864108" algn="l" rtl="0" eaLnBrk="1" latinLnBrk="1" hangingPunct="1">
        <a:spcBef>
          <a:spcPts val="1607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7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801350" indent="-864108" algn="l" rtl="0" eaLnBrk="1" latinLnBrk="1" hangingPunct="1">
        <a:spcBef>
          <a:spcPts val="1607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7100" kern="1200">
          <a:solidFill>
            <a:schemeClr val="tx1"/>
          </a:solidFill>
          <a:latin typeface="+mn-lt"/>
          <a:ea typeface="+mn-ea"/>
          <a:cs typeface="+mn-cs"/>
        </a:defRPr>
      </a:lvl8pPr>
      <a:lvl9pPr marL="12097512" indent="-864108" algn="l" rtl="0" eaLnBrk="1" latinLnBrk="1" hangingPunct="1">
        <a:spcBef>
          <a:spcPts val="1607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7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emf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그룹 309"/>
          <p:cNvGrpSpPr/>
          <p:nvPr/>
        </p:nvGrpSpPr>
        <p:grpSpPr>
          <a:xfrm>
            <a:off x="2843119" y="7057898"/>
            <a:ext cx="10315388" cy="1027737"/>
            <a:chOff x="17487909" y="31456725"/>
            <a:chExt cx="10315388" cy="1027737"/>
          </a:xfrm>
          <a:blipFill>
            <a:blip r:embed="rId4"/>
            <a:tile tx="0" ty="0" sx="100000" sy="100000" flip="none" algn="tl"/>
          </a:blipFill>
          <a:effectLst/>
        </p:grpSpPr>
        <p:grpSp>
          <p:nvGrpSpPr>
            <p:cNvPr id="311" name="그룹 585"/>
            <p:cNvGrpSpPr/>
            <p:nvPr/>
          </p:nvGrpSpPr>
          <p:grpSpPr>
            <a:xfrm>
              <a:off x="17487909" y="31456725"/>
              <a:ext cx="10315388" cy="1027737"/>
              <a:chOff x="1957547" y="6986463"/>
              <a:chExt cx="10315388" cy="1027737"/>
            </a:xfrm>
            <a:grpFill/>
          </p:grpSpPr>
          <p:sp>
            <p:nvSpPr>
              <p:cNvPr id="313" name="AutoShape 5"/>
              <p:cNvSpPr>
                <a:spLocks noChangeArrowheads="1"/>
              </p:cNvSpPr>
              <p:nvPr/>
            </p:nvSpPr>
            <p:spPr bwMode="auto">
              <a:xfrm>
                <a:off x="1960799" y="6990808"/>
                <a:ext cx="10312136" cy="955870"/>
              </a:xfrm>
              <a:prstGeom prst="roundRect">
                <a:avLst>
                  <a:gd name="adj" fmla="val 27782"/>
                </a:avLst>
              </a:prstGeom>
              <a:blipFill>
                <a:blip r:embed="rId4" cstate="print"/>
                <a:tile tx="0" ty="0" sx="100000" sy="100000" flip="none" algn="tl"/>
              </a:blipFill>
              <a:ln>
                <a:headEnd/>
                <a:tailEnd/>
              </a:ln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/>
                <a:contourClr>
                  <a:schemeClr val="accent1">
                    <a:shade val="70000"/>
                    <a:satMod val="10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4" name="Freeform 7"/>
              <p:cNvSpPr>
                <a:spLocks/>
              </p:cNvSpPr>
              <p:nvPr/>
            </p:nvSpPr>
            <p:spPr bwMode="auto">
              <a:xfrm>
                <a:off x="1957547" y="6986463"/>
                <a:ext cx="1528514" cy="961663"/>
              </a:xfrm>
              <a:custGeom>
                <a:avLst/>
                <a:gdLst>
                  <a:gd name="T0" fmla="*/ 321 w 1143"/>
                  <a:gd name="T1" fmla="*/ 0 h 912"/>
                  <a:gd name="T2" fmla="*/ 63 w 1143"/>
                  <a:gd name="T3" fmla="*/ 0 h 912"/>
                  <a:gd name="T4" fmla="*/ 0 w 1143"/>
                  <a:gd name="T5" fmla="*/ 67 h 912"/>
                  <a:gd name="T6" fmla="*/ 0 w 1143"/>
                  <a:gd name="T7" fmla="*/ 189 h 912"/>
                  <a:gd name="T8" fmla="*/ 70 w 1143"/>
                  <a:gd name="T9" fmla="*/ 256 h 912"/>
                  <a:gd name="T10" fmla="*/ 321 w 1143"/>
                  <a:gd name="T11" fmla="*/ 256 h 912"/>
                  <a:gd name="T12" fmla="*/ 321 w 1143"/>
                  <a:gd name="T13" fmla="*/ 0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43"/>
                  <a:gd name="T22" fmla="*/ 0 h 912"/>
                  <a:gd name="T23" fmla="*/ 1143 w 1143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43" h="912">
                    <a:moveTo>
                      <a:pt x="1143" y="0"/>
                    </a:moveTo>
                    <a:lnTo>
                      <a:pt x="222" y="0"/>
                    </a:lnTo>
                    <a:cubicBezTo>
                      <a:pt x="222" y="0"/>
                      <a:pt x="15" y="27"/>
                      <a:pt x="0" y="240"/>
                    </a:cubicBezTo>
                    <a:cubicBezTo>
                      <a:pt x="0" y="457"/>
                      <a:pt x="0" y="675"/>
                      <a:pt x="0" y="675"/>
                    </a:cubicBezTo>
                    <a:cubicBezTo>
                      <a:pt x="24" y="909"/>
                      <a:pt x="249" y="912"/>
                      <a:pt x="249" y="912"/>
                    </a:cubicBezTo>
                    <a:lnTo>
                      <a:pt x="1143" y="912"/>
                    </a:lnTo>
                    <a:lnTo>
                      <a:pt x="1143" y="0"/>
                    </a:lnTo>
                    <a:close/>
                  </a:path>
                </a:pathLst>
              </a:custGeom>
              <a:grpFill/>
              <a:ln>
                <a:headEnd/>
                <a:tailEnd/>
              </a:ln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/>
                <a:contourClr>
                  <a:schemeClr val="accent1">
                    <a:shade val="70000"/>
                    <a:satMod val="10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ko-KR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5" name="Oval 8"/>
              <p:cNvSpPr>
                <a:spLocks noChangeArrowheads="1"/>
              </p:cNvSpPr>
              <p:nvPr/>
            </p:nvSpPr>
            <p:spPr bwMode="auto">
              <a:xfrm>
                <a:off x="2284215" y="7108843"/>
                <a:ext cx="875178" cy="716902"/>
              </a:xfrm>
              <a:prstGeom prst="ellipse">
                <a:avLst/>
              </a:prstGeom>
              <a:grpFill/>
              <a:ln>
                <a:headEnd/>
                <a:tailEnd/>
              </a:ln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/>
                <a:contourClr>
                  <a:schemeClr val="accent1">
                    <a:shade val="70000"/>
                    <a:satMod val="10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ko-KR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6" name="Text Box 9"/>
              <p:cNvSpPr txBox="1">
                <a:spLocks noChangeArrowheads="1"/>
              </p:cNvSpPr>
              <p:nvPr/>
            </p:nvSpPr>
            <p:spPr bwMode="auto">
              <a:xfrm>
                <a:off x="2243299" y="7090870"/>
                <a:ext cx="957010" cy="923330"/>
              </a:xfrm>
              <a:prstGeom prst="rect">
                <a:avLst/>
              </a:prstGeom>
              <a:grpFill/>
              <a:ln>
                <a:headEnd/>
                <a:tailEnd/>
              </a:ln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/>
                <a:contourClr>
                  <a:schemeClr val="accent1">
                    <a:shade val="70000"/>
                    <a:satMod val="10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sz="5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울릉도M" pitchFamily="18" charset="-127"/>
                    <a:ea typeface="HY울릉도M" pitchFamily="18" charset="-127"/>
                  </a:rPr>
                  <a:t>1</a:t>
                </a:r>
                <a:endParaRPr lang="en-US" altLang="ko-KR" sz="5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울릉도M" pitchFamily="18" charset="-127"/>
                  <a:ea typeface="HY울릉도M" pitchFamily="18" charset="-127"/>
                </a:endParaRPr>
              </a:p>
            </p:txBody>
          </p:sp>
        </p:grpSp>
        <p:sp>
          <p:nvSpPr>
            <p:cNvPr id="312" name="Text Box 10"/>
            <p:cNvSpPr txBox="1">
              <a:spLocks noChangeArrowheads="1"/>
            </p:cNvSpPr>
            <p:nvPr/>
          </p:nvSpPr>
          <p:spPr bwMode="auto">
            <a:xfrm>
              <a:off x="19202421" y="31561132"/>
              <a:ext cx="4600253" cy="923330"/>
            </a:xfrm>
            <a:prstGeom prst="rect">
              <a:avLst/>
            </a:prstGeom>
            <a:grpFill/>
            <a:ln>
              <a:headEnd/>
              <a:tailEnd/>
            </a:ln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/>
              <a:contourClr>
                <a:schemeClr val="accent1">
                  <a:shade val="70000"/>
                  <a:satMod val="10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ko-KR" altLang="en-US" sz="5400" b="1" spc="2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목각파임B" pitchFamily="18" charset="-127"/>
                  <a:ea typeface="HY목각파임B" pitchFamily="18" charset="-127"/>
                </a:rPr>
                <a:t>지역현황</a:t>
              </a:r>
              <a:endParaRPr lang="en-US" altLang="ko-KR" sz="5400" b="1" spc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endParaRPr>
            </a:p>
          </p:txBody>
        </p:sp>
      </p:grpSp>
      <p:sp>
        <p:nvSpPr>
          <p:cNvPr id="193" name="AutoShape 74"/>
          <p:cNvSpPr>
            <a:spLocks noChangeArrowheads="1"/>
          </p:cNvSpPr>
          <p:nvPr/>
        </p:nvSpPr>
        <p:spPr bwMode="auto">
          <a:xfrm>
            <a:off x="2985995" y="19702087"/>
            <a:ext cx="5211734" cy="1780672"/>
          </a:xfrm>
          <a:prstGeom prst="homePlate">
            <a:avLst>
              <a:gd name="adj" fmla="val 53763"/>
            </a:avLst>
          </a:prstGeom>
          <a:gradFill rotWithShape="1">
            <a:gsLst>
              <a:gs pos="0">
                <a:srgbClr val="66FF33"/>
              </a:gs>
              <a:gs pos="100000">
                <a:srgbClr val="33D6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Right"/>
            <a:lightRig rig="legacyFlat1" dir="t"/>
          </a:scene3d>
          <a:sp3d extrusionH="1635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194" name="AutoShape 76"/>
          <p:cNvSpPr>
            <a:spLocks noChangeArrowheads="1"/>
          </p:cNvSpPr>
          <p:nvPr/>
        </p:nvSpPr>
        <p:spPr bwMode="auto">
          <a:xfrm>
            <a:off x="2985995" y="21690350"/>
            <a:ext cx="5211734" cy="1780672"/>
          </a:xfrm>
          <a:prstGeom prst="homePlate">
            <a:avLst>
              <a:gd name="adj" fmla="val 53763"/>
            </a:avLst>
          </a:prstGeom>
          <a:gradFill rotWithShape="1">
            <a:gsLst>
              <a:gs pos="0">
                <a:srgbClr val="FFC671"/>
              </a:gs>
              <a:gs pos="100000">
                <a:srgbClr val="FF99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Right"/>
            <a:lightRig rig="legacyFlat1" dir="t"/>
          </a:scene3d>
          <a:sp3d extrusionH="163500" prstMaterial="legacyMatte">
            <a:bevelT w="13500" h="13500" prst="angle"/>
            <a:bevelB w="13500" h="13500" prst="angle"/>
            <a:extrusionClr>
              <a:srgbClr val="FFC671"/>
            </a:extrusionClr>
          </a:sp3d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195" name="AutoShape 77"/>
          <p:cNvSpPr>
            <a:spLocks noChangeArrowheads="1"/>
          </p:cNvSpPr>
          <p:nvPr/>
        </p:nvSpPr>
        <p:spPr bwMode="auto">
          <a:xfrm>
            <a:off x="2985995" y="23678613"/>
            <a:ext cx="5211734" cy="1780672"/>
          </a:xfrm>
          <a:prstGeom prst="homePlate">
            <a:avLst>
              <a:gd name="adj" fmla="val 53763"/>
            </a:avLst>
          </a:prstGeom>
          <a:gradFill rotWithShape="1">
            <a:gsLst>
              <a:gs pos="0">
                <a:srgbClr val="93E3FF"/>
              </a:gs>
              <a:gs pos="100000">
                <a:srgbClr val="11C1FF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Right"/>
            <a:lightRig rig="legacyFlat1" dir="t"/>
          </a:scene3d>
          <a:sp3d extrusionH="163500" prstMaterial="legacyMatte">
            <a:bevelT w="13500" h="13500" prst="angle"/>
            <a:bevelB w="13500" h="13500" prst="angle"/>
            <a:extrusionClr>
              <a:srgbClr val="11C1FF"/>
            </a:extrusionClr>
          </a:sp3d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196" name="Freeform 80"/>
          <p:cNvSpPr>
            <a:spLocks/>
          </p:cNvSpPr>
          <p:nvPr/>
        </p:nvSpPr>
        <p:spPr bwMode="auto">
          <a:xfrm>
            <a:off x="7364145" y="19709006"/>
            <a:ext cx="8337814" cy="5743359"/>
          </a:xfrm>
          <a:custGeom>
            <a:avLst/>
            <a:gdLst>
              <a:gd name="T0" fmla="*/ 2147483647 w 2743"/>
              <a:gd name="T1" fmla="*/ 2147483647 h 2490"/>
              <a:gd name="T2" fmla="*/ 2147483647 w 2743"/>
              <a:gd name="T3" fmla="*/ 2147483647 h 2490"/>
              <a:gd name="T4" fmla="*/ 2147483647 w 2743"/>
              <a:gd name="T5" fmla="*/ 2147483647 h 2490"/>
              <a:gd name="T6" fmla="*/ 2147483647 w 2743"/>
              <a:gd name="T7" fmla="*/ 2147483647 h 2490"/>
              <a:gd name="T8" fmla="*/ 0 w 2743"/>
              <a:gd name="T9" fmla="*/ 2147483647 h 2490"/>
              <a:gd name="T10" fmla="*/ 2147483647 w 2743"/>
              <a:gd name="T11" fmla="*/ 2147483647 h 2490"/>
              <a:gd name="T12" fmla="*/ 2147483647 w 2743"/>
              <a:gd name="T13" fmla="*/ 2147483647 h 2490"/>
              <a:gd name="T14" fmla="*/ 2147483647 w 2743"/>
              <a:gd name="T15" fmla="*/ 2147483647 h 2490"/>
              <a:gd name="T16" fmla="*/ 2147483647 w 2743"/>
              <a:gd name="T17" fmla="*/ 2147483647 h 2490"/>
              <a:gd name="T18" fmla="*/ 2147483647 w 2743"/>
              <a:gd name="T19" fmla="*/ 0 h 2490"/>
              <a:gd name="T20" fmla="*/ 2147483647 w 2743"/>
              <a:gd name="T21" fmla="*/ 2147483647 h 24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743"/>
              <a:gd name="T34" fmla="*/ 0 h 2490"/>
              <a:gd name="T35" fmla="*/ 2743 w 2743"/>
              <a:gd name="T36" fmla="*/ 2490 h 249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743" h="2490">
                <a:moveTo>
                  <a:pt x="43" y="3"/>
                </a:moveTo>
                <a:lnTo>
                  <a:pt x="445" y="384"/>
                </a:lnTo>
                <a:lnTo>
                  <a:pt x="19" y="816"/>
                </a:lnTo>
                <a:lnTo>
                  <a:pt x="469" y="1245"/>
                </a:lnTo>
                <a:lnTo>
                  <a:pt x="0" y="1678"/>
                </a:lnTo>
                <a:lnTo>
                  <a:pt x="463" y="2106"/>
                </a:lnTo>
                <a:lnTo>
                  <a:pt x="52" y="2490"/>
                </a:lnTo>
                <a:lnTo>
                  <a:pt x="1861" y="2490"/>
                </a:lnTo>
                <a:lnTo>
                  <a:pt x="2743" y="1245"/>
                </a:lnTo>
                <a:lnTo>
                  <a:pt x="1864" y="0"/>
                </a:lnTo>
                <a:lnTo>
                  <a:pt x="43" y="3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D1CC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Right"/>
            <a:lightRig rig="legacyFlat1" dir="t"/>
          </a:scene3d>
          <a:sp3d extrusionH="481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197" name="Text Box 89"/>
          <p:cNvSpPr txBox="1">
            <a:spLocks noChangeArrowheads="1"/>
          </p:cNvSpPr>
          <p:nvPr/>
        </p:nvSpPr>
        <p:spPr bwMode="auto">
          <a:xfrm>
            <a:off x="8772473" y="19904835"/>
            <a:ext cx="4214842" cy="10772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3200" dirty="0" smtClean="0">
                <a:solidFill>
                  <a:schemeClr val="accent1">
                    <a:lumMod val="75000"/>
                  </a:schemeClr>
                </a:solidFill>
                <a:latin typeface="HY견고딕" pitchFamily="18" charset="-127"/>
                <a:ea typeface="HJ방송체" pitchFamily="18" charset="-127"/>
              </a:rPr>
              <a:t>방문 통증완화사업의  필요성 대두</a:t>
            </a:r>
            <a:endParaRPr lang="en-US" altLang="ko-KR" sz="3200" dirty="0">
              <a:solidFill>
                <a:schemeClr val="accent1">
                  <a:lumMod val="75000"/>
                </a:schemeClr>
              </a:solidFill>
              <a:latin typeface="HY견고딕" pitchFamily="18" charset="-127"/>
              <a:ea typeface="HJ방송체" pitchFamily="18" charset="-127"/>
            </a:endParaRPr>
          </a:p>
        </p:txBody>
      </p:sp>
      <p:grpSp>
        <p:nvGrpSpPr>
          <p:cNvPr id="198" name="Group 98"/>
          <p:cNvGrpSpPr>
            <a:grpSpLocks noChangeAspect="1"/>
          </p:cNvGrpSpPr>
          <p:nvPr/>
        </p:nvGrpSpPr>
        <p:grpSpPr bwMode="auto">
          <a:xfrm>
            <a:off x="3241080" y="20126848"/>
            <a:ext cx="398457" cy="375970"/>
            <a:chOff x="748" y="837"/>
            <a:chExt cx="200" cy="200"/>
          </a:xfrm>
        </p:grpSpPr>
        <p:sp>
          <p:nvSpPr>
            <p:cNvPr id="227" name="AutoShape 99"/>
            <p:cNvSpPr>
              <a:spLocks noChangeAspect="1" noChangeArrowheads="1"/>
            </p:cNvSpPr>
            <p:nvPr/>
          </p:nvSpPr>
          <p:spPr bwMode="auto">
            <a:xfrm>
              <a:off x="748" y="837"/>
              <a:ext cx="200" cy="200"/>
            </a:xfrm>
            <a:custGeom>
              <a:avLst/>
              <a:gdLst>
                <a:gd name="G0" fmla="+- 3295 0 0"/>
                <a:gd name="G1" fmla="+- 21600 0 3295"/>
                <a:gd name="G2" fmla="+- 21600 0 3295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295" y="10800"/>
                  </a:moveTo>
                  <a:cubicBezTo>
                    <a:pt x="3295" y="14945"/>
                    <a:pt x="6655" y="18305"/>
                    <a:pt x="10800" y="18305"/>
                  </a:cubicBezTo>
                  <a:cubicBezTo>
                    <a:pt x="14945" y="18305"/>
                    <a:pt x="18305" y="14945"/>
                    <a:pt x="18305" y="10800"/>
                  </a:cubicBezTo>
                  <a:cubicBezTo>
                    <a:pt x="18305" y="6655"/>
                    <a:pt x="14945" y="3295"/>
                    <a:pt x="10800" y="3295"/>
                  </a:cubicBezTo>
                  <a:cubicBezTo>
                    <a:pt x="6655" y="3295"/>
                    <a:pt x="3295" y="6655"/>
                    <a:pt x="3295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AEAEAE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9525" algn="ctr">
              <a:noFill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28" name="Oval 100"/>
            <p:cNvSpPr>
              <a:spLocks noChangeAspect="1" noChangeArrowheads="1"/>
            </p:cNvSpPr>
            <p:nvPr/>
          </p:nvSpPr>
          <p:spPr bwMode="auto">
            <a:xfrm>
              <a:off x="775" y="864"/>
              <a:ext cx="146" cy="146"/>
            </a:xfrm>
            <a:prstGeom prst="ellipse">
              <a:avLst/>
            </a:prstGeom>
            <a:solidFill>
              <a:srgbClr val="00CCFF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99" name="Text Box 101"/>
          <p:cNvSpPr txBox="1">
            <a:spLocks noChangeArrowheads="1"/>
          </p:cNvSpPr>
          <p:nvPr/>
        </p:nvSpPr>
        <p:spPr bwMode="auto">
          <a:xfrm>
            <a:off x="3673695" y="19976273"/>
            <a:ext cx="3027076" cy="95410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ko-KR" altLang="en-US" sz="2800" dirty="0" smtClean="0">
                <a:latin typeface="HY강M" pitchFamily="18" charset="-127"/>
                <a:ea typeface="HY강M" pitchFamily="18" charset="-127"/>
              </a:rPr>
              <a:t>합천군 사망원인 </a:t>
            </a:r>
            <a:endParaRPr lang="en-US" altLang="ko-KR" sz="2800" dirty="0" smtClean="0">
              <a:latin typeface="HY강M" pitchFamily="18" charset="-127"/>
              <a:ea typeface="HY강M" pitchFamily="18" charset="-127"/>
            </a:endParaRPr>
          </a:p>
          <a:p>
            <a:pPr algn="l"/>
            <a:r>
              <a:rPr lang="en-US" altLang="ko-KR" sz="2800" dirty="0" smtClean="0">
                <a:latin typeface="HY강M" pitchFamily="18" charset="-127"/>
                <a:ea typeface="HY강M" pitchFamily="18" charset="-127"/>
              </a:rPr>
              <a:t>1</a:t>
            </a:r>
            <a:r>
              <a:rPr lang="ko-KR" altLang="en-US" sz="2800" dirty="0" smtClean="0">
                <a:latin typeface="HY강M" pitchFamily="18" charset="-127"/>
                <a:ea typeface="HY강M" pitchFamily="18" charset="-127"/>
              </a:rPr>
              <a:t>위</a:t>
            </a:r>
            <a:r>
              <a:rPr lang="en-US" altLang="ko-KR" sz="2800" dirty="0" smtClean="0">
                <a:latin typeface="HY강M" pitchFamily="18" charset="-127"/>
                <a:ea typeface="HY강M" pitchFamily="18" charset="-127"/>
              </a:rPr>
              <a:t>“</a:t>
            </a:r>
            <a:r>
              <a:rPr lang="ko-KR" altLang="en-US" sz="2800" dirty="0" smtClean="0">
                <a:latin typeface="HY강M" pitchFamily="18" charset="-127"/>
                <a:ea typeface="HY강M" pitchFamily="18" charset="-127"/>
              </a:rPr>
              <a:t>암</a:t>
            </a:r>
            <a:r>
              <a:rPr lang="en-US" altLang="ko-KR" sz="2800" dirty="0" smtClean="0">
                <a:latin typeface="HY강M" pitchFamily="18" charset="-127"/>
                <a:ea typeface="HY강M" pitchFamily="18" charset="-127"/>
              </a:rPr>
              <a:t>”</a:t>
            </a:r>
            <a:endParaRPr lang="en-US" altLang="ko-KR" sz="2800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200" name="Text Box 109"/>
          <p:cNvSpPr txBox="1">
            <a:spLocks noChangeArrowheads="1"/>
          </p:cNvSpPr>
          <p:nvPr/>
        </p:nvSpPr>
        <p:spPr bwMode="auto">
          <a:xfrm>
            <a:off x="3700376" y="20858942"/>
            <a:ext cx="2571768" cy="41549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2100" dirty="0" smtClean="0">
                <a:latin typeface="HY견고딕" pitchFamily="18" charset="-127"/>
                <a:ea typeface="HY견고딕" pitchFamily="18" charset="-127"/>
              </a:rPr>
              <a:t>(1997~2000)</a:t>
            </a:r>
            <a:endParaRPr lang="en-US" altLang="ko-KR" sz="2100" dirty="0"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01" name="Group 110"/>
          <p:cNvGrpSpPr>
            <a:grpSpLocks noChangeAspect="1"/>
          </p:cNvGrpSpPr>
          <p:nvPr/>
        </p:nvGrpSpPr>
        <p:grpSpPr bwMode="auto">
          <a:xfrm>
            <a:off x="3241080" y="22110144"/>
            <a:ext cx="398457" cy="375970"/>
            <a:chOff x="748" y="837"/>
            <a:chExt cx="200" cy="200"/>
          </a:xfrm>
        </p:grpSpPr>
        <p:sp>
          <p:nvSpPr>
            <p:cNvPr id="225" name="AutoShape 111"/>
            <p:cNvSpPr>
              <a:spLocks noChangeAspect="1" noChangeArrowheads="1"/>
            </p:cNvSpPr>
            <p:nvPr/>
          </p:nvSpPr>
          <p:spPr bwMode="auto">
            <a:xfrm>
              <a:off x="748" y="837"/>
              <a:ext cx="200" cy="200"/>
            </a:xfrm>
            <a:custGeom>
              <a:avLst/>
              <a:gdLst>
                <a:gd name="G0" fmla="+- 3295 0 0"/>
                <a:gd name="G1" fmla="+- 21600 0 3295"/>
                <a:gd name="G2" fmla="+- 21600 0 3295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295" y="10800"/>
                  </a:moveTo>
                  <a:cubicBezTo>
                    <a:pt x="3295" y="14945"/>
                    <a:pt x="6655" y="18305"/>
                    <a:pt x="10800" y="18305"/>
                  </a:cubicBezTo>
                  <a:cubicBezTo>
                    <a:pt x="14945" y="18305"/>
                    <a:pt x="18305" y="14945"/>
                    <a:pt x="18305" y="10800"/>
                  </a:cubicBezTo>
                  <a:cubicBezTo>
                    <a:pt x="18305" y="6655"/>
                    <a:pt x="14945" y="3295"/>
                    <a:pt x="10800" y="3295"/>
                  </a:cubicBezTo>
                  <a:cubicBezTo>
                    <a:pt x="6655" y="3295"/>
                    <a:pt x="3295" y="6655"/>
                    <a:pt x="3295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AEAEAE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9525" algn="ctr">
              <a:noFill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26" name="Oval 112"/>
            <p:cNvSpPr>
              <a:spLocks noChangeAspect="1" noChangeArrowheads="1"/>
            </p:cNvSpPr>
            <p:nvPr/>
          </p:nvSpPr>
          <p:spPr bwMode="auto">
            <a:xfrm>
              <a:off x="775" y="864"/>
              <a:ext cx="146" cy="146"/>
            </a:xfrm>
            <a:prstGeom prst="ellipse">
              <a:avLst/>
            </a:prstGeom>
            <a:solidFill>
              <a:srgbClr val="00CCFF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202" name="Text Box 113"/>
          <p:cNvSpPr txBox="1">
            <a:spLocks noChangeArrowheads="1"/>
          </p:cNvSpPr>
          <p:nvPr/>
        </p:nvSpPr>
        <p:spPr bwMode="auto">
          <a:xfrm>
            <a:off x="3639537" y="22047975"/>
            <a:ext cx="3879467" cy="116955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ko-KR" altLang="en-US" sz="2800" dirty="0" smtClean="0">
                <a:latin typeface="HY강M" pitchFamily="18" charset="-127"/>
                <a:ea typeface="HY강M" pitchFamily="18" charset="-127"/>
              </a:rPr>
              <a:t>관내 호스피스 완화 </a:t>
            </a:r>
            <a:endParaRPr lang="en-US" altLang="ko-KR" sz="2800" dirty="0" smtClean="0">
              <a:latin typeface="HY강M" pitchFamily="18" charset="-127"/>
              <a:ea typeface="HY강M" pitchFamily="18" charset="-127"/>
            </a:endParaRPr>
          </a:p>
          <a:p>
            <a:pPr algn="l">
              <a:spcBef>
                <a:spcPct val="50000"/>
              </a:spcBef>
            </a:pPr>
            <a:r>
              <a:rPr lang="ko-KR" altLang="en-US" sz="2800" dirty="0" smtClean="0">
                <a:latin typeface="HY강M" pitchFamily="18" charset="-127"/>
                <a:ea typeface="HY강M" pitchFamily="18" charset="-127"/>
              </a:rPr>
              <a:t>의료기관 부재</a:t>
            </a:r>
            <a:endParaRPr lang="en-US" altLang="ko-KR" sz="2800" dirty="0">
              <a:latin typeface="HY강M" pitchFamily="18" charset="-127"/>
              <a:ea typeface="HY강M" pitchFamily="18" charset="-127"/>
            </a:endParaRPr>
          </a:p>
        </p:txBody>
      </p:sp>
      <p:grpSp>
        <p:nvGrpSpPr>
          <p:cNvPr id="203" name="Group 118"/>
          <p:cNvGrpSpPr>
            <a:grpSpLocks noChangeAspect="1"/>
          </p:cNvGrpSpPr>
          <p:nvPr/>
        </p:nvGrpSpPr>
        <p:grpSpPr bwMode="auto">
          <a:xfrm>
            <a:off x="3241080" y="24316277"/>
            <a:ext cx="398457" cy="375970"/>
            <a:chOff x="748" y="837"/>
            <a:chExt cx="200" cy="200"/>
          </a:xfrm>
        </p:grpSpPr>
        <p:sp>
          <p:nvSpPr>
            <p:cNvPr id="223" name="AutoShape 119"/>
            <p:cNvSpPr>
              <a:spLocks noChangeAspect="1" noChangeArrowheads="1"/>
            </p:cNvSpPr>
            <p:nvPr/>
          </p:nvSpPr>
          <p:spPr bwMode="auto">
            <a:xfrm>
              <a:off x="748" y="837"/>
              <a:ext cx="200" cy="200"/>
            </a:xfrm>
            <a:custGeom>
              <a:avLst/>
              <a:gdLst>
                <a:gd name="G0" fmla="+- 3295 0 0"/>
                <a:gd name="G1" fmla="+- 21600 0 3295"/>
                <a:gd name="G2" fmla="+- 21600 0 3295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295" y="10800"/>
                  </a:moveTo>
                  <a:cubicBezTo>
                    <a:pt x="3295" y="14945"/>
                    <a:pt x="6655" y="18305"/>
                    <a:pt x="10800" y="18305"/>
                  </a:cubicBezTo>
                  <a:cubicBezTo>
                    <a:pt x="14945" y="18305"/>
                    <a:pt x="18305" y="14945"/>
                    <a:pt x="18305" y="10800"/>
                  </a:cubicBezTo>
                  <a:cubicBezTo>
                    <a:pt x="18305" y="6655"/>
                    <a:pt x="14945" y="3295"/>
                    <a:pt x="10800" y="3295"/>
                  </a:cubicBezTo>
                  <a:cubicBezTo>
                    <a:pt x="6655" y="3295"/>
                    <a:pt x="3295" y="6655"/>
                    <a:pt x="3295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AEAEAE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9525" algn="ctr">
              <a:noFill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24" name="Oval 120"/>
            <p:cNvSpPr>
              <a:spLocks noChangeAspect="1" noChangeArrowheads="1"/>
            </p:cNvSpPr>
            <p:nvPr/>
          </p:nvSpPr>
          <p:spPr bwMode="auto">
            <a:xfrm>
              <a:off x="775" y="864"/>
              <a:ext cx="146" cy="146"/>
            </a:xfrm>
            <a:prstGeom prst="ellipse">
              <a:avLst/>
            </a:prstGeom>
            <a:solidFill>
              <a:srgbClr val="00CCFF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204" name="Text Box 121"/>
          <p:cNvSpPr txBox="1">
            <a:spLocks noChangeArrowheads="1"/>
          </p:cNvSpPr>
          <p:nvPr/>
        </p:nvSpPr>
        <p:spPr bwMode="auto">
          <a:xfrm>
            <a:off x="3673695" y="24257969"/>
            <a:ext cx="3879467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ko-KR" altLang="en-US" sz="2800" dirty="0" smtClean="0">
                <a:latin typeface="HY강M" pitchFamily="18" charset="-127"/>
                <a:ea typeface="HY강M" pitchFamily="18" charset="-127"/>
              </a:rPr>
              <a:t>낮은 의료 접근성</a:t>
            </a:r>
            <a:endParaRPr lang="en-US" altLang="ko-KR" sz="2800" dirty="0">
              <a:latin typeface="HY강M" pitchFamily="18" charset="-127"/>
              <a:ea typeface="HY강M" pitchFamily="18" charset="-127"/>
            </a:endParaRPr>
          </a:p>
        </p:txBody>
      </p:sp>
      <p:grpSp>
        <p:nvGrpSpPr>
          <p:cNvPr id="205" name="Group 29"/>
          <p:cNvGrpSpPr>
            <a:grpSpLocks/>
          </p:cNvGrpSpPr>
          <p:nvPr/>
        </p:nvGrpSpPr>
        <p:grpSpPr bwMode="auto">
          <a:xfrm>
            <a:off x="8986787" y="21047843"/>
            <a:ext cx="2214578" cy="2160453"/>
            <a:chOff x="1292" y="890"/>
            <a:chExt cx="1543" cy="1543"/>
          </a:xfrm>
        </p:grpSpPr>
        <p:sp>
          <p:nvSpPr>
            <p:cNvPr id="218" name="Oval 30"/>
            <p:cNvSpPr>
              <a:spLocks noChangeArrowheads="1"/>
            </p:cNvSpPr>
            <p:nvPr/>
          </p:nvSpPr>
          <p:spPr bwMode="auto">
            <a:xfrm>
              <a:off x="1292" y="890"/>
              <a:ext cx="1543" cy="1543"/>
            </a:xfrm>
            <a:prstGeom prst="ellipse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C78F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9" name="Oval 31"/>
            <p:cNvSpPr>
              <a:spLocks noChangeArrowheads="1"/>
            </p:cNvSpPr>
            <p:nvPr/>
          </p:nvSpPr>
          <p:spPr bwMode="auto">
            <a:xfrm>
              <a:off x="1429" y="1027"/>
              <a:ext cx="1270" cy="1268"/>
            </a:xfrm>
            <a:prstGeom prst="ellipse">
              <a:avLst/>
            </a:prstGeom>
            <a:gradFill rotWithShape="1">
              <a:gsLst>
                <a:gs pos="0">
                  <a:srgbClr val="FFC78F"/>
                </a:gs>
                <a:gs pos="100000">
                  <a:srgbClr val="FF993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0" name="Oval 32"/>
            <p:cNvSpPr>
              <a:spLocks noChangeArrowheads="1"/>
            </p:cNvSpPr>
            <p:nvPr/>
          </p:nvSpPr>
          <p:spPr bwMode="auto">
            <a:xfrm>
              <a:off x="1474" y="1072"/>
              <a:ext cx="1180" cy="1178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1" name="Oval 33"/>
            <p:cNvSpPr>
              <a:spLocks noChangeArrowheads="1"/>
            </p:cNvSpPr>
            <p:nvPr/>
          </p:nvSpPr>
          <p:spPr bwMode="auto">
            <a:xfrm>
              <a:off x="1519" y="1101"/>
              <a:ext cx="1104" cy="110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C78F"/>
                </a:gs>
                <a:gs pos="100000">
                  <a:schemeClr val="bg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22" name="Oval 34"/>
            <p:cNvSpPr>
              <a:spLocks noChangeArrowheads="1"/>
            </p:cNvSpPr>
            <p:nvPr/>
          </p:nvSpPr>
          <p:spPr bwMode="auto">
            <a:xfrm>
              <a:off x="1609" y="1185"/>
              <a:ext cx="923" cy="92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2400" b="1" dirty="0" smtClean="0">
                  <a:latin typeface="HY울릉도L" pitchFamily="18" charset="-127"/>
                  <a:ea typeface="HY울릉도L" pitchFamily="18" charset="-127"/>
                </a:rPr>
                <a:t>등록자</a:t>
              </a:r>
              <a:endParaRPr lang="en-US" altLang="ko-KR" sz="2400" b="1" dirty="0" smtClean="0">
                <a:latin typeface="HY울릉도L" pitchFamily="18" charset="-127"/>
                <a:ea typeface="HY울릉도L" pitchFamily="18" charset="-127"/>
              </a:endParaRPr>
            </a:p>
            <a:p>
              <a:pPr algn="ctr">
                <a:defRPr/>
              </a:pPr>
              <a:r>
                <a:rPr lang="en-US" altLang="ko-KR" sz="2400" b="1" dirty="0" smtClean="0">
                  <a:latin typeface="HY울릉도L" pitchFamily="18" charset="-127"/>
                  <a:ea typeface="HY울릉도L" pitchFamily="18" charset="-127"/>
                </a:rPr>
                <a:t>1,238</a:t>
              </a:r>
              <a:endParaRPr lang="ko-KR" altLang="en-US" sz="2400" b="1" dirty="0">
                <a:latin typeface="HY울릉도L" pitchFamily="18" charset="-127"/>
                <a:ea typeface="HY울릉도L" pitchFamily="18" charset="-127"/>
              </a:endParaRPr>
            </a:p>
          </p:txBody>
        </p:sp>
      </p:grpSp>
      <p:grpSp>
        <p:nvGrpSpPr>
          <p:cNvPr id="483" name="그룹 482"/>
          <p:cNvGrpSpPr/>
          <p:nvPr/>
        </p:nvGrpSpPr>
        <p:grpSpPr>
          <a:xfrm>
            <a:off x="11844307" y="21190719"/>
            <a:ext cx="2214578" cy="2235132"/>
            <a:chOff x="11445454" y="20760552"/>
            <a:chExt cx="1827614" cy="1932917"/>
          </a:xfrm>
        </p:grpSpPr>
        <p:sp>
          <p:nvSpPr>
            <p:cNvPr id="213" name="Oval 48"/>
            <p:cNvSpPr>
              <a:spLocks noChangeArrowheads="1"/>
            </p:cNvSpPr>
            <p:nvPr/>
          </p:nvSpPr>
          <p:spPr bwMode="auto">
            <a:xfrm>
              <a:off x="11445454" y="20760552"/>
              <a:ext cx="1827614" cy="1932917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4" name="Oval 49"/>
            <p:cNvSpPr>
              <a:spLocks noChangeArrowheads="1"/>
            </p:cNvSpPr>
            <p:nvPr/>
          </p:nvSpPr>
          <p:spPr bwMode="auto">
            <a:xfrm>
              <a:off x="11607132" y="20932798"/>
              <a:ext cx="1504258" cy="158842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" name="Oval 50"/>
            <p:cNvSpPr>
              <a:spLocks noChangeArrowheads="1"/>
            </p:cNvSpPr>
            <p:nvPr/>
          </p:nvSpPr>
          <p:spPr bwMode="auto">
            <a:xfrm>
              <a:off x="11660434" y="20989173"/>
              <a:ext cx="1397657" cy="1475681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6" name="Oval 51"/>
            <p:cNvSpPr>
              <a:spLocks noChangeArrowheads="1"/>
            </p:cNvSpPr>
            <p:nvPr/>
          </p:nvSpPr>
          <p:spPr bwMode="auto">
            <a:xfrm>
              <a:off x="11705442" y="21034893"/>
              <a:ext cx="1307638" cy="138423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DDDDDD"/>
                </a:gs>
                <a:gs pos="100000">
                  <a:schemeClr val="bg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" name="Oval 52"/>
            <p:cNvSpPr>
              <a:spLocks noChangeArrowheads="1"/>
            </p:cNvSpPr>
            <p:nvPr/>
          </p:nvSpPr>
          <p:spPr bwMode="auto">
            <a:xfrm>
              <a:off x="11812635" y="21149515"/>
              <a:ext cx="1093252" cy="115499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2400" b="1" dirty="0" smtClean="0">
                  <a:latin typeface="HY울릉도L" pitchFamily="18" charset="-127"/>
                  <a:ea typeface="HY울릉도L" pitchFamily="18" charset="-127"/>
                </a:rPr>
                <a:t>말기암</a:t>
              </a:r>
              <a:endParaRPr lang="en-US" altLang="ko-KR" sz="2400" b="1" dirty="0" smtClean="0">
                <a:latin typeface="HY울릉도L" pitchFamily="18" charset="-127"/>
                <a:ea typeface="HY울릉도L" pitchFamily="18" charset="-127"/>
              </a:endParaRPr>
            </a:p>
            <a:p>
              <a:pPr algn="ctr">
                <a:defRPr/>
              </a:pPr>
              <a:r>
                <a:rPr lang="ko-KR" altLang="en-US" sz="2400" b="1" dirty="0" smtClean="0">
                  <a:latin typeface="HY울릉도L" pitchFamily="18" charset="-127"/>
                  <a:ea typeface="HY울릉도L" pitchFamily="18" charset="-127"/>
                </a:rPr>
                <a:t>등록자</a:t>
              </a:r>
              <a:endParaRPr lang="en-US" altLang="ko-KR" sz="2400" b="1" dirty="0" smtClean="0">
                <a:latin typeface="HY울릉도L" pitchFamily="18" charset="-127"/>
                <a:ea typeface="HY울릉도L" pitchFamily="18" charset="-127"/>
              </a:endParaRPr>
            </a:p>
            <a:p>
              <a:pPr algn="ctr">
                <a:defRPr/>
              </a:pPr>
              <a:r>
                <a:rPr lang="en-US" altLang="ko-KR" sz="2400" b="1" dirty="0" smtClean="0">
                  <a:latin typeface="HY울릉도L" pitchFamily="18" charset="-127"/>
                  <a:ea typeface="HY울릉도L" pitchFamily="18" charset="-127"/>
                </a:rPr>
                <a:t>218</a:t>
              </a:r>
              <a:endParaRPr lang="ko-KR" altLang="en-US" sz="2400" b="1" dirty="0">
                <a:latin typeface="HY울릉도L" pitchFamily="18" charset="-127"/>
                <a:ea typeface="HY울릉도L" pitchFamily="18" charset="-127"/>
              </a:endParaRPr>
            </a:p>
          </p:txBody>
        </p:sp>
      </p:grpSp>
      <p:grpSp>
        <p:nvGrpSpPr>
          <p:cNvPr id="207" name="Group 80"/>
          <p:cNvGrpSpPr>
            <a:grpSpLocks/>
          </p:cNvGrpSpPr>
          <p:nvPr/>
        </p:nvGrpSpPr>
        <p:grpSpPr bwMode="auto">
          <a:xfrm>
            <a:off x="10344109" y="23119545"/>
            <a:ext cx="2214578" cy="2160453"/>
            <a:chOff x="1292" y="890"/>
            <a:chExt cx="1543" cy="1543"/>
          </a:xfrm>
        </p:grpSpPr>
        <p:sp>
          <p:nvSpPr>
            <p:cNvPr id="208" name="Oval 81"/>
            <p:cNvSpPr>
              <a:spLocks noChangeArrowheads="1"/>
            </p:cNvSpPr>
            <p:nvPr/>
          </p:nvSpPr>
          <p:spPr bwMode="auto">
            <a:xfrm>
              <a:off x="1292" y="890"/>
              <a:ext cx="1543" cy="1543"/>
            </a:xfrm>
            <a:prstGeom prst="ellipse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9FCFFF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9" name="Oval 82"/>
            <p:cNvSpPr>
              <a:spLocks noChangeArrowheads="1"/>
            </p:cNvSpPr>
            <p:nvPr/>
          </p:nvSpPr>
          <p:spPr bwMode="auto">
            <a:xfrm>
              <a:off x="1429" y="1027"/>
              <a:ext cx="1270" cy="1268"/>
            </a:xfrm>
            <a:prstGeom prst="ellipse">
              <a:avLst/>
            </a:prstGeom>
            <a:gradFill rotWithShape="1">
              <a:gsLst>
                <a:gs pos="0">
                  <a:srgbClr val="9FCFFF"/>
                </a:gs>
                <a:gs pos="100000">
                  <a:srgbClr val="3399FF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0" name="Oval 83"/>
            <p:cNvSpPr>
              <a:spLocks noChangeArrowheads="1"/>
            </p:cNvSpPr>
            <p:nvPr/>
          </p:nvSpPr>
          <p:spPr bwMode="auto">
            <a:xfrm>
              <a:off x="1474" y="1072"/>
              <a:ext cx="1180" cy="1178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1" name="Oval 84"/>
            <p:cNvSpPr>
              <a:spLocks noChangeArrowheads="1"/>
            </p:cNvSpPr>
            <p:nvPr/>
          </p:nvSpPr>
          <p:spPr bwMode="auto">
            <a:xfrm>
              <a:off x="1519" y="1101"/>
              <a:ext cx="1104" cy="110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9FCFFF"/>
                </a:gs>
                <a:gs pos="100000">
                  <a:schemeClr val="bg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2" name="Oval 85"/>
            <p:cNvSpPr>
              <a:spLocks noChangeArrowheads="1"/>
            </p:cNvSpPr>
            <p:nvPr/>
          </p:nvSpPr>
          <p:spPr bwMode="auto">
            <a:xfrm>
              <a:off x="1609" y="1185"/>
              <a:ext cx="923" cy="92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2400" b="1" dirty="0" smtClean="0">
                  <a:latin typeface="HY울릉도L" pitchFamily="18" charset="-127"/>
                  <a:ea typeface="HY울릉도L" pitchFamily="18" charset="-127"/>
                </a:rPr>
                <a:t>통증</a:t>
              </a:r>
              <a:endParaRPr lang="en-US" altLang="ko-KR" sz="2400" b="1" dirty="0" smtClean="0">
                <a:latin typeface="HY울릉도L" pitchFamily="18" charset="-127"/>
                <a:ea typeface="HY울릉도L" pitchFamily="18" charset="-127"/>
              </a:endParaRPr>
            </a:p>
            <a:p>
              <a:pPr algn="ctr">
                <a:defRPr/>
              </a:pPr>
              <a:r>
                <a:rPr lang="ko-KR" altLang="en-US" sz="2400" b="1" dirty="0" smtClean="0">
                  <a:latin typeface="HY울릉도L" pitchFamily="18" charset="-127"/>
                  <a:ea typeface="HY울릉도L" pitchFamily="18" charset="-127"/>
                </a:rPr>
                <a:t>관리자</a:t>
              </a:r>
              <a:endParaRPr lang="en-US" altLang="ko-KR" sz="2400" b="1" dirty="0" smtClean="0">
                <a:latin typeface="HY울릉도L" pitchFamily="18" charset="-127"/>
                <a:ea typeface="HY울릉도L" pitchFamily="18" charset="-127"/>
              </a:endParaRPr>
            </a:p>
            <a:p>
              <a:pPr algn="ctr">
                <a:defRPr/>
              </a:pPr>
              <a:r>
                <a:rPr lang="en-US" altLang="ko-KR" sz="2400" b="1" dirty="0" smtClean="0">
                  <a:latin typeface="HY울릉도L" pitchFamily="18" charset="-127"/>
                  <a:ea typeface="HY울릉도L" pitchFamily="18" charset="-127"/>
                </a:rPr>
                <a:t>213</a:t>
              </a:r>
              <a:endParaRPr lang="ko-KR" altLang="en-US" sz="2400" b="1" dirty="0">
                <a:latin typeface="HY울릉도L" pitchFamily="18" charset="-127"/>
                <a:ea typeface="HY울릉도L" pitchFamily="18" charset="-127"/>
              </a:endParaRPr>
            </a:p>
          </p:txBody>
        </p:sp>
      </p:grpSp>
      <p:grpSp>
        <p:nvGrpSpPr>
          <p:cNvPr id="615" name="그룹 614"/>
          <p:cNvGrpSpPr/>
          <p:nvPr/>
        </p:nvGrpSpPr>
        <p:grpSpPr>
          <a:xfrm>
            <a:off x="2700243" y="6986460"/>
            <a:ext cx="11756380" cy="10429948"/>
            <a:chOff x="2514245" y="7129336"/>
            <a:chExt cx="11756380" cy="104299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4" name="Text Box 10"/>
            <p:cNvSpPr txBox="1">
              <a:spLocks noChangeArrowheads="1"/>
            </p:cNvSpPr>
            <p:nvPr/>
          </p:nvSpPr>
          <p:spPr bwMode="auto">
            <a:xfrm>
              <a:off x="3628937" y="7129336"/>
              <a:ext cx="5269679" cy="6463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altLang="ko-KR" sz="36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237" name="AutoShape 8" descr="PIC10B.gif"/>
            <p:cNvSpPr>
              <a:spLocks noChangeAspect="1" noChangeArrowheads="1"/>
            </p:cNvSpPr>
            <p:nvPr/>
          </p:nvSpPr>
          <p:spPr bwMode="auto">
            <a:xfrm>
              <a:off x="7554807" y="13141118"/>
              <a:ext cx="488778" cy="41030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8" name="AutoShape 10" descr="PIC113.gif"/>
            <p:cNvSpPr>
              <a:spLocks noChangeAspect="1" noChangeArrowheads="1"/>
            </p:cNvSpPr>
            <p:nvPr/>
          </p:nvSpPr>
          <p:spPr bwMode="auto">
            <a:xfrm>
              <a:off x="2514245" y="10063787"/>
              <a:ext cx="488778" cy="41030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0" name="AutoShape 14" descr="PIC128.gif"/>
            <p:cNvSpPr>
              <a:spLocks noChangeAspect="1" noChangeArrowheads="1"/>
            </p:cNvSpPr>
            <p:nvPr/>
          </p:nvSpPr>
          <p:spPr bwMode="auto">
            <a:xfrm>
              <a:off x="4347177" y="13044951"/>
              <a:ext cx="488778" cy="41030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pic>
          <p:nvPicPr>
            <p:cNvPr id="241" name="그림 240" descr="noname02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0243" y="8618540"/>
              <a:ext cx="11570382" cy="89407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</p:pic>
      </p:grpSp>
      <p:grpSp>
        <p:nvGrpSpPr>
          <p:cNvPr id="348" name="그룹 21"/>
          <p:cNvGrpSpPr/>
          <p:nvPr/>
        </p:nvGrpSpPr>
        <p:grpSpPr>
          <a:xfrm>
            <a:off x="24340555" y="8662929"/>
            <a:ext cx="5188297" cy="4766069"/>
            <a:chOff x="4859338" y="2492375"/>
            <a:chExt cx="3787775" cy="3127375"/>
          </a:xfrm>
        </p:grpSpPr>
        <p:sp>
          <p:nvSpPr>
            <p:cNvPr id="371" name="Freeform 14"/>
            <p:cNvSpPr>
              <a:spLocks/>
            </p:cNvSpPr>
            <p:nvPr/>
          </p:nvSpPr>
          <p:spPr bwMode="auto">
            <a:xfrm>
              <a:off x="4859338" y="2498725"/>
              <a:ext cx="3787775" cy="3121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99" y="0"/>
                </a:cxn>
                <a:cxn ang="0">
                  <a:pos x="1572" y="128"/>
                </a:cxn>
                <a:cxn ang="0">
                  <a:pos x="2386" y="128"/>
                </a:cxn>
                <a:cxn ang="0">
                  <a:pos x="2386" y="1966"/>
                </a:cxn>
                <a:cxn ang="0">
                  <a:pos x="0" y="1966"/>
                </a:cxn>
                <a:cxn ang="0">
                  <a:pos x="0" y="0"/>
                </a:cxn>
              </a:cxnLst>
              <a:rect l="0" t="0" r="r" b="b"/>
              <a:pathLst>
                <a:path w="2386" h="1966">
                  <a:moveTo>
                    <a:pt x="0" y="0"/>
                  </a:moveTo>
                  <a:lnTo>
                    <a:pt x="1399" y="0"/>
                  </a:lnTo>
                  <a:lnTo>
                    <a:pt x="1572" y="128"/>
                  </a:lnTo>
                  <a:lnTo>
                    <a:pt x="2386" y="128"/>
                  </a:lnTo>
                  <a:lnTo>
                    <a:pt x="2386" y="1966"/>
                  </a:lnTo>
                  <a:lnTo>
                    <a:pt x="0" y="196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FFCC"/>
                </a:gs>
                <a:gs pos="50000">
                  <a:schemeClr val="bg1"/>
                </a:gs>
                <a:gs pos="100000">
                  <a:srgbClr val="CCFFCC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72" name="AutoShape 15"/>
            <p:cNvSpPr>
              <a:spLocks noChangeArrowheads="1"/>
            </p:cNvSpPr>
            <p:nvPr/>
          </p:nvSpPr>
          <p:spPr bwMode="auto">
            <a:xfrm>
              <a:off x="5084763" y="3003550"/>
              <a:ext cx="3313112" cy="2376488"/>
            </a:xfrm>
            <a:prstGeom prst="roundRect">
              <a:avLst>
                <a:gd name="adj" fmla="val 5968"/>
              </a:avLst>
            </a:prstGeom>
            <a:gradFill rotWithShape="1">
              <a:gsLst>
                <a:gs pos="0">
                  <a:srgbClr val="99FF66"/>
                </a:gs>
                <a:gs pos="50000">
                  <a:srgbClr val="CCFFCC"/>
                </a:gs>
                <a:gs pos="100000">
                  <a:srgbClr val="99FF66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73" name="Freeform 16"/>
            <p:cNvSpPr>
              <a:spLocks/>
            </p:cNvSpPr>
            <p:nvPr/>
          </p:nvSpPr>
          <p:spPr bwMode="auto">
            <a:xfrm>
              <a:off x="7089775" y="2492375"/>
              <a:ext cx="1557338" cy="347663"/>
            </a:xfrm>
            <a:custGeom>
              <a:avLst/>
              <a:gdLst>
                <a:gd name="T0" fmla="*/ 0 w 981"/>
                <a:gd name="T1" fmla="*/ 0 h 219"/>
                <a:gd name="T2" fmla="*/ 2147483647 w 981"/>
                <a:gd name="T3" fmla="*/ 2147483647 h 219"/>
                <a:gd name="T4" fmla="*/ 2147483647 w 981"/>
                <a:gd name="T5" fmla="*/ 2147483647 h 219"/>
                <a:gd name="T6" fmla="*/ 2147483647 w 981"/>
                <a:gd name="T7" fmla="*/ 0 h 219"/>
                <a:gd name="T8" fmla="*/ 0 w 981"/>
                <a:gd name="T9" fmla="*/ 0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1"/>
                <a:gd name="T16" fmla="*/ 0 h 219"/>
                <a:gd name="T17" fmla="*/ 981 w 981"/>
                <a:gd name="T18" fmla="*/ 219 h 2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1" h="219">
                  <a:moveTo>
                    <a:pt x="0" y="0"/>
                  </a:moveTo>
                  <a:lnTo>
                    <a:pt x="228" y="219"/>
                  </a:lnTo>
                  <a:lnTo>
                    <a:pt x="981" y="219"/>
                  </a:lnTo>
                  <a:lnTo>
                    <a:pt x="9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3366"/>
              </a:extrusionClr>
            </a:sp3d>
          </p:spPr>
          <p:txBody>
            <a:bodyPr>
              <a:flatTx/>
            </a:bodyPr>
            <a:lstStyle/>
            <a:p>
              <a:endParaRPr lang="ko-KR" altLang="en-US"/>
            </a:p>
          </p:txBody>
        </p:sp>
        <p:sp>
          <p:nvSpPr>
            <p:cNvPr id="374" name="AutoShape 17"/>
            <p:cNvSpPr>
              <a:spLocks noChangeArrowheads="1"/>
            </p:cNvSpPr>
            <p:nvPr/>
          </p:nvSpPr>
          <p:spPr bwMode="auto">
            <a:xfrm>
              <a:off x="5141913" y="3054350"/>
              <a:ext cx="3195637" cy="2273300"/>
            </a:xfrm>
            <a:prstGeom prst="roundRect">
              <a:avLst>
                <a:gd name="adj" fmla="val 5968"/>
              </a:avLst>
            </a:prstGeom>
            <a:solidFill>
              <a:schemeClr val="bg1"/>
            </a:soli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75" name="Text Box 18"/>
            <p:cNvSpPr txBox="1">
              <a:spLocks noChangeArrowheads="1"/>
            </p:cNvSpPr>
            <p:nvPr/>
          </p:nvSpPr>
          <p:spPr bwMode="auto">
            <a:xfrm>
              <a:off x="4896153" y="2541277"/>
              <a:ext cx="2200295" cy="27263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ko-KR" altLang="en-US" sz="2100" dirty="0" err="1" smtClean="0">
                  <a:latin typeface="HY견고딕" pitchFamily="18" charset="-127"/>
                  <a:ea typeface="HY견고딕" pitchFamily="18" charset="-127"/>
                </a:rPr>
                <a:t>암종별</a:t>
              </a:r>
              <a:r>
                <a:rPr lang="ko-KR" altLang="en-US" sz="2100" dirty="0" smtClean="0">
                  <a:latin typeface="HY견고딕" pitchFamily="18" charset="-127"/>
                  <a:ea typeface="HY견고딕" pitchFamily="18" charset="-127"/>
                </a:rPr>
                <a:t> 환자수</a:t>
              </a:r>
              <a:endParaRPr lang="en-US" altLang="ko-KR" sz="21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349" name="그룹 11"/>
          <p:cNvGrpSpPr/>
          <p:nvPr/>
        </p:nvGrpSpPr>
        <p:grpSpPr>
          <a:xfrm>
            <a:off x="18273727" y="8662929"/>
            <a:ext cx="5188297" cy="4766069"/>
            <a:chOff x="395288" y="2492375"/>
            <a:chExt cx="3787775" cy="3127375"/>
          </a:xfrm>
        </p:grpSpPr>
        <p:sp>
          <p:nvSpPr>
            <p:cNvPr id="363" name="Freeform 5"/>
            <p:cNvSpPr>
              <a:spLocks/>
            </p:cNvSpPr>
            <p:nvPr/>
          </p:nvSpPr>
          <p:spPr bwMode="auto">
            <a:xfrm>
              <a:off x="395288" y="2498725"/>
              <a:ext cx="3787775" cy="3121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99" y="0"/>
                </a:cxn>
                <a:cxn ang="0">
                  <a:pos x="1572" y="128"/>
                </a:cxn>
                <a:cxn ang="0">
                  <a:pos x="2386" y="128"/>
                </a:cxn>
                <a:cxn ang="0">
                  <a:pos x="2386" y="1966"/>
                </a:cxn>
                <a:cxn ang="0">
                  <a:pos x="0" y="1966"/>
                </a:cxn>
                <a:cxn ang="0">
                  <a:pos x="0" y="0"/>
                </a:cxn>
              </a:cxnLst>
              <a:rect l="0" t="0" r="r" b="b"/>
              <a:pathLst>
                <a:path w="2386" h="1966">
                  <a:moveTo>
                    <a:pt x="0" y="0"/>
                  </a:moveTo>
                  <a:lnTo>
                    <a:pt x="1399" y="0"/>
                  </a:lnTo>
                  <a:lnTo>
                    <a:pt x="1572" y="128"/>
                  </a:lnTo>
                  <a:lnTo>
                    <a:pt x="2386" y="128"/>
                  </a:lnTo>
                  <a:lnTo>
                    <a:pt x="2386" y="1966"/>
                  </a:lnTo>
                  <a:lnTo>
                    <a:pt x="0" y="196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5000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64" name="AutoShape 6"/>
            <p:cNvSpPr>
              <a:spLocks noChangeArrowheads="1"/>
            </p:cNvSpPr>
            <p:nvPr/>
          </p:nvSpPr>
          <p:spPr bwMode="auto">
            <a:xfrm>
              <a:off x="620713" y="3003550"/>
              <a:ext cx="3313112" cy="2376488"/>
            </a:xfrm>
            <a:prstGeom prst="roundRect">
              <a:avLst>
                <a:gd name="adj" fmla="val 5968"/>
              </a:avLst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65" name="Freeform 8"/>
            <p:cNvSpPr>
              <a:spLocks/>
            </p:cNvSpPr>
            <p:nvPr/>
          </p:nvSpPr>
          <p:spPr bwMode="auto">
            <a:xfrm>
              <a:off x="2625725" y="2492375"/>
              <a:ext cx="1557338" cy="347663"/>
            </a:xfrm>
            <a:custGeom>
              <a:avLst/>
              <a:gdLst>
                <a:gd name="T0" fmla="*/ 0 w 981"/>
                <a:gd name="T1" fmla="*/ 0 h 219"/>
                <a:gd name="T2" fmla="*/ 2147483647 w 981"/>
                <a:gd name="T3" fmla="*/ 2147483647 h 219"/>
                <a:gd name="T4" fmla="*/ 2147483647 w 981"/>
                <a:gd name="T5" fmla="*/ 2147483647 h 219"/>
                <a:gd name="T6" fmla="*/ 2147483647 w 981"/>
                <a:gd name="T7" fmla="*/ 0 h 219"/>
                <a:gd name="T8" fmla="*/ 0 w 981"/>
                <a:gd name="T9" fmla="*/ 0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1"/>
                <a:gd name="T16" fmla="*/ 0 h 219"/>
                <a:gd name="T17" fmla="*/ 981 w 981"/>
                <a:gd name="T18" fmla="*/ 219 h 2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1" h="219">
                  <a:moveTo>
                    <a:pt x="0" y="0"/>
                  </a:moveTo>
                  <a:lnTo>
                    <a:pt x="228" y="219"/>
                  </a:lnTo>
                  <a:lnTo>
                    <a:pt x="981" y="219"/>
                  </a:lnTo>
                  <a:lnTo>
                    <a:pt x="9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</p:spPr>
          <p:txBody>
            <a:bodyPr>
              <a:flatTx/>
            </a:bodyPr>
            <a:lstStyle/>
            <a:p>
              <a:endParaRPr lang="ko-KR" altLang="en-US"/>
            </a:p>
          </p:txBody>
        </p:sp>
        <p:sp>
          <p:nvSpPr>
            <p:cNvPr id="366" name="AutoShape 9"/>
            <p:cNvSpPr>
              <a:spLocks noChangeArrowheads="1"/>
            </p:cNvSpPr>
            <p:nvPr/>
          </p:nvSpPr>
          <p:spPr bwMode="auto">
            <a:xfrm>
              <a:off x="677863" y="3054350"/>
              <a:ext cx="3195637" cy="2273300"/>
            </a:xfrm>
            <a:prstGeom prst="roundRect">
              <a:avLst>
                <a:gd name="adj" fmla="val 5968"/>
              </a:avLst>
            </a:prstGeom>
            <a:solidFill>
              <a:schemeClr val="bg1"/>
            </a:soli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67" name="Text Box 10"/>
            <p:cNvSpPr txBox="1">
              <a:spLocks noChangeArrowheads="1"/>
            </p:cNvSpPr>
            <p:nvPr/>
          </p:nvSpPr>
          <p:spPr bwMode="auto">
            <a:xfrm>
              <a:off x="480313" y="2541277"/>
              <a:ext cx="3200427" cy="27263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ko-KR" altLang="en-US" sz="2100" dirty="0" smtClean="0">
                  <a:latin typeface="HY견고딕" pitchFamily="18" charset="-127"/>
                  <a:ea typeface="HY견고딕" pitchFamily="18" charset="-127"/>
                </a:rPr>
                <a:t>관리인원 및 서비스 횟수</a:t>
              </a:r>
              <a:endParaRPr lang="en-US" altLang="ko-KR" sz="21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75300" y="9291638"/>
            <a:ext cx="5162550" cy="38004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747538" y="9767888"/>
            <a:ext cx="4333875" cy="29575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grpSp>
        <p:nvGrpSpPr>
          <p:cNvPr id="620" name="그룹 619"/>
          <p:cNvGrpSpPr/>
          <p:nvPr/>
        </p:nvGrpSpPr>
        <p:grpSpPr>
          <a:xfrm>
            <a:off x="18273727" y="13475412"/>
            <a:ext cx="11260791" cy="954107"/>
            <a:chOff x="18273727" y="13844508"/>
            <a:chExt cx="11260791" cy="954107"/>
          </a:xfrm>
        </p:grpSpPr>
        <p:grpSp>
          <p:nvGrpSpPr>
            <p:cNvPr id="353" name="Group 98"/>
            <p:cNvGrpSpPr>
              <a:grpSpLocks noChangeAspect="1"/>
            </p:cNvGrpSpPr>
            <p:nvPr/>
          </p:nvGrpSpPr>
          <p:grpSpPr bwMode="auto">
            <a:xfrm>
              <a:off x="18273727" y="13934434"/>
              <a:ext cx="354439" cy="325728"/>
              <a:chOff x="748" y="837"/>
              <a:chExt cx="200" cy="200"/>
            </a:xfrm>
          </p:grpSpPr>
          <p:sp>
            <p:nvSpPr>
              <p:cNvPr id="355" name="AutoShape 99"/>
              <p:cNvSpPr>
                <a:spLocks noChangeAspect="1" noChangeArrowheads="1"/>
              </p:cNvSpPr>
              <p:nvPr/>
            </p:nvSpPr>
            <p:spPr bwMode="auto">
              <a:xfrm>
                <a:off x="748" y="837"/>
                <a:ext cx="200" cy="200"/>
              </a:xfrm>
              <a:custGeom>
                <a:avLst/>
                <a:gdLst>
                  <a:gd name="G0" fmla="+- 3295 0 0"/>
                  <a:gd name="G1" fmla="+- 21600 0 3295"/>
                  <a:gd name="G2" fmla="+- 21600 0 3295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295" y="10800"/>
                    </a:moveTo>
                    <a:cubicBezTo>
                      <a:pt x="3295" y="14945"/>
                      <a:pt x="6655" y="18305"/>
                      <a:pt x="10800" y="18305"/>
                    </a:cubicBezTo>
                    <a:cubicBezTo>
                      <a:pt x="14945" y="18305"/>
                      <a:pt x="18305" y="14945"/>
                      <a:pt x="18305" y="10800"/>
                    </a:cubicBezTo>
                    <a:cubicBezTo>
                      <a:pt x="18305" y="6655"/>
                      <a:pt x="14945" y="3295"/>
                      <a:pt x="10800" y="3295"/>
                    </a:cubicBezTo>
                    <a:cubicBezTo>
                      <a:pt x="6655" y="3295"/>
                      <a:pt x="3295" y="6655"/>
                      <a:pt x="3295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AEAEAE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 algn="ctr">
                <a:noFill/>
                <a:round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56" name="Oval 100"/>
              <p:cNvSpPr>
                <a:spLocks noChangeAspect="1" noChangeArrowheads="1"/>
              </p:cNvSpPr>
              <p:nvPr/>
            </p:nvSpPr>
            <p:spPr bwMode="auto">
              <a:xfrm>
                <a:off x="775" y="864"/>
                <a:ext cx="146" cy="146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354" name="Text Box 121"/>
            <p:cNvSpPr txBox="1">
              <a:spLocks noChangeArrowheads="1"/>
            </p:cNvSpPr>
            <p:nvPr/>
          </p:nvSpPr>
          <p:spPr bwMode="auto">
            <a:xfrm>
              <a:off x="18762987" y="13844508"/>
              <a:ext cx="10771531" cy="95410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ko-KR" altLang="en-US" sz="2800" dirty="0" smtClean="0">
                  <a:latin typeface="HY강M" pitchFamily="18" charset="-127"/>
                  <a:ea typeface="HY강M" pitchFamily="18" charset="-127"/>
                </a:rPr>
                <a:t>암종별 </a:t>
              </a:r>
              <a:r>
                <a:rPr lang="en-US" altLang="ko-KR" sz="2800" dirty="0" smtClean="0">
                  <a:latin typeface="HY강M" pitchFamily="18" charset="-127"/>
                  <a:ea typeface="HY강M" pitchFamily="18" charset="-127"/>
                </a:rPr>
                <a:t>: </a:t>
              </a:r>
              <a:r>
                <a:rPr lang="ko-KR" altLang="en-US" sz="2800" dirty="0" smtClean="0">
                  <a:latin typeface="HY강M" pitchFamily="18" charset="-127"/>
                  <a:ea typeface="HY강M" pitchFamily="18" charset="-127"/>
                </a:rPr>
                <a:t>위암이 가장 많았고</a:t>
              </a:r>
              <a:r>
                <a:rPr lang="en-US" altLang="ko-KR" sz="2800" dirty="0" smtClean="0">
                  <a:latin typeface="HY강M" pitchFamily="18" charset="-127"/>
                  <a:ea typeface="HY강M" pitchFamily="18" charset="-127"/>
                </a:rPr>
                <a:t>, </a:t>
              </a:r>
              <a:r>
                <a:rPr lang="ko-KR" altLang="en-US" sz="2800" dirty="0" smtClean="0">
                  <a:latin typeface="HY강M" pitchFamily="18" charset="-127"/>
                  <a:ea typeface="HY강M" pitchFamily="18" charset="-127"/>
                </a:rPr>
                <a:t>폐암</a:t>
              </a:r>
              <a:r>
                <a:rPr lang="en-US" altLang="ko-KR" sz="2800" dirty="0" smtClean="0">
                  <a:latin typeface="HY강M" pitchFamily="18" charset="-127"/>
                  <a:ea typeface="HY강M" pitchFamily="18" charset="-127"/>
                </a:rPr>
                <a:t>, </a:t>
              </a:r>
              <a:r>
                <a:rPr lang="ko-KR" altLang="en-US" sz="2800" dirty="0" smtClean="0">
                  <a:latin typeface="HY강M" pitchFamily="18" charset="-127"/>
                  <a:ea typeface="HY강M" pitchFamily="18" charset="-127"/>
                </a:rPr>
                <a:t>간암</a:t>
              </a:r>
              <a:r>
                <a:rPr lang="en-US" altLang="ko-KR" sz="2800" dirty="0" smtClean="0">
                  <a:latin typeface="HY강M" pitchFamily="18" charset="-127"/>
                  <a:ea typeface="HY강M" pitchFamily="18" charset="-127"/>
                </a:rPr>
                <a:t>, </a:t>
              </a:r>
              <a:r>
                <a:rPr lang="ko-KR" altLang="en-US" sz="2800" dirty="0" smtClean="0">
                  <a:latin typeface="HY강M" pitchFamily="18" charset="-127"/>
                  <a:ea typeface="HY강M" pitchFamily="18" charset="-127"/>
                </a:rPr>
                <a:t>대장암</a:t>
              </a:r>
              <a:r>
                <a:rPr lang="en-US" altLang="ko-KR" sz="2800" dirty="0" smtClean="0">
                  <a:latin typeface="HY강M" pitchFamily="18" charset="-127"/>
                  <a:ea typeface="HY강M" pitchFamily="18" charset="-127"/>
                </a:rPr>
                <a:t>, </a:t>
              </a:r>
              <a:r>
                <a:rPr lang="ko-KR" altLang="en-US" sz="2800" dirty="0" smtClean="0">
                  <a:latin typeface="HY강M" pitchFamily="18" charset="-127"/>
                  <a:ea typeface="HY강M" pitchFamily="18" charset="-127"/>
                </a:rPr>
                <a:t>유방암</a:t>
              </a:r>
              <a:r>
                <a:rPr lang="en-US" altLang="ko-KR" sz="2800" dirty="0" smtClean="0">
                  <a:latin typeface="HY강M" pitchFamily="18" charset="-127"/>
                  <a:ea typeface="HY강M" pitchFamily="18" charset="-127"/>
                </a:rPr>
                <a:t>, </a:t>
              </a:r>
              <a:r>
                <a:rPr lang="ko-KR" altLang="en-US" sz="2800" dirty="0" smtClean="0">
                  <a:latin typeface="HY강M" pitchFamily="18" charset="-127"/>
                  <a:ea typeface="HY강M" pitchFamily="18" charset="-127"/>
                </a:rPr>
                <a:t>췌장암              </a:t>
              </a:r>
              <a:endParaRPr lang="en-US" altLang="ko-KR" sz="2800" dirty="0" smtClean="0">
                <a:latin typeface="HY강M" pitchFamily="18" charset="-127"/>
                <a:ea typeface="HY강M" pitchFamily="18" charset="-127"/>
              </a:endParaRPr>
            </a:p>
            <a:p>
              <a:pPr algn="l"/>
              <a:r>
                <a:rPr lang="en-US" altLang="ko-KR" sz="2800" dirty="0" smtClean="0">
                  <a:latin typeface="HY강M" pitchFamily="18" charset="-127"/>
                  <a:ea typeface="HY강M" pitchFamily="18" charset="-127"/>
                </a:rPr>
                <a:t>            </a:t>
              </a:r>
              <a:r>
                <a:rPr lang="ko-KR" altLang="en-US" sz="2800" dirty="0" smtClean="0">
                  <a:latin typeface="HY강M" pitchFamily="18" charset="-127"/>
                  <a:ea typeface="HY강M" pitchFamily="18" charset="-127"/>
                </a:rPr>
                <a:t>순으로 나타남</a:t>
              </a:r>
              <a:endParaRPr lang="en-US" altLang="ko-KR" sz="2800" dirty="0" smtClean="0">
                <a:latin typeface="HY강M" pitchFamily="18" charset="-127"/>
                <a:ea typeface="HY강M" pitchFamily="18" charset="-127"/>
              </a:endParaRPr>
            </a:p>
          </p:txBody>
        </p:sp>
      </p:grpSp>
      <p:grpSp>
        <p:nvGrpSpPr>
          <p:cNvPr id="379" name="그룹 3"/>
          <p:cNvGrpSpPr/>
          <p:nvPr/>
        </p:nvGrpSpPr>
        <p:grpSpPr>
          <a:xfrm>
            <a:off x="18273727" y="14975610"/>
            <a:ext cx="5200165" cy="5558734"/>
            <a:chOff x="395288" y="2492375"/>
            <a:chExt cx="3787775" cy="3127375"/>
          </a:xfrm>
        </p:grpSpPr>
        <p:sp>
          <p:nvSpPr>
            <p:cNvPr id="395" name="Freeform 5"/>
            <p:cNvSpPr>
              <a:spLocks/>
            </p:cNvSpPr>
            <p:nvPr/>
          </p:nvSpPr>
          <p:spPr bwMode="auto">
            <a:xfrm>
              <a:off x="395288" y="2498725"/>
              <a:ext cx="3787775" cy="3121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99" y="0"/>
                </a:cxn>
                <a:cxn ang="0">
                  <a:pos x="1572" y="128"/>
                </a:cxn>
                <a:cxn ang="0">
                  <a:pos x="2386" y="128"/>
                </a:cxn>
                <a:cxn ang="0">
                  <a:pos x="2386" y="1966"/>
                </a:cxn>
                <a:cxn ang="0">
                  <a:pos x="0" y="1966"/>
                </a:cxn>
                <a:cxn ang="0">
                  <a:pos x="0" y="0"/>
                </a:cxn>
              </a:cxnLst>
              <a:rect l="0" t="0" r="r" b="b"/>
              <a:pathLst>
                <a:path w="2386" h="1966">
                  <a:moveTo>
                    <a:pt x="0" y="0"/>
                  </a:moveTo>
                  <a:lnTo>
                    <a:pt x="1399" y="0"/>
                  </a:lnTo>
                  <a:lnTo>
                    <a:pt x="1572" y="128"/>
                  </a:lnTo>
                  <a:lnTo>
                    <a:pt x="2386" y="128"/>
                  </a:lnTo>
                  <a:lnTo>
                    <a:pt x="2386" y="1966"/>
                  </a:lnTo>
                  <a:lnTo>
                    <a:pt x="0" y="196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5000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96" name="AutoShape 6"/>
            <p:cNvSpPr>
              <a:spLocks noChangeArrowheads="1"/>
            </p:cNvSpPr>
            <p:nvPr/>
          </p:nvSpPr>
          <p:spPr bwMode="auto">
            <a:xfrm>
              <a:off x="620713" y="3003550"/>
              <a:ext cx="3313112" cy="2376488"/>
            </a:xfrm>
            <a:prstGeom prst="roundRect">
              <a:avLst>
                <a:gd name="adj" fmla="val 5968"/>
              </a:avLst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97" name="Freeform 8"/>
            <p:cNvSpPr>
              <a:spLocks/>
            </p:cNvSpPr>
            <p:nvPr/>
          </p:nvSpPr>
          <p:spPr bwMode="auto">
            <a:xfrm>
              <a:off x="2625725" y="2492375"/>
              <a:ext cx="1557338" cy="347663"/>
            </a:xfrm>
            <a:custGeom>
              <a:avLst/>
              <a:gdLst>
                <a:gd name="T0" fmla="*/ 0 w 981"/>
                <a:gd name="T1" fmla="*/ 0 h 219"/>
                <a:gd name="T2" fmla="*/ 2147483647 w 981"/>
                <a:gd name="T3" fmla="*/ 2147483647 h 219"/>
                <a:gd name="T4" fmla="*/ 2147483647 w 981"/>
                <a:gd name="T5" fmla="*/ 2147483647 h 219"/>
                <a:gd name="T6" fmla="*/ 2147483647 w 981"/>
                <a:gd name="T7" fmla="*/ 0 h 219"/>
                <a:gd name="T8" fmla="*/ 0 w 981"/>
                <a:gd name="T9" fmla="*/ 0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1"/>
                <a:gd name="T16" fmla="*/ 0 h 219"/>
                <a:gd name="T17" fmla="*/ 981 w 981"/>
                <a:gd name="T18" fmla="*/ 219 h 2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1" h="219">
                  <a:moveTo>
                    <a:pt x="0" y="0"/>
                  </a:moveTo>
                  <a:lnTo>
                    <a:pt x="228" y="219"/>
                  </a:lnTo>
                  <a:lnTo>
                    <a:pt x="981" y="219"/>
                  </a:lnTo>
                  <a:lnTo>
                    <a:pt x="9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</p:spPr>
          <p:txBody>
            <a:bodyPr>
              <a:flatTx/>
            </a:bodyPr>
            <a:lstStyle/>
            <a:p>
              <a:endParaRPr lang="ko-KR" altLang="en-US"/>
            </a:p>
          </p:txBody>
        </p:sp>
        <p:sp>
          <p:nvSpPr>
            <p:cNvPr id="398" name="AutoShape 9"/>
            <p:cNvSpPr>
              <a:spLocks noChangeArrowheads="1"/>
            </p:cNvSpPr>
            <p:nvPr/>
          </p:nvSpPr>
          <p:spPr bwMode="auto">
            <a:xfrm>
              <a:off x="677863" y="3054350"/>
              <a:ext cx="3195637" cy="2273300"/>
            </a:xfrm>
            <a:prstGeom prst="roundRect">
              <a:avLst>
                <a:gd name="adj" fmla="val 5968"/>
              </a:avLst>
            </a:prstGeom>
            <a:solidFill>
              <a:schemeClr val="bg1"/>
            </a:soli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99" name="Text Box 10"/>
            <p:cNvSpPr txBox="1">
              <a:spLocks noChangeArrowheads="1"/>
            </p:cNvSpPr>
            <p:nvPr/>
          </p:nvSpPr>
          <p:spPr bwMode="auto">
            <a:xfrm>
              <a:off x="419983" y="2572758"/>
              <a:ext cx="3357586" cy="23376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ko-KR" altLang="en-US" sz="2100" dirty="0" smtClean="0">
                  <a:latin typeface="HY견고딕" pitchFamily="18" charset="-127"/>
                  <a:ea typeface="HY견고딕" pitchFamily="18" charset="-127"/>
                </a:rPr>
                <a:t>마약성 진통제 투약 비율</a:t>
              </a:r>
              <a:endParaRPr lang="en-US" altLang="ko-KR" sz="21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773775" y="16332200"/>
            <a:ext cx="4143375" cy="32146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grpSp>
        <p:nvGrpSpPr>
          <p:cNvPr id="381" name="그룹 15"/>
          <p:cNvGrpSpPr/>
          <p:nvPr/>
        </p:nvGrpSpPr>
        <p:grpSpPr>
          <a:xfrm>
            <a:off x="24354433" y="14975610"/>
            <a:ext cx="5200166" cy="5558734"/>
            <a:chOff x="4859338" y="2492375"/>
            <a:chExt cx="3787775" cy="3127375"/>
          </a:xfrm>
        </p:grpSpPr>
        <p:sp>
          <p:nvSpPr>
            <p:cNvPr id="387" name="Freeform 14"/>
            <p:cNvSpPr>
              <a:spLocks/>
            </p:cNvSpPr>
            <p:nvPr/>
          </p:nvSpPr>
          <p:spPr bwMode="auto">
            <a:xfrm>
              <a:off x="4859338" y="2498725"/>
              <a:ext cx="3787775" cy="3121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99" y="0"/>
                </a:cxn>
                <a:cxn ang="0">
                  <a:pos x="1572" y="128"/>
                </a:cxn>
                <a:cxn ang="0">
                  <a:pos x="2386" y="128"/>
                </a:cxn>
                <a:cxn ang="0">
                  <a:pos x="2386" y="1966"/>
                </a:cxn>
                <a:cxn ang="0">
                  <a:pos x="0" y="1966"/>
                </a:cxn>
                <a:cxn ang="0">
                  <a:pos x="0" y="0"/>
                </a:cxn>
              </a:cxnLst>
              <a:rect l="0" t="0" r="r" b="b"/>
              <a:pathLst>
                <a:path w="2386" h="1966">
                  <a:moveTo>
                    <a:pt x="0" y="0"/>
                  </a:moveTo>
                  <a:lnTo>
                    <a:pt x="1399" y="0"/>
                  </a:lnTo>
                  <a:lnTo>
                    <a:pt x="1572" y="128"/>
                  </a:lnTo>
                  <a:lnTo>
                    <a:pt x="2386" y="128"/>
                  </a:lnTo>
                  <a:lnTo>
                    <a:pt x="2386" y="1966"/>
                  </a:lnTo>
                  <a:lnTo>
                    <a:pt x="0" y="196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FFCC"/>
                </a:gs>
                <a:gs pos="50000">
                  <a:schemeClr val="bg1"/>
                </a:gs>
                <a:gs pos="100000">
                  <a:srgbClr val="CCFFCC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88" name="AutoShape 15"/>
            <p:cNvSpPr>
              <a:spLocks noChangeArrowheads="1"/>
            </p:cNvSpPr>
            <p:nvPr/>
          </p:nvSpPr>
          <p:spPr bwMode="auto">
            <a:xfrm>
              <a:off x="5084763" y="3003550"/>
              <a:ext cx="3313112" cy="2376488"/>
            </a:xfrm>
            <a:prstGeom prst="roundRect">
              <a:avLst>
                <a:gd name="adj" fmla="val 5968"/>
              </a:avLst>
            </a:prstGeom>
            <a:gradFill rotWithShape="1">
              <a:gsLst>
                <a:gs pos="0">
                  <a:srgbClr val="99FF66"/>
                </a:gs>
                <a:gs pos="50000">
                  <a:srgbClr val="CCFFCC"/>
                </a:gs>
                <a:gs pos="100000">
                  <a:srgbClr val="99FF66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89" name="Freeform 16"/>
            <p:cNvSpPr>
              <a:spLocks/>
            </p:cNvSpPr>
            <p:nvPr/>
          </p:nvSpPr>
          <p:spPr bwMode="auto">
            <a:xfrm>
              <a:off x="7089775" y="2492375"/>
              <a:ext cx="1557338" cy="347663"/>
            </a:xfrm>
            <a:custGeom>
              <a:avLst/>
              <a:gdLst>
                <a:gd name="T0" fmla="*/ 0 w 981"/>
                <a:gd name="T1" fmla="*/ 0 h 219"/>
                <a:gd name="T2" fmla="*/ 2147483647 w 981"/>
                <a:gd name="T3" fmla="*/ 2147483647 h 219"/>
                <a:gd name="T4" fmla="*/ 2147483647 w 981"/>
                <a:gd name="T5" fmla="*/ 2147483647 h 219"/>
                <a:gd name="T6" fmla="*/ 2147483647 w 981"/>
                <a:gd name="T7" fmla="*/ 0 h 219"/>
                <a:gd name="T8" fmla="*/ 0 w 981"/>
                <a:gd name="T9" fmla="*/ 0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1"/>
                <a:gd name="T16" fmla="*/ 0 h 219"/>
                <a:gd name="T17" fmla="*/ 981 w 981"/>
                <a:gd name="T18" fmla="*/ 219 h 2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1" h="219">
                  <a:moveTo>
                    <a:pt x="0" y="0"/>
                  </a:moveTo>
                  <a:lnTo>
                    <a:pt x="228" y="219"/>
                  </a:lnTo>
                  <a:lnTo>
                    <a:pt x="981" y="219"/>
                  </a:lnTo>
                  <a:lnTo>
                    <a:pt x="9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3366"/>
              </a:extrusionClr>
            </a:sp3d>
          </p:spPr>
          <p:txBody>
            <a:bodyPr>
              <a:flatTx/>
            </a:bodyPr>
            <a:lstStyle/>
            <a:p>
              <a:endParaRPr lang="ko-KR" altLang="en-US"/>
            </a:p>
          </p:txBody>
        </p:sp>
        <p:sp>
          <p:nvSpPr>
            <p:cNvPr id="390" name="AutoShape 17"/>
            <p:cNvSpPr>
              <a:spLocks noChangeArrowheads="1"/>
            </p:cNvSpPr>
            <p:nvPr/>
          </p:nvSpPr>
          <p:spPr bwMode="auto">
            <a:xfrm>
              <a:off x="5141913" y="3054350"/>
              <a:ext cx="3195637" cy="2273300"/>
            </a:xfrm>
            <a:prstGeom prst="roundRect">
              <a:avLst>
                <a:gd name="adj" fmla="val 5968"/>
              </a:avLst>
            </a:prstGeom>
            <a:solidFill>
              <a:schemeClr val="bg1"/>
            </a:soli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91" name="Text Box 18"/>
            <p:cNvSpPr txBox="1">
              <a:spLocks noChangeArrowheads="1"/>
            </p:cNvSpPr>
            <p:nvPr/>
          </p:nvSpPr>
          <p:spPr bwMode="auto">
            <a:xfrm>
              <a:off x="4957234" y="2580145"/>
              <a:ext cx="2343171" cy="23376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ko-KR" altLang="en-US" sz="2100" dirty="0" smtClean="0">
                  <a:latin typeface="HY견고딕" pitchFamily="18" charset="-127"/>
                  <a:ea typeface="HY견고딕" pitchFamily="18" charset="-127"/>
                </a:rPr>
                <a:t>말기 암환자 성비</a:t>
              </a:r>
              <a:endParaRPr lang="en-US" altLang="ko-KR" sz="21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788813" y="16403638"/>
            <a:ext cx="4333875" cy="321468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grpSp>
        <p:nvGrpSpPr>
          <p:cNvPr id="621" name="그룹 620"/>
          <p:cNvGrpSpPr/>
          <p:nvPr/>
        </p:nvGrpSpPr>
        <p:grpSpPr>
          <a:xfrm>
            <a:off x="18273727" y="20619212"/>
            <a:ext cx="11572956" cy="954107"/>
            <a:chOff x="18273727" y="21345498"/>
            <a:chExt cx="11572956" cy="954107"/>
          </a:xfrm>
        </p:grpSpPr>
        <p:grpSp>
          <p:nvGrpSpPr>
            <p:cNvPr id="383" name="Group 98"/>
            <p:cNvGrpSpPr>
              <a:grpSpLocks noChangeAspect="1"/>
            </p:cNvGrpSpPr>
            <p:nvPr/>
          </p:nvGrpSpPr>
          <p:grpSpPr bwMode="auto">
            <a:xfrm>
              <a:off x="18273727" y="21450379"/>
              <a:ext cx="355250" cy="379902"/>
              <a:chOff x="748" y="837"/>
              <a:chExt cx="200" cy="200"/>
            </a:xfrm>
          </p:grpSpPr>
          <p:sp>
            <p:nvSpPr>
              <p:cNvPr id="385" name="AutoShape 99"/>
              <p:cNvSpPr>
                <a:spLocks noChangeAspect="1" noChangeArrowheads="1"/>
              </p:cNvSpPr>
              <p:nvPr/>
            </p:nvSpPr>
            <p:spPr bwMode="auto">
              <a:xfrm>
                <a:off x="748" y="837"/>
                <a:ext cx="200" cy="200"/>
              </a:xfrm>
              <a:custGeom>
                <a:avLst/>
                <a:gdLst>
                  <a:gd name="G0" fmla="+- 3295 0 0"/>
                  <a:gd name="G1" fmla="+- 21600 0 3295"/>
                  <a:gd name="G2" fmla="+- 21600 0 3295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295" y="10800"/>
                    </a:moveTo>
                    <a:cubicBezTo>
                      <a:pt x="3295" y="14945"/>
                      <a:pt x="6655" y="18305"/>
                      <a:pt x="10800" y="18305"/>
                    </a:cubicBezTo>
                    <a:cubicBezTo>
                      <a:pt x="14945" y="18305"/>
                      <a:pt x="18305" y="14945"/>
                      <a:pt x="18305" y="10800"/>
                    </a:cubicBezTo>
                    <a:cubicBezTo>
                      <a:pt x="18305" y="6655"/>
                      <a:pt x="14945" y="3295"/>
                      <a:pt x="10800" y="3295"/>
                    </a:cubicBezTo>
                    <a:cubicBezTo>
                      <a:pt x="6655" y="3295"/>
                      <a:pt x="3295" y="6655"/>
                      <a:pt x="3295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AEAEAE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 algn="ctr">
                <a:noFill/>
                <a:round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86" name="Oval 100"/>
              <p:cNvSpPr>
                <a:spLocks noChangeAspect="1" noChangeArrowheads="1"/>
              </p:cNvSpPr>
              <p:nvPr/>
            </p:nvSpPr>
            <p:spPr bwMode="auto">
              <a:xfrm>
                <a:off x="775" y="864"/>
                <a:ext cx="146" cy="146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384" name="Text Box 121"/>
            <p:cNvSpPr txBox="1">
              <a:spLocks noChangeArrowheads="1"/>
            </p:cNvSpPr>
            <p:nvPr/>
          </p:nvSpPr>
          <p:spPr bwMode="auto">
            <a:xfrm>
              <a:off x="18764106" y="21345498"/>
              <a:ext cx="11082577" cy="95410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ko-KR" altLang="en-US" sz="2800" dirty="0" smtClean="0">
                  <a:latin typeface="HY강M" pitchFamily="18" charset="-127"/>
                  <a:ea typeface="HY강M" pitchFamily="18" charset="-127"/>
                </a:rPr>
                <a:t>통증이 심한 </a:t>
              </a:r>
              <a:r>
                <a:rPr lang="en-US" altLang="ko-KR" sz="2800" dirty="0" smtClean="0">
                  <a:latin typeface="HY강M" pitchFamily="18" charset="-127"/>
                  <a:ea typeface="HY강M" pitchFamily="18" charset="-127"/>
                </a:rPr>
                <a:t>220</a:t>
              </a:r>
              <a:r>
                <a:rPr lang="ko-KR" altLang="en-US" sz="2800" dirty="0" smtClean="0">
                  <a:latin typeface="HY강M" pitchFamily="18" charset="-127"/>
                  <a:ea typeface="HY강M" pitchFamily="18" charset="-127"/>
                </a:rPr>
                <a:t>명 중 </a:t>
              </a:r>
              <a:r>
                <a:rPr lang="en-US" altLang="ko-KR" sz="2800" dirty="0" smtClean="0">
                  <a:latin typeface="HY강M" pitchFamily="18" charset="-127"/>
                  <a:ea typeface="HY강M" pitchFamily="18" charset="-127"/>
                </a:rPr>
                <a:t>200</a:t>
              </a:r>
              <a:r>
                <a:rPr lang="ko-KR" altLang="en-US" sz="2800" dirty="0" smtClean="0">
                  <a:latin typeface="HY강M" pitchFamily="18" charset="-127"/>
                  <a:ea typeface="HY강M" pitchFamily="18" charset="-127"/>
                </a:rPr>
                <a:t>명이 마약성 진통제로 통증 조절되었으며</a:t>
              </a:r>
              <a:r>
                <a:rPr lang="en-US" altLang="ko-KR" sz="2800" dirty="0" smtClean="0">
                  <a:latin typeface="HY강M" pitchFamily="18" charset="-127"/>
                  <a:ea typeface="HY강M" pitchFamily="18" charset="-127"/>
                </a:rPr>
                <a:t>, 20</a:t>
              </a:r>
              <a:r>
                <a:rPr lang="ko-KR" altLang="en-US" sz="2800" dirty="0" smtClean="0">
                  <a:latin typeface="HY강M" pitchFamily="18" charset="-127"/>
                  <a:ea typeface="HY강M" pitchFamily="18" charset="-127"/>
                </a:rPr>
                <a:t>명은 비마약성 진통제와 병용투여함</a:t>
              </a:r>
              <a:r>
                <a:rPr lang="en-US" altLang="ko-KR" sz="2100" dirty="0" smtClean="0">
                  <a:latin typeface="HY견고딕" pitchFamily="18" charset="-127"/>
                  <a:ea typeface="HY견고딕" pitchFamily="18" charset="-127"/>
                </a:rPr>
                <a:t>.</a:t>
              </a:r>
            </a:p>
          </p:txBody>
        </p:sp>
      </p:grpSp>
      <p:sp>
        <p:nvSpPr>
          <p:cNvPr id="403" name="AutoShape 7"/>
          <p:cNvSpPr>
            <a:spLocks noChangeArrowheads="1"/>
          </p:cNvSpPr>
          <p:nvPr/>
        </p:nvSpPr>
        <p:spPr bwMode="auto">
          <a:xfrm>
            <a:off x="18273727" y="21905096"/>
            <a:ext cx="11715832" cy="6715172"/>
          </a:xfrm>
          <a:prstGeom prst="roundRect">
            <a:avLst>
              <a:gd name="adj" fmla="val 8403"/>
            </a:avLst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 w="31750" algn="ctr">
            <a:solidFill>
              <a:srgbClr val="5F5F5F"/>
            </a:solidFill>
            <a:round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404" name="표 403"/>
          <p:cNvGraphicFramePr>
            <a:graphicFrameLocks noGrp="1"/>
          </p:cNvGraphicFramePr>
          <p:nvPr/>
        </p:nvGraphicFramePr>
        <p:xfrm>
          <a:off x="18702353" y="22776305"/>
          <a:ext cx="5143536" cy="1333509"/>
        </p:xfrm>
        <a:graphic>
          <a:graphicData uri="http://schemas.openxmlformats.org/drawingml/2006/table">
            <a:tbl>
              <a:tblPr/>
              <a:tblGrid>
                <a:gridCol w="724442"/>
                <a:gridCol w="561442"/>
                <a:gridCol w="642942"/>
                <a:gridCol w="642942"/>
                <a:gridCol w="642942"/>
                <a:gridCol w="642942"/>
                <a:gridCol w="561444"/>
                <a:gridCol w="724440"/>
              </a:tblGrid>
              <a:tr h="444503"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34</a:t>
                      </a:r>
                      <a:r>
                        <a:rPr lang="ko-KR" altLang="en-US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세이하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spc="0" dirty="0" smtClean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35~49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spc="0" dirty="0" smtClean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50~64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65</a:t>
                      </a:r>
                      <a:r>
                        <a:rPr lang="ko-KR" altLang="en-US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세 이상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450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남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여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남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여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남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여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남</a:t>
                      </a:r>
                      <a:endParaRPr lang="ko-KR" altLang="en-US" sz="1600" b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여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골육종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 </a:t>
                      </a:r>
                      <a:endParaRPr lang="ko-KR" altLang="en-US" sz="1600" b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간암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폐암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위암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폐암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폐암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대장암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5" name="표 404"/>
          <p:cNvGraphicFramePr>
            <a:graphicFrameLocks noGrp="1"/>
          </p:cNvGraphicFramePr>
          <p:nvPr/>
        </p:nvGraphicFramePr>
        <p:xfrm>
          <a:off x="18702354" y="24888655"/>
          <a:ext cx="5143535" cy="1333510"/>
        </p:xfrm>
        <a:graphic>
          <a:graphicData uri="http://schemas.openxmlformats.org/drawingml/2006/table">
            <a:tbl>
              <a:tblPr/>
              <a:tblGrid>
                <a:gridCol w="1285884"/>
                <a:gridCol w="1285884"/>
                <a:gridCol w="1285884"/>
                <a:gridCol w="1285883"/>
              </a:tblGrid>
              <a:tr h="66675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총환자수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용량↑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비율</a:t>
                      </a:r>
                      <a:r>
                        <a:rPr lang="en-US" altLang="ko-KR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(%)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비고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218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20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9.17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 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6" name="표 405"/>
          <p:cNvGraphicFramePr>
            <a:graphicFrameLocks noGrp="1"/>
          </p:cNvGraphicFramePr>
          <p:nvPr/>
        </p:nvGraphicFramePr>
        <p:xfrm>
          <a:off x="18702354" y="27062585"/>
          <a:ext cx="5143534" cy="1333509"/>
        </p:xfrm>
        <a:graphic>
          <a:graphicData uri="http://schemas.openxmlformats.org/drawingml/2006/table">
            <a:tbl>
              <a:tblPr/>
              <a:tblGrid>
                <a:gridCol w="527587"/>
                <a:gridCol w="527587"/>
                <a:gridCol w="566039"/>
                <a:gridCol w="774404"/>
                <a:gridCol w="775053"/>
                <a:gridCol w="775053"/>
                <a:gridCol w="1197811"/>
              </a:tblGrid>
              <a:tr h="67751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위암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간암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폐암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대장암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0" dirty="0" smtClean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유방   자궁암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췌장암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비고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99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spc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1.63</a:t>
                      </a:r>
                      <a:endParaRPr lang="ko-KR" altLang="en-US" sz="1600" b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1.29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2.04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2.67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3.50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2.43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0" dirty="0" smtClean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전체평균</a:t>
                      </a:r>
                      <a:endParaRPr lang="en-US" altLang="ko-KR" sz="1600" b="0" spc="0" dirty="0" smtClean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spc="0" dirty="0" smtClean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: </a:t>
                      </a:r>
                      <a:r>
                        <a:rPr lang="en-US" altLang="ko-KR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2.20</a:t>
                      </a:r>
                      <a:r>
                        <a:rPr lang="ko-KR" altLang="en-US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개월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7" name="표 406"/>
          <p:cNvGraphicFramePr>
            <a:graphicFrameLocks noGrp="1"/>
          </p:cNvGraphicFramePr>
          <p:nvPr/>
        </p:nvGraphicFramePr>
        <p:xfrm>
          <a:off x="24203079" y="24888657"/>
          <a:ext cx="5429290" cy="1333509"/>
        </p:xfrm>
        <a:graphic>
          <a:graphicData uri="http://schemas.openxmlformats.org/drawingml/2006/table">
            <a:tbl>
              <a:tblPr/>
              <a:tblGrid>
                <a:gridCol w="1085858"/>
                <a:gridCol w="1085858"/>
                <a:gridCol w="1085858"/>
                <a:gridCol w="1085858"/>
                <a:gridCol w="1085858"/>
              </a:tblGrid>
              <a:tr h="55562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계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0" dirty="0" smtClean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오심</a:t>
                      </a:r>
                      <a:r>
                        <a:rPr lang="en-US" altLang="ko-KR" sz="1600" b="0" spc="0" dirty="0" smtClean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·</a:t>
                      </a:r>
                      <a:r>
                        <a:rPr lang="ko-KR" altLang="en-US" sz="1600" b="0" spc="0" dirty="0" smtClean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구토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변비</a:t>
                      </a:r>
                      <a:endParaRPr lang="ko-KR" altLang="en-US" sz="1600" b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졸림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현훈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88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101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29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44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16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12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8" name="표 407"/>
          <p:cNvGraphicFramePr>
            <a:graphicFrameLocks noGrp="1"/>
          </p:cNvGraphicFramePr>
          <p:nvPr/>
        </p:nvGraphicFramePr>
        <p:xfrm>
          <a:off x="24203082" y="22776305"/>
          <a:ext cx="5429284" cy="1333511"/>
        </p:xfrm>
        <a:graphic>
          <a:graphicData uri="http://schemas.openxmlformats.org/drawingml/2006/table">
            <a:tbl>
              <a:tblPr/>
              <a:tblGrid>
                <a:gridCol w="785818"/>
                <a:gridCol w="857256"/>
                <a:gridCol w="857256"/>
                <a:gridCol w="857256"/>
                <a:gridCol w="857256"/>
                <a:gridCol w="1214442"/>
              </a:tblGrid>
              <a:tr h="78873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계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34</a:t>
                      </a:r>
                      <a:r>
                        <a:rPr lang="ko-KR" altLang="en-US" sz="1600" spc="0" dirty="0" smtClean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세</a:t>
                      </a:r>
                      <a:endParaRPr lang="en-US" altLang="ko-KR" sz="1600" spc="0" dirty="0" smtClean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spc="0" dirty="0" smtClean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이하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spc="0" dirty="0" smtClean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35~49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spc="0" dirty="0" smtClean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50~64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65</a:t>
                      </a:r>
                      <a:r>
                        <a:rPr lang="ko-KR" altLang="en-US" sz="160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세 </a:t>
                      </a:r>
                      <a:endParaRPr lang="en-US" altLang="ko-KR" sz="1600" spc="0" dirty="0" smtClean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spc="0" dirty="0" smtClean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이상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성별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77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spc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218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spc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1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5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33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179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spc="0" dirty="0" smtClean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  남 </a:t>
                      </a:r>
                      <a:r>
                        <a:rPr lang="en-US" altLang="ko-KR" sz="160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: 154</a:t>
                      </a:r>
                      <a:r>
                        <a:rPr lang="ko-KR" altLang="en-US" sz="1600" spc="0" dirty="0" smtClean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명</a:t>
                      </a:r>
                      <a:endParaRPr lang="en-US" altLang="ko-KR" sz="1600" spc="0" dirty="0" smtClean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spc="0" dirty="0" smtClean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  여 </a:t>
                      </a:r>
                      <a:r>
                        <a:rPr lang="en-US" altLang="ko-KR" sz="160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:  64</a:t>
                      </a:r>
                      <a:r>
                        <a:rPr lang="ko-KR" altLang="en-US" sz="160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명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9" name="표 408"/>
          <p:cNvGraphicFramePr>
            <a:graphicFrameLocks noGrp="1"/>
          </p:cNvGraphicFramePr>
          <p:nvPr/>
        </p:nvGraphicFramePr>
        <p:xfrm>
          <a:off x="24203079" y="27062585"/>
          <a:ext cx="5429290" cy="1333509"/>
        </p:xfrm>
        <a:graphic>
          <a:graphicData uri="http://schemas.openxmlformats.org/drawingml/2006/table">
            <a:tbl>
              <a:tblPr/>
              <a:tblGrid>
                <a:gridCol w="723905"/>
                <a:gridCol w="579124"/>
                <a:gridCol w="723905"/>
                <a:gridCol w="579124"/>
                <a:gridCol w="651515"/>
                <a:gridCol w="723905"/>
                <a:gridCol w="723905"/>
                <a:gridCol w="723907"/>
              </a:tblGrid>
              <a:tr h="444503"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통증경감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이완요법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정보제공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spc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정서적지지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450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대상자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spc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가족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대상자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가족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대상자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가족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대상자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가족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91%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89%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85.4%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83%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81%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82.5%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84.6%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spc="0" dirty="0">
                          <a:solidFill>
                            <a:srgbClr val="000000"/>
                          </a:solidFill>
                          <a:latin typeface="HY중고딕" pitchFamily="18" charset="-127"/>
                          <a:ea typeface="HY중고딕" pitchFamily="18" charset="-127"/>
                        </a:rPr>
                        <a:t>86.1%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13430" marR="13430" marT="15668" marB="1566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0" name="AutoShape 41"/>
          <p:cNvSpPr>
            <a:spLocks noChangeArrowheads="1"/>
          </p:cNvSpPr>
          <p:nvPr/>
        </p:nvSpPr>
        <p:spPr bwMode="auto">
          <a:xfrm>
            <a:off x="19694858" y="24231760"/>
            <a:ext cx="3357586" cy="558760"/>
          </a:xfrm>
          <a:prstGeom prst="roundRect">
            <a:avLst>
              <a:gd name="adj" fmla="val 49153"/>
            </a:avLst>
          </a:prstGeom>
          <a:solidFill>
            <a:srgbClr val="92D050"/>
          </a:solidFill>
          <a:ln w="9525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>
            <a:spAutoFit/>
          </a:bodyPr>
          <a:lstStyle/>
          <a:p>
            <a:pPr algn="ctr"/>
            <a:r>
              <a:rPr lang="ko-KR" altLang="en-US" sz="2000" b="1" dirty="0" smtClean="0">
                <a:latin typeface="HY강M" pitchFamily="18" charset="-127"/>
                <a:ea typeface="HY강M" pitchFamily="18" charset="-127"/>
              </a:rPr>
              <a:t>마약성 진통제 증량 비율</a:t>
            </a:r>
            <a:endParaRPr lang="ko-KR" altLang="en-US" sz="2000" b="1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424" name="AutoShape 41"/>
          <p:cNvSpPr>
            <a:spLocks noChangeArrowheads="1"/>
          </p:cNvSpPr>
          <p:nvPr/>
        </p:nvSpPr>
        <p:spPr bwMode="auto">
          <a:xfrm>
            <a:off x="24953179" y="24231762"/>
            <a:ext cx="3929090" cy="558760"/>
          </a:xfrm>
          <a:prstGeom prst="roundRect">
            <a:avLst>
              <a:gd name="adj" fmla="val 49153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>
            <a:spAutoFit/>
          </a:bodyPr>
          <a:lstStyle/>
          <a:p>
            <a:pPr algn="ctr"/>
            <a:r>
              <a:rPr lang="ko-KR" altLang="en-US" sz="2000" b="1" dirty="0" smtClean="0">
                <a:latin typeface="HY강M" pitchFamily="18" charset="-127"/>
                <a:ea typeface="HY강M" pitchFamily="18" charset="-127"/>
              </a:rPr>
              <a:t>마약성 진통제 부작용 관리수</a:t>
            </a:r>
            <a:endParaRPr lang="ko-KR" altLang="en-US" sz="2000" b="1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433" name="AutoShape 41"/>
          <p:cNvSpPr>
            <a:spLocks noChangeArrowheads="1"/>
          </p:cNvSpPr>
          <p:nvPr/>
        </p:nvSpPr>
        <p:spPr bwMode="auto">
          <a:xfrm>
            <a:off x="19687230" y="22119410"/>
            <a:ext cx="3372843" cy="558760"/>
          </a:xfrm>
          <a:prstGeom prst="roundRect">
            <a:avLst>
              <a:gd name="adj" fmla="val 49153"/>
            </a:avLst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>
            <a:spAutoFit/>
          </a:bodyPr>
          <a:lstStyle/>
          <a:p>
            <a:pPr algn="ctr"/>
            <a:r>
              <a:rPr lang="ko-KR" altLang="en-US" sz="2000" b="1" dirty="0" smtClean="0">
                <a:latin typeface="HY강M" pitchFamily="18" charset="-127"/>
                <a:ea typeface="HY강M" pitchFamily="18" charset="-127"/>
              </a:rPr>
              <a:t>연령별</a:t>
            </a:r>
            <a:r>
              <a:rPr lang="en-US" altLang="ko-KR" sz="2000" b="1" dirty="0" smtClean="0"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2000" b="1" dirty="0" smtClean="0">
                <a:latin typeface="HY강M" pitchFamily="18" charset="-127"/>
                <a:ea typeface="HY강M" pitchFamily="18" charset="-127"/>
              </a:rPr>
              <a:t>성별 관리 </a:t>
            </a:r>
            <a:r>
              <a:rPr lang="en-US" altLang="ko-KR" sz="2000" b="1" dirty="0" smtClean="0">
                <a:latin typeface="HY강M" pitchFamily="18" charset="-127"/>
                <a:ea typeface="HY강M" pitchFamily="18" charset="-127"/>
              </a:rPr>
              <a:t>1</a:t>
            </a:r>
            <a:r>
              <a:rPr lang="ko-KR" altLang="en-US" sz="2000" b="1" dirty="0" smtClean="0">
                <a:latin typeface="HY강M" pitchFamily="18" charset="-127"/>
                <a:ea typeface="HY강M" pitchFamily="18" charset="-127"/>
              </a:rPr>
              <a:t>순위</a:t>
            </a:r>
            <a:endParaRPr lang="ko-KR" altLang="en-US" sz="2000" b="1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421" name="AutoShape 41"/>
          <p:cNvSpPr>
            <a:spLocks noChangeArrowheads="1"/>
          </p:cNvSpPr>
          <p:nvPr/>
        </p:nvSpPr>
        <p:spPr bwMode="auto">
          <a:xfrm>
            <a:off x="25445617" y="22119410"/>
            <a:ext cx="2944214" cy="558760"/>
          </a:xfrm>
          <a:prstGeom prst="roundRect">
            <a:avLst>
              <a:gd name="adj" fmla="val 49153"/>
            </a:avLst>
          </a:prstGeom>
          <a:solidFill>
            <a:schemeClr val="accent4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>
            <a:spAutoFit/>
          </a:bodyPr>
          <a:lstStyle/>
          <a:p>
            <a:pPr algn="ctr"/>
            <a:r>
              <a:rPr lang="ko-KR" altLang="en-US" sz="2000" b="1" dirty="0" smtClean="0">
                <a:latin typeface="HY강M" pitchFamily="18" charset="-127"/>
                <a:ea typeface="HY강M" pitchFamily="18" charset="-127"/>
              </a:rPr>
              <a:t>연령별 </a:t>
            </a:r>
            <a:r>
              <a:rPr lang="en-US" altLang="ko-KR" sz="2000" b="1" dirty="0" smtClean="0"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2000" b="1" dirty="0" smtClean="0">
                <a:latin typeface="HY강M" pitchFamily="18" charset="-127"/>
                <a:ea typeface="HY강M" pitchFamily="18" charset="-127"/>
              </a:rPr>
              <a:t>성별 환자수</a:t>
            </a:r>
            <a:endParaRPr lang="ko-KR" altLang="en-US" sz="2000" b="1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427" name="AutoShape 41"/>
          <p:cNvSpPr>
            <a:spLocks noChangeArrowheads="1"/>
          </p:cNvSpPr>
          <p:nvPr/>
        </p:nvSpPr>
        <p:spPr bwMode="auto">
          <a:xfrm>
            <a:off x="19472915" y="26405690"/>
            <a:ext cx="3801472" cy="558760"/>
          </a:xfrm>
          <a:prstGeom prst="roundRect">
            <a:avLst>
              <a:gd name="adj" fmla="val 49153"/>
            </a:avLst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>
            <a:spAutoFit/>
          </a:bodyPr>
          <a:lstStyle/>
          <a:p>
            <a:pPr algn="ctr"/>
            <a:r>
              <a:rPr lang="ko-KR" altLang="en-US" sz="2000" b="1" dirty="0" smtClean="0">
                <a:latin typeface="HY강M" pitchFamily="18" charset="-127"/>
                <a:ea typeface="HY강M" pitchFamily="18" charset="-127"/>
              </a:rPr>
              <a:t>통증관리에서</a:t>
            </a: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ko-KR" altLang="en-US" sz="2000" b="1" dirty="0" smtClean="0">
                <a:latin typeface="HY강M" pitchFamily="18" charset="-127"/>
                <a:ea typeface="HY강M" pitchFamily="18" charset="-127"/>
              </a:rPr>
              <a:t>임종까지기간</a:t>
            </a:r>
            <a:endParaRPr lang="ko-KR" altLang="en-US" sz="2000" b="1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418" name="AutoShape 41"/>
          <p:cNvSpPr>
            <a:spLocks noChangeArrowheads="1"/>
          </p:cNvSpPr>
          <p:nvPr/>
        </p:nvSpPr>
        <p:spPr bwMode="auto">
          <a:xfrm>
            <a:off x="25874245" y="26405691"/>
            <a:ext cx="2086958" cy="558760"/>
          </a:xfrm>
          <a:prstGeom prst="roundRect">
            <a:avLst>
              <a:gd name="adj" fmla="val 49153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>
            <a:spAutoFit/>
          </a:bodyPr>
          <a:lstStyle/>
          <a:p>
            <a:pPr algn="ctr"/>
            <a:r>
              <a:rPr lang="ko-KR" altLang="en-US" sz="2000" b="1" dirty="0" smtClean="0">
                <a:latin typeface="HY강M" pitchFamily="18" charset="-127"/>
                <a:ea typeface="HY강M" pitchFamily="18" charset="-127"/>
              </a:rPr>
              <a:t>만  족  도</a:t>
            </a:r>
            <a:endParaRPr lang="ko-KR" altLang="en-US" sz="2000" b="1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477" name="Text Box 9"/>
          <p:cNvSpPr txBox="1">
            <a:spLocks noChangeArrowheads="1"/>
          </p:cNvSpPr>
          <p:nvPr/>
        </p:nvSpPr>
        <p:spPr bwMode="auto">
          <a:xfrm>
            <a:off x="18273727" y="30005676"/>
            <a:ext cx="733369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altLang="ko-KR" sz="28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91" name="Text Box 121"/>
          <p:cNvSpPr txBox="1">
            <a:spLocks noChangeArrowheads="1"/>
          </p:cNvSpPr>
          <p:nvPr/>
        </p:nvSpPr>
        <p:spPr bwMode="auto">
          <a:xfrm>
            <a:off x="11558555" y="48491938"/>
            <a:ext cx="9644130" cy="110799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경상남도 합천군 보건소</a:t>
            </a:r>
            <a:endParaRPr lang="en-US" altLang="ko-KR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grpSp>
        <p:nvGrpSpPr>
          <p:cNvPr id="617" name="그룹 616"/>
          <p:cNvGrpSpPr/>
          <p:nvPr/>
        </p:nvGrpSpPr>
        <p:grpSpPr>
          <a:xfrm>
            <a:off x="2700243" y="27682299"/>
            <a:ext cx="13144592" cy="2655528"/>
            <a:chOff x="2700243" y="27048216"/>
            <a:chExt cx="13144592" cy="26555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9" name="AutoShape 7"/>
            <p:cNvSpPr>
              <a:spLocks noChangeArrowheads="1"/>
            </p:cNvSpPr>
            <p:nvPr/>
          </p:nvSpPr>
          <p:spPr bwMode="auto">
            <a:xfrm>
              <a:off x="2700243" y="27048216"/>
              <a:ext cx="13144592" cy="2655528"/>
            </a:xfrm>
            <a:prstGeom prst="roundRect">
              <a:avLst>
                <a:gd name="adj" fmla="val 8403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ln w="31750" algn="ctr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2" name="Text Box 121"/>
            <p:cNvSpPr txBox="1">
              <a:spLocks noChangeArrowheads="1"/>
            </p:cNvSpPr>
            <p:nvPr/>
          </p:nvSpPr>
          <p:spPr bwMode="auto">
            <a:xfrm>
              <a:off x="3800129" y="27477259"/>
              <a:ext cx="10897655" cy="193078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ko-KR" sz="2800" dirty="0" smtClean="0">
                  <a:latin typeface="HY중고딕" pitchFamily="18" charset="-127"/>
                  <a:ea typeface="HY중고딕" pitchFamily="18" charset="-127"/>
                </a:rPr>
                <a:t>10</a:t>
              </a:r>
              <a:r>
                <a:rPr lang="ko-KR" altLang="en-US" sz="2800" dirty="0" smtClean="0">
                  <a:latin typeface="HY중고딕" pitchFamily="18" charset="-127"/>
                  <a:ea typeface="HY중고딕" pitchFamily="18" charset="-127"/>
                </a:rPr>
                <a:t>년간 방문 통증관리 사업의 추진현황을 조사 분석하여 지역주민에게 암에 대한 기초정보를 알리고 향후 암환자 호스피스 서비스의 효율적이고 체계적인 관리 모형 제시</a:t>
              </a:r>
              <a:endParaRPr lang="en-US" altLang="ko-KR" sz="2800" dirty="0" smtClean="0">
                <a:latin typeface="HY중고딕" pitchFamily="18" charset="-127"/>
                <a:ea typeface="HY중고딕" pitchFamily="18" charset="-127"/>
              </a:endParaRPr>
            </a:p>
          </p:txBody>
        </p:sp>
        <p:grpSp>
          <p:nvGrpSpPr>
            <p:cNvPr id="487" name="Group 118"/>
            <p:cNvGrpSpPr>
              <a:grpSpLocks noChangeAspect="1"/>
            </p:cNvGrpSpPr>
            <p:nvPr/>
          </p:nvGrpSpPr>
          <p:grpSpPr bwMode="auto">
            <a:xfrm>
              <a:off x="3300063" y="27763011"/>
              <a:ext cx="398457" cy="375970"/>
              <a:chOff x="748" y="837"/>
              <a:chExt cx="200" cy="200"/>
            </a:xfrm>
          </p:grpSpPr>
          <p:sp>
            <p:nvSpPr>
              <p:cNvPr id="488" name="AutoShape 119"/>
              <p:cNvSpPr>
                <a:spLocks noChangeAspect="1" noChangeArrowheads="1"/>
              </p:cNvSpPr>
              <p:nvPr/>
            </p:nvSpPr>
            <p:spPr bwMode="auto">
              <a:xfrm>
                <a:off x="748" y="837"/>
                <a:ext cx="200" cy="200"/>
              </a:xfrm>
              <a:custGeom>
                <a:avLst/>
                <a:gdLst>
                  <a:gd name="G0" fmla="+- 3295 0 0"/>
                  <a:gd name="G1" fmla="+- 21600 0 3295"/>
                  <a:gd name="G2" fmla="+- 21600 0 3295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295" y="10800"/>
                    </a:moveTo>
                    <a:cubicBezTo>
                      <a:pt x="3295" y="14945"/>
                      <a:pt x="6655" y="18305"/>
                      <a:pt x="10800" y="18305"/>
                    </a:cubicBezTo>
                    <a:cubicBezTo>
                      <a:pt x="14945" y="18305"/>
                      <a:pt x="18305" y="14945"/>
                      <a:pt x="18305" y="10800"/>
                    </a:cubicBezTo>
                    <a:cubicBezTo>
                      <a:pt x="18305" y="6655"/>
                      <a:pt x="14945" y="3295"/>
                      <a:pt x="10800" y="3295"/>
                    </a:cubicBezTo>
                    <a:cubicBezTo>
                      <a:pt x="6655" y="3295"/>
                      <a:pt x="3295" y="6655"/>
                      <a:pt x="3295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AEAEAE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 algn="ctr">
                <a:noFill/>
                <a:round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89" name="Oval 120"/>
              <p:cNvSpPr>
                <a:spLocks noChangeAspect="1" noChangeArrowheads="1"/>
              </p:cNvSpPr>
              <p:nvPr/>
            </p:nvSpPr>
            <p:spPr bwMode="auto">
              <a:xfrm>
                <a:off x="775" y="864"/>
                <a:ext cx="146" cy="146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618" name="그룹 617"/>
          <p:cNvGrpSpPr/>
          <p:nvPr/>
        </p:nvGrpSpPr>
        <p:grpSpPr>
          <a:xfrm>
            <a:off x="2700243" y="32573163"/>
            <a:ext cx="13144592" cy="8066399"/>
            <a:chOff x="2700243" y="31775446"/>
            <a:chExt cx="13144592" cy="80663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2" name="AutoShape 7"/>
            <p:cNvSpPr>
              <a:spLocks noChangeArrowheads="1"/>
            </p:cNvSpPr>
            <p:nvPr/>
          </p:nvSpPr>
          <p:spPr bwMode="auto">
            <a:xfrm>
              <a:off x="2700243" y="31775446"/>
              <a:ext cx="13144592" cy="8066399"/>
            </a:xfrm>
            <a:prstGeom prst="roundRect">
              <a:avLst>
                <a:gd name="adj" fmla="val 8403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ln w="31750" algn="ctr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265" name="Text Box 121"/>
            <p:cNvSpPr txBox="1">
              <a:spLocks noChangeArrowheads="1"/>
            </p:cNvSpPr>
            <p:nvPr/>
          </p:nvSpPr>
          <p:spPr bwMode="auto">
            <a:xfrm>
              <a:off x="3800129" y="32088202"/>
              <a:ext cx="10897655" cy="5232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ko-KR" altLang="en-US" sz="2800" dirty="0" smtClean="0">
                  <a:latin typeface="HY강M" pitchFamily="18" charset="-127"/>
                  <a:ea typeface="HY강M" pitchFamily="18" charset="-127"/>
                </a:rPr>
                <a:t>통증관리사업 추진단 </a:t>
              </a:r>
              <a:r>
                <a:rPr lang="ko-KR" altLang="en-US" sz="2800" dirty="0" smtClean="0">
                  <a:latin typeface="돋움체" pitchFamily="49" charset="-127"/>
                  <a:ea typeface="돋움체" pitchFamily="49" charset="-127"/>
                </a:rPr>
                <a:t>구성</a:t>
              </a:r>
              <a:r>
                <a:rPr lang="en-US" altLang="ko-KR" sz="2800" dirty="0" smtClean="0">
                  <a:latin typeface="HY강M" pitchFamily="18" charset="-127"/>
                  <a:ea typeface="HY강M" pitchFamily="18" charset="-127"/>
                </a:rPr>
                <a:t>(1998.04)</a:t>
              </a:r>
            </a:p>
          </p:txBody>
        </p:sp>
        <p:sp>
          <p:nvSpPr>
            <p:cNvPr id="269" name="Text Box 121"/>
            <p:cNvSpPr txBox="1">
              <a:spLocks noChangeArrowheads="1"/>
            </p:cNvSpPr>
            <p:nvPr/>
          </p:nvSpPr>
          <p:spPr bwMode="auto">
            <a:xfrm>
              <a:off x="3800129" y="33819189"/>
              <a:ext cx="10897655" cy="5232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ko-KR" altLang="en-US" sz="2800" dirty="0" smtClean="0">
                  <a:latin typeface="HY강M" pitchFamily="18" charset="-127"/>
                  <a:ea typeface="HY강M" pitchFamily="18" charset="-127"/>
                </a:rPr>
                <a:t>사업대상 </a:t>
              </a:r>
              <a:r>
                <a:rPr lang="en-US" altLang="ko-KR" sz="2800" dirty="0" smtClean="0">
                  <a:latin typeface="HY강M" pitchFamily="18" charset="-127"/>
                  <a:ea typeface="HY강M" pitchFamily="18" charset="-127"/>
                </a:rPr>
                <a:t>: </a:t>
              </a:r>
              <a:r>
                <a:rPr lang="ko-KR" altLang="en-US" sz="2800" dirty="0" smtClean="0">
                  <a:latin typeface="HY강M" pitchFamily="18" charset="-127"/>
                  <a:ea typeface="HY강M" pitchFamily="18" charset="-127"/>
                </a:rPr>
                <a:t>통증을 수반한 말기 암환자</a:t>
              </a:r>
              <a:r>
                <a:rPr lang="en-US" altLang="ko-KR" sz="2800" dirty="0" smtClean="0">
                  <a:latin typeface="HY강M" pitchFamily="18" charset="-127"/>
                  <a:ea typeface="HY강M" pitchFamily="18" charset="-127"/>
                </a:rPr>
                <a:t> </a:t>
              </a:r>
            </a:p>
          </p:txBody>
        </p:sp>
        <p:grpSp>
          <p:nvGrpSpPr>
            <p:cNvPr id="270" name="그룹 23"/>
            <p:cNvGrpSpPr/>
            <p:nvPr/>
          </p:nvGrpSpPr>
          <p:grpSpPr>
            <a:xfrm>
              <a:off x="3853384" y="35112994"/>
              <a:ext cx="10276939" cy="4520632"/>
              <a:chOff x="827088" y="1341438"/>
              <a:chExt cx="7668401" cy="4932362"/>
            </a:xfrm>
          </p:grpSpPr>
          <p:sp>
            <p:nvSpPr>
              <p:cNvPr id="279" name="Freeform 15"/>
              <p:cNvSpPr>
                <a:spLocks/>
              </p:cNvSpPr>
              <p:nvPr/>
            </p:nvSpPr>
            <p:spPr bwMode="auto">
              <a:xfrm rot="1827995" flipV="1">
                <a:off x="4335463" y="2565400"/>
                <a:ext cx="596900" cy="847725"/>
              </a:xfrm>
              <a:custGeom>
                <a:avLst/>
                <a:gdLst>
                  <a:gd name="T0" fmla="*/ 2147483647 w 405"/>
                  <a:gd name="T1" fmla="*/ 0 h 576"/>
                  <a:gd name="T2" fmla="*/ 2147483647 w 405"/>
                  <a:gd name="T3" fmla="*/ 2147483647 h 576"/>
                  <a:gd name="T4" fmla="*/ 0 w 405"/>
                  <a:gd name="T5" fmla="*/ 2147483647 h 576"/>
                  <a:gd name="T6" fmla="*/ 2147483647 w 405"/>
                  <a:gd name="T7" fmla="*/ 2147483647 h 576"/>
                  <a:gd name="T8" fmla="*/ 2147483647 w 405"/>
                  <a:gd name="T9" fmla="*/ 2147483647 h 576"/>
                  <a:gd name="T10" fmla="*/ 2147483647 w 405"/>
                  <a:gd name="T11" fmla="*/ 2147483647 h 576"/>
                  <a:gd name="T12" fmla="*/ 2147483647 w 405"/>
                  <a:gd name="T13" fmla="*/ 2147483647 h 576"/>
                  <a:gd name="T14" fmla="*/ 2147483647 w 405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5"/>
                  <a:gd name="T25" fmla="*/ 0 h 576"/>
                  <a:gd name="T26" fmla="*/ 405 w 405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5" h="576">
                    <a:moveTo>
                      <a:pt x="228" y="0"/>
                    </a:moveTo>
                    <a:cubicBezTo>
                      <a:pt x="228" y="0"/>
                      <a:pt x="64" y="100"/>
                      <a:pt x="119" y="301"/>
                    </a:cubicBezTo>
                    <a:cubicBezTo>
                      <a:pt x="59" y="287"/>
                      <a:pt x="0" y="274"/>
                      <a:pt x="0" y="274"/>
                    </a:cubicBezTo>
                    <a:lnTo>
                      <a:pt x="164" y="576"/>
                    </a:lnTo>
                    <a:lnTo>
                      <a:pt x="393" y="365"/>
                    </a:lnTo>
                    <a:cubicBezTo>
                      <a:pt x="405" y="322"/>
                      <a:pt x="315" y="342"/>
                      <a:pt x="237" y="320"/>
                    </a:cubicBezTo>
                    <a:cubicBezTo>
                      <a:pt x="210" y="164"/>
                      <a:pt x="301" y="36"/>
                      <a:pt x="301" y="36"/>
                    </a:cubicBezTo>
                    <a:lnTo>
                      <a:pt x="22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C1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PerspectiveBottom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C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280" name="Freeform 25"/>
              <p:cNvSpPr>
                <a:spLocks/>
              </p:cNvSpPr>
              <p:nvPr/>
            </p:nvSpPr>
            <p:spPr bwMode="auto">
              <a:xfrm>
                <a:off x="900113" y="1925638"/>
                <a:ext cx="7210425" cy="4348162"/>
              </a:xfrm>
              <a:custGeom>
                <a:avLst/>
                <a:gdLst/>
                <a:ahLst/>
                <a:cxnLst>
                  <a:cxn ang="0">
                    <a:pos x="722" y="690"/>
                  </a:cxn>
                  <a:cxn ang="0">
                    <a:pos x="2620" y="92"/>
                  </a:cxn>
                  <a:cxn ang="0">
                    <a:pos x="3832" y="494"/>
                  </a:cxn>
                  <a:cxn ang="0">
                    <a:pos x="4506" y="1368"/>
                  </a:cxn>
                  <a:cxn ang="0">
                    <a:pos x="3632" y="3058"/>
                  </a:cxn>
                  <a:cxn ang="0">
                    <a:pos x="3514" y="2830"/>
                  </a:cxn>
                  <a:cxn ang="0">
                    <a:pos x="4022" y="1050"/>
                  </a:cxn>
                  <a:cxn ang="0">
                    <a:pos x="2628" y="328"/>
                  </a:cxn>
                  <a:cxn ang="0">
                    <a:pos x="1004" y="802"/>
                  </a:cxn>
                  <a:cxn ang="0">
                    <a:pos x="652" y="2160"/>
                  </a:cxn>
                  <a:cxn ang="0">
                    <a:pos x="2898" y="3060"/>
                  </a:cxn>
                  <a:cxn ang="0">
                    <a:pos x="2825" y="2827"/>
                  </a:cxn>
                  <a:cxn ang="0">
                    <a:pos x="3410" y="3026"/>
                  </a:cxn>
                  <a:cxn ang="0">
                    <a:pos x="3041" y="3521"/>
                  </a:cxn>
                  <a:cxn ang="0">
                    <a:pos x="2970" y="3292"/>
                  </a:cxn>
                  <a:cxn ang="0">
                    <a:pos x="1062" y="3000"/>
                  </a:cxn>
                  <a:cxn ang="0">
                    <a:pos x="332" y="2170"/>
                  </a:cxn>
                  <a:cxn ang="0">
                    <a:pos x="722" y="690"/>
                  </a:cxn>
                </a:cxnLst>
                <a:rect l="0" t="0" r="r" b="b"/>
                <a:pathLst>
                  <a:path w="4840" h="3521">
                    <a:moveTo>
                      <a:pt x="722" y="690"/>
                    </a:moveTo>
                    <a:cubicBezTo>
                      <a:pt x="722" y="690"/>
                      <a:pt x="1376" y="0"/>
                      <a:pt x="2620" y="92"/>
                    </a:cubicBezTo>
                    <a:cubicBezTo>
                      <a:pt x="3392" y="148"/>
                      <a:pt x="3832" y="494"/>
                      <a:pt x="3832" y="494"/>
                    </a:cubicBezTo>
                    <a:cubicBezTo>
                      <a:pt x="4380" y="860"/>
                      <a:pt x="4506" y="1368"/>
                      <a:pt x="4506" y="1368"/>
                    </a:cubicBezTo>
                    <a:cubicBezTo>
                      <a:pt x="4506" y="1368"/>
                      <a:pt x="4840" y="2380"/>
                      <a:pt x="3632" y="3058"/>
                    </a:cubicBezTo>
                    <a:cubicBezTo>
                      <a:pt x="3573" y="2944"/>
                      <a:pt x="3514" y="2830"/>
                      <a:pt x="3514" y="2830"/>
                    </a:cubicBezTo>
                    <a:cubicBezTo>
                      <a:pt x="3514" y="2830"/>
                      <a:pt x="4744" y="2140"/>
                      <a:pt x="4022" y="1050"/>
                    </a:cubicBezTo>
                    <a:cubicBezTo>
                      <a:pt x="4022" y="1050"/>
                      <a:pt x="3644" y="432"/>
                      <a:pt x="2628" y="328"/>
                    </a:cubicBezTo>
                    <a:cubicBezTo>
                      <a:pt x="2628" y="328"/>
                      <a:pt x="1636" y="212"/>
                      <a:pt x="1004" y="802"/>
                    </a:cubicBezTo>
                    <a:cubicBezTo>
                      <a:pt x="1004" y="802"/>
                      <a:pt x="308" y="1344"/>
                      <a:pt x="652" y="2160"/>
                    </a:cubicBezTo>
                    <a:cubicBezTo>
                      <a:pt x="652" y="2160"/>
                      <a:pt x="1156" y="3356"/>
                      <a:pt x="2898" y="3060"/>
                    </a:cubicBezTo>
                    <a:cubicBezTo>
                      <a:pt x="2861" y="2943"/>
                      <a:pt x="2825" y="2827"/>
                      <a:pt x="2825" y="2827"/>
                    </a:cubicBezTo>
                    <a:lnTo>
                      <a:pt x="3410" y="3026"/>
                    </a:lnTo>
                    <a:lnTo>
                      <a:pt x="3041" y="3521"/>
                    </a:lnTo>
                    <a:cubicBezTo>
                      <a:pt x="3041" y="3521"/>
                      <a:pt x="3005" y="3406"/>
                      <a:pt x="2970" y="3292"/>
                    </a:cubicBezTo>
                    <a:cubicBezTo>
                      <a:pt x="1828" y="3508"/>
                      <a:pt x="1062" y="3000"/>
                      <a:pt x="1062" y="3000"/>
                    </a:cubicBezTo>
                    <a:cubicBezTo>
                      <a:pt x="1062" y="3000"/>
                      <a:pt x="524" y="2708"/>
                      <a:pt x="332" y="2170"/>
                    </a:cubicBezTo>
                    <a:cubicBezTo>
                      <a:pt x="0" y="1288"/>
                      <a:pt x="722" y="690"/>
                      <a:pt x="722" y="69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9FFA3"/>
                  </a:gs>
                  <a:gs pos="100000">
                    <a:srgbClr val="FFFFFF"/>
                  </a:gs>
                </a:gsLst>
                <a:lin ang="18900000" scaled="1"/>
              </a:gra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grpSp>
            <p:nvGrpSpPr>
              <p:cNvPr id="281" name="Group 76"/>
              <p:cNvGrpSpPr>
                <a:grpSpLocks/>
              </p:cNvGrpSpPr>
              <p:nvPr/>
            </p:nvGrpSpPr>
            <p:grpSpPr bwMode="auto">
              <a:xfrm>
                <a:off x="6443663" y="3500438"/>
                <a:ext cx="1871662" cy="1201737"/>
                <a:chOff x="521" y="1706"/>
                <a:chExt cx="1179" cy="757"/>
              </a:xfrm>
            </p:grpSpPr>
            <p:sp>
              <p:nvSpPr>
                <p:cNvPr id="306" name="Oval 77"/>
                <p:cNvSpPr>
                  <a:spLocks noChangeArrowheads="1"/>
                </p:cNvSpPr>
                <p:nvPr/>
              </p:nvSpPr>
              <p:spPr bwMode="auto">
                <a:xfrm>
                  <a:off x="521" y="1706"/>
                  <a:ext cx="1179" cy="7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9FFA3"/>
                    </a:gs>
                    <a:gs pos="100000">
                      <a:srgbClr val="66FF33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PerspectiveBottom">
                    <a:rot lat="21299991" lon="0" rev="0"/>
                  </a:camera>
                  <a:lightRig rig="legacyFlat3" dir="t"/>
                </a:scene3d>
                <a:sp3d extrusionH="608000" prstMaterial="legacyMatte">
                  <a:bevelT w="13500" h="13500" prst="angle"/>
                  <a:bevelB w="13500" h="13500" prst="angle"/>
                  <a:extrusionClr>
                    <a:srgbClr val="B9FFA3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ko-KR" altLang="ko-KR" sz="1800"/>
                </a:p>
              </p:txBody>
            </p:sp>
            <p:sp>
              <p:nvSpPr>
                <p:cNvPr id="307" name="Oval 78"/>
                <p:cNvSpPr>
                  <a:spLocks noChangeArrowheads="1"/>
                </p:cNvSpPr>
                <p:nvPr/>
              </p:nvSpPr>
              <p:spPr bwMode="auto">
                <a:xfrm>
                  <a:off x="567" y="1751"/>
                  <a:ext cx="1088" cy="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 sz="1800"/>
                </a:p>
              </p:txBody>
            </p:sp>
            <p:sp>
              <p:nvSpPr>
                <p:cNvPr id="308" name="Oval 79"/>
                <p:cNvSpPr>
                  <a:spLocks noChangeArrowheads="1"/>
                </p:cNvSpPr>
                <p:nvPr/>
              </p:nvSpPr>
              <p:spPr bwMode="auto">
                <a:xfrm>
                  <a:off x="611" y="1751"/>
                  <a:ext cx="996" cy="6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FF33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2700000" scaled="1"/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 sz="1800"/>
                </a:p>
              </p:txBody>
            </p:sp>
            <p:sp>
              <p:nvSpPr>
                <p:cNvPr id="309" name="Oval 80"/>
                <p:cNvSpPr>
                  <a:spLocks noChangeArrowheads="1"/>
                </p:cNvSpPr>
                <p:nvPr/>
              </p:nvSpPr>
              <p:spPr bwMode="auto">
                <a:xfrm rot="-374795">
                  <a:off x="570" y="1750"/>
                  <a:ext cx="965" cy="6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1001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2700000" scaled="1"/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 sz="1800"/>
                </a:p>
              </p:txBody>
            </p:sp>
          </p:grpSp>
          <p:grpSp>
            <p:nvGrpSpPr>
              <p:cNvPr id="282" name="Group 71"/>
              <p:cNvGrpSpPr>
                <a:grpSpLocks/>
              </p:cNvGrpSpPr>
              <p:nvPr/>
            </p:nvGrpSpPr>
            <p:grpSpPr bwMode="auto">
              <a:xfrm>
                <a:off x="2987675" y="5013325"/>
                <a:ext cx="1871663" cy="1201738"/>
                <a:chOff x="521" y="1706"/>
                <a:chExt cx="1179" cy="757"/>
              </a:xfrm>
            </p:grpSpPr>
            <p:sp>
              <p:nvSpPr>
                <p:cNvPr id="302" name="Oval 72"/>
                <p:cNvSpPr>
                  <a:spLocks noChangeArrowheads="1"/>
                </p:cNvSpPr>
                <p:nvPr/>
              </p:nvSpPr>
              <p:spPr bwMode="auto">
                <a:xfrm>
                  <a:off x="521" y="1706"/>
                  <a:ext cx="1179" cy="7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9FFA3"/>
                    </a:gs>
                    <a:gs pos="100000">
                      <a:srgbClr val="66FF33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PerspectiveBottom">
                    <a:rot lat="21299991" lon="0" rev="0"/>
                  </a:camera>
                  <a:lightRig rig="legacyFlat3" dir="t"/>
                </a:scene3d>
                <a:sp3d extrusionH="608000" prstMaterial="legacyMatte">
                  <a:bevelT w="13500" h="13500" prst="angle"/>
                  <a:bevelB w="13500" h="13500" prst="angle"/>
                  <a:extrusionClr>
                    <a:srgbClr val="B9FFA3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ko-KR" altLang="ko-KR" sz="1800"/>
                </a:p>
              </p:txBody>
            </p:sp>
            <p:sp>
              <p:nvSpPr>
                <p:cNvPr id="303" name="Oval 73"/>
                <p:cNvSpPr>
                  <a:spLocks noChangeArrowheads="1"/>
                </p:cNvSpPr>
                <p:nvPr/>
              </p:nvSpPr>
              <p:spPr bwMode="auto">
                <a:xfrm>
                  <a:off x="567" y="1751"/>
                  <a:ext cx="1088" cy="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 sz="1800"/>
                </a:p>
              </p:txBody>
            </p:sp>
            <p:sp>
              <p:nvSpPr>
                <p:cNvPr id="304" name="Oval 74"/>
                <p:cNvSpPr>
                  <a:spLocks noChangeArrowheads="1"/>
                </p:cNvSpPr>
                <p:nvPr/>
              </p:nvSpPr>
              <p:spPr bwMode="auto">
                <a:xfrm>
                  <a:off x="611" y="1751"/>
                  <a:ext cx="996" cy="6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FF33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2700000" scaled="1"/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 sz="1800"/>
                </a:p>
              </p:txBody>
            </p:sp>
            <p:sp>
              <p:nvSpPr>
                <p:cNvPr id="305" name="Oval 75"/>
                <p:cNvSpPr>
                  <a:spLocks noChangeArrowheads="1"/>
                </p:cNvSpPr>
                <p:nvPr/>
              </p:nvSpPr>
              <p:spPr bwMode="auto">
                <a:xfrm rot="-374795">
                  <a:off x="570" y="1750"/>
                  <a:ext cx="965" cy="6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1001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2700000" scaled="1"/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 sz="1800"/>
                </a:p>
              </p:txBody>
            </p:sp>
          </p:grpSp>
          <p:grpSp>
            <p:nvGrpSpPr>
              <p:cNvPr id="283" name="Group 66"/>
              <p:cNvGrpSpPr>
                <a:grpSpLocks/>
              </p:cNvGrpSpPr>
              <p:nvPr/>
            </p:nvGrpSpPr>
            <p:grpSpPr bwMode="auto">
              <a:xfrm>
                <a:off x="4067175" y="1341438"/>
                <a:ext cx="1871663" cy="1201737"/>
                <a:chOff x="521" y="1706"/>
                <a:chExt cx="1179" cy="757"/>
              </a:xfrm>
            </p:grpSpPr>
            <p:sp>
              <p:nvSpPr>
                <p:cNvPr id="298" name="Oval 67"/>
                <p:cNvSpPr>
                  <a:spLocks noChangeArrowheads="1"/>
                </p:cNvSpPr>
                <p:nvPr/>
              </p:nvSpPr>
              <p:spPr bwMode="auto">
                <a:xfrm>
                  <a:off x="521" y="1706"/>
                  <a:ext cx="1179" cy="7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9FFA3"/>
                    </a:gs>
                    <a:gs pos="100000">
                      <a:srgbClr val="66FF33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PerspectiveBottom">
                    <a:rot lat="21299991" lon="0" rev="0"/>
                  </a:camera>
                  <a:lightRig rig="legacyFlat3" dir="t"/>
                </a:scene3d>
                <a:sp3d extrusionH="608000" prstMaterial="legacyMatte">
                  <a:bevelT w="13500" h="13500" prst="angle"/>
                  <a:bevelB w="13500" h="13500" prst="angle"/>
                  <a:extrusionClr>
                    <a:srgbClr val="B9FFA3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ko-KR" altLang="ko-KR" sz="1800"/>
                </a:p>
              </p:txBody>
            </p:sp>
            <p:sp>
              <p:nvSpPr>
                <p:cNvPr id="299" name="Oval 68"/>
                <p:cNvSpPr>
                  <a:spLocks noChangeArrowheads="1"/>
                </p:cNvSpPr>
                <p:nvPr/>
              </p:nvSpPr>
              <p:spPr bwMode="auto">
                <a:xfrm>
                  <a:off x="567" y="1751"/>
                  <a:ext cx="1088" cy="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 sz="1800"/>
                </a:p>
              </p:txBody>
            </p:sp>
            <p:sp>
              <p:nvSpPr>
                <p:cNvPr id="300" name="Oval 69"/>
                <p:cNvSpPr>
                  <a:spLocks noChangeArrowheads="1"/>
                </p:cNvSpPr>
                <p:nvPr/>
              </p:nvSpPr>
              <p:spPr bwMode="auto">
                <a:xfrm>
                  <a:off x="611" y="1751"/>
                  <a:ext cx="996" cy="6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FF33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2700000" scaled="1"/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 sz="1800"/>
                </a:p>
              </p:txBody>
            </p:sp>
            <p:sp>
              <p:nvSpPr>
                <p:cNvPr id="301" name="Oval 70"/>
                <p:cNvSpPr>
                  <a:spLocks noChangeArrowheads="1"/>
                </p:cNvSpPr>
                <p:nvPr/>
              </p:nvSpPr>
              <p:spPr bwMode="auto">
                <a:xfrm rot="-374795">
                  <a:off x="570" y="1750"/>
                  <a:ext cx="965" cy="6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1001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2700000" scaled="1"/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 sz="1800"/>
                </a:p>
              </p:txBody>
            </p:sp>
          </p:grpSp>
          <p:sp>
            <p:nvSpPr>
              <p:cNvPr id="284" name="Oval 5"/>
              <p:cNvSpPr>
                <a:spLocks noChangeArrowheads="1"/>
              </p:cNvSpPr>
              <p:nvPr/>
            </p:nvSpPr>
            <p:spPr bwMode="auto">
              <a:xfrm rot="225978">
                <a:off x="3116263" y="3246438"/>
                <a:ext cx="2805112" cy="1201737"/>
              </a:xfrm>
              <a:prstGeom prst="ellipse">
                <a:avLst/>
              </a:prstGeom>
              <a:gradFill rotWithShape="1">
                <a:gsLst>
                  <a:gs pos="0">
                    <a:srgbClr val="FFFFC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round/>
                <a:headEnd/>
                <a:tailEnd/>
              </a:ln>
              <a:scene3d>
                <a:camera prst="legacyPerspectiveBottom">
                  <a:rot lat="300000" lon="0" rev="0"/>
                </a:camera>
                <a:lightRig rig="legacyFlat3" dir="t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285" name="Freeform 12"/>
              <p:cNvSpPr>
                <a:spLocks/>
              </p:cNvSpPr>
              <p:nvPr/>
            </p:nvSpPr>
            <p:spPr bwMode="auto">
              <a:xfrm>
                <a:off x="3917950" y="4114800"/>
                <a:ext cx="595313" cy="849313"/>
              </a:xfrm>
              <a:custGeom>
                <a:avLst/>
                <a:gdLst>
                  <a:gd name="T0" fmla="*/ 2147483647 w 405"/>
                  <a:gd name="T1" fmla="*/ 0 h 576"/>
                  <a:gd name="T2" fmla="*/ 2147483647 w 405"/>
                  <a:gd name="T3" fmla="*/ 2147483647 h 576"/>
                  <a:gd name="T4" fmla="*/ 0 w 405"/>
                  <a:gd name="T5" fmla="*/ 2147483647 h 576"/>
                  <a:gd name="T6" fmla="*/ 2147483647 w 405"/>
                  <a:gd name="T7" fmla="*/ 2147483647 h 576"/>
                  <a:gd name="T8" fmla="*/ 2147483647 w 405"/>
                  <a:gd name="T9" fmla="*/ 2147483647 h 576"/>
                  <a:gd name="T10" fmla="*/ 2147483647 w 405"/>
                  <a:gd name="T11" fmla="*/ 2147483647 h 576"/>
                  <a:gd name="T12" fmla="*/ 2147483647 w 405"/>
                  <a:gd name="T13" fmla="*/ 2147483647 h 576"/>
                  <a:gd name="T14" fmla="*/ 2147483647 w 405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5"/>
                  <a:gd name="T25" fmla="*/ 0 h 576"/>
                  <a:gd name="T26" fmla="*/ 405 w 405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5" h="576">
                    <a:moveTo>
                      <a:pt x="228" y="0"/>
                    </a:moveTo>
                    <a:cubicBezTo>
                      <a:pt x="228" y="0"/>
                      <a:pt x="64" y="100"/>
                      <a:pt x="119" y="301"/>
                    </a:cubicBezTo>
                    <a:cubicBezTo>
                      <a:pt x="59" y="287"/>
                      <a:pt x="0" y="274"/>
                      <a:pt x="0" y="274"/>
                    </a:cubicBezTo>
                    <a:lnTo>
                      <a:pt x="164" y="576"/>
                    </a:lnTo>
                    <a:lnTo>
                      <a:pt x="393" y="365"/>
                    </a:lnTo>
                    <a:cubicBezTo>
                      <a:pt x="405" y="322"/>
                      <a:pt x="315" y="342"/>
                      <a:pt x="237" y="320"/>
                    </a:cubicBezTo>
                    <a:cubicBezTo>
                      <a:pt x="210" y="164"/>
                      <a:pt x="301" y="36"/>
                      <a:pt x="301" y="36"/>
                    </a:cubicBezTo>
                    <a:lnTo>
                      <a:pt x="22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C1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PerspectiveBottom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C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286" name="Freeform 14"/>
              <p:cNvSpPr>
                <a:spLocks/>
              </p:cNvSpPr>
              <p:nvPr/>
            </p:nvSpPr>
            <p:spPr bwMode="auto">
              <a:xfrm rot="17719870" flipH="1">
                <a:off x="5793582" y="3518693"/>
                <a:ext cx="596900" cy="849313"/>
              </a:xfrm>
              <a:custGeom>
                <a:avLst/>
                <a:gdLst>
                  <a:gd name="T0" fmla="*/ 2147483647 w 405"/>
                  <a:gd name="T1" fmla="*/ 0 h 576"/>
                  <a:gd name="T2" fmla="*/ 2147483647 w 405"/>
                  <a:gd name="T3" fmla="*/ 2147483647 h 576"/>
                  <a:gd name="T4" fmla="*/ 0 w 405"/>
                  <a:gd name="T5" fmla="*/ 2147483647 h 576"/>
                  <a:gd name="T6" fmla="*/ 2147483647 w 405"/>
                  <a:gd name="T7" fmla="*/ 2147483647 h 576"/>
                  <a:gd name="T8" fmla="*/ 2147483647 w 405"/>
                  <a:gd name="T9" fmla="*/ 2147483647 h 576"/>
                  <a:gd name="T10" fmla="*/ 2147483647 w 405"/>
                  <a:gd name="T11" fmla="*/ 2147483647 h 576"/>
                  <a:gd name="T12" fmla="*/ 2147483647 w 405"/>
                  <a:gd name="T13" fmla="*/ 2147483647 h 576"/>
                  <a:gd name="T14" fmla="*/ 2147483647 w 405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5"/>
                  <a:gd name="T25" fmla="*/ 0 h 576"/>
                  <a:gd name="T26" fmla="*/ 405 w 405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5" h="576">
                    <a:moveTo>
                      <a:pt x="228" y="0"/>
                    </a:moveTo>
                    <a:cubicBezTo>
                      <a:pt x="228" y="0"/>
                      <a:pt x="64" y="100"/>
                      <a:pt x="119" y="301"/>
                    </a:cubicBezTo>
                    <a:cubicBezTo>
                      <a:pt x="59" y="287"/>
                      <a:pt x="0" y="274"/>
                      <a:pt x="0" y="274"/>
                    </a:cubicBezTo>
                    <a:lnTo>
                      <a:pt x="164" y="576"/>
                    </a:lnTo>
                    <a:lnTo>
                      <a:pt x="393" y="365"/>
                    </a:lnTo>
                    <a:cubicBezTo>
                      <a:pt x="405" y="322"/>
                      <a:pt x="315" y="342"/>
                      <a:pt x="237" y="320"/>
                    </a:cubicBezTo>
                    <a:cubicBezTo>
                      <a:pt x="210" y="164"/>
                      <a:pt x="301" y="36"/>
                      <a:pt x="301" y="36"/>
                    </a:cubicBezTo>
                    <a:lnTo>
                      <a:pt x="22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C1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PerspectiveBottom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C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287" name="Text Box 27"/>
              <p:cNvSpPr txBox="1">
                <a:spLocks noChangeArrowheads="1"/>
              </p:cNvSpPr>
              <p:nvPr/>
            </p:nvSpPr>
            <p:spPr bwMode="auto">
              <a:xfrm rot="358408">
                <a:off x="3194831" y="3241874"/>
                <a:ext cx="2642087" cy="104100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ko-KR" altLang="en-US" sz="2800" spc="-100" dirty="0" smtClean="0">
                    <a:solidFill>
                      <a:srgbClr val="FF0000"/>
                    </a:solidFill>
                    <a:latin typeface="HY강B" pitchFamily="18" charset="-127"/>
                    <a:ea typeface="HY강B" pitchFamily="18" charset="-127"/>
                  </a:rPr>
                  <a:t>보건소</a:t>
                </a:r>
                <a:r>
                  <a:rPr lang="en-US" altLang="ko-KR" sz="2800" spc="-100" dirty="0" smtClean="0">
                    <a:latin typeface="HY강B" pitchFamily="18" charset="-127"/>
                    <a:ea typeface="HY강B" pitchFamily="18" charset="-127"/>
                  </a:rPr>
                  <a:t> </a:t>
                </a:r>
              </a:p>
              <a:p>
                <a:pPr algn="ctr"/>
                <a:r>
                  <a:rPr lang="ko-KR" altLang="en-US" sz="2800" spc="-100" dirty="0" smtClean="0">
                    <a:latin typeface="HY강B" pitchFamily="18" charset="-127"/>
                    <a:ea typeface="HY강B" pitchFamily="18" charset="-127"/>
                  </a:rPr>
                  <a:t>통증관리서비스제공</a:t>
                </a:r>
                <a:endParaRPr lang="en-US" altLang="ko-KR" sz="2800" spc="-100" dirty="0">
                  <a:latin typeface="HY강B" pitchFamily="18" charset="-127"/>
                  <a:ea typeface="HY강B" pitchFamily="18" charset="-127"/>
                </a:endParaRPr>
              </a:p>
            </p:txBody>
          </p:sp>
          <p:grpSp>
            <p:nvGrpSpPr>
              <p:cNvPr id="288" name="Group 65"/>
              <p:cNvGrpSpPr>
                <a:grpSpLocks/>
              </p:cNvGrpSpPr>
              <p:nvPr/>
            </p:nvGrpSpPr>
            <p:grpSpPr bwMode="auto">
              <a:xfrm>
                <a:off x="827088" y="2708275"/>
                <a:ext cx="1871662" cy="1201738"/>
                <a:chOff x="521" y="1706"/>
                <a:chExt cx="1179" cy="757"/>
              </a:xfrm>
            </p:grpSpPr>
            <p:sp>
              <p:nvSpPr>
                <p:cNvPr id="294" name="Oval 10"/>
                <p:cNvSpPr>
                  <a:spLocks noChangeArrowheads="1"/>
                </p:cNvSpPr>
                <p:nvPr/>
              </p:nvSpPr>
              <p:spPr bwMode="auto">
                <a:xfrm>
                  <a:off x="521" y="1706"/>
                  <a:ext cx="1179" cy="7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9FFA3"/>
                    </a:gs>
                    <a:gs pos="100000">
                      <a:srgbClr val="66FF33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PerspectiveBottom">
                    <a:rot lat="21299991" lon="0" rev="0"/>
                  </a:camera>
                  <a:lightRig rig="legacyFlat3" dir="t"/>
                </a:scene3d>
                <a:sp3d extrusionH="608000" prstMaterial="legacyMatte">
                  <a:bevelT w="13500" h="13500" prst="angle"/>
                  <a:bevelB w="13500" h="13500" prst="angle"/>
                  <a:extrusionClr>
                    <a:srgbClr val="B9FFA3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ko-KR" altLang="ko-KR" sz="1800"/>
                </a:p>
              </p:txBody>
            </p:sp>
            <p:sp>
              <p:nvSpPr>
                <p:cNvPr id="295" name="Oval 34"/>
                <p:cNvSpPr>
                  <a:spLocks noChangeArrowheads="1"/>
                </p:cNvSpPr>
                <p:nvPr/>
              </p:nvSpPr>
              <p:spPr bwMode="auto">
                <a:xfrm>
                  <a:off x="567" y="1751"/>
                  <a:ext cx="1088" cy="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 sz="1800"/>
                </a:p>
              </p:txBody>
            </p:sp>
            <p:sp>
              <p:nvSpPr>
                <p:cNvPr id="296" name="Oval 44"/>
                <p:cNvSpPr>
                  <a:spLocks noChangeArrowheads="1"/>
                </p:cNvSpPr>
                <p:nvPr/>
              </p:nvSpPr>
              <p:spPr bwMode="auto">
                <a:xfrm>
                  <a:off x="611" y="1751"/>
                  <a:ext cx="996" cy="6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FF33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2700000" scaled="1"/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 sz="1800"/>
                </a:p>
              </p:txBody>
            </p:sp>
            <p:sp>
              <p:nvSpPr>
                <p:cNvPr id="297" name="Oval 33"/>
                <p:cNvSpPr>
                  <a:spLocks noChangeArrowheads="1"/>
                </p:cNvSpPr>
                <p:nvPr/>
              </p:nvSpPr>
              <p:spPr bwMode="auto">
                <a:xfrm rot="-374795">
                  <a:off x="570" y="1750"/>
                  <a:ext cx="965" cy="6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1001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2700000" scaled="1"/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 sz="1800"/>
                </a:p>
              </p:txBody>
            </p:sp>
          </p:grpSp>
          <p:sp>
            <p:nvSpPr>
              <p:cNvPr id="290" name="Freeform 13"/>
              <p:cNvSpPr>
                <a:spLocks/>
              </p:cNvSpPr>
              <p:nvPr/>
            </p:nvSpPr>
            <p:spPr bwMode="auto">
              <a:xfrm rot="5238884">
                <a:off x="2682876" y="3014662"/>
                <a:ext cx="595312" cy="849313"/>
              </a:xfrm>
              <a:custGeom>
                <a:avLst/>
                <a:gdLst>
                  <a:gd name="T0" fmla="*/ 2147483647 w 405"/>
                  <a:gd name="T1" fmla="*/ 0 h 576"/>
                  <a:gd name="T2" fmla="*/ 2147483647 w 405"/>
                  <a:gd name="T3" fmla="*/ 2147483647 h 576"/>
                  <a:gd name="T4" fmla="*/ 0 w 405"/>
                  <a:gd name="T5" fmla="*/ 2147483647 h 576"/>
                  <a:gd name="T6" fmla="*/ 2147483647 w 405"/>
                  <a:gd name="T7" fmla="*/ 2147483647 h 576"/>
                  <a:gd name="T8" fmla="*/ 2147483647 w 405"/>
                  <a:gd name="T9" fmla="*/ 2147483647 h 576"/>
                  <a:gd name="T10" fmla="*/ 2147483647 w 405"/>
                  <a:gd name="T11" fmla="*/ 2147483647 h 576"/>
                  <a:gd name="T12" fmla="*/ 2147483647 w 405"/>
                  <a:gd name="T13" fmla="*/ 2147483647 h 576"/>
                  <a:gd name="T14" fmla="*/ 2147483647 w 405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5"/>
                  <a:gd name="T25" fmla="*/ 0 h 576"/>
                  <a:gd name="T26" fmla="*/ 405 w 405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5" h="576">
                    <a:moveTo>
                      <a:pt x="228" y="0"/>
                    </a:moveTo>
                    <a:cubicBezTo>
                      <a:pt x="228" y="0"/>
                      <a:pt x="64" y="100"/>
                      <a:pt x="119" y="301"/>
                    </a:cubicBezTo>
                    <a:cubicBezTo>
                      <a:pt x="59" y="287"/>
                      <a:pt x="0" y="274"/>
                      <a:pt x="0" y="274"/>
                    </a:cubicBezTo>
                    <a:lnTo>
                      <a:pt x="164" y="576"/>
                    </a:lnTo>
                    <a:lnTo>
                      <a:pt x="393" y="365"/>
                    </a:lnTo>
                    <a:cubicBezTo>
                      <a:pt x="405" y="322"/>
                      <a:pt x="315" y="342"/>
                      <a:pt x="237" y="320"/>
                    </a:cubicBezTo>
                    <a:cubicBezTo>
                      <a:pt x="210" y="164"/>
                      <a:pt x="301" y="36"/>
                      <a:pt x="301" y="36"/>
                    </a:cubicBezTo>
                    <a:lnTo>
                      <a:pt x="22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C1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PerspectiveBottom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C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291" name="Text Box 51"/>
              <p:cNvSpPr txBox="1">
                <a:spLocks noChangeArrowheads="1"/>
              </p:cNvSpPr>
              <p:nvPr/>
            </p:nvSpPr>
            <p:spPr bwMode="auto">
              <a:xfrm rot="335719">
                <a:off x="3160848" y="5378747"/>
                <a:ext cx="1673070" cy="43655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ko-KR" altLang="en-US" sz="2000" dirty="0" smtClean="0">
                    <a:latin typeface="HY울릉도L" pitchFamily="18" charset="-127"/>
                    <a:ea typeface="HY울릉도L" pitchFamily="18" charset="-127"/>
                  </a:rPr>
                  <a:t>자문단</a:t>
                </a:r>
                <a:r>
                  <a:rPr lang="en-US" altLang="ko-KR" sz="2000" dirty="0" smtClean="0">
                    <a:latin typeface="HY울릉도L" pitchFamily="18" charset="-127"/>
                    <a:ea typeface="HY울릉도L" pitchFamily="18" charset="-127"/>
                  </a:rPr>
                  <a:t> </a:t>
                </a:r>
                <a:r>
                  <a:rPr lang="ko-KR" altLang="en-US" sz="2000" dirty="0" smtClean="0">
                    <a:latin typeface="HY울릉도L" pitchFamily="18" charset="-127"/>
                    <a:ea typeface="HY울릉도L" pitchFamily="18" charset="-127"/>
                  </a:rPr>
                  <a:t>사업자문</a:t>
                </a:r>
                <a:endParaRPr lang="en-US" altLang="ko-KR" sz="2000" dirty="0">
                  <a:latin typeface="HY울릉도L" pitchFamily="18" charset="-127"/>
                  <a:ea typeface="HY울릉도L" pitchFamily="18" charset="-127"/>
                </a:endParaRPr>
              </a:p>
            </p:txBody>
          </p:sp>
          <p:sp>
            <p:nvSpPr>
              <p:cNvPr id="292" name="Text Box 57"/>
              <p:cNvSpPr txBox="1">
                <a:spLocks noChangeArrowheads="1"/>
              </p:cNvSpPr>
              <p:nvPr/>
            </p:nvSpPr>
            <p:spPr bwMode="auto">
              <a:xfrm rot="335719">
                <a:off x="6432305" y="3768923"/>
                <a:ext cx="2063184" cy="772359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2000" dirty="0" smtClean="0">
                    <a:latin typeface="HY울릉도L" pitchFamily="18" charset="-127"/>
                    <a:ea typeface="HY울릉도L" pitchFamily="18" charset="-127"/>
                  </a:rPr>
                  <a:t>경남지역암센터 운영</a:t>
                </a:r>
                <a:r>
                  <a:rPr lang="en-US" altLang="ko-KR" sz="2000" dirty="0" smtClean="0">
                    <a:latin typeface="HY울릉도L" pitchFamily="18" charset="-127"/>
                    <a:ea typeface="HY울릉도L" pitchFamily="18" charset="-127"/>
                  </a:rPr>
                  <a:t>,    </a:t>
                </a:r>
              </a:p>
              <a:p>
                <a:pPr algn="ctr"/>
                <a:r>
                  <a:rPr lang="ko-KR" altLang="en-US" sz="2000" dirty="0" smtClean="0">
                    <a:latin typeface="HY울릉도L" pitchFamily="18" charset="-127"/>
                    <a:ea typeface="HY울릉도L" pitchFamily="18" charset="-127"/>
                  </a:rPr>
                  <a:t>교육지원</a:t>
                </a:r>
                <a:endParaRPr lang="en-US" altLang="ko-KR" sz="2000" dirty="0">
                  <a:latin typeface="HY울릉도L" pitchFamily="18" charset="-127"/>
                  <a:ea typeface="HY울릉도L" pitchFamily="18" charset="-127"/>
                </a:endParaRPr>
              </a:p>
            </p:txBody>
          </p:sp>
          <p:sp>
            <p:nvSpPr>
              <p:cNvPr id="293" name="Text Box 63"/>
              <p:cNvSpPr txBox="1">
                <a:spLocks noChangeArrowheads="1"/>
              </p:cNvSpPr>
              <p:nvPr/>
            </p:nvSpPr>
            <p:spPr bwMode="auto">
              <a:xfrm rot="335719">
                <a:off x="4097952" y="1555166"/>
                <a:ext cx="1807375" cy="772359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2000" dirty="0" smtClean="0">
                    <a:latin typeface="HY울릉도L" pitchFamily="18" charset="-127"/>
                    <a:ea typeface="HY울릉도L" pitchFamily="18" charset="-127"/>
                  </a:rPr>
                  <a:t>합천군 </a:t>
                </a:r>
                <a:endParaRPr lang="en-US" altLang="ko-KR" sz="2000" dirty="0" smtClean="0">
                  <a:latin typeface="HY울릉도L" pitchFamily="18" charset="-127"/>
                  <a:ea typeface="HY울릉도L" pitchFamily="18" charset="-127"/>
                </a:endParaRPr>
              </a:p>
              <a:p>
                <a:pPr algn="ctr"/>
                <a:r>
                  <a:rPr lang="ko-KR" altLang="en-US" sz="2000" dirty="0" smtClean="0">
                    <a:latin typeface="HY울릉도L" pitchFamily="18" charset="-127"/>
                    <a:ea typeface="HY울릉도L" pitchFamily="18" charset="-127"/>
                  </a:rPr>
                  <a:t>행정</a:t>
                </a:r>
                <a:r>
                  <a:rPr lang="en-US" altLang="ko-KR" sz="2000" dirty="0" smtClean="0">
                    <a:latin typeface="HY울릉도L" pitchFamily="18" charset="-127"/>
                    <a:ea typeface="HY울릉도L" pitchFamily="18" charset="-127"/>
                  </a:rPr>
                  <a:t>,</a:t>
                </a:r>
                <a:r>
                  <a:rPr lang="ko-KR" altLang="en-US" sz="2000" dirty="0" smtClean="0">
                    <a:latin typeface="HY울릉도L" pitchFamily="18" charset="-127"/>
                    <a:ea typeface="HY울릉도L" pitchFamily="18" charset="-127"/>
                  </a:rPr>
                  <a:t>재정지원</a:t>
                </a:r>
                <a:endParaRPr lang="en-US" altLang="ko-KR" sz="2000" dirty="0">
                  <a:latin typeface="HY울릉도L" pitchFamily="18" charset="-127"/>
                  <a:ea typeface="HY울릉도L" pitchFamily="18" charset="-127"/>
                </a:endParaRPr>
              </a:p>
            </p:txBody>
          </p:sp>
          <p:sp>
            <p:nvSpPr>
              <p:cNvPr id="289" name="Text Box 28"/>
              <p:cNvSpPr txBox="1">
                <a:spLocks noChangeArrowheads="1"/>
              </p:cNvSpPr>
              <p:nvPr/>
            </p:nvSpPr>
            <p:spPr bwMode="auto">
              <a:xfrm rot="335719">
                <a:off x="919835" y="2982885"/>
                <a:ext cx="1969562" cy="738778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ko-KR" altLang="en-US" sz="2000" dirty="0" smtClean="0">
                    <a:latin typeface="HY울릉도L" pitchFamily="18" charset="-127"/>
                    <a:ea typeface="HY울릉도L" pitchFamily="18" charset="-127"/>
                  </a:rPr>
                  <a:t>호스피스자원봉사단 </a:t>
                </a:r>
                <a:endParaRPr lang="en-US" altLang="ko-KR" sz="2000" dirty="0" smtClean="0">
                  <a:latin typeface="HY울릉도L" pitchFamily="18" charset="-127"/>
                  <a:ea typeface="HY울릉도L" pitchFamily="18" charset="-127"/>
                </a:endParaRPr>
              </a:p>
              <a:p>
                <a:pPr algn="l"/>
                <a:r>
                  <a:rPr lang="en-US" altLang="ko-KR" sz="1800" dirty="0" smtClean="0">
                    <a:latin typeface="HY울릉도L" pitchFamily="18" charset="-127"/>
                    <a:ea typeface="HY울릉도L" pitchFamily="18" charset="-127"/>
                  </a:rPr>
                  <a:t>: </a:t>
                </a:r>
                <a:r>
                  <a:rPr lang="ko-KR" altLang="en-US" sz="1800" dirty="0" smtClean="0">
                    <a:latin typeface="HY울릉도L" pitchFamily="18" charset="-127"/>
                    <a:ea typeface="HY울릉도L" pitchFamily="18" charset="-127"/>
                  </a:rPr>
                  <a:t>환자관리</a:t>
                </a:r>
                <a:endParaRPr lang="en-US" altLang="ko-KR" sz="1800" dirty="0">
                  <a:latin typeface="HY울릉도L" pitchFamily="18" charset="-127"/>
                  <a:ea typeface="HY울릉도L" pitchFamily="18" charset="-127"/>
                </a:endParaRPr>
              </a:p>
            </p:txBody>
          </p:sp>
        </p:grpSp>
        <p:sp>
          <p:nvSpPr>
            <p:cNvPr id="272" name="Text Box 121"/>
            <p:cNvSpPr txBox="1">
              <a:spLocks noChangeArrowheads="1"/>
            </p:cNvSpPr>
            <p:nvPr/>
          </p:nvSpPr>
          <p:spPr bwMode="auto">
            <a:xfrm>
              <a:off x="3800129" y="34451320"/>
              <a:ext cx="10897655" cy="5232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ko-KR" altLang="en-US" sz="2800" dirty="0" smtClean="0">
                  <a:latin typeface="HY강M" pitchFamily="18" charset="-127"/>
                  <a:ea typeface="HY강M" pitchFamily="18" charset="-127"/>
                </a:rPr>
                <a:t>사업</a:t>
              </a:r>
              <a:r>
                <a:rPr lang="ko-KR" altLang="en-US" sz="2800" dirty="0">
                  <a:latin typeface="HY강M" pitchFamily="18" charset="-127"/>
                  <a:ea typeface="HY강M" pitchFamily="18" charset="-127"/>
                </a:rPr>
                <a:t>비</a:t>
              </a:r>
              <a:r>
                <a:rPr lang="ko-KR" altLang="en-US" sz="2800" dirty="0" smtClean="0">
                  <a:latin typeface="HY강M" pitchFamily="18" charset="-127"/>
                  <a:ea typeface="HY강M" pitchFamily="18" charset="-127"/>
                </a:rPr>
                <a:t> </a:t>
              </a:r>
              <a:r>
                <a:rPr lang="en-US" altLang="ko-KR" sz="2800" dirty="0" smtClean="0">
                  <a:latin typeface="HY강M" pitchFamily="18" charset="-127"/>
                  <a:ea typeface="HY강M" pitchFamily="18" charset="-127"/>
                </a:rPr>
                <a:t>: 5,000</a:t>
              </a:r>
              <a:r>
                <a:rPr lang="ko-KR" altLang="en-US" sz="2800" dirty="0" smtClean="0">
                  <a:latin typeface="HY강M" pitchFamily="18" charset="-127"/>
                  <a:ea typeface="HY강M" pitchFamily="18" charset="-127"/>
                </a:rPr>
                <a:t>천원</a:t>
              </a:r>
              <a:r>
                <a:rPr lang="en-US" altLang="ko-KR" sz="2800" dirty="0" smtClean="0">
                  <a:latin typeface="HY강M" pitchFamily="18" charset="-127"/>
                  <a:ea typeface="HY강M" pitchFamily="18" charset="-127"/>
                </a:rPr>
                <a:t>(</a:t>
              </a:r>
              <a:r>
                <a:rPr lang="ko-KR" altLang="en-US" sz="2800" dirty="0" smtClean="0">
                  <a:latin typeface="HY강M" pitchFamily="18" charset="-127"/>
                  <a:ea typeface="HY강M" pitchFamily="18" charset="-127"/>
                </a:rPr>
                <a:t>마약성진통제 구입</a:t>
              </a:r>
              <a:r>
                <a:rPr lang="en-US" altLang="ko-KR" sz="2800" dirty="0" smtClean="0">
                  <a:latin typeface="HY강M" pitchFamily="18" charset="-127"/>
                  <a:ea typeface="HY강M" pitchFamily="18" charset="-127"/>
                </a:rPr>
                <a:t>) </a:t>
              </a:r>
            </a:p>
          </p:txBody>
        </p:sp>
        <p:sp>
          <p:nvSpPr>
            <p:cNvPr id="275" name="AutoShape 41"/>
            <p:cNvSpPr>
              <a:spLocks noChangeArrowheads="1"/>
            </p:cNvSpPr>
            <p:nvPr/>
          </p:nvSpPr>
          <p:spPr bwMode="auto">
            <a:xfrm>
              <a:off x="11772869" y="38919246"/>
              <a:ext cx="3714776" cy="644723"/>
            </a:xfrm>
            <a:prstGeom prst="roundRect">
              <a:avLst>
                <a:gd name="adj" fmla="val 49153"/>
              </a:avLst>
            </a:prstGeom>
            <a:gradFill rotWithShape="1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  <a:alpha val="60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 anchor="ctr">
              <a:spAutoFit/>
            </a:bodyPr>
            <a:lstStyle/>
            <a:p>
              <a:pPr algn="ctr"/>
              <a:r>
                <a:rPr lang="ko-KR" altLang="en-US" sz="2400" dirty="0" smtClean="0">
                  <a:latin typeface="HY강M" pitchFamily="18" charset="-127"/>
                  <a:ea typeface="HY강M" pitchFamily="18" charset="-127"/>
                </a:rPr>
                <a:t>방문통증관리사업 모형 </a:t>
              </a:r>
              <a:endParaRPr lang="ko-KR" altLang="en-US" sz="2400" dirty="0">
                <a:latin typeface="HY강M" pitchFamily="18" charset="-127"/>
                <a:ea typeface="HY강M" pitchFamily="18" charset="-127"/>
              </a:endParaRPr>
            </a:p>
          </p:txBody>
        </p:sp>
        <p:grpSp>
          <p:nvGrpSpPr>
            <p:cNvPr id="495" name="그룹 494"/>
            <p:cNvGrpSpPr/>
            <p:nvPr/>
          </p:nvGrpSpPr>
          <p:grpSpPr>
            <a:xfrm>
              <a:off x="3800129" y="32720332"/>
              <a:ext cx="10897655" cy="989947"/>
              <a:chOff x="3435993" y="32714325"/>
              <a:chExt cx="10897655" cy="989947"/>
            </a:xfrm>
          </p:grpSpPr>
          <p:sp>
            <p:nvSpPr>
              <p:cNvPr id="268" name="Text Box 121"/>
              <p:cNvSpPr txBox="1">
                <a:spLocks noChangeArrowheads="1"/>
              </p:cNvSpPr>
              <p:nvPr/>
            </p:nvSpPr>
            <p:spPr bwMode="auto">
              <a:xfrm>
                <a:off x="3435993" y="32714325"/>
                <a:ext cx="10897655" cy="52322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ko-KR" altLang="en-US" sz="2800" dirty="0" smtClean="0">
                    <a:latin typeface="HY강M" pitchFamily="18" charset="-127"/>
                    <a:ea typeface="HY강M" pitchFamily="18" charset="-127"/>
                  </a:rPr>
                  <a:t>방문 통증관리사업 팀 구성 및 사업 실시</a:t>
                </a:r>
                <a:r>
                  <a:rPr lang="en-US" altLang="ko-KR" sz="2800" dirty="0" smtClean="0">
                    <a:latin typeface="HY강M" pitchFamily="18" charset="-127"/>
                    <a:ea typeface="HY강M" pitchFamily="18" charset="-127"/>
                  </a:rPr>
                  <a:t>(1998.06)                       </a:t>
                </a:r>
              </a:p>
            </p:txBody>
          </p:sp>
          <p:sp>
            <p:nvSpPr>
              <p:cNvPr id="494" name="TextBox 493"/>
              <p:cNvSpPr txBox="1"/>
              <p:nvPr/>
            </p:nvSpPr>
            <p:spPr>
              <a:xfrm>
                <a:off x="3486061" y="33181052"/>
                <a:ext cx="95846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800" dirty="0" smtClean="0">
                    <a:latin typeface="HY중고딕" pitchFamily="18" charset="-127"/>
                    <a:ea typeface="HY중고딕" pitchFamily="18" charset="-127"/>
                  </a:rPr>
                  <a:t>: </a:t>
                </a:r>
                <a:r>
                  <a:rPr lang="ko-KR" altLang="en-US" sz="2800" dirty="0" smtClean="0">
                    <a:latin typeface="HY중고딕" pitchFamily="18" charset="-127"/>
                    <a:ea typeface="HY중고딕" pitchFamily="18" charset="-127"/>
                  </a:rPr>
                  <a:t>전담의사 </a:t>
                </a:r>
                <a:r>
                  <a:rPr lang="en-US" altLang="ko-KR" sz="2800" dirty="0" smtClean="0">
                    <a:latin typeface="HY중고딕" pitchFamily="18" charset="-127"/>
                    <a:ea typeface="HY중고딕" pitchFamily="18" charset="-127"/>
                  </a:rPr>
                  <a:t>1</a:t>
                </a:r>
                <a:r>
                  <a:rPr lang="ko-KR" altLang="en-US" sz="2800" dirty="0" smtClean="0">
                    <a:latin typeface="HY중고딕" pitchFamily="18" charset="-127"/>
                    <a:ea typeface="HY중고딕" pitchFamily="18" charset="-127"/>
                  </a:rPr>
                  <a:t>명</a:t>
                </a:r>
                <a:r>
                  <a:rPr lang="en-US" altLang="ko-KR" sz="2800" dirty="0" smtClean="0">
                    <a:latin typeface="HY중고딕" pitchFamily="18" charset="-127"/>
                    <a:ea typeface="HY중고딕" pitchFamily="18" charset="-127"/>
                  </a:rPr>
                  <a:t>, </a:t>
                </a:r>
                <a:r>
                  <a:rPr lang="ko-KR" altLang="en-US" sz="2800" dirty="0" smtClean="0">
                    <a:latin typeface="HY중고딕" pitchFamily="18" charset="-127"/>
                    <a:ea typeface="HY중고딕" pitchFamily="18" charset="-127"/>
                  </a:rPr>
                  <a:t>담당간호사 </a:t>
                </a:r>
                <a:r>
                  <a:rPr lang="en-US" altLang="ko-KR" sz="2800" dirty="0" smtClean="0">
                    <a:latin typeface="HY중고딕" pitchFamily="18" charset="-127"/>
                    <a:ea typeface="HY중고딕" pitchFamily="18" charset="-127"/>
                  </a:rPr>
                  <a:t>8</a:t>
                </a:r>
                <a:r>
                  <a:rPr lang="ko-KR" altLang="en-US" sz="2800" dirty="0" smtClean="0">
                    <a:latin typeface="HY중고딕" pitchFamily="18" charset="-127"/>
                    <a:ea typeface="HY중고딕" pitchFamily="18" charset="-127"/>
                  </a:rPr>
                  <a:t>명</a:t>
                </a:r>
                <a:r>
                  <a:rPr lang="en-US" altLang="ko-KR" sz="2800" dirty="0" smtClean="0">
                    <a:latin typeface="HY중고딕" pitchFamily="18" charset="-127"/>
                    <a:ea typeface="HY중고딕" pitchFamily="18" charset="-127"/>
                  </a:rPr>
                  <a:t>, </a:t>
                </a:r>
                <a:r>
                  <a:rPr lang="ko-KR" altLang="en-US" sz="2800" dirty="0" smtClean="0">
                    <a:latin typeface="HY중고딕" pitchFamily="18" charset="-127"/>
                    <a:ea typeface="HY중고딕" pitchFamily="18" charset="-127"/>
                  </a:rPr>
                  <a:t>호스피스자원봉사자</a:t>
                </a:r>
                <a:r>
                  <a:rPr lang="en-US" altLang="ko-KR" sz="2800" dirty="0" smtClean="0">
                    <a:latin typeface="HY중고딕" pitchFamily="18" charset="-127"/>
                    <a:ea typeface="HY중고딕" pitchFamily="18" charset="-127"/>
                  </a:rPr>
                  <a:t>15</a:t>
                </a:r>
                <a:r>
                  <a:rPr lang="ko-KR" altLang="en-US" sz="2800" dirty="0" smtClean="0">
                    <a:latin typeface="HY중고딕" pitchFamily="18" charset="-127"/>
                    <a:ea typeface="HY중고딕" pitchFamily="18" charset="-127"/>
                  </a:rPr>
                  <a:t>명</a:t>
                </a:r>
                <a:endParaRPr lang="en-US" altLang="ko-KR" sz="2800" dirty="0" smtClean="0">
                  <a:latin typeface="HY중고딕" pitchFamily="18" charset="-127"/>
                  <a:ea typeface="HY중고딕" pitchFamily="18" charset="-127"/>
                </a:endParaRPr>
              </a:p>
            </p:txBody>
          </p:sp>
        </p:grpSp>
        <p:grpSp>
          <p:nvGrpSpPr>
            <p:cNvPr id="496" name="Group 118"/>
            <p:cNvGrpSpPr>
              <a:grpSpLocks noChangeAspect="1"/>
            </p:cNvGrpSpPr>
            <p:nvPr/>
          </p:nvGrpSpPr>
          <p:grpSpPr bwMode="auto">
            <a:xfrm>
              <a:off x="3300063" y="32132636"/>
              <a:ext cx="398457" cy="375970"/>
              <a:chOff x="748" y="837"/>
              <a:chExt cx="200" cy="200"/>
            </a:xfrm>
          </p:grpSpPr>
          <p:sp>
            <p:nvSpPr>
              <p:cNvPr id="498" name="AutoShape 119"/>
              <p:cNvSpPr>
                <a:spLocks noChangeAspect="1" noChangeArrowheads="1"/>
              </p:cNvSpPr>
              <p:nvPr/>
            </p:nvSpPr>
            <p:spPr bwMode="auto">
              <a:xfrm>
                <a:off x="748" y="837"/>
                <a:ext cx="200" cy="200"/>
              </a:xfrm>
              <a:custGeom>
                <a:avLst/>
                <a:gdLst>
                  <a:gd name="G0" fmla="+- 3295 0 0"/>
                  <a:gd name="G1" fmla="+- 21600 0 3295"/>
                  <a:gd name="G2" fmla="+- 21600 0 3295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295" y="10800"/>
                    </a:moveTo>
                    <a:cubicBezTo>
                      <a:pt x="3295" y="14945"/>
                      <a:pt x="6655" y="18305"/>
                      <a:pt x="10800" y="18305"/>
                    </a:cubicBezTo>
                    <a:cubicBezTo>
                      <a:pt x="14945" y="18305"/>
                      <a:pt x="18305" y="14945"/>
                      <a:pt x="18305" y="10800"/>
                    </a:cubicBezTo>
                    <a:cubicBezTo>
                      <a:pt x="18305" y="6655"/>
                      <a:pt x="14945" y="3295"/>
                      <a:pt x="10800" y="3295"/>
                    </a:cubicBezTo>
                    <a:cubicBezTo>
                      <a:pt x="6655" y="3295"/>
                      <a:pt x="3295" y="6655"/>
                      <a:pt x="3295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AEAEAE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 algn="ctr">
                <a:noFill/>
                <a:round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99" name="Oval 120"/>
              <p:cNvSpPr>
                <a:spLocks noChangeAspect="1" noChangeArrowheads="1"/>
              </p:cNvSpPr>
              <p:nvPr/>
            </p:nvSpPr>
            <p:spPr bwMode="auto">
              <a:xfrm>
                <a:off x="775" y="864"/>
                <a:ext cx="146" cy="146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500" name="Group 118"/>
            <p:cNvGrpSpPr>
              <a:grpSpLocks noChangeAspect="1"/>
            </p:cNvGrpSpPr>
            <p:nvPr/>
          </p:nvGrpSpPr>
          <p:grpSpPr bwMode="auto">
            <a:xfrm>
              <a:off x="3300063" y="32775578"/>
              <a:ext cx="398457" cy="375970"/>
              <a:chOff x="748" y="837"/>
              <a:chExt cx="200" cy="200"/>
            </a:xfrm>
          </p:grpSpPr>
          <p:sp>
            <p:nvSpPr>
              <p:cNvPr id="501" name="AutoShape 119"/>
              <p:cNvSpPr>
                <a:spLocks noChangeAspect="1" noChangeArrowheads="1"/>
              </p:cNvSpPr>
              <p:nvPr/>
            </p:nvSpPr>
            <p:spPr bwMode="auto">
              <a:xfrm>
                <a:off x="748" y="837"/>
                <a:ext cx="200" cy="200"/>
              </a:xfrm>
              <a:custGeom>
                <a:avLst/>
                <a:gdLst>
                  <a:gd name="G0" fmla="+- 3295 0 0"/>
                  <a:gd name="G1" fmla="+- 21600 0 3295"/>
                  <a:gd name="G2" fmla="+- 21600 0 3295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295" y="10800"/>
                    </a:moveTo>
                    <a:cubicBezTo>
                      <a:pt x="3295" y="14945"/>
                      <a:pt x="6655" y="18305"/>
                      <a:pt x="10800" y="18305"/>
                    </a:cubicBezTo>
                    <a:cubicBezTo>
                      <a:pt x="14945" y="18305"/>
                      <a:pt x="18305" y="14945"/>
                      <a:pt x="18305" y="10800"/>
                    </a:cubicBezTo>
                    <a:cubicBezTo>
                      <a:pt x="18305" y="6655"/>
                      <a:pt x="14945" y="3295"/>
                      <a:pt x="10800" y="3295"/>
                    </a:cubicBezTo>
                    <a:cubicBezTo>
                      <a:pt x="6655" y="3295"/>
                      <a:pt x="3295" y="6655"/>
                      <a:pt x="3295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AEAEAE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 algn="ctr">
                <a:noFill/>
                <a:round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02" name="Oval 120"/>
              <p:cNvSpPr>
                <a:spLocks noChangeAspect="1" noChangeArrowheads="1"/>
              </p:cNvSpPr>
              <p:nvPr/>
            </p:nvSpPr>
            <p:spPr bwMode="auto">
              <a:xfrm>
                <a:off x="775" y="864"/>
                <a:ext cx="146" cy="146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503" name="Group 118"/>
            <p:cNvGrpSpPr>
              <a:grpSpLocks noChangeAspect="1"/>
            </p:cNvGrpSpPr>
            <p:nvPr/>
          </p:nvGrpSpPr>
          <p:grpSpPr bwMode="auto">
            <a:xfrm>
              <a:off x="3300063" y="33918586"/>
              <a:ext cx="398457" cy="375970"/>
              <a:chOff x="748" y="837"/>
              <a:chExt cx="200" cy="200"/>
            </a:xfrm>
          </p:grpSpPr>
          <p:sp>
            <p:nvSpPr>
              <p:cNvPr id="504" name="AutoShape 119"/>
              <p:cNvSpPr>
                <a:spLocks noChangeAspect="1" noChangeArrowheads="1"/>
              </p:cNvSpPr>
              <p:nvPr/>
            </p:nvSpPr>
            <p:spPr bwMode="auto">
              <a:xfrm>
                <a:off x="748" y="837"/>
                <a:ext cx="200" cy="200"/>
              </a:xfrm>
              <a:custGeom>
                <a:avLst/>
                <a:gdLst>
                  <a:gd name="G0" fmla="+- 3295 0 0"/>
                  <a:gd name="G1" fmla="+- 21600 0 3295"/>
                  <a:gd name="G2" fmla="+- 21600 0 3295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295" y="10800"/>
                    </a:moveTo>
                    <a:cubicBezTo>
                      <a:pt x="3295" y="14945"/>
                      <a:pt x="6655" y="18305"/>
                      <a:pt x="10800" y="18305"/>
                    </a:cubicBezTo>
                    <a:cubicBezTo>
                      <a:pt x="14945" y="18305"/>
                      <a:pt x="18305" y="14945"/>
                      <a:pt x="18305" y="10800"/>
                    </a:cubicBezTo>
                    <a:cubicBezTo>
                      <a:pt x="18305" y="6655"/>
                      <a:pt x="14945" y="3295"/>
                      <a:pt x="10800" y="3295"/>
                    </a:cubicBezTo>
                    <a:cubicBezTo>
                      <a:pt x="6655" y="3295"/>
                      <a:pt x="3295" y="6655"/>
                      <a:pt x="3295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AEAEAE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 algn="ctr">
                <a:noFill/>
                <a:round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05" name="Oval 120"/>
              <p:cNvSpPr>
                <a:spLocks noChangeAspect="1" noChangeArrowheads="1"/>
              </p:cNvSpPr>
              <p:nvPr/>
            </p:nvSpPr>
            <p:spPr bwMode="auto">
              <a:xfrm>
                <a:off x="775" y="864"/>
                <a:ext cx="146" cy="146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506" name="Group 118"/>
            <p:cNvGrpSpPr>
              <a:grpSpLocks noChangeAspect="1"/>
            </p:cNvGrpSpPr>
            <p:nvPr/>
          </p:nvGrpSpPr>
          <p:grpSpPr bwMode="auto">
            <a:xfrm>
              <a:off x="3300063" y="34561528"/>
              <a:ext cx="398457" cy="375970"/>
              <a:chOff x="748" y="837"/>
              <a:chExt cx="200" cy="200"/>
            </a:xfrm>
          </p:grpSpPr>
          <p:sp>
            <p:nvSpPr>
              <p:cNvPr id="507" name="AutoShape 119"/>
              <p:cNvSpPr>
                <a:spLocks noChangeAspect="1" noChangeArrowheads="1"/>
              </p:cNvSpPr>
              <p:nvPr/>
            </p:nvSpPr>
            <p:spPr bwMode="auto">
              <a:xfrm>
                <a:off x="748" y="837"/>
                <a:ext cx="200" cy="200"/>
              </a:xfrm>
              <a:custGeom>
                <a:avLst/>
                <a:gdLst>
                  <a:gd name="G0" fmla="+- 3295 0 0"/>
                  <a:gd name="G1" fmla="+- 21600 0 3295"/>
                  <a:gd name="G2" fmla="+- 21600 0 3295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295" y="10800"/>
                    </a:moveTo>
                    <a:cubicBezTo>
                      <a:pt x="3295" y="14945"/>
                      <a:pt x="6655" y="18305"/>
                      <a:pt x="10800" y="18305"/>
                    </a:cubicBezTo>
                    <a:cubicBezTo>
                      <a:pt x="14945" y="18305"/>
                      <a:pt x="18305" y="14945"/>
                      <a:pt x="18305" y="10800"/>
                    </a:cubicBezTo>
                    <a:cubicBezTo>
                      <a:pt x="18305" y="6655"/>
                      <a:pt x="14945" y="3295"/>
                      <a:pt x="10800" y="3295"/>
                    </a:cubicBezTo>
                    <a:cubicBezTo>
                      <a:pt x="6655" y="3295"/>
                      <a:pt x="3295" y="6655"/>
                      <a:pt x="3295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AEAEAE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</a:gradFill>
              <a:ln w="9525" algn="ctr">
                <a:noFill/>
                <a:round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08" name="Oval 120"/>
              <p:cNvSpPr>
                <a:spLocks noChangeAspect="1" noChangeArrowheads="1"/>
              </p:cNvSpPr>
              <p:nvPr/>
            </p:nvSpPr>
            <p:spPr bwMode="auto">
              <a:xfrm>
                <a:off x="775" y="864"/>
                <a:ext cx="146" cy="146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514" name="그룹 513"/>
          <p:cNvGrpSpPr/>
          <p:nvPr/>
        </p:nvGrpSpPr>
        <p:grpSpPr>
          <a:xfrm>
            <a:off x="2700243" y="42836430"/>
            <a:ext cx="13216030" cy="4766385"/>
            <a:chOff x="2243528" y="42991212"/>
            <a:chExt cx="13216030" cy="4766385"/>
          </a:xfrm>
        </p:grpSpPr>
        <p:sp>
          <p:nvSpPr>
            <p:cNvPr id="323" name="AutoShape 7"/>
            <p:cNvSpPr>
              <a:spLocks noChangeArrowheads="1"/>
            </p:cNvSpPr>
            <p:nvPr/>
          </p:nvSpPr>
          <p:spPr bwMode="auto">
            <a:xfrm>
              <a:off x="2243528" y="42991212"/>
              <a:ext cx="13216030" cy="4766385"/>
            </a:xfrm>
            <a:prstGeom prst="roundRect">
              <a:avLst>
                <a:gd name="adj" fmla="val 8403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ln w="31750" algn="ctr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510" name="그룹 509"/>
            <p:cNvGrpSpPr/>
            <p:nvPr/>
          </p:nvGrpSpPr>
          <p:grpSpPr>
            <a:xfrm>
              <a:off x="2921273" y="43328441"/>
              <a:ext cx="11521669" cy="523220"/>
              <a:chOff x="2921273" y="42683118"/>
              <a:chExt cx="11521669" cy="523220"/>
            </a:xfrm>
          </p:grpSpPr>
          <p:grpSp>
            <p:nvGrpSpPr>
              <p:cNvPr id="325" name="Group 98"/>
              <p:cNvGrpSpPr>
                <a:grpSpLocks noChangeAspect="1"/>
              </p:cNvGrpSpPr>
              <p:nvPr/>
            </p:nvGrpSpPr>
            <p:grpSpPr bwMode="auto">
              <a:xfrm>
                <a:off x="2921273" y="42738289"/>
                <a:ext cx="409154" cy="412878"/>
                <a:chOff x="748" y="837"/>
                <a:chExt cx="200" cy="200"/>
              </a:xfrm>
            </p:grpSpPr>
            <p:sp>
              <p:nvSpPr>
                <p:cNvPr id="339" name="AutoShape 99"/>
                <p:cNvSpPr>
                  <a:spLocks noChangeAspect="1" noChangeArrowheads="1"/>
                </p:cNvSpPr>
                <p:nvPr/>
              </p:nvSpPr>
              <p:spPr bwMode="auto">
                <a:xfrm>
                  <a:off x="748" y="837"/>
                  <a:ext cx="200" cy="200"/>
                </a:xfrm>
                <a:custGeom>
                  <a:avLst/>
                  <a:gdLst>
                    <a:gd name="G0" fmla="+- 3295 0 0"/>
                    <a:gd name="G1" fmla="+- 21600 0 3295"/>
                    <a:gd name="G2" fmla="+- 21600 0 3295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295" y="10800"/>
                      </a:moveTo>
                      <a:cubicBezTo>
                        <a:pt x="3295" y="14945"/>
                        <a:pt x="6655" y="18305"/>
                        <a:pt x="10800" y="18305"/>
                      </a:cubicBezTo>
                      <a:cubicBezTo>
                        <a:pt x="14945" y="18305"/>
                        <a:pt x="18305" y="14945"/>
                        <a:pt x="18305" y="10800"/>
                      </a:cubicBezTo>
                      <a:cubicBezTo>
                        <a:pt x="18305" y="6655"/>
                        <a:pt x="14945" y="3295"/>
                        <a:pt x="10800" y="3295"/>
                      </a:cubicBezTo>
                      <a:cubicBezTo>
                        <a:pt x="6655" y="3295"/>
                        <a:pt x="3295" y="6655"/>
                        <a:pt x="3295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AEAEAE"/>
                    </a:gs>
                    <a:gs pos="100000">
                      <a:srgbClr val="FFFFFF"/>
                    </a:gs>
                  </a:gsLst>
                  <a:path path="rect">
                    <a:fillToRect t="100000" r="10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340" name="Oval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775" y="864"/>
                  <a:ext cx="146" cy="146"/>
                </a:xfrm>
                <a:prstGeom prst="ellipse">
                  <a:avLst/>
                </a:prstGeom>
                <a:solidFill>
                  <a:srgbClr val="00CCFF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329" name="Text Box 121"/>
              <p:cNvSpPr txBox="1">
                <a:spLocks noChangeArrowheads="1"/>
              </p:cNvSpPr>
              <p:nvPr/>
            </p:nvSpPr>
            <p:spPr bwMode="auto">
              <a:xfrm>
                <a:off x="3486061" y="42683118"/>
                <a:ext cx="10956881" cy="52322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ko-KR" altLang="en-US" sz="2800" dirty="0" smtClean="0">
                    <a:latin typeface="HY강M" pitchFamily="18" charset="-127"/>
                    <a:ea typeface="HY강M" pitchFamily="18" charset="-127"/>
                  </a:rPr>
                  <a:t>조사기간 </a:t>
                </a:r>
                <a:r>
                  <a:rPr lang="en-US" altLang="ko-KR" sz="2800" dirty="0" smtClean="0">
                    <a:latin typeface="HY강M" pitchFamily="18" charset="-127"/>
                    <a:ea typeface="HY강M" pitchFamily="18" charset="-127"/>
                  </a:rPr>
                  <a:t>: 2011.9.14~9.19</a:t>
                </a:r>
              </a:p>
            </p:txBody>
          </p:sp>
        </p:grpSp>
        <p:grpSp>
          <p:nvGrpSpPr>
            <p:cNvPr id="511" name="그룹 510"/>
            <p:cNvGrpSpPr/>
            <p:nvPr/>
          </p:nvGrpSpPr>
          <p:grpSpPr>
            <a:xfrm>
              <a:off x="2921273" y="43959312"/>
              <a:ext cx="11521669" cy="523220"/>
              <a:chOff x="2921273" y="43481018"/>
              <a:chExt cx="11521669" cy="523220"/>
            </a:xfrm>
          </p:grpSpPr>
          <p:grpSp>
            <p:nvGrpSpPr>
              <p:cNvPr id="326" name="Group 98"/>
              <p:cNvGrpSpPr>
                <a:grpSpLocks noChangeAspect="1"/>
              </p:cNvGrpSpPr>
              <p:nvPr/>
            </p:nvGrpSpPr>
            <p:grpSpPr bwMode="auto">
              <a:xfrm>
                <a:off x="2921273" y="43536189"/>
                <a:ext cx="409154" cy="412878"/>
                <a:chOff x="748" y="837"/>
                <a:chExt cx="200" cy="200"/>
              </a:xfrm>
            </p:grpSpPr>
            <p:sp>
              <p:nvSpPr>
                <p:cNvPr id="337" name="AutoShape 99"/>
                <p:cNvSpPr>
                  <a:spLocks noChangeAspect="1" noChangeArrowheads="1"/>
                </p:cNvSpPr>
                <p:nvPr/>
              </p:nvSpPr>
              <p:spPr bwMode="auto">
                <a:xfrm>
                  <a:off x="748" y="837"/>
                  <a:ext cx="200" cy="200"/>
                </a:xfrm>
                <a:custGeom>
                  <a:avLst/>
                  <a:gdLst>
                    <a:gd name="G0" fmla="+- 3295 0 0"/>
                    <a:gd name="G1" fmla="+- 21600 0 3295"/>
                    <a:gd name="G2" fmla="+- 21600 0 3295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295" y="10800"/>
                      </a:moveTo>
                      <a:cubicBezTo>
                        <a:pt x="3295" y="14945"/>
                        <a:pt x="6655" y="18305"/>
                        <a:pt x="10800" y="18305"/>
                      </a:cubicBezTo>
                      <a:cubicBezTo>
                        <a:pt x="14945" y="18305"/>
                        <a:pt x="18305" y="14945"/>
                        <a:pt x="18305" y="10800"/>
                      </a:cubicBezTo>
                      <a:cubicBezTo>
                        <a:pt x="18305" y="6655"/>
                        <a:pt x="14945" y="3295"/>
                        <a:pt x="10800" y="3295"/>
                      </a:cubicBezTo>
                      <a:cubicBezTo>
                        <a:pt x="6655" y="3295"/>
                        <a:pt x="3295" y="6655"/>
                        <a:pt x="3295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AEAEAE"/>
                    </a:gs>
                    <a:gs pos="100000">
                      <a:srgbClr val="FFFFFF"/>
                    </a:gs>
                  </a:gsLst>
                  <a:path path="rect">
                    <a:fillToRect t="100000" r="10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338" name="Oval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775" y="864"/>
                  <a:ext cx="146" cy="146"/>
                </a:xfrm>
                <a:prstGeom prst="ellipse">
                  <a:avLst/>
                </a:prstGeom>
                <a:solidFill>
                  <a:srgbClr val="00CCFF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330" name="Text Box 121"/>
              <p:cNvSpPr txBox="1">
                <a:spLocks noChangeArrowheads="1"/>
              </p:cNvSpPr>
              <p:nvPr/>
            </p:nvSpPr>
            <p:spPr bwMode="auto">
              <a:xfrm>
                <a:off x="3486061" y="43481018"/>
                <a:ext cx="10956881" cy="52322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ko-KR" altLang="en-US" sz="2800" dirty="0" smtClean="0">
                    <a:latin typeface="HY강M" pitchFamily="18" charset="-127"/>
                    <a:ea typeface="HY강M" pitchFamily="18" charset="-127"/>
                  </a:rPr>
                  <a:t>대상인원</a:t>
                </a:r>
                <a:r>
                  <a:rPr lang="en-US" altLang="ko-KR" sz="2800" dirty="0">
                    <a:latin typeface="HY강M" pitchFamily="18" charset="-127"/>
                    <a:ea typeface="HY강M" pitchFamily="18" charset="-127"/>
                  </a:rPr>
                  <a:t> </a:t>
                </a:r>
                <a:r>
                  <a:rPr lang="en-US" altLang="ko-KR" sz="2800" dirty="0" smtClean="0">
                    <a:latin typeface="HY강M" pitchFamily="18" charset="-127"/>
                    <a:ea typeface="HY강M" pitchFamily="18" charset="-127"/>
                  </a:rPr>
                  <a:t>: 2001~2010</a:t>
                </a:r>
                <a:r>
                  <a:rPr lang="ko-KR" altLang="en-US" sz="2800" dirty="0" smtClean="0">
                    <a:latin typeface="HY강M" pitchFamily="18" charset="-127"/>
                    <a:ea typeface="HY강M" pitchFamily="18" charset="-127"/>
                  </a:rPr>
                  <a:t>년 통증관리 후 퇴록자 </a:t>
                </a:r>
                <a:r>
                  <a:rPr lang="en-US" altLang="ko-KR" sz="2800" dirty="0" smtClean="0">
                    <a:latin typeface="HY강M" pitchFamily="18" charset="-127"/>
                    <a:ea typeface="HY강M" pitchFamily="18" charset="-127"/>
                  </a:rPr>
                  <a:t>218</a:t>
                </a:r>
                <a:r>
                  <a:rPr lang="ko-KR" altLang="en-US" sz="2800" dirty="0" smtClean="0">
                    <a:latin typeface="HY강M" pitchFamily="18" charset="-127"/>
                    <a:ea typeface="HY강M" pitchFamily="18" charset="-127"/>
                  </a:rPr>
                  <a:t>명</a:t>
                </a:r>
                <a:endParaRPr lang="en-US" altLang="ko-KR" sz="2800" dirty="0" smtClean="0">
                  <a:latin typeface="HY강M" pitchFamily="18" charset="-127"/>
                  <a:ea typeface="HY강M" pitchFamily="18" charset="-127"/>
                </a:endParaRPr>
              </a:p>
            </p:txBody>
          </p:sp>
        </p:grpSp>
        <p:grpSp>
          <p:nvGrpSpPr>
            <p:cNvPr id="512" name="그룹 511"/>
            <p:cNvGrpSpPr/>
            <p:nvPr/>
          </p:nvGrpSpPr>
          <p:grpSpPr>
            <a:xfrm>
              <a:off x="2921273" y="44590183"/>
              <a:ext cx="12199414" cy="523220"/>
              <a:chOff x="2921273" y="44278918"/>
              <a:chExt cx="12199414" cy="523220"/>
            </a:xfrm>
          </p:grpSpPr>
          <p:grpSp>
            <p:nvGrpSpPr>
              <p:cNvPr id="327" name="Group 98"/>
              <p:cNvGrpSpPr>
                <a:grpSpLocks noChangeAspect="1"/>
              </p:cNvGrpSpPr>
              <p:nvPr/>
            </p:nvGrpSpPr>
            <p:grpSpPr bwMode="auto">
              <a:xfrm>
                <a:off x="2921273" y="44334089"/>
                <a:ext cx="409154" cy="412878"/>
                <a:chOff x="748" y="837"/>
                <a:chExt cx="200" cy="200"/>
              </a:xfrm>
            </p:grpSpPr>
            <p:sp>
              <p:nvSpPr>
                <p:cNvPr id="335" name="AutoShape 99"/>
                <p:cNvSpPr>
                  <a:spLocks noChangeAspect="1" noChangeArrowheads="1"/>
                </p:cNvSpPr>
                <p:nvPr/>
              </p:nvSpPr>
              <p:spPr bwMode="auto">
                <a:xfrm>
                  <a:off x="748" y="837"/>
                  <a:ext cx="200" cy="200"/>
                </a:xfrm>
                <a:custGeom>
                  <a:avLst/>
                  <a:gdLst>
                    <a:gd name="G0" fmla="+- 3295 0 0"/>
                    <a:gd name="G1" fmla="+- 21600 0 3295"/>
                    <a:gd name="G2" fmla="+- 21600 0 3295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295" y="10800"/>
                      </a:moveTo>
                      <a:cubicBezTo>
                        <a:pt x="3295" y="14945"/>
                        <a:pt x="6655" y="18305"/>
                        <a:pt x="10800" y="18305"/>
                      </a:cubicBezTo>
                      <a:cubicBezTo>
                        <a:pt x="14945" y="18305"/>
                        <a:pt x="18305" y="14945"/>
                        <a:pt x="18305" y="10800"/>
                      </a:cubicBezTo>
                      <a:cubicBezTo>
                        <a:pt x="18305" y="6655"/>
                        <a:pt x="14945" y="3295"/>
                        <a:pt x="10800" y="3295"/>
                      </a:cubicBezTo>
                      <a:cubicBezTo>
                        <a:pt x="6655" y="3295"/>
                        <a:pt x="3295" y="6655"/>
                        <a:pt x="3295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AEAEAE"/>
                    </a:gs>
                    <a:gs pos="100000">
                      <a:srgbClr val="FFFFFF"/>
                    </a:gs>
                  </a:gsLst>
                  <a:path path="rect">
                    <a:fillToRect t="100000" r="10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336" name="Oval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775" y="879"/>
                  <a:ext cx="146" cy="146"/>
                </a:xfrm>
                <a:prstGeom prst="ellipse">
                  <a:avLst/>
                </a:prstGeom>
                <a:solidFill>
                  <a:srgbClr val="00CCFF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331" name="Text Box 121"/>
              <p:cNvSpPr txBox="1">
                <a:spLocks noChangeArrowheads="1"/>
              </p:cNvSpPr>
              <p:nvPr/>
            </p:nvSpPr>
            <p:spPr bwMode="auto">
              <a:xfrm>
                <a:off x="3486061" y="44278918"/>
                <a:ext cx="11634626" cy="52322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ko-KR" altLang="en-US" sz="2800" dirty="0" smtClean="0">
                    <a:latin typeface="HY강M" pitchFamily="18" charset="-127"/>
                    <a:ea typeface="HY강M" pitchFamily="18" charset="-127"/>
                  </a:rPr>
                  <a:t>조사방법 </a:t>
                </a:r>
                <a:r>
                  <a:rPr lang="en-US" altLang="ko-KR" sz="2800" dirty="0" smtClean="0">
                    <a:latin typeface="HY강M" pitchFamily="18" charset="-127"/>
                    <a:ea typeface="HY강M" pitchFamily="18" charset="-127"/>
                  </a:rPr>
                  <a:t>: </a:t>
                </a:r>
                <a:r>
                  <a:rPr lang="ko-KR" altLang="en-US" sz="2800" dirty="0" smtClean="0">
                    <a:latin typeface="HY강M" pitchFamily="18" charset="-127"/>
                    <a:ea typeface="HY강M" pitchFamily="18" charset="-127"/>
                  </a:rPr>
                  <a:t>진료기록부 및 방문보건프로그램 입력자료 통계</a:t>
                </a:r>
                <a:endParaRPr lang="en-US" altLang="ko-KR" sz="2800" dirty="0" smtClean="0">
                  <a:latin typeface="HY강M" pitchFamily="18" charset="-127"/>
                  <a:ea typeface="HY강M" pitchFamily="18" charset="-127"/>
                </a:endParaRPr>
              </a:p>
            </p:txBody>
          </p:sp>
        </p:grpSp>
        <p:grpSp>
          <p:nvGrpSpPr>
            <p:cNvPr id="513" name="그룹 512"/>
            <p:cNvGrpSpPr/>
            <p:nvPr/>
          </p:nvGrpSpPr>
          <p:grpSpPr>
            <a:xfrm>
              <a:off x="2921273" y="45221054"/>
              <a:ext cx="12199414" cy="523220"/>
              <a:chOff x="2921273" y="45076818"/>
              <a:chExt cx="12199414" cy="523220"/>
            </a:xfrm>
          </p:grpSpPr>
          <p:grpSp>
            <p:nvGrpSpPr>
              <p:cNvPr id="328" name="Group 98"/>
              <p:cNvGrpSpPr>
                <a:grpSpLocks noChangeAspect="1"/>
              </p:cNvGrpSpPr>
              <p:nvPr/>
            </p:nvGrpSpPr>
            <p:grpSpPr bwMode="auto">
              <a:xfrm>
                <a:off x="2921273" y="45131989"/>
                <a:ext cx="409154" cy="412878"/>
                <a:chOff x="748" y="837"/>
                <a:chExt cx="200" cy="200"/>
              </a:xfrm>
            </p:grpSpPr>
            <p:sp>
              <p:nvSpPr>
                <p:cNvPr id="333" name="AutoShape 99"/>
                <p:cNvSpPr>
                  <a:spLocks noChangeAspect="1" noChangeArrowheads="1"/>
                </p:cNvSpPr>
                <p:nvPr/>
              </p:nvSpPr>
              <p:spPr bwMode="auto">
                <a:xfrm>
                  <a:off x="748" y="837"/>
                  <a:ext cx="200" cy="200"/>
                </a:xfrm>
                <a:custGeom>
                  <a:avLst/>
                  <a:gdLst>
                    <a:gd name="G0" fmla="+- 3295 0 0"/>
                    <a:gd name="G1" fmla="+- 21600 0 3295"/>
                    <a:gd name="G2" fmla="+- 21600 0 3295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295" y="10800"/>
                      </a:moveTo>
                      <a:cubicBezTo>
                        <a:pt x="3295" y="14945"/>
                        <a:pt x="6655" y="18305"/>
                        <a:pt x="10800" y="18305"/>
                      </a:cubicBezTo>
                      <a:cubicBezTo>
                        <a:pt x="14945" y="18305"/>
                        <a:pt x="18305" y="14945"/>
                        <a:pt x="18305" y="10800"/>
                      </a:cubicBezTo>
                      <a:cubicBezTo>
                        <a:pt x="18305" y="6655"/>
                        <a:pt x="14945" y="3295"/>
                        <a:pt x="10800" y="3295"/>
                      </a:cubicBezTo>
                      <a:cubicBezTo>
                        <a:pt x="6655" y="3295"/>
                        <a:pt x="3295" y="6655"/>
                        <a:pt x="3295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AEAEAE"/>
                    </a:gs>
                    <a:gs pos="100000">
                      <a:srgbClr val="FFFFFF"/>
                    </a:gs>
                  </a:gsLst>
                  <a:path path="rect">
                    <a:fillToRect t="100000" r="10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334" name="Oval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775" y="864"/>
                  <a:ext cx="146" cy="146"/>
                </a:xfrm>
                <a:prstGeom prst="ellipse">
                  <a:avLst/>
                </a:prstGeom>
                <a:solidFill>
                  <a:srgbClr val="00CCFF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332" name="Text Box 121"/>
              <p:cNvSpPr txBox="1">
                <a:spLocks noChangeArrowheads="1"/>
              </p:cNvSpPr>
              <p:nvPr/>
            </p:nvSpPr>
            <p:spPr bwMode="auto">
              <a:xfrm>
                <a:off x="3486061" y="45076818"/>
                <a:ext cx="11634626" cy="52322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ko-KR" altLang="en-US" sz="2800" dirty="0" smtClean="0">
                    <a:latin typeface="HY강M" pitchFamily="18" charset="-127"/>
                    <a:ea typeface="HY강M" pitchFamily="18" charset="-127"/>
                  </a:rPr>
                  <a:t>조사내용 </a:t>
                </a:r>
                <a:endParaRPr lang="en-US" altLang="ko-KR" sz="2800" dirty="0">
                  <a:latin typeface="HY강M" pitchFamily="18" charset="-127"/>
                  <a:ea typeface="HY강M" pitchFamily="18" charset="-127"/>
                </a:endParaRPr>
              </a:p>
            </p:txBody>
          </p:sp>
        </p:grpSp>
        <p:sp>
          <p:nvSpPr>
            <p:cNvPr id="509" name="TextBox 508"/>
            <p:cNvSpPr txBox="1"/>
            <p:nvPr/>
          </p:nvSpPr>
          <p:spPr>
            <a:xfrm>
              <a:off x="3557499" y="45709049"/>
              <a:ext cx="7140096" cy="1769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14350" indent="-514350">
                <a:spcBef>
                  <a:spcPts val="200"/>
                </a:spcBef>
              </a:pPr>
              <a:r>
                <a:rPr lang="ko-KR" altLang="en-US" sz="2600" dirty="0" smtClean="0">
                  <a:latin typeface="HY중고딕" pitchFamily="18" charset="-127"/>
                  <a:ea typeface="HY중고딕" pitchFamily="18" charset="-127"/>
                </a:rPr>
                <a:t> </a:t>
              </a:r>
              <a:r>
                <a:rPr lang="en-US" altLang="ko-KR" sz="2600" dirty="0" smtClean="0">
                  <a:latin typeface="HY중고딕" pitchFamily="18" charset="-127"/>
                  <a:ea typeface="HY중고딕" pitchFamily="18" charset="-127"/>
                </a:rPr>
                <a:t>- </a:t>
              </a:r>
              <a:r>
                <a:rPr lang="ko-KR" altLang="en-US" sz="2600" dirty="0" smtClean="0">
                  <a:latin typeface="HY중고딕" pitchFamily="18" charset="-127"/>
                  <a:ea typeface="HY중고딕" pitchFamily="18" charset="-127"/>
                </a:rPr>
                <a:t>성별</a:t>
              </a:r>
              <a:r>
                <a:rPr lang="en-US" altLang="ko-KR" sz="2600" dirty="0" smtClean="0">
                  <a:latin typeface="HY중고딕" pitchFamily="18" charset="-127"/>
                  <a:ea typeface="HY중고딕" pitchFamily="18" charset="-127"/>
                </a:rPr>
                <a:t>,</a:t>
              </a:r>
              <a:r>
                <a:rPr lang="ko-KR" altLang="en-US" sz="2600" dirty="0" smtClean="0">
                  <a:latin typeface="HY중고딕" pitchFamily="18" charset="-127"/>
                  <a:ea typeface="HY중고딕" pitchFamily="18" charset="-127"/>
                </a:rPr>
                <a:t>연도별</a:t>
              </a:r>
              <a:r>
                <a:rPr lang="en-US" altLang="ko-KR" sz="2600" dirty="0" smtClean="0">
                  <a:latin typeface="HY중고딕" pitchFamily="18" charset="-127"/>
                  <a:ea typeface="HY중고딕" pitchFamily="18" charset="-127"/>
                </a:rPr>
                <a:t>, </a:t>
              </a:r>
              <a:r>
                <a:rPr lang="ko-KR" altLang="en-US" sz="2600" dirty="0" smtClean="0">
                  <a:latin typeface="HY중고딕" pitchFamily="18" charset="-127"/>
                  <a:ea typeface="HY중고딕" pitchFamily="18" charset="-127"/>
                </a:rPr>
                <a:t>읍</a:t>
              </a:r>
              <a:r>
                <a:rPr lang="en-US" altLang="ko-KR" sz="2600" dirty="0" smtClean="0">
                  <a:latin typeface="HY중고딕" pitchFamily="18" charset="-127"/>
                  <a:ea typeface="HY중고딕" pitchFamily="18" charset="-127"/>
                </a:rPr>
                <a:t>·</a:t>
              </a:r>
              <a:r>
                <a:rPr lang="ko-KR" altLang="en-US" sz="2600" dirty="0" err="1" smtClean="0">
                  <a:latin typeface="HY중고딕" pitchFamily="18" charset="-127"/>
                  <a:ea typeface="HY중고딕" pitchFamily="18" charset="-127"/>
                </a:rPr>
                <a:t>면별</a:t>
              </a:r>
              <a:r>
                <a:rPr lang="ko-KR" altLang="en-US" sz="2600" dirty="0" smtClean="0">
                  <a:latin typeface="HY중고딕" pitchFamily="18" charset="-127"/>
                  <a:ea typeface="HY중고딕" pitchFamily="18" charset="-127"/>
                </a:rPr>
                <a:t> 관리환자 수</a:t>
              </a:r>
              <a:endParaRPr lang="en-US" altLang="ko-KR" sz="2600" dirty="0" smtClean="0">
                <a:latin typeface="HY중고딕" pitchFamily="18" charset="-127"/>
                <a:ea typeface="HY중고딕" pitchFamily="18" charset="-127"/>
              </a:endParaRPr>
            </a:p>
            <a:p>
              <a:pPr marL="514350" indent="-514350">
                <a:spcBef>
                  <a:spcPts val="200"/>
                </a:spcBef>
              </a:pPr>
              <a:r>
                <a:rPr lang="en-US" altLang="ko-KR" sz="2600" dirty="0" smtClean="0">
                  <a:latin typeface="HY중고딕" pitchFamily="18" charset="-127"/>
                  <a:ea typeface="HY중고딕" pitchFamily="18" charset="-127"/>
                </a:rPr>
                <a:t> - </a:t>
              </a:r>
              <a:r>
                <a:rPr lang="ko-KR" altLang="en-US" sz="2600" dirty="0" smtClean="0">
                  <a:latin typeface="HY중고딕" pitchFamily="18" charset="-127"/>
                  <a:ea typeface="HY중고딕" pitchFamily="18" charset="-127"/>
                </a:rPr>
                <a:t>질병추이</a:t>
              </a:r>
              <a:r>
                <a:rPr lang="en-US" altLang="ko-KR" sz="2600" dirty="0" smtClean="0">
                  <a:latin typeface="HY중고딕" pitchFamily="18" charset="-127"/>
                  <a:ea typeface="HY중고딕" pitchFamily="18" charset="-127"/>
                </a:rPr>
                <a:t>, </a:t>
              </a:r>
              <a:r>
                <a:rPr lang="ko-KR" altLang="en-US" sz="2600" dirty="0" smtClean="0">
                  <a:latin typeface="HY중고딕" pitchFamily="18" charset="-127"/>
                  <a:ea typeface="HY중고딕" pitchFamily="18" charset="-127"/>
                </a:rPr>
                <a:t>발생순위</a:t>
              </a:r>
              <a:endParaRPr lang="en-US" altLang="ko-KR" sz="2600" dirty="0" smtClean="0">
                <a:latin typeface="HY중고딕" pitchFamily="18" charset="-127"/>
                <a:ea typeface="HY중고딕" pitchFamily="18" charset="-127"/>
              </a:endParaRPr>
            </a:p>
            <a:p>
              <a:pPr marL="514350" indent="-514350">
                <a:spcBef>
                  <a:spcPts val="200"/>
                </a:spcBef>
              </a:pPr>
              <a:r>
                <a:rPr lang="en-US" altLang="ko-KR" sz="2600" dirty="0" smtClean="0">
                  <a:latin typeface="HY중고딕" pitchFamily="18" charset="-127"/>
                  <a:ea typeface="HY중고딕" pitchFamily="18" charset="-127"/>
                </a:rPr>
                <a:t> - </a:t>
              </a:r>
              <a:r>
                <a:rPr lang="ko-KR" altLang="en-US" sz="2600" dirty="0" smtClean="0">
                  <a:latin typeface="HY중고딕" pitchFamily="18" charset="-127"/>
                  <a:ea typeface="HY중고딕" pitchFamily="18" charset="-127"/>
                </a:rPr>
                <a:t>암 종별 환자수</a:t>
              </a:r>
              <a:r>
                <a:rPr lang="en-US" altLang="ko-KR" sz="2600" dirty="0" smtClean="0">
                  <a:latin typeface="HY중고딕" pitchFamily="18" charset="-127"/>
                  <a:ea typeface="HY중고딕" pitchFamily="18" charset="-127"/>
                </a:rPr>
                <a:t>, </a:t>
              </a:r>
              <a:r>
                <a:rPr lang="ko-KR" altLang="en-US" sz="2600" dirty="0" smtClean="0">
                  <a:latin typeface="HY중고딕" pitchFamily="18" charset="-127"/>
                  <a:ea typeface="HY중고딕" pitchFamily="18" charset="-127"/>
                </a:rPr>
                <a:t>등록 후 </a:t>
              </a:r>
              <a:r>
                <a:rPr lang="ko-KR" altLang="en-US" sz="2600" dirty="0" err="1" smtClean="0">
                  <a:latin typeface="HY중고딕" pitchFamily="18" charset="-127"/>
                  <a:ea typeface="HY중고딕" pitchFamily="18" charset="-127"/>
                </a:rPr>
                <a:t>사망일까지의</a:t>
              </a:r>
              <a:r>
                <a:rPr lang="ko-KR" altLang="en-US" sz="2600" dirty="0" smtClean="0">
                  <a:latin typeface="HY중고딕" pitchFamily="18" charset="-127"/>
                  <a:ea typeface="HY중고딕" pitchFamily="18" charset="-127"/>
                </a:rPr>
                <a:t> 기간</a:t>
              </a:r>
              <a:endParaRPr lang="en-US" altLang="ko-KR" sz="2600" dirty="0" smtClean="0">
                <a:latin typeface="HY중고딕" pitchFamily="18" charset="-127"/>
                <a:ea typeface="HY중고딕" pitchFamily="18" charset="-127"/>
              </a:endParaRPr>
            </a:p>
            <a:p>
              <a:pPr marL="514350" indent="-514350">
                <a:spcBef>
                  <a:spcPts val="200"/>
                </a:spcBef>
              </a:pPr>
              <a:r>
                <a:rPr lang="en-US" altLang="ko-KR" sz="2600" dirty="0" smtClean="0">
                  <a:latin typeface="HY중고딕" pitchFamily="18" charset="-127"/>
                  <a:ea typeface="HY중고딕" pitchFamily="18" charset="-127"/>
                </a:rPr>
                <a:t> - </a:t>
              </a:r>
              <a:r>
                <a:rPr lang="ko-KR" altLang="en-US" sz="2600" dirty="0" err="1" smtClean="0">
                  <a:latin typeface="HY중고딕" pitchFamily="18" charset="-127"/>
                  <a:ea typeface="HY중고딕" pitchFamily="18" charset="-127"/>
                </a:rPr>
                <a:t>마약성</a:t>
              </a:r>
              <a:r>
                <a:rPr lang="ko-KR" altLang="en-US" sz="2600" dirty="0" smtClean="0">
                  <a:latin typeface="HY중고딕" pitchFamily="18" charset="-127"/>
                  <a:ea typeface="HY중고딕" pitchFamily="18" charset="-127"/>
                </a:rPr>
                <a:t> 진통제 적용 효과 등</a:t>
              </a:r>
              <a:endParaRPr lang="en-US" altLang="ko-KR" sz="2600" dirty="0" smtClean="0">
                <a:latin typeface="HY중고딕" pitchFamily="18" charset="-127"/>
                <a:ea typeface="HY중고딕" pitchFamily="18" charset="-127"/>
              </a:endParaRPr>
            </a:p>
          </p:txBody>
        </p:sp>
      </p:grpSp>
      <p:grpSp>
        <p:nvGrpSpPr>
          <p:cNvPr id="521" name="Group 118"/>
          <p:cNvGrpSpPr>
            <a:grpSpLocks noChangeAspect="1"/>
          </p:cNvGrpSpPr>
          <p:nvPr/>
        </p:nvGrpSpPr>
        <p:grpSpPr bwMode="auto">
          <a:xfrm>
            <a:off x="18273727" y="41764860"/>
            <a:ext cx="398457" cy="375970"/>
            <a:chOff x="748" y="837"/>
            <a:chExt cx="200" cy="200"/>
          </a:xfrm>
        </p:grpSpPr>
        <p:sp>
          <p:nvSpPr>
            <p:cNvPr id="522" name="AutoShape 119"/>
            <p:cNvSpPr>
              <a:spLocks noChangeAspect="1" noChangeArrowheads="1"/>
            </p:cNvSpPr>
            <p:nvPr/>
          </p:nvSpPr>
          <p:spPr bwMode="auto">
            <a:xfrm>
              <a:off x="748" y="837"/>
              <a:ext cx="200" cy="200"/>
            </a:xfrm>
            <a:custGeom>
              <a:avLst/>
              <a:gdLst>
                <a:gd name="G0" fmla="+- 3295 0 0"/>
                <a:gd name="G1" fmla="+- 21600 0 3295"/>
                <a:gd name="G2" fmla="+- 21600 0 3295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295" y="10800"/>
                  </a:moveTo>
                  <a:cubicBezTo>
                    <a:pt x="3295" y="14945"/>
                    <a:pt x="6655" y="18305"/>
                    <a:pt x="10800" y="18305"/>
                  </a:cubicBezTo>
                  <a:cubicBezTo>
                    <a:pt x="14945" y="18305"/>
                    <a:pt x="18305" y="14945"/>
                    <a:pt x="18305" y="10800"/>
                  </a:cubicBezTo>
                  <a:cubicBezTo>
                    <a:pt x="18305" y="6655"/>
                    <a:pt x="14945" y="3295"/>
                    <a:pt x="10800" y="3295"/>
                  </a:cubicBezTo>
                  <a:cubicBezTo>
                    <a:pt x="6655" y="3295"/>
                    <a:pt x="3295" y="6655"/>
                    <a:pt x="3295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AEAEAE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9525" algn="ctr">
              <a:noFill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23" name="Oval 120"/>
            <p:cNvSpPr>
              <a:spLocks noChangeAspect="1" noChangeArrowheads="1"/>
            </p:cNvSpPr>
            <p:nvPr/>
          </p:nvSpPr>
          <p:spPr bwMode="auto">
            <a:xfrm>
              <a:off x="775" y="864"/>
              <a:ext cx="146" cy="146"/>
            </a:xfrm>
            <a:prstGeom prst="ellipse">
              <a:avLst/>
            </a:prstGeom>
            <a:solidFill>
              <a:srgbClr val="00CCFF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558" name="그룹 557"/>
          <p:cNvGrpSpPr/>
          <p:nvPr/>
        </p:nvGrpSpPr>
        <p:grpSpPr>
          <a:xfrm>
            <a:off x="18273727" y="41550546"/>
            <a:ext cx="11715832" cy="6084136"/>
            <a:chOff x="18559479" y="41705328"/>
            <a:chExt cx="11715832" cy="60841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6" name="AutoShape 7"/>
            <p:cNvSpPr>
              <a:spLocks noChangeArrowheads="1"/>
            </p:cNvSpPr>
            <p:nvPr/>
          </p:nvSpPr>
          <p:spPr bwMode="auto">
            <a:xfrm>
              <a:off x="18559479" y="41705328"/>
              <a:ext cx="11715832" cy="6084136"/>
            </a:xfrm>
            <a:prstGeom prst="roundRect">
              <a:avLst>
                <a:gd name="adj" fmla="val 8403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ln w="31750" algn="ctr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grpSp>
          <p:nvGrpSpPr>
            <p:cNvPr id="541" name="그룹 540"/>
            <p:cNvGrpSpPr/>
            <p:nvPr/>
          </p:nvGrpSpPr>
          <p:grpSpPr>
            <a:xfrm>
              <a:off x="18916669" y="42205394"/>
              <a:ext cx="10843924" cy="5107579"/>
              <a:chOff x="19130983" y="41825050"/>
              <a:chExt cx="10843924" cy="5107579"/>
            </a:xfrm>
          </p:grpSpPr>
          <p:grpSp>
            <p:nvGrpSpPr>
              <p:cNvPr id="537" name="그룹 536"/>
              <p:cNvGrpSpPr/>
              <p:nvPr/>
            </p:nvGrpSpPr>
            <p:grpSpPr>
              <a:xfrm>
                <a:off x="19130983" y="41825050"/>
                <a:ext cx="10843924" cy="1535679"/>
                <a:chOff x="19130983" y="41896488"/>
                <a:chExt cx="10843924" cy="1535679"/>
              </a:xfrm>
            </p:grpSpPr>
            <p:grpSp>
              <p:nvGrpSpPr>
                <p:cNvPr id="535" name="그룹 534"/>
                <p:cNvGrpSpPr/>
                <p:nvPr/>
              </p:nvGrpSpPr>
              <p:grpSpPr>
                <a:xfrm>
                  <a:off x="19845363" y="42539615"/>
                  <a:ext cx="10129544" cy="892552"/>
                  <a:chOff x="19845363" y="42329145"/>
                  <a:chExt cx="10129544" cy="892552"/>
                </a:xfrm>
              </p:grpSpPr>
              <p:sp>
                <p:nvSpPr>
                  <p:cNvPr id="447" name="Text Box 1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261780" y="42329145"/>
                    <a:ext cx="9713127" cy="892552"/>
                  </a:xfrm>
                  <a:prstGeom prst="rect">
                    <a:avLst/>
                  </a:prstGeom>
                  <a:noFill/>
                  <a:ln w="38100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r>
                      <a:rPr lang="ko-KR" altLang="en-US" sz="2600" dirty="0" smtClean="0">
                        <a:latin typeface="HY중고딕" pitchFamily="18" charset="-127"/>
                        <a:ea typeface="HY중고딕" pitchFamily="18" charset="-127"/>
                      </a:rPr>
                      <a:t>경남 암센터와 연계하여 통증 단계별 양상에 따른 체계적 매뉴얼 개발</a:t>
                    </a:r>
                    <a:endParaRPr lang="en-US" altLang="ko-KR" sz="2600" dirty="0" smtClean="0">
                      <a:latin typeface="HY중고딕" pitchFamily="18" charset="-127"/>
                      <a:ea typeface="HY중고딕" pitchFamily="18" charset="-127"/>
                    </a:endParaRPr>
                  </a:p>
                </p:txBody>
              </p:sp>
              <p:sp>
                <p:nvSpPr>
                  <p:cNvPr id="440" name="오른쪽 화살표 439"/>
                  <p:cNvSpPr/>
                  <p:nvPr/>
                </p:nvSpPr>
                <p:spPr>
                  <a:xfrm>
                    <a:off x="19845363" y="42419708"/>
                    <a:ext cx="328615" cy="313536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527" name="그룹 526"/>
                <p:cNvGrpSpPr/>
                <p:nvPr/>
              </p:nvGrpSpPr>
              <p:grpSpPr>
                <a:xfrm>
                  <a:off x="19130983" y="41896488"/>
                  <a:ext cx="10243112" cy="523220"/>
                  <a:chOff x="19130983" y="41492752"/>
                  <a:chExt cx="10243112" cy="523220"/>
                </a:xfrm>
              </p:grpSpPr>
              <p:sp>
                <p:nvSpPr>
                  <p:cNvPr id="446" name="Text Box 1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60968" y="41492752"/>
                    <a:ext cx="9713127" cy="523220"/>
                  </a:xfrm>
                  <a:prstGeom prst="rect">
                    <a:avLst/>
                  </a:prstGeom>
                  <a:noFill/>
                  <a:ln w="38100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r>
                      <a:rPr lang="ko-KR" altLang="en-US" sz="2800" dirty="0" smtClean="0">
                        <a:latin typeface="HY강M" pitchFamily="18" charset="-127"/>
                        <a:ea typeface="HY강M" pitchFamily="18" charset="-127"/>
                      </a:rPr>
                      <a:t>통증관리 매뉴얼 부재</a:t>
                    </a:r>
                    <a:endParaRPr lang="en-US" altLang="ko-KR" sz="2800" dirty="0" smtClean="0">
                      <a:latin typeface="HY강M" pitchFamily="18" charset="-127"/>
                      <a:ea typeface="HY강M" pitchFamily="18" charset="-127"/>
                    </a:endParaRPr>
                  </a:p>
                </p:txBody>
              </p:sp>
              <p:grpSp>
                <p:nvGrpSpPr>
                  <p:cNvPr id="515" name="Group 11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130983" y="41589531"/>
                    <a:ext cx="398457" cy="375970"/>
                    <a:chOff x="748" y="837"/>
                    <a:chExt cx="200" cy="200"/>
                  </a:xfrm>
                </p:grpSpPr>
                <p:sp>
                  <p:nvSpPr>
                    <p:cNvPr id="516" name="AutoShape 1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48" y="837"/>
                      <a:ext cx="200" cy="200"/>
                    </a:xfrm>
                    <a:custGeom>
                      <a:avLst/>
                      <a:gdLst>
                        <a:gd name="G0" fmla="+- 3295 0 0"/>
                        <a:gd name="G1" fmla="+- 21600 0 3295"/>
                        <a:gd name="G2" fmla="+- 21600 0 3295"/>
                        <a:gd name="G3" fmla="*/ G0 2929 10000"/>
                        <a:gd name="G4" fmla="+- 21600 0 G3"/>
                        <a:gd name="G5" fmla="+- 21600 0 G3"/>
                        <a:gd name="T0" fmla="*/ 10800 w 21600"/>
                        <a:gd name="T1" fmla="*/ 0 h 21600"/>
                        <a:gd name="T2" fmla="*/ 3163 w 21600"/>
                        <a:gd name="T3" fmla="*/ 3163 h 21600"/>
                        <a:gd name="T4" fmla="*/ 0 w 21600"/>
                        <a:gd name="T5" fmla="*/ 10800 h 21600"/>
                        <a:gd name="T6" fmla="*/ 3163 w 21600"/>
                        <a:gd name="T7" fmla="*/ 18437 h 21600"/>
                        <a:gd name="T8" fmla="*/ 10800 w 21600"/>
                        <a:gd name="T9" fmla="*/ 21600 h 21600"/>
                        <a:gd name="T10" fmla="*/ 18437 w 21600"/>
                        <a:gd name="T11" fmla="*/ 18437 h 21600"/>
                        <a:gd name="T12" fmla="*/ 21600 w 21600"/>
                        <a:gd name="T13" fmla="*/ 10800 h 21600"/>
                        <a:gd name="T14" fmla="*/ 18437 w 21600"/>
                        <a:gd name="T15" fmla="*/ 3163 h 21600"/>
                        <a:gd name="T16" fmla="*/ 3163 w 21600"/>
                        <a:gd name="T17" fmla="*/ 3163 h 21600"/>
                        <a:gd name="T18" fmla="*/ 18437 w 21600"/>
                        <a:gd name="T19" fmla="*/ 18437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T16" t="T17" r="T18" b="T19"/>
                      <a:pathLst>
                        <a:path w="21600" h="21600">
                          <a:moveTo>
                            <a:pt x="0" y="10800"/>
                          </a:moveTo>
                          <a:cubicBezTo>
                            <a:pt x="0" y="4835"/>
                            <a:pt x="4835" y="0"/>
                            <a:pt x="10800" y="0"/>
                          </a:cubicBezTo>
                          <a:cubicBezTo>
                            <a:pt x="16765" y="0"/>
                            <a:pt x="21600" y="4835"/>
                            <a:pt x="21600" y="10800"/>
                          </a:cubicBezTo>
                          <a:cubicBezTo>
                            <a:pt x="21600" y="16765"/>
                            <a:pt x="16765" y="21600"/>
                            <a:pt x="10800" y="21600"/>
                          </a:cubicBezTo>
                          <a:cubicBezTo>
                            <a:pt x="4835" y="21600"/>
                            <a:pt x="0" y="16765"/>
                            <a:pt x="0" y="10800"/>
                          </a:cubicBezTo>
                          <a:close/>
                          <a:moveTo>
                            <a:pt x="3295" y="10800"/>
                          </a:moveTo>
                          <a:cubicBezTo>
                            <a:pt x="3295" y="14945"/>
                            <a:pt x="6655" y="18305"/>
                            <a:pt x="10800" y="18305"/>
                          </a:cubicBezTo>
                          <a:cubicBezTo>
                            <a:pt x="14945" y="18305"/>
                            <a:pt x="18305" y="14945"/>
                            <a:pt x="18305" y="10800"/>
                          </a:cubicBezTo>
                          <a:cubicBezTo>
                            <a:pt x="18305" y="6655"/>
                            <a:pt x="14945" y="3295"/>
                            <a:pt x="10800" y="3295"/>
                          </a:cubicBezTo>
                          <a:cubicBezTo>
                            <a:pt x="6655" y="3295"/>
                            <a:pt x="3295" y="6655"/>
                            <a:pt x="3295" y="1080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EAEAE"/>
                        </a:gs>
                        <a:gs pos="100000">
                          <a:srgbClr val="FFFFFF"/>
                        </a:gs>
                      </a:gsLst>
                      <a:path path="rect">
                        <a:fillToRect t="100000" r="100000"/>
                      </a:path>
                    </a:gradFill>
                    <a:ln w="9525" algn="ctr">
                      <a:noFill/>
                      <a:round/>
                      <a:headEnd/>
                      <a:tailEnd/>
                    </a:ln>
                    <a:effectLst>
                      <a:outerShdw dist="17961" dir="2700000" algn="ctr" rotWithShape="0">
                        <a:schemeClr val="bg2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ko-KR" altLang="en-US"/>
                    </a:p>
                  </p:txBody>
                </p:sp>
                <p:sp>
                  <p:nvSpPr>
                    <p:cNvPr id="517" name="Oval 1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75" y="864"/>
                      <a:ext cx="146" cy="146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</p:grpSp>
            </p:grpSp>
          </p:grpSp>
          <p:grpSp>
            <p:nvGrpSpPr>
              <p:cNvPr id="538" name="그룹 537"/>
              <p:cNvGrpSpPr/>
              <p:nvPr/>
            </p:nvGrpSpPr>
            <p:grpSpPr>
              <a:xfrm>
                <a:off x="19130983" y="43634154"/>
                <a:ext cx="10843924" cy="1512525"/>
                <a:chOff x="19130983" y="43528920"/>
                <a:chExt cx="10843924" cy="1512525"/>
              </a:xfrm>
            </p:grpSpPr>
            <p:grpSp>
              <p:nvGrpSpPr>
                <p:cNvPr id="528" name="그룹 527"/>
                <p:cNvGrpSpPr/>
                <p:nvPr/>
              </p:nvGrpSpPr>
              <p:grpSpPr>
                <a:xfrm>
                  <a:off x="19130983" y="43528920"/>
                  <a:ext cx="10243112" cy="523220"/>
                  <a:chOff x="19130983" y="43490916"/>
                  <a:chExt cx="10243112" cy="523220"/>
                </a:xfrm>
              </p:grpSpPr>
              <p:sp>
                <p:nvSpPr>
                  <p:cNvPr id="442" name="Text Box 1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60968" y="43490916"/>
                    <a:ext cx="9713127" cy="523220"/>
                  </a:xfrm>
                  <a:prstGeom prst="rect">
                    <a:avLst/>
                  </a:prstGeom>
                  <a:noFill/>
                  <a:ln w="38100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r>
                      <a:rPr lang="ko-KR" altLang="en-US" sz="2800" dirty="0" smtClean="0">
                        <a:latin typeface="HY강M" pitchFamily="18" charset="-127"/>
                        <a:ea typeface="HY강M" pitchFamily="18" charset="-127"/>
                      </a:rPr>
                      <a:t>호스피스 의료기관 및 지역사회 자원의 연계 부족</a:t>
                    </a:r>
                    <a:endParaRPr lang="en-US" altLang="ko-KR" sz="2800" dirty="0" smtClean="0">
                      <a:latin typeface="HY강M" pitchFamily="18" charset="-127"/>
                      <a:ea typeface="HY강M" pitchFamily="18" charset="-127"/>
                    </a:endParaRPr>
                  </a:p>
                </p:txBody>
              </p:sp>
              <p:grpSp>
                <p:nvGrpSpPr>
                  <p:cNvPr id="518" name="Group 11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130983" y="43564541"/>
                    <a:ext cx="398457" cy="375970"/>
                    <a:chOff x="748" y="837"/>
                    <a:chExt cx="200" cy="200"/>
                  </a:xfrm>
                </p:grpSpPr>
                <p:sp>
                  <p:nvSpPr>
                    <p:cNvPr id="519" name="AutoShape 1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48" y="837"/>
                      <a:ext cx="200" cy="200"/>
                    </a:xfrm>
                    <a:custGeom>
                      <a:avLst/>
                      <a:gdLst>
                        <a:gd name="G0" fmla="+- 3295 0 0"/>
                        <a:gd name="G1" fmla="+- 21600 0 3295"/>
                        <a:gd name="G2" fmla="+- 21600 0 3295"/>
                        <a:gd name="G3" fmla="*/ G0 2929 10000"/>
                        <a:gd name="G4" fmla="+- 21600 0 G3"/>
                        <a:gd name="G5" fmla="+- 21600 0 G3"/>
                        <a:gd name="T0" fmla="*/ 10800 w 21600"/>
                        <a:gd name="T1" fmla="*/ 0 h 21600"/>
                        <a:gd name="T2" fmla="*/ 3163 w 21600"/>
                        <a:gd name="T3" fmla="*/ 3163 h 21600"/>
                        <a:gd name="T4" fmla="*/ 0 w 21600"/>
                        <a:gd name="T5" fmla="*/ 10800 h 21600"/>
                        <a:gd name="T6" fmla="*/ 3163 w 21600"/>
                        <a:gd name="T7" fmla="*/ 18437 h 21600"/>
                        <a:gd name="T8" fmla="*/ 10800 w 21600"/>
                        <a:gd name="T9" fmla="*/ 21600 h 21600"/>
                        <a:gd name="T10" fmla="*/ 18437 w 21600"/>
                        <a:gd name="T11" fmla="*/ 18437 h 21600"/>
                        <a:gd name="T12" fmla="*/ 21600 w 21600"/>
                        <a:gd name="T13" fmla="*/ 10800 h 21600"/>
                        <a:gd name="T14" fmla="*/ 18437 w 21600"/>
                        <a:gd name="T15" fmla="*/ 3163 h 21600"/>
                        <a:gd name="T16" fmla="*/ 3163 w 21600"/>
                        <a:gd name="T17" fmla="*/ 3163 h 21600"/>
                        <a:gd name="T18" fmla="*/ 18437 w 21600"/>
                        <a:gd name="T19" fmla="*/ 18437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T16" t="T17" r="T18" b="T19"/>
                      <a:pathLst>
                        <a:path w="21600" h="21600">
                          <a:moveTo>
                            <a:pt x="0" y="10800"/>
                          </a:moveTo>
                          <a:cubicBezTo>
                            <a:pt x="0" y="4835"/>
                            <a:pt x="4835" y="0"/>
                            <a:pt x="10800" y="0"/>
                          </a:cubicBezTo>
                          <a:cubicBezTo>
                            <a:pt x="16765" y="0"/>
                            <a:pt x="21600" y="4835"/>
                            <a:pt x="21600" y="10800"/>
                          </a:cubicBezTo>
                          <a:cubicBezTo>
                            <a:pt x="21600" y="16765"/>
                            <a:pt x="16765" y="21600"/>
                            <a:pt x="10800" y="21600"/>
                          </a:cubicBezTo>
                          <a:cubicBezTo>
                            <a:pt x="4835" y="21600"/>
                            <a:pt x="0" y="16765"/>
                            <a:pt x="0" y="10800"/>
                          </a:cubicBezTo>
                          <a:close/>
                          <a:moveTo>
                            <a:pt x="3295" y="10800"/>
                          </a:moveTo>
                          <a:cubicBezTo>
                            <a:pt x="3295" y="14945"/>
                            <a:pt x="6655" y="18305"/>
                            <a:pt x="10800" y="18305"/>
                          </a:cubicBezTo>
                          <a:cubicBezTo>
                            <a:pt x="14945" y="18305"/>
                            <a:pt x="18305" y="14945"/>
                            <a:pt x="18305" y="10800"/>
                          </a:cubicBezTo>
                          <a:cubicBezTo>
                            <a:pt x="18305" y="6655"/>
                            <a:pt x="14945" y="3295"/>
                            <a:pt x="10800" y="3295"/>
                          </a:cubicBezTo>
                          <a:cubicBezTo>
                            <a:pt x="6655" y="3295"/>
                            <a:pt x="3295" y="6655"/>
                            <a:pt x="3295" y="1080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EAEAE"/>
                        </a:gs>
                        <a:gs pos="100000">
                          <a:srgbClr val="FFFFFF"/>
                        </a:gs>
                      </a:gsLst>
                      <a:path path="rect">
                        <a:fillToRect t="100000" r="100000"/>
                      </a:path>
                    </a:gradFill>
                    <a:ln w="9525" algn="ctr">
                      <a:noFill/>
                      <a:round/>
                      <a:headEnd/>
                      <a:tailEnd/>
                    </a:ln>
                    <a:effectLst>
                      <a:outerShdw dist="17961" dir="2700000" algn="ctr" rotWithShape="0">
                        <a:schemeClr val="bg2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ko-KR" altLang="en-US"/>
                    </a:p>
                  </p:txBody>
                </p:sp>
                <p:sp>
                  <p:nvSpPr>
                    <p:cNvPr id="520" name="Oval 1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75" y="864"/>
                      <a:ext cx="146" cy="146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</p:grpSp>
            </p:grpSp>
            <p:grpSp>
              <p:nvGrpSpPr>
                <p:cNvPr id="533" name="그룹 532"/>
                <p:cNvGrpSpPr/>
                <p:nvPr/>
              </p:nvGrpSpPr>
              <p:grpSpPr>
                <a:xfrm>
                  <a:off x="19845363" y="44148893"/>
                  <a:ext cx="10129544" cy="892552"/>
                  <a:chOff x="19845363" y="44187978"/>
                  <a:chExt cx="10129544" cy="892552"/>
                </a:xfrm>
              </p:grpSpPr>
              <p:sp>
                <p:nvSpPr>
                  <p:cNvPr id="444" name="Text Box 1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261780" y="44187978"/>
                    <a:ext cx="9713127" cy="892552"/>
                  </a:xfrm>
                  <a:prstGeom prst="rect">
                    <a:avLst/>
                  </a:prstGeom>
                  <a:noFill/>
                  <a:ln w="38100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r>
                      <a:rPr lang="ko-KR" altLang="en-US" sz="2600" dirty="0" smtClean="0">
                        <a:latin typeface="HY중고딕" pitchFamily="18" charset="-127"/>
                        <a:ea typeface="HY중고딕" pitchFamily="18" charset="-127"/>
                      </a:rPr>
                      <a:t>사업 자문위원회 구성 및 실무자 중심의 간담회 등을 통한 네트워크 체계 구축 </a:t>
                    </a:r>
                    <a:endParaRPr lang="en-US" altLang="ko-KR" sz="2600" dirty="0" smtClean="0">
                      <a:latin typeface="HY중고딕" pitchFamily="18" charset="-127"/>
                      <a:ea typeface="HY중고딕" pitchFamily="18" charset="-127"/>
                    </a:endParaRPr>
                  </a:p>
                </p:txBody>
              </p:sp>
              <p:sp>
                <p:nvSpPr>
                  <p:cNvPr id="531" name="오른쪽 화살표 530"/>
                  <p:cNvSpPr/>
                  <p:nvPr/>
                </p:nvSpPr>
                <p:spPr>
                  <a:xfrm>
                    <a:off x="19845363" y="44277096"/>
                    <a:ext cx="328615" cy="313536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539" name="그룹 538"/>
              <p:cNvGrpSpPr/>
              <p:nvPr/>
            </p:nvGrpSpPr>
            <p:grpSpPr>
              <a:xfrm>
                <a:off x="19130983" y="45420104"/>
                <a:ext cx="10843924" cy="1512525"/>
                <a:chOff x="19130983" y="45138198"/>
                <a:chExt cx="10843924" cy="1512525"/>
              </a:xfrm>
            </p:grpSpPr>
            <p:grpSp>
              <p:nvGrpSpPr>
                <p:cNvPr id="529" name="그룹 528"/>
                <p:cNvGrpSpPr/>
                <p:nvPr/>
              </p:nvGrpSpPr>
              <p:grpSpPr>
                <a:xfrm>
                  <a:off x="19130983" y="45138198"/>
                  <a:ext cx="10243112" cy="523220"/>
                  <a:chOff x="19130983" y="45582103"/>
                  <a:chExt cx="10243112" cy="523220"/>
                </a:xfrm>
              </p:grpSpPr>
              <p:sp>
                <p:nvSpPr>
                  <p:cNvPr id="439" name="Text Box 1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60968" y="45582103"/>
                    <a:ext cx="9713127" cy="523220"/>
                  </a:xfrm>
                  <a:prstGeom prst="rect">
                    <a:avLst/>
                  </a:prstGeom>
                  <a:noFill/>
                  <a:ln w="38100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r>
                      <a:rPr lang="en-US" altLang="ko-KR" sz="2800" dirty="0" smtClean="0">
                        <a:latin typeface="HY강M" pitchFamily="18" charset="-127"/>
                        <a:ea typeface="HY강M" pitchFamily="18" charset="-127"/>
                      </a:rPr>
                      <a:t> </a:t>
                    </a:r>
                    <a:r>
                      <a:rPr lang="ko-KR" altLang="en-US" sz="2800" dirty="0" smtClean="0">
                        <a:latin typeface="HY강M" pitchFamily="18" charset="-127"/>
                        <a:ea typeface="HY강M" pitchFamily="18" charset="-127"/>
                      </a:rPr>
                      <a:t>통증 완화를 위한 이완요법 프로그램 부재</a:t>
                    </a:r>
                    <a:endParaRPr lang="en-US" altLang="ko-KR" sz="2800" dirty="0" smtClean="0">
                      <a:latin typeface="HY강M" pitchFamily="18" charset="-127"/>
                      <a:ea typeface="HY강M" pitchFamily="18" charset="-127"/>
                    </a:endParaRPr>
                  </a:p>
                </p:txBody>
              </p:sp>
              <p:grpSp>
                <p:nvGrpSpPr>
                  <p:cNvPr id="524" name="Group 11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130983" y="45655728"/>
                    <a:ext cx="398457" cy="375970"/>
                    <a:chOff x="748" y="837"/>
                    <a:chExt cx="200" cy="200"/>
                  </a:xfrm>
                </p:grpSpPr>
                <p:sp>
                  <p:nvSpPr>
                    <p:cNvPr id="525" name="AutoShape 1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48" y="837"/>
                      <a:ext cx="200" cy="200"/>
                    </a:xfrm>
                    <a:custGeom>
                      <a:avLst/>
                      <a:gdLst>
                        <a:gd name="G0" fmla="+- 3295 0 0"/>
                        <a:gd name="G1" fmla="+- 21600 0 3295"/>
                        <a:gd name="G2" fmla="+- 21600 0 3295"/>
                        <a:gd name="G3" fmla="*/ G0 2929 10000"/>
                        <a:gd name="G4" fmla="+- 21600 0 G3"/>
                        <a:gd name="G5" fmla="+- 21600 0 G3"/>
                        <a:gd name="T0" fmla="*/ 10800 w 21600"/>
                        <a:gd name="T1" fmla="*/ 0 h 21600"/>
                        <a:gd name="T2" fmla="*/ 3163 w 21600"/>
                        <a:gd name="T3" fmla="*/ 3163 h 21600"/>
                        <a:gd name="T4" fmla="*/ 0 w 21600"/>
                        <a:gd name="T5" fmla="*/ 10800 h 21600"/>
                        <a:gd name="T6" fmla="*/ 3163 w 21600"/>
                        <a:gd name="T7" fmla="*/ 18437 h 21600"/>
                        <a:gd name="T8" fmla="*/ 10800 w 21600"/>
                        <a:gd name="T9" fmla="*/ 21600 h 21600"/>
                        <a:gd name="T10" fmla="*/ 18437 w 21600"/>
                        <a:gd name="T11" fmla="*/ 18437 h 21600"/>
                        <a:gd name="T12" fmla="*/ 21600 w 21600"/>
                        <a:gd name="T13" fmla="*/ 10800 h 21600"/>
                        <a:gd name="T14" fmla="*/ 18437 w 21600"/>
                        <a:gd name="T15" fmla="*/ 3163 h 21600"/>
                        <a:gd name="T16" fmla="*/ 3163 w 21600"/>
                        <a:gd name="T17" fmla="*/ 3163 h 21600"/>
                        <a:gd name="T18" fmla="*/ 18437 w 21600"/>
                        <a:gd name="T19" fmla="*/ 18437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T16" t="T17" r="T18" b="T19"/>
                      <a:pathLst>
                        <a:path w="21600" h="21600">
                          <a:moveTo>
                            <a:pt x="0" y="10800"/>
                          </a:moveTo>
                          <a:cubicBezTo>
                            <a:pt x="0" y="4835"/>
                            <a:pt x="4835" y="0"/>
                            <a:pt x="10800" y="0"/>
                          </a:cubicBezTo>
                          <a:cubicBezTo>
                            <a:pt x="16765" y="0"/>
                            <a:pt x="21600" y="4835"/>
                            <a:pt x="21600" y="10800"/>
                          </a:cubicBezTo>
                          <a:cubicBezTo>
                            <a:pt x="21600" y="16765"/>
                            <a:pt x="16765" y="21600"/>
                            <a:pt x="10800" y="21600"/>
                          </a:cubicBezTo>
                          <a:cubicBezTo>
                            <a:pt x="4835" y="21600"/>
                            <a:pt x="0" y="16765"/>
                            <a:pt x="0" y="10800"/>
                          </a:cubicBezTo>
                          <a:close/>
                          <a:moveTo>
                            <a:pt x="3295" y="10800"/>
                          </a:moveTo>
                          <a:cubicBezTo>
                            <a:pt x="3295" y="14945"/>
                            <a:pt x="6655" y="18305"/>
                            <a:pt x="10800" y="18305"/>
                          </a:cubicBezTo>
                          <a:cubicBezTo>
                            <a:pt x="14945" y="18305"/>
                            <a:pt x="18305" y="14945"/>
                            <a:pt x="18305" y="10800"/>
                          </a:cubicBezTo>
                          <a:cubicBezTo>
                            <a:pt x="18305" y="6655"/>
                            <a:pt x="14945" y="3295"/>
                            <a:pt x="10800" y="3295"/>
                          </a:cubicBezTo>
                          <a:cubicBezTo>
                            <a:pt x="6655" y="3295"/>
                            <a:pt x="3295" y="6655"/>
                            <a:pt x="3295" y="1080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EAEAE"/>
                        </a:gs>
                        <a:gs pos="100000">
                          <a:srgbClr val="FFFFFF"/>
                        </a:gs>
                      </a:gsLst>
                      <a:path path="rect">
                        <a:fillToRect t="100000" r="100000"/>
                      </a:path>
                    </a:gradFill>
                    <a:ln w="9525" algn="ctr">
                      <a:noFill/>
                      <a:round/>
                      <a:headEnd/>
                      <a:tailEnd/>
                    </a:ln>
                    <a:effectLst>
                      <a:outerShdw dist="17961" dir="2700000" algn="ctr" rotWithShape="0">
                        <a:schemeClr val="bg2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ko-KR" altLang="en-US"/>
                    </a:p>
                  </p:txBody>
                </p:sp>
                <p:sp>
                  <p:nvSpPr>
                    <p:cNvPr id="526" name="Oval 1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75" y="864"/>
                      <a:ext cx="146" cy="146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</p:grpSp>
            </p:grpSp>
            <p:grpSp>
              <p:nvGrpSpPr>
                <p:cNvPr id="534" name="그룹 533"/>
                <p:cNvGrpSpPr/>
                <p:nvPr/>
              </p:nvGrpSpPr>
              <p:grpSpPr>
                <a:xfrm>
                  <a:off x="19845363" y="45758171"/>
                  <a:ext cx="10129544" cy="892552"/>
                  <a:chOff x="19845363" y="46279165"/>
                  <a:chExt cx="10129544" cy="892552"/>
                </a:xfrm>
              </p:grpSpPr>
              <p:sp>
                <p:nvSpPr>
                  <p:cNvPr id="449" name="Text Box 1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261780" y="46279165"/>
                    <a:ext cx="9713127" cy="892552"/>
                  </a:xfrm>
                  <a:prstGeom prst="rect">
                    <a:avLst/>
                  </a:prstGeom>
                  <a:noFill/>
                  <a:ln w="38100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r>
                      <a:rPr lang="ko-KR" altLang="en-US" sz="2600" dirty="0" smtClean="0">
                        <a:latin typeface="HY중고딕" pitchFamily="18" charset="-127"/>
                        <a:ea typeface="HY중고딕" pitchFamily="18" charset="-127"/>
                      </a:rPr>
                      <a:t>예산확보를 통한 자원봉사자 교육 프로그램 실시로 다양한 통증 이완 서비스 제공</a:t>
                    </a:r>
                    <a:endParaRPr lang="en-US" altLang="ko-KR" sz="2600" dirty="0" smtClean="0">
                      <a:latin typeface="HY중고딕" pitchFamily="18" charset="-127"/>
                      <a:ea typeface="HY중고딕" pitchFamily="18" charset="-127"/>
                    </a:endParaRPr>
                  </a:p>
                </p:txBody>
              </p:sp>
              <p:sp>
                <p:nvSpPr>
                  <p:cNvPr id="532" name="오른쪽 화살표 531"/>
                  <p:cNvSpPr/>
                  <p:nvPr/>
                </p:nvSpPr>
                <p:spPr>
                  <a:xfrm>
                    <a:off x="19845363" y="46392452"/>
                    <a:ext cx="328615" cy="313536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</p:grpSp>
      </p:grpSp>
      <p:sp>
        <p:nvSpPr>
          <p:cNvPr id="474" name="AutoShape 7"/>
          <p:cNvSpPr>
            <a:spLocks noChangeArrowheads="1"/>
          </p:cNvSpPr>
          <p:nvPr/>
        </p:nvSpPr>
        <p:spPr bwMode="auto">
          <a:xfrm>
            <a:off x="18273727" y="30737416"/>
            <a:ext cx="11700642" cy="8527113"/>
          </a:xfrm>
          <a:prstGeom prst="roundRect">
            <a:avLst>
              <a:gd name="adj" fmla="val 8403"/>
            </a:avLst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 w="31750" algn="ctr">
            <a:solidFill>
              <a:srgbClr val="5F5F5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ko-KR" altLang="en-US" dirty="0"/>
          </a:p>
        </p:txBody>
      </p:sp>
      <p:pic>
        <p:nvPicPr>
          <p:cNvPr id="464" name="그림 463" descr="재가암나들이사진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845231" y="35705760"/>
            <a:ext cx="4229685" cy="2958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5" name="그림 464" descr="(표지)_027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860421" y="31276604"/>
            <a:ext cx="4879308" cy="3487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8" name="그림 467" descr="DSC0098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646453" y="31276604"/>
            <a:ext cx="3771602" cy="2730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0" name="그림 469" descr="DSC06946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202817" y="33192300"/>
            <a:ext cx="4119838" cy="3396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1" name="그림 470" descr="SAM_0194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5126814" y="35621192"/>
            <a:ext cx="4234993" cy="3043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53" name="그룹 552"/>
          <p:cNvGrpSpPr/>
          <p:nvPr/>
        </p:nvGrpSpPr>
        <p:grpSpPr>
          <a:xfrm>
            <a:off x="20559743" y="38419180"/>
            <a:ext cx="2571768" cy="415498"/>
            <a:chOff x="21416999" y="39562188"/>
            <a:chExt cx="2571768" cy="415498"/>
          </a:xfrm>
        </p:grpSpPr>
        <p:sp>
          <p:nvSpPr>
            <p:cNvPr id="545" name="모서리가 둥근 직사각형 544"/>
            <p:cNvSpPr/>
            <p:nvPr/>
          </p:nvSpPr>
          <p:spPr>
            <a:xfrm>
              <a:off x="21452718" y="39597907"/>
              <a:ext cx="2500330" cy="35719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7" name="Text Box 121"/>
            <p:cNvSpPr txBox="1">
              <a:spLocks noChangeArrowheads="1"/>
            </p:cNvSpPr>
            <p:nvPr/>
          </p:nvSpPr>
          <p:spPr bwMode="auto">
            <a:xfrm>
              <a:off x="21416999" y="39562188"/>
              <a:ext cx="2571768" cy="415498"/>
            </a:xfrm>
            <a:prstGeom prst="rect">
              <a:avLst/>
            </a:prstGeom>
            <a:blipFill>
              <a:blip r:embed="rId15" cstate="print"/>
              <a:tile tx="0" ty="0" sx="100000" sy="100000" flip="none" algn="tl"/>
            </a:blipFill>
            <a:ln>
              <a:headEnd/>
              <a:tailEnd/>
            </a:ln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101600" prst="riblet"/>
              <a:contourClr>
                <a:schemeClr val="accent5">
                  <a:shade val="70000"/>
                  <a:satMod val="105000"/>
                </a:schemeClr>
              </a:contourClr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ko-KR" altLang="en-US" sz="2100" b="1" dirty="0" smtClean="0">
                  <a:solidFill>
                    <a:srgbClr val="6600CC"/>
                  </a:solidFill>
                  <a:latin typeface="HY엽서M" pitchFamily="18" charset="-127"/>
                  <a:ea typeface="HY엽서M" pitchFamily="18" charset="-127"/>
                </a:rPr>
                <a:t>재가암 환자 나들이</a:t>
              </a:r>
              <a:endParaRPr lang="en-US" altLang="ko-KR" sz="2100" b="1" dirty="0" smtClean="0">
                <a:solidFill>
                  <a:srgbClr val="6600CC"/>
                </a:solidFill>
                <a:latin typeface="HY엽서M" pitchFamily="18" charset="-127"/>
                <a:ea typeface="HY엽서M" pitchFamily="18" charset="-127"/>
              </a:endParaRPr>
            </a:p>
          </p:txBody>
        </p:sp>
      </p:grpSp>
      <p:grpSp>
        <p:nvGrpSpPr>
          <p:cNvPr id="555" name="그룹 554"/>
          <p:cNvGrpSpPr/>
          <p:nvPr/>
        </p:nvGrpSpPr>
        <p:grpSpPr>
          <a:xfrm>
            <a:off x="27346353" y="38562056"/>
            <a:ext cx="2100115" cy="415498"/>
            <a:chOff x="25259461" y="39203774"/>
            <a:chExt cx="2100115" cy="41549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549" name="모서리가 둥근 직사각형 548"/>
            <p:cNvSpPr/>
            <p:nvPr/>
          </p:nvSpPr>
          <p:spPr>
            <a:xfrm>
              <a:off x="25324576" y="39240717"/>
              <a:ext cx="1857388" cy="3571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9" name="Text Box 121"/>
            <p:cNvSpPr txBox="1">
              <a:spLocks noChangeArrowheads="1"/>
            </p:cNvSpPr>
            <p:nvPr/>
          </p:nvSpPr>
          <p:spPr bwMode="auto">
            <a:xfrm>
              <a:off x="25259461" y="39203774"/>
              <a:ext cx="2100115" cy="415498"/>
            </a:xfrm>
            <a:prstGeom prst="rect">
              <a:avLst/>
            </a:prstGeom>
            <a:blipFill>
              <a:blip r:embed="rId16" cstate="print"/>
              <a:tile tx="0" ty="0" sx="100000" sy="100000" flip="none" algn="tl"/>
            </a:blipFill>
            <a:ln w="38100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ko-KR" altLang="en-US" sz="2100" b="1" dirty="0" smtClean="0">
                  <a:solidFill>
                    <a:srgbClr val="663300"/>
                  </a:solidFill>
                  <a:latin typeface="HY엽서M" pitchFamily="18" charset="-127"/>
                  <a:ea typeface="HY엽서M" pitchFamily="18" charset="-127"/>
                </a:rPr>
                <a:t>사별가족 모임</a:t>
              </a:r>
              <a:endParaRPr lang="en-US" altLang="ko-KR" sz="2100" b="1" dirty="0" smtClean="0">
                <a:solidFill>
                  <a:srgbClr val="663300"/>
                </a:solidFill>
                <a:latin typeface="HY엽서M" pitchFamily="18" charset="-127"/>
                <a:ea typeface="HY엽서M" pitchFamily="18" charset="-127"/>
              </a:endParaRPr>
            </a:p>
          </p:txBody>
        </p:sp>
      </p:grpSp>
      <p:grpSp>
        <p:nvGrpSpPr>
          <p:cNvPr id="552" name="그룹 551"/>
          <p:cNvGrpSpPr/>
          <p:nvPr/>
        </p:nvGrpSpPr>
        <p:grpSpPr>
          <a:xfrm>
            <a:off x="18845231" y="34490090"/>
            <a:ext cx="1500082" cy="415498"/>
            <a:chOff x="20273991" y="39133560"/>
            <a:chExt cx="1500082" cy="415498"/>
          </a:xfrm>
          <a:blipFill>
            <a:blip r:embed="rId17"/>
            <a:tile tx="0" ty="0" sx="100000" sy="100000" flip="none" algn="tl"/>
          </a:blipFill>
        </p:grpSpPr>
        <p:sp>
          <p:nvSpPr>
            <p:cNvPr id="544" name="모서리가 둥근 직사각형 543"/>
            <p:cNvSpPr/>
            <p:nvPr/>
          </p:nvSpPr>
          <p:spPr>
            <a:xfrm>
              <a:off x="20345371" y="39169279"/>
              <a:ext cx="1357322" cy="357190"/>
            </a:xfrm>
            <a:prstGeom prst="roundRect">
              <a:avLst/>
            </a:prstGeom>
            <a:grpFill/>
            <a:ln w="38100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2" name="Text Box 121"/>
            <p:cNvSpPr txBox="1">
              <a:spLocks noChangeArrowheads="1"/>
            </p:cNvSpPr>
            <p:nvPr/>
          </p:nvSpPr>
          <p:spPr bwMode="auto">
            <a:xfrm>
              <a:off x="20273991" y="39133560"/>
              <a:ext cx="1500082" cy="415498"/>
            </a:xfrm>
            <a:prstGeom prst="rect">
              <a:avLst/>
            </a:prstGeom>
            <a:grpFill/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ko-KR" altLang="en-US" sz="2100" b="1" dirty="0" smtClean="0">
                  <a:solidFill>
                    <a:srgbClr val="006699"/>
                  </a:solidFill>
                  <a:latin typeface="HY엽서M" pitchFamily="18" charset="-127"/>
                  <a:ea typeface="HY엽서M" pitchFamily="18" charset="-127"/>
                </a:rPr>
                <a:t>전담인력</a:t>
              </a:r>
              <a:endParaRPr lang="en-US" altLang="ko-KR" sz="2100" b="1" dirty="0" smtClean="0">
                <a:solidFill>
                  <a:srgbClr val="006699"/>
                </a:solidFill>
                <a:latin typeface="HY엽서M" pitchFamily="18" charset="-127"/>
                <a:ea typeface="HY엽서M" pitchFamily="18" charset="-127"/>
              </a:endParaRPr>
            </a:p>
          </p:txBody>
        </p:sp>
      </p:grpSp>
      <p:grpSp>
        <p:nvGrpSpPr>
          <p:cNvPr id="556" name="그룹 555"/>
          <p:cNvGrpSpPr/>
          <p:nvPr/>
        </p:nvGrpSpPr>
        <p:grpSpPr>
          <a:xfrm>
            <a:off x="27203477" y="33918586"/>
            <a:ext cx="1500082" cy="415498"/>
            <a:chOff x="27274915" y="39133560"/>
            <a:chExt cx="1500082" cy="415498"/>
          </a:xfrm>
          <a:blipFill>
            <a:blip r:embed="rId18"/>
            <a:tile tx="0" ty="0" sx="100000" sy="100000" flip="none" algn="tl"/>
          </a:blip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550" name="모서리가 둥근 직사각형 549"/>
            <p:cNvSpPr/>
            <p:nvPr/>
          </p:nvSpPr>
          <p:spPr>
            <a:xfrm>
              <a:off x="27382014" y="39169279"/>
              <a:ext cx="1285884" cy="357190"/>
            </a:xfrm>
            <a:prstGeom prst="roundRect">
              <a:avLst/>
            </a:prstGeom>
            <a:grpFill/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3" name="Text Box 121"/>
            <p:cNvSpPr txBox="1">
              <a:spLocks noChangeArrowheads="1"/>
            </p:cNvSpPr>
            <p:nvPr/>
          </p:nvSpPr>
          <p:spPr bwMode="auto">
            <a:xfrm>
              <a:off x="27274915" y="39133560"/>
              <a:ext cx="1500082" cy="415498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ko-KR" altLang="en-US" sz="2100" b="1" dirty="0" smtClean="0">
                  <a:solidFill>
                    <a:schemeClr val="bg1"/>
                  </a:solidFill>
                  <a:latin typeface="HY엽서M" pitchFamily="18" charset="-127"/>
                  <a:ea typeface="HY엽서M" pitchFamily="18" charset="-127"/>
                </a:rPr>
                <a:t>이완요법</a:t>
              </a:r>
              <a:endParaRPr lang="en-US" altLang="ko-KR" sz="2100" b="1" dirty="0" smtClean="0">
                <a:solidFill>
                  <a:schemeClr val="bg1"/>
                </a:solidFill>
                <a:latin typeface="HY엽서M" pitchFamily="18" charset="-127"/>
                <a:ea typeface="HY엽서M" pitchFamily="18" charset="-127"/>
              </a:endParaRPr>
            </a:p>
          </p:txBody>
        </p:sp>
      </p:grpSp>
      <p:grpSp>
        <p:nvGrpSpPr>
          <p:cNvPr id="554" name="그룹 553"/>
          <p:cNvGrpSpPr/>
          <p:nvPr/>
        </p:nvGrpSpPr>
        <p:grpSpPr>
          <a:xfrm>
            <a:off x="22988635" y="36276040"/>
            <a:ext cx="1800099" cy="415498"/>
            <a:chOff x="23488701" y="39055557"/>
            <a:chExt cx="1800099" cy="415498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548" name="모서리가 둥근 직사각형 547"/>
            <p:cNvSpPr/>
            <p:nvPr/>
          </p:nvSpPr>
          <p:spPr>
            <a:xfrm>
              <a:off x="23602932" y="39091276"/>
              <a:ext cx="1571636" cy="35719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6" name="Text Box 121"/>
            <p:cNvSpPr txBox="1">
              <a:spLocks noChangeArrowheads="1"/>
            </p:cNvSpPr>
            <p:nvPr/>
          </p:nvSpPr>
          <p:spPr bwMode="auto">
            <a:xfrm>
              <a:off x="23488701" y="39055557"/>
              <a:ext cx="1800099" cy="41549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ko-KR" altLang="en-US" sz="2100" b="1" dirty="0" smtClean="0">
                  <a:solidFill>
                    <a:srgbClr val="000066"/>
                  </a:solidFill>
                  <a:latin typeface="HY엽서M" pitchFamily="18" charset="-127"/>
                  <a:ea typeface="HY엽서M" pitchFamily="18" charset="-127"/>
                </a:rPr>
                <a:t>배액관 관리</a:t>
              </a:r>
              <a:endParaRPr lang="en-US" altLang="ko-KR" sz="2100" b="1" dirty="0" smtClean="0">
                <a:solidFill>
                  <a:srgbClr val="000066"/>
                </a:solidFill>
                <a:latin typeface="HY엽서M" pitchFamily="18" charset="-127"/>
                <a:ea typeface="HY엽서M" pitchFamily="18" charset="-127"/>
              </a:endParaRPr>
            </a:p>
          </p:txBody>
        </p:sp>
      </p:grpSp>
      <p:sp>
        <p:nvSpPr>
          <p:cNvPr id="322" name="TextBox 321"/>
          <p:cNvSpPr txBox="1"/>
          <p:nvPr/>
        </p:nvSpPr>
        <p:spPr>
          <a:xfrm>
            <a:off x="4843383" y="2057238"/>
            <a:ext cx="27560667" cy="2400657"/>
          </a:xfrm>
          <a:prstGeom prst="rect">
            <a:avLst/>
          </a:prstGeom>
          <a:blipFill>
            <a:blip r:embed="rId19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1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HY헤드라인M" pitchFamily="18" charset="-127"/>
                <a:ea typeface="HY헤드라인M" pitchFamily="18" charset="-127"/>
              </a:rPr>
              <a:t>  합천군</a:t>
            </a:r>
            <a:r>
              <a:rPr lang="ko-KR" altLang="en-US" sz="9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9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말기암</a:t>
            </a:r>
            <a:r>
              <a:rPr lang="ko-KR" altLang="en-US" sz="9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환자 통증관리사업 </a:t>
            </a:r>
            <a:r>
              <a:rPr lang="en-US" altLang="ko-KR" sz="9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9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년성과</a:t>
            </a:r>
            <a:r>
              <a:rPr lang="ko-KR" altLang="en-US" sz="9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9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보고</a:t>
            </a:r>
            <a:endParaRPr lang="en-US" altLang="ko-KR" sz="9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/>
            <a:endParaRPr lang="en-US" altLang="ko-KR" sz="3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41" name="직사각형 340"/>
          <p:cNvSpPr/>
          <p:nvPr/>
        </p:nvSpPr>
        <p:spPr>
          <a:xfrm>
            <a:off x="1271483" y="557040"/>
            <a:ext cx="1178727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ko-KR" altLang="en-US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아름다운 착륙을 위한 안내자</a:t>
            </a:r>
            <a:endParaRPr lang="ko-KR" altLang="en-US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345" name="그룹 344"/>
          <p:cNvGrpSpPr/>
          <p:nvPr/>
        </p:nvGrpSpPr>
        <p:grpSpPr>
          <a:xfrm>
            <a:off x="2843119" y="17987912"/>
            <a:ext cx="10315388" cy="1027737"/>
            <a:chOff x="17487909" y="31456725"/>
            <a:chExt cx="10315388" cy="1027737"/>
          </a:xfrm>
          <a:blipFill>
            <a:blip r:embed="rId4"/>
            <a:tile tx="0" ty="0" sx="100000" sy="100000" flip="none" algn="tl"/>
          </a:blipFill>
        </p:grpSpPr>
        <p:grpSp>
          <p:nvGrpSpPr>
            <p:cNvPr id="346" name="그룹 585"/>
            <p:cNvGrpSpPr/>
            <p:nvPr/>
          </p:nvGrpSpPr>
          <p:grpSpPr>
            <a:xfrm>
              <a:off x="17487909" y="31456725"/>
              <a:ext cx="10315388" cy="1027737"/>
              <a:chOff x="1957547" y="6986463"/>
              <a:chExt cx="10315388" cy="1027737"/>
            </a:xfrm>
            <a:grpFill/>
          </p:grpSpPr>
          <p:sp>
            <p:nvSpPr>
              <p:cNvPr id="350" name="AutoShape 5"/>
              <p:cNvSpPr>
                <a:spLocks noChangeArrowheads="1"/>
              </p:cNvSpPr>
              <p:nvPr/>
            </p:nvSpPr>
            <p:spPr bwMode="auto">
              <a:xfrm>
                <a:off x="1960799" y="6990808"/>
                <a:ext cx="10312136" cy="955870"/>
              </a:xfrm>
              <a:prstGeom prst="roundRect">
                <a:avLst>
                  <a:gd name="adj" fmla="val 27782"/>
                </a:avLst>
              </a:prstGeom>
              <a:grpFill/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7" name="Freeform 7"/>
              <p:cNvSpPr>
                <a:spLocks/>
              </p:cNvSpPr>
              <p:nvPr/>
            </p:nvSpPr>
            <p:spPr bwMode="auto">
              <a:xfrm>
                <a:off x="1957547" y="6986463"/>
                <a:ext cx="1528514" cy="961663"/>
              </a:xfrm>
              <a:custGeom>
                <a:avLst/>
                <a:gdLst>
                  <a:gd name="T0" fmla="*/ 321 w 1143"/>
                  <a:gd name="T1" fmla="*/ 0 h 912"/>
                  <a:gd name="T2" fmla="*/ 63 w 1143"/>
                  <a:gd name="T3" fmla="*/ 0 h 912"/>
                  <a:gd name="T4" fmla="*/ 0 w 1143"/>
                  <a:gd name="T5" fmla="*/ 67 h 912"/>
                  <a:gd name="T6" fmla="*/ 0 w 1143"/>
                  <a:gd name="T7" fmla="*/ 189 h 912"/>
                  <a:gd name="T8" fmla="*/ 70 w 1143"/>
                  <a:gd name="T9" fmla="*/ 256 h 912"/>
                  <a:gd name="T10" fmla="*/ 321 w 1143"/>
                  <a:gd name="T11" fmla="*/ 256 h 912"/>
                  <a:gd name="T12" fmla="*/ 321 w 1143"/>
                  <a:gd name="T13" fmla="*/ 0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43"/>
                  <a:gd name="T22" fmla="*/ 0 h 912"/>
                  <a:gd name="T23" fmla="*/ 1143 w 1143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43" h="912">
                    <a:moveTo>
                      <a:pt x="1143" y="0"/>
                    </a:moveTo>
                    <a:lnTo>
                      <a:pt x="222" y="0"/>
                    </a:lnTo>
                    <a:cubicBezTo>
                      <a:pt x="222" y="0"/>
                      <a:pt x="15" y="27"/>
                      <a:pt x="0" y="240"/>
                    </a:cubicBezTo>
                    <a:cubicBezTo>
                      <a:pt x="0" y="457"/>
                      <a:pt x="0" y="675"/>
                      <a:pt x="0" y="675"/>
                    </a:cubicBezTo>
                    <a:cubicBezTo>
                      <a:pt x="24" y="909"/>
                      <a:pt x="249" y="912"/>
                      <a:pt x="249" y="912"/>
                    </a:cubicBezTo>
                    <a:lnTo>
                      <a:pt x="1143" y="912"/>
                    </a:lnTo>
                    <a:lnTo>
                      <a:pt x="1143" y="0"/>
                    </a:lnTo>
                    <a:close/>
                  </a:path>
                </a:pathLst>
              </a:custGeom>
              <a:grpFill/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ko-KR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8" name="Oval 8"/>
              <p:cNvSpPr>
                <a:spLocks noChangeArrowheads="1"/>
              </p:cNvSpPr>
              <p:nvPr/>
            </p:nvSpPr>
            <p:spPr bwMode="auto">
              <a:xfrm>
                <a:off x="2284215" y="7108843"/>
                <a:ext cx="875178" cy="716902"/>
              </a:xfrm>
              <a:prstGeom prst="ellipse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ko-KR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0" name="Text Box 9"/>
              <p:cNvSpPr txBox="1">
                <a:spLocks noChangeArrowheads="1"/>
              </p:cNvSpPr>
              <p:nvPr/>
            </p:nvSpPr>
            <p:spPr bwMode="auto">
              <a:xfrm>
                <a:off x="2243299" y="7090870"/>
                <a:ext cx="957010" cy="92333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sz="5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울릉도M" pitchFamily="18" charset="-127"/>
                    <a:ea typeface="HY울릉도M" pitchFamily="18" charset="-127"/>
                  </a:rPr>
                  <a:t>2</a:t>
                </a:r>
                <a:endParaRPr lang="en-US" altLang="ko-KR" sz="5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울릉도M" pitchFamily="18" charset="-127"/>
                  <a:ea typeface="HY울릉도M" pitchFamily="18" charset="-127"/>
                </a:endParaRPr>
              </a:p>
            </p:txBody>
          </p:sp>
        </p:grpSp>
        <p:sp>
          <p:nvSpPr>
            <p:cNvPr id="347" name="Text Box 10"/>
            <p:cNvSpPr txBox="1">
              <a:spLocks noChangeArrowheads="1"/>
            </p:cNvSpPr>
            <p:nvPr/>
          </p:nvSpPr>
          <p:spPr bwMode="auto">
            <a:xfrm>
              <a:off x="19202421" y="31561132"/>
              <a:ext cx="7143800" cy="92333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ko-KR" altLang="en-US" sz="5400" b="1" spc="2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목각파임B" pitchFamily="18" charset="-127"/>
                  <a:ea typeface="HY목각파임B" pitchFamily="18" charset="-127"/>
                </a:rPr>
                <a:t>배경 및 필요성</a:t>
              </a:r>
              <a:endParaRPr lang="en-US" altLang="ko-KR" sz="5400" b="1" spc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endParaRPr>
            </a:p>
          </p:txBody>
        </p:sp>
      </p:grpSp>
      <p:grpSp>
        <p:nvGrpSpPr>
          <p:cNvPr id="361" name="그룹 360"/>
          <p:cNvGrpSpPr/>
          <p:nvPr/>
        </p:nvGrpSpPr>
        <p:grpSpPr>
          <a:xfrm>
            <a:off x="2771681" y="26203282"/>
            <a:ext cx="10315388" cy="1027737"/>
            <a:chOff x="17487909" y="31456725"/>
            <a:chExt cx="10315388" cy="1027737"/>
          </a:xfrm>
          <a:blipFill>
            <a:blip r:embed="rId4"/>
            <a:tile tx="0" ty="0" sx="100000" sy="100000" flip="none" algn="tl"/>
          </a:blipFill>
        </p:grpSpPr>
        <p:grpSp>
          <p:nvGrpSpPr>
            <p:cNvPr id="362" name="그룹 585"/>
            <p:cNvGrpSpPr/>
            <p:nvPr/>
          </p:nvGrpSpPr>
          <p:grpSpPr>
            <a:xfrm>
              <a:off x="17487909" y="31456725"/>
              <a:ext cx="10315388" cy="1027737"/>
              <a:chOff x="1957547" y="6986463"/>
              <a:chExt cx="10315388" cy="1027737"/>
            </a:xfrm>
            <a:grpFill/>
          </p:grpSpPr>
          <p:sp>
            <p:nvSpPr>
              <p:cNvPr id="369" name="AutoShape 5"/>
              <p:cNvSpPr>
                <a:spLocks noChangeArrowheads="1"/>
              </p:cNvSpPr>
              <p:nvPr/>
            </p:nvSpPr>
            <p:spPr bwMode="auto">
              <a:xfrm>
                <a:off x="1960799" y="6990808"/>
                <a:ext cx="10312136" cy="955870"/>
              </a:xfrm>
              <a:prstGeom prst="roundRect">
                <a:avLst>
                  <a:gd name="adj" fmla="val 27782"/>
                </a:avLst>
              </a:prstGeom>
              <a:grpFill/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0" name="Freeform 7"/>
              <p:cNvSpPr>
                <a:spLocks/>
              </p:cNvSpPr>
              <p:nvPr/>
            </p:nvSpPr>
            <p:spPr bwMode="auto">
              <a:xfrm>
                <a:off x="1957547" y="6986463"/>
                <a:ext cx="1528514" cy="961663"/>
              </a:xfrm>
              <a:custGeom>
                <a:avLst/>
                <a:gdLst>
                  <a:gd name="T0" fmla="*/ 321 w 1143"/>
                  <a:gd name="T1" fmla="*/ 0 h 912"/>
                  <a:gd name="T2" fmla="*/ 63 w 1143"/>
                  <a:gd name="T3" fmla="*/ 0 h 912"/>
                  <a:gd name="T4" fmla="*/ 0 w 1143"/>
                  <a:gd name="T5" fmla="*/ 67 h 912"/>
                  <a:gd name="T6" fmla="*/ 0 w 1143"/>
                  <a:gd name="T7" fmla="*/ 189 h 912"/>
                  <a:gd name="T8" fmla="*/ 70 w 1143"/>
                  <a:gd name="T9" fmla="*/ 256 h 912"/>
                  <a:gd name="T10" fmla="*/ 321 w 1143"/>
                  <a:gd name="T11" fmla="*/ 256 h 912"/>
                  <a:gd name="T12" fmla="*/ 321 w 1143"/>
                  <a:gd name="T13" fmla="*/ 0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43"/>
                  <a:gd name="T22" fmla="*/ 0 h 912"/>
                  <a:gd name="T23" fmla="*/ 1143 w 1143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43" h="912">
                    <a:moveTo>
                      <a:pt x="1143" y="0"/>
                    </a:moveTo>
                    <a:lnTo>
                      <a:pt x="222" y="0"/>
                    </a:lnTo>
                    <a:cubicBezTo>
                      <a:pt x="222" y="0"/>
                      <a:pt x="15" y="27"/>
                      <a:pt x="0" y="240"/>
                    </a:cubicBezTo>
                    <a:cubicBezTo>
                      <a:pt x="0" y="457"/>
                      <a:pt x="0" y="675"/>
                      <a:pt x="0" y="675"/>
                    </a:cubicBezTo>
                    <a:cubicBezTo>
                      <a:pt x="24" y="909"/>
                      <a:pt x="249" y="912"/>
                      <a:pt x="249" y="912"/>
                    </a:cubicBezTo>
                    <a:lnTo>
                      <a:pt x="1143" y="912"/>
                    </a:lnTo>
                    <a:lnTo>
                      <a:pt x="1143" y="0"/>
                    </a:lnTo>
                    <a:close/>
                  </a:path>
                </a:pathLst>
              </a:custGeom>
              <a:grpFill/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ko-KR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6" name="Oval 8"/>
              <p:cNvSpPr>
                <a:spLocks noChangeArrowheads="1"/>
              </p:cNvSpPr>
              <p:nvPr/>
            </p:nvSpPr>
            <p:spPr bwMode="auto">
              <a:xfrm>
                <a:off x="2284215" y="7108843"/>
                <a:ext cx="875178" cy="716902"/>
              </a:xfrm>
              <a:prstGeom prst="ellipse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ko-KR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7" name="Text Box 9"/>
              <p:cNvSpPr txBox="1">
                <a:spLocks noChangeArrowheads="1"/>
              </p:cNvSpPr>
              <p:nvPr/>
            </p:nvSpPr>
            <p:spPr bwMode="auto">
              <a:xfrm>
                <a:off x="2243299" y="7090870"/>
                <a:ext cx="957010" cy="92333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sz="5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울릉도M" pitchFamily="18" charset="-127"/>
                    <a:ea typeface="HY울릉도M" pitchFamily="18" charset="-127"/>
                  </a:rPr>
                  <a:t>3</a:t>
                </a:r>
                <a:endParaRPr lang="en-US" altLang="ko-KR" sz="5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울릉도M" pitchFamily="18" charset="-127"/>
                  <a:ea typeface="HY울릉도M" pitchFamily="18" charset="-127"/>
                </a:endParaRPr>
              </a:p>
            </p:txBody>
          </p:sp>
        </p:grpSp>
        <p:sp>
          <p:nvSpPr>
            <p:cNvPr id="368" name="Text Box 10"/>
            <p:cNvSpPr txBox="1">
              <a:spLocks noChangeArrowheads="1"/>
            </p:cNvSpPr>
            <p:nvPr/>
          </p:nvSpPr>
          <p:spPr bwMode="auto">
            <a:xfrm>
              <a:off x="19202421" y="31561132"/>
              <a:ext cx="4600253" cy="92333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ko-KR" altLang="en-US" sz="5400" b="1" spc="2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목각파임B" pitchFamily="18" charset="-127"/>
                  <a:ea typeface="HY목각파임B" pitchFamily="18" charset="-127"/>
                </a:rPr>
                <a:t>조사목적</a:t>
              </a:r>
              <a:endParaRPr lang="en-US" altLang="ko-KR" sz="5400" b="1" spc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endParaRPr>
            </a:p>
          </p:txBody>
        </p:sp>
      </p:grpSp>
      <p:grpSp>
        <p:nvGrpSpPr>
          <p:cNvPr id="378" name="그룹 377"/>
          <p:cNvGrpSpPr/>
          <p:nvPr/>
        </p:nvGrpSpPr>
        <p:grpSpPr>
          <a:xfrm>
            <a:off x="2771681" y="30989628"/>
            <a:ext cx="10315388" cy="1242051"/>
            <a:chOff x="17487909" y="31456725"/>
            <a:chExt cx="10315388" cy="1027737"/>
          </a:xfrm>
          <a:blipFill>
            <a:blip r:embed="rId4"/>
            <a:tile tx="0" ty="0" sx="100000" sy="100000" flip="none" algn="tl"/>
          </a:blipFill>
        </p:grpSpPr>
        <p:grpSp>
          <p:nvGrpSpPr>
            <p:cNvPr id="392" name="그룹 585"/>
            <p:cNvGrpSpPr/>
            <p:nvPr/>
          </p:nvGrpSpPr>
          <p:grpSpPr>
            <a:xfrm>
              <a:off x="17487909" y="31456725"/>
              <a:ext cx="10315388" cy="1027737"/>
              <a:chOff x="1957547" y="6986463"/>
              <a:chExt cx="10315388" cy="1027737"/>
            </a:xfrm>
            <a:grpFill/>
          </p:grpSpPr>
          <p:sp>
            <p:nvSpPr>
              <p:cNvPr id="394" name="AutoShape 5"/>
              <p:cNvSpPr>
                <a:spLocks noChangeArrowheads="1"/>
              </p:cNvSpPr>
              <p:nvPr/>
            </p:nvSpPr>
            <p:spPr bwMode="auto">
              <a:xfrm>
                <a:off x="1960799" y="6990808"/>
                <a:ext cx="10312136" cy="955870"/>
              </a:xfrm>
              <a:prstGeom prst="roundRect">
                <a:avLst>
                  <a:gd name="adj" fmla="val 27782"/>
                </a:avLst>
              </a:prstGeom>
              <a:grpFill/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0" name="Freeform 7"/>
              <p:cNvSpPr>
                <a:spLocks/>
              </p:cNvSpPr>
              <p:nvPr/>
            </p:nvSpPr>
            <p:spPr bwMode="auto">
              <a:xfrm>
                <a:off x="1957547" y="6986463"/>
                <a:ext cx="1528514" cy="961663"/>
              </a:xfrm>
              <a:custGeom>
                <a:avLst/>
                <a:gdLst>
                  <a:gd name="T0" fmla="*/ 321 w 1143"/>
                  <a:gd name="T1" fmla="*/ 0 h 912"/>
                  <a:gd name="T2" fmla="*/ 63 w 1143"/>
                  <a:gd name="T3" fmla="*/ 0 h 912"/>
                  <a:gd name="T4" fmla="*/ 0 w 1143"/>
                  <a:gd name="T5" fmla="*/ 67 h 912"/>
                  <a:gd name="T6" fmla="*/ 0 w 1143"/>
                  <a:gd name="T7" fmla="*/ 189 h 912"/>
                  <a:gd name="T8" fmla="*/ 70 w 1143"/>
                  <a:gd name="T9" fmla="*/ 256 h 912"/>
                  <a:gd name="T10" fmla="*/ 321 w 1143"/>
                  <a:gd name="T11" fmla="*/ 256 h 912"/>
                  <a:gd name="T12" fmla="*/ 321 w 1143"/>
                  <a:gd name="T13" fmla="*/ 0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43"/>
                  <a:gd name="T22" fmla="*/ 0 h 912"/>
                  <a:gd name="T23" fmla="*/ 1143 w 1143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43" h="912">
                    <a:moveTo>
                      <a:pt x="1143" y="0"/>
                    </a:moveTo>
                    <a:lnTo>
                      <a:pt x="222" y="0"/>
                    </a:lnTo>
                    <a:cubicBezTo>
                      <a:pt x="222" y="0"/>
                      <a:pt x="15" y="27"/>
                      <a:pt x="0" y="240"/>
                    </a:cubicBezTo>
                    <a:cubicBezTo>
                      <a:pt x="0" y="457"/>
                      <a:pt x="0" y="675"/>
                      <a:pt x="0" y="675"/>
                    </a:cubicBezTo>
                    <a:cubicBezTo>
                      <a:pt x="24" y="909"/>
                      <a:pt x="249" y="912"/>
                      <a:pt x="249" y="912"/>
                    </a:cubicBezTo>
                    <a:lnTo>
                      <a:pt x="1143" y="912"/>
                    </a:lnTo>
                    <a:lnTo>
                      <a:pt x="1143" y="0"/>
                    </a:lnTo>
                    <a:close/>
                  </a:path>
                </a:pathLst>
              </a:custGeom>
              <a:grpFill/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ko-KR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1" name="Oval 8"/>
              <p:cNvSpPr>
                <a:spLocks noChangeArrowheads="1"/>
              </p:cNvSpPr>
              <p:nvPr/>
            </p:nvSpPr>
            <p:spPr bwMode="auto">
              <a:xfrm>
                <a:off x="2284215" y="7108843"/>
                <a:ext cx="875178" cy="716902"/>
              </a:xfrm>
              <a:prstGeom prst="ellipse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ko-KR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2" name="Text Box 9"/>
              <p:cNvSpPr txBox="1">
                <a:spLocks noChangeArrowheads="1"/>
              </p:cNvSpPr>
              <p:nvPr/>
            </p:nvSpPr>
            <p:spPr bwMode="auto">
              <a:xfrm>
                <a:off x="2243299" y="7090870"/>
                <a:ext cx="957010" cy="92333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sz="5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울릉도M" pitchFamily="18" charset="-127"/>
                    <a:ea typeface="HY울릉도M" pitchFamily="18" charset="-127"/>
                  </a:rPr>
                  <a:t>4</a:t>
                </a:r>
                <a:endParaRPr lang="en-US" altLang="ko-KR" sz="5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울릉도M" pitchFamily="18" charset="-127"/>
                  <a:ea typeface="HY울릉도M" pitchFamily="18" charset="-127"/>
                </a:endParaRPr>
              </a:p>
            </p:txBody>
          </p:sp>
        </p:grpSp>
        <p:sp>
          <p:nvSpPr>
            <p:cNvPr id="393" name="Text Box 10"/>
            <p:cNvSpPr txBox="1">
              <a:spLocks noChangeArrowheads="1"/>
            </p:cNvSpPr>
            <p:nvPr/>
          </p:nvSpPr>
          <p:spPr bwMode="auto">
            <a:xfrm>
              <a:off x="19202421" y="31561132"/>
              <a:ext cx="7143800" cy="92333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ko-KR" altLang="en-US" sz="5400" b="1" spc="2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목각파임B" pitchFamily="18" charset="-127"/>
                  <a:ea typeface="HY목각파임B" pitchFamily="18" charset="-127"/>
                </a:rPr>
                <a:t>사업추진과정</a:t>
              </a:r>
              <a:endParaRPr lang="en-US" altLang="ko-KR" sz="5400" b="1" spc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endParaRPr>
            </a:p>
          </p:txBody>
        </p:sp>
      </p:grpSp>
      <p:grpSp>
        <p:nvGrpSpPr>
          <p:cNvPr id="410" name="그룹 409"/>
          <p:cNvGrpSpPr/>
          <p:nvPr/>
        </p:nvGrpSpPr>
        <p:grpSpPr>
          <a:xfrm>
            <a:off x="2843119" y="41348138"/>
            <a:ext cx="10315388" cy="1027737"/>
            <a:chOff x="17487909" y="31456725"/>
            <a:chExt cx="10315388" cy="1027737"/>
          </a:xfrm>
          <a:blipFill>
            <a:blip r:embed="rId4"/>
            <a:tile tx="0" ty="0" sx="100000" sy="100000" flip="none" algn="tl"/>
          </a:blipFill>
        </p:grpSpPr>
        <p:grpSp>
          <p:nvGrpSpPr>
            <p:cNvPr id="411" name="그룹 585"/>
            <p:cNvGrpSpPr/>
            <p:nvPr/>
          </p:nvGrpSpPr>
          <p:grpSpPr>
            <a:xfrm>
              <a:off x="17487909" y="31456725"/>
              <a:ext cx="10315388" cy="1027737"/>
              <a:chOff x="1957547" y="6986463"/>
              <a:chExt cx="10315388" cy="1027737"/>
            </a:xfrm>
            <a:grpFill/>
          </p:grpSpPr>
          <p:sp>
            <p:nvSpPr>
              <p:cNvPr id="413" name="AutoShape 5"/>
              <p:cNvSpPr>
                <a:spLocks noChangeArrowheads="1"/>
              </p:cNvSpPr>
              <p:nvPr/>
            </p:nvSpPr>
            <p:spPr bwMode="auto">
              <a:xfrm>
                <a:off x="1960799" y="6990808"/>
                <a:ext cx="10312136" cy="955870"/>
              </a:xfrm>
              <a:prstGeom prst="roundRect">
                <a:avLst>
                  <a:gd name="adj" fmla="val 27782"/>
                </a:avLst>
              </a:prstGeom>
              <a:grpFill/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4" name="Freeform 7"/>
              <p:cNvSpPr>
                <a:spLocks/>
              </p:cNvSpPr>
              <p:nvPr/>
            </p:nvSpPr>
            <p:spPr bwMode="auto">
              <a:xfrm>
                <a:off x="1957547" y="6986463"/>
                <a:ext cx="1528514" cy="961663"/>
              </a:xfrm>
              <a:custGeom>
                <a:avLst/>
                <a:gdLst>
                  <a:gd name="T0" fmla="*/ 321 w 1143"/>
                  <a:gd name="T1" fmla="*/ 0 h 912"/>
                  <a:gd name="T2" fmla="*/ 63 w 1143"/>
                  <a:gd name="T3" fmla="*/ 0 h 912"/>
                  <a:gd name="T4" fmla="*/ 0 w 1143"/>
                  <a:gd name="T5" fmla="*/ 67 h 912"/>
                  <a:gd name="T6" fmla="*/ 0 w 1143"/>
                  <a:gd name="T7" fmla="*/ 189 h 912"/>
                  <a:gd name="T8" fmla="*/ 70 w 1143"/>
                  <a:gd name="T9" fmla="*/ 256 h 912"/>
                  <a:gd name="T10" fmla="*/ 321 w 1143"/>
                  <a:gd name="T11" fmla="*/ 256 h 912"/>
                  <a:gd name="T12" fmla="*/ 321 w 1143"/>
                  <a:gd name="T13" fmla="*/ 0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43"/>
                  <a:gd name="T22" fmla="*/ 0 h 912"/>
                  <a:gd name="T23" fmla="*/ 1143 w 1143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43" h="912">
                    <a:moveTo>
                      <a:pt x="1143" y="0"/>
                    </a:moveTo>
                    <a:lnTo>
                      <a:pt x="222" y="0"/>
                    </a:lnTo>
                    <a:cubicBezTo>
                      <a:pt x="222" y="0"/>
                      <a:pt x="15" y="27"/>
                      <a:pt x="0" y="240"/>
                    </a:cubicBezTo>
                    <a:cubicBezTo>
                      <a:pt x="0" y="457"/>
                      <a:pt x="0" y="675"/>
                      <a:pt x="0" y="675"/>
                    </a:cubicBezTo>
                    <a:cubicBezTo>
                      <a:pt x="24" y="909"/>
                      <a:pt x="249" y="912"/>
                      <a:pt x="249" y="912"/>
                    </a:cubicBezTo>
                    <a:lnTo>
                      <a:pt x="1143" y="912"/>
                    </a:lnTo>
                    <a:lnTo>
                      <a:pt x="1143" y="0"/>
                    </a:lnTo>
                    <a:close/>
                  </a:path>
                </a:pathLst>
              </a:custGeom>
              <a:grpFill/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ko-KR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5" name="Oval 8"/>
              <p:cNvSpPr>
                <a:spLocks noChangeArrowheads="1"/>
              </p:cNvSpPr>
              <p:nvPr/>
            </p:nvSpPr>
            <p:spPr bwMode="auto">
              <a:xfrm>
                <a:off x="2284215" y="7108843"/>
                <a:ext cx="875178" cy="716902"/>
              </a:xfrm>
              <a:prstGeom prst="ellipse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ko-KR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6" name="Text Box 9"/>
              <p:cNvSpPr txBox="1">
                <a:spLocks noChangeArrowheads="1"/>
              </p:cNvSpPr>
              <p:nvPr/>
            </p:nvSpPr>
            <p:spPr bwMode="auto">
              <a:xfrm>
                <a:off x="2243299" y="7090870"/>
                <a:ext cx="957010" cy="92333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sz="5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울릉도M" pitchFamily="18" charset="-127"/>
                    <a:ea typeface="HY울릉도M" pitchFamily="18" charset="-127"/>
                  </a:rPr>
                  <a:t>5</a:t>
                </a:r>
                <a:endParaRPr lang="en-US" altLang="ko-KR" sz="5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울릉도M" pitchFamily="18" charset="-127"/>
                  <a:ea typeface="HY울릉도M" pitchFamily="18" charset="-127"/>
                </a:endParaRPr>
              </a:p>
            </p:txBody>
          </p:sp>
        </p:grpSp>
        <p:sp>
          <p:nvSpPr>
            <p:cNvPr id="412" name="Text Box 10"/>
            <p:cNvSpPr txBox="1">
              <a:spLocks noChangeArrowheads="1"/>
            </p:cNvSpPr>
            <p:nvPr/>
          </p:nvSpPr>
          <p:spPr bwMode="auto">
            <a:xfrm>
              <a:off x="19202421" y="31561132"/>
              <a:ext cx="4600253" cy="92333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ko-KR" altLang="en-US" sz="5400" b="1" spc="2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목각파임B" pitchFamily="18" charset="-127"/>
                  <a:ea typeface="HY목각파임B" pitchFamily="18" charset="-127"/>
                </a:rPr>
                <a:t>조사개요</a:t>
              </a:r>
              <a:endParaRPr lang="en-US" altLang="ko-KR" sz="5400" b="1" spc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endParaRPr>
            </a:p>
          </p:txBody>
        </p:sp>
      </p:grpSp>
      <p:grpSp>
        <p:nvGrpSpPr>
          <p:cNvPr id="417" name="그룹 416"/>
          <p:cNvGrpSpPr/>
          <p:nvPr/>
        </p:nvGrpSpPr>
        <p:grpSpPr>
          <a:xfrm>
            <a:off x="17630785" y="6915022"/>
            <a:ext cx="10315388" cy="1027737"/>
            <a:chOff x="17487909" y="31456725"/>
            <a:chExt cx="10315388" cy="1027737"/>
          </a:xfrm>
          <a:blipFill>
            <a:blip r:embed="rId4"/>
            <a:tile tx="0" ty="0" sx="100000" sy="100000" flip="none" algn="tl"/>
          </a:blipFill>
          <a:effectLst/>
        </p:grpSpPr>
        <p:grpSp>
          <p:nvGrpSpPr>
            <p:cNvPr id="419" name="그룹 585"/>
            <p:cNvGrpSpPr/>
            <p:nvPr/>
          </p:nvGrpSpPr>
          <p:grpSpPr>
            <a:xfrm>
              <a:off x="17487909" y="31456725"/>
              <a:ext cx="10315388" cy="1027737"/>
              <a:chOff x="1957547" y="6986463"/>
              <a:chExt cx="10315388" cy="1027737"/>
            </a:xfrm>
            <a:grpFill/>
          </p:grpSpPr>
          <p:sp>
            <p:nvSpPr>
              <p:cNvPr id="422" name="AutoShape 5"/>
              <p:cNvSpPr>
                <a:spLocks noChangeArrowheads="1"/>
              </p:cNvSpPr>
              <p:nvPr/>
            </p:nvSpPr>
            <p:spPr bwMode="auto">
              <a:xfrm>
                <a:off x="1960799" y="6990808"/>
                <a:ext cx="10312136" cy="955870"/>
              </a:xfrm>
              <a:prstGeom prst="roundRect">
                <a:avLst>
                  <a:gd name="adj" fmla="val 27782"/>
                </a:avLst>
              </a:prstGeom>
              <a:grpFill/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3" name="Freeform 7"/>
              <p:cNvSpPr>
                <a:spLocks/>
              </p:cNvSpPr>
              <p:nvPr/>
            </p:nvSpPr>
            <p:spPr bwMode="auto">
              <a:xfrm>
                <a:off x="1957547" y="6986463"/>
                <a:ext cx="1528514" cy="961663"/>
              </a:xfrm>
              <a:custGeom>
                <a:avLst/>
                <a:gdLst>
                  <a:gd name="T0" fmla="*/ 321 w 1143"/>
                  <a:gd name="T1" fmla="*/ 0 h 912"/>
                  <a:gd name="T2" fmla="*/ 63 w 1143"/>
                  <a:gd name="T3" fmla="*/ 0 h 912"/>
                  <a:gd name="T4" fmla="*/ 0 w 1143"/>
                  <a:gd name="T5" fmla="*/ 67 h 912"/>
                  <a:gd name="T6" fmla="*/ 0 w 1143"/>
                  <a:gd name="T7" fmla="*/ 189 h 912"/>
                  <a:gd name="T8" fmla="*/ 70 w 1143"/>
                  <a:gd name="T9" fmla="*/ 256 h 912"/>
                  <a:gd name="T10" fmla="*/ 321 w 1143"/>
                  <a:gd name="T11" fmla="*/ 256 h 912"/>
                  <a:gd name="T12" fmla="*/ 321 w 1143"/>
                  <a:gd name="T13" fmla="*/ 0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43"/>
                  <a:gd name="T22" fmla="*/ 0 h 912"/>
                  <a:gd name="T23" fmla="*/ 1143 w 1143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43" h="912">
                    <a:moveTo>
                      <a:pt x="1143" y="0"/>
                    </a:moveTo>
                    <a:lnTo>
                      <a:pt x="222" y="0"/>
                    </a:lnTo>
                    <a:cubicBezTo>
                      <a:pt x="222" y="0"/>
                      <a:pt x="15" y="27"/>
                      <a:pt x="0" y="240"/>
                    </a:cubicBezTo>
                    <a:cubicBezTo>
                      <a:pt x="0" y="457"/>
                      <a:pt x="0" y="675"/>
                      <a:pt x="0" y="675"/>
                    </a:cubicBezTo>
                    <a:cubicBezTo>
                      <a:pt x="24" y="909"/>
                      <a:pt x="249" y="912"/>
                      <a:pt x="249" y="912"/>
                    </a:cubicBezTo>
                    <a:lnTo>
                      <a:pt x="1143" y="912"/>
                    </a:lnTo>
                    <a:lnTo>
                      <a:pt x="1143" y="0"/>
                    </a:lnTo>
                    <a:close/>
                  </a:path>
                </a:pathLst>
              </a:custGeom>
              <a:grpFill/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ko-KR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5" name="Oval 8"/>
              <p:cNvSpPr>
                <a:spLocks noChangeArrowheads="1"/>
              </p:cNvSpPr>
              <p:nvPr/>
            </p:nvSpPr>
            <p:spPr bwMode="auto">
              <a:xfrm>
                <a:off x="2284215" y="7108843"/>
                <a:ext cx="875178" cy="716902"/>
              </a:xfrm>
              <a:prstGeom prst="ellipse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ko-KR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6" name="Text Box 9"/>
              <p:cNvSpPr txBox="1">
                <a:spLocks noChangeArrowheads="1"/>
              </p:cNvSpPr>
              <p:nvPr/>
            </p:nvSpPr>
            <p:spPr bwMode="auto">
              <a:xfrm>
                <a:off x="2243299" y="7090870"/>
                <a:ext cx="957010" cy="92333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sz="5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울릉도M" pitchFamily="18" charset="-127"/>
                    <a:ea typeface="HY울릉도M" pitchFamily="18" charset="-127"/>
                  </a:rPr>
                  <a:t>6</a:t>
                </a:r>
                <a:endParaRPr lang="en-US" altLang="ko-KR" sz="5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울릉도M" pitchFamily="18" charset="-127"/>
                  <a:ea typeface="HY울릉도M" pitchFamily="18" charset="-127"/>
                </a:endParaRPr>
              </a:p>
            </p:txBody>
          </p:sp>
        </p:grpSp>
        <p:sp>
          <p:nvSpPr>
            <p:cNvPr id="420" name="Text Box 10"/>
            <p:cNvSpPr txBox="1">
              <a:spLocks noChangeArrowheads="1"/>
            </p:cNvSpPr>
            <p:nvPr/>
          </p:nvSpPr>
          <p:spPr bwMode="auto">
            <a:xfrm>
              <a:off x="19059545" y="31528163"/>
              <a:ext cx="8358246" cy="92333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ko-KR" altLang="en-US" sz="5400" b="1" spc="2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목각파임B" pitchFamily="18" charset="-127"/>
                  <a:ea typeface="HY목각파임B" pitchFamily="18" charset="-127"/>
                </a:rPr>
                <a:t>조사결과 및분석</a:t>
              </a:r>
              <a:endParaRPr lang="en-US" altLang="ko-KR" sz="5400" b="1" spc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endParaRPr>
            </a:p>
          </p:txBody>
        </p:sp>
      </p:grpSp>
      <p:grpSp>
        <p:nvGrpSpPr>
          <p:cNvPr id="428" name="그룹 427"/>
          <p:cNvGrpSpPr/>
          <p:nvPr/>
        </p:nvGrpSpPr>
        <p:grpSpPr>
          <a:xfrm>
            <a:off x="18202289" y="29346554"/>
            <a:ext cx="10315388" cy="1027737"/>
            <a:chOff x="17487909" y="31456725"/>
            <a:chExt cx="10315388" cy="1027737"/>
          </a:xfrm>
          <a:blipFill>
            <a:blip r:embed="rId4"/>
            <a:tile tx="0" ty="0" sx="100000" sy="100000" flip="none" algn="tl"/>
          </a:blipFill>
        </p:grpSpPr>
        <p:grpSp>
          <p:nvGrpSpPr>
            <p:cNvPr id="429" name="그룹 585"/>
            <p:cNvGrpSpPr/>
            <p:nvPr/>
          </p:nvGrpSpPr>
          <p:grpSpPr>
            <a:xfrm>
              <a:off x="17487909" y="31456725"/>
              <a:ext cx="10315388" cy="1027737"/>
              <a:chOff x="1957547" y="6986463"/>
              <a:chExt cx="10315388" cy="1027737"/>
            </a:xfrm>
            <a:grpFill/>
          </p:grpSpPr>
          <p:sp>
            <p:nvSpPr>
              <p:cNvPr id="432" name="AutoShape 5"/>
              <p:cNvSpPr>
                <a:spLocks noChangeArrowheads="1"/>
              </p:cNvSpPr>
              <p:nvPr/>
            </p:nvSpPr>
            <p:spPr bwMode="auto">
              <a:xfrm>
                <a:off x="1960799" y="6990808"/>
                <a:ext cx="10312136" cy="955870"/>
              </a:xfrm>
              <a:prstGeom prst="roundRect">
                <a:avLst>
                  <a:gd name="adj" fmla="val 27782"/>
                </a:avLst>
              </a:prstGeom>
              <a:grpFill/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4" name="Freeform 7"/>
              <p:cNvSpPr>
                <a:spLocks/>
              </p:cNvSpPr>
              <p:nvPr/>
            </p:nvSpPr>
            <p:spPr bwMode="auto">
              <a:xfrm>
                <a:off x="1957547" y="6986463"/>
                <a:ext cx="1528514" cy="961663"/>
              </a:xfrm>
              <a:custGeom>
                <a:avLst/>
                <a:gdLst>
                  <a:gd name="T0" fmla="*/ 321 w 1143"/>
                  <a:gd name="T1" fmla="*/ 0 h 912"/>
                  <a:gd name="T2" fmla="*/ 63 w 1143"/>
                  <a:gd name="T3" fmla="*/ 0 h 912"/>
                  <a:gd name="T4" fmla="*/ 0 w 1143"/>
                  <a:gd name="T5" fmla="*/ 67 h 912"/>
                  <a:gd name="T6" fmla="*/ 0 w 1143"/>
                  <a:gd name="T7" fmla="*/ 189 h 912"/>
                  <a:gd name="T8" fmla="*/ 70 w 1143"/>
                  <a:gd name="T9" fmla="*/ 256 h 912"/>
                  <a:gd name="T10" fmla="*/ 321 w 1143"/>
                  <a:gd name="T11" fmla="*/ 256 h 912"/>
                  <a:gd name="T12" fmla="*/ 321 w 1143"/>
                  <a:gd name="T13" fmla="*/ 0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43"/>
                  <a:gd name="T22" fmla="*/ 0 h 912"/>
                  <a:gd name="T23" fmla="*/ 1143 w 1143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43" h="912">
                    <a:moveTo>
                      <a:pt x="1143" y="0"/>
                    </a:moveTo>
                    <a:lnTo>
                      <a:pt x="222" y="0"/>
                    </a:lnTo>
                    <a:cubicBezTo>
                      <a:pt x="222" y="0"/>
                      <a:pt x="15" y="27"/>
                      <a:pt x="0" y="240"/>
                    </a:cubicBezTo>
                    <a:cubicBezTo>
                      <a:pt x="0" y="457"/>
                      <a:pt x="0" y="675"/>
                      <a:pt x="0" y="675"/>
                    </a:cubicBezTo>
                    <a:cubicBezTo>
                      <a:pt x="24" y="909"/>
                      <a:pt x="249" y="912"/>
                      <a:pt x="249" y="912"/>
                    </a:cubicBezTo>
                    <a:lnTo>
                      <a:pt x="1143" y="912"/>
                    </a:lnTo>
                    <a:lnTo>
                      <a:pt x="1143" y="0"/>
                    </a:lnTo>
                    <a:close/>
                  </a:path>
                </a:pathLst>
              </a:custGeom>
              <a:grpFill/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ko-KR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5" name="Oval 8"/>
              <p:cNvSpPr>
                <a:spLocks noChangeArrowheads="1"/>
              </p:cNvSpPr>
              <p:nvPr/>
            </p:nvSpPr>
            <p:spPr bwMode="auto">
              <a:xfrm>
                <a:off x="2284215" y="7108843"/>
                <a:ext cx="875178" cy="716902"/>
              </a:xfrm>
              <a:prstGeom prst="ellipse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ko-KR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7" name="Text Box 9"/>
              <p:cNvSpPr txBox="1">
                <a:spLocks noChangeArrowheads="1"/>
              </p:cNvSpPr>
              <p:nvPr/>
            </p:nvSpPr>
            <p:spPr bwMode="auto">
              <a:xfrm>
                <a:off x="2243299" y="7090870"/>
                <a:ext cx="957010" cy="92333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sz="5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울릉도M" pitchFamily="18" charset="-127"/>
                    <a:ea typeface="HY울릉도M" pitchFamily="18" charset="-127"/>
                  </a:rPr>
                  <a:t>7</a:t>
                </a:r>
                <a:endParaRPr lang="en-US" altLang="ko-KR" sz="5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울릉도M" pitchFamily="18" charset="-127"/>
                  <a:ea typeface="HY울릉도M" pitchFamily="18" charset="-127"/>
                </a:endParaRPr>
              </a:p>
            </p:txBody>
          </p:sp>
        </p:grpSp>
        <p:sp>
          <p:nvSpPr>
            <p:cNvPr id="431" name="Text Box 10"/>
            <p:cNvSpPr txBox="1">
              <a:spLocks noChangeArrowheads="1"/>
            </p:cNvSpPr>
            <p:nvPr/>
          </p:nvSpPr>
          <p:spPr bwMode="auto">
            <a:xfrm>
              <a:off x="19202421" y="31561132"/>
              <a:ext cx="4600253" cy="92333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ko-KR" altLang="en-US" sz="5400" b="1" spc="2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목각파임B" pitchFamily="18" charset="-127"/>
                  <a:ea typeface="HY목각파임B" pitchFamily="18" charset="-127"/>
                </a:rPr>
                <a:t>활동사진</a:t>
              </a:r>
              <a:endParaRPr lang="en-US" altLang="ko-KR" sz="5400" b="1" spc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endParaRPr>
            </a:p>
          </p:txBody>
        </p:sp>
      </p:grpSp>
      <p:grpSp>
        <p:nvGrpSpPr>
          <p:cNvPr id="438" name="그룹 437"/>
          <p:cNvGrpSpPr/>
          <p:nvPr/>
        </p:nvGrpSpPr>
        <p:grpSpPr>
          <a:xfrm>
            <a:off x="18202289" y="39990816"/>
            <a:ext cx="10315388" cy="1027737"/>
            <a:chOff x="17487909" y="31456725"/>
            <a:chExt cx="10315388" cy="1027737"/>
          </a:xfrm>
          <a:blipFill>
            <a:blip r:embed="rId4"/>
            <a:tile tx="0" ty="0" sx="100000" sy="100000" flip="none" algn="tl"/>
          </a:blipFill>
        </p:grpSpPr>
        <p:grpSp>
          <p:nvGrpSpPr>
            <p:cNvPr id="441" name="그룹 585"/>
            <p:cNvGrpSpPr/>
            <p:nvPr/>
          </p:nvGrpSpPr>
          <p:grpSpPr>
            <a:xfrm>
              <a:off x="17487909" y="31456725"/>
              <a:ext cx="10315388" cy="1027737"/>
              <a:chOff x="1957547" y="6986463"/>
              <a:chExt cx="10315388" cy="1027737"/>
            </a:xfrm>
            <a:grpFill/>
          </p:grpSpPr>
          <p:sp>
            <p:nvSpPr>
              <p:cNvPr id="445" name="AutoShape 5"/>
              <p:cNvSpPr>
                <a:spLocks noChangeArrowheads="1"/>
              </p:cNvSpPr>
              <p:nvPr/>
            </p:nvSpPr>
            <p:spPr bwMode="auto">
              <a:xfrm>
                <a:off x="1960799" y="6990808"/>
                <a:ext cx="10312136" cy="955870"/>
              </a:xfrm>
              <a:prstGeom prst="roundRect">
                <a:avLst>
                  <a:gd name="adj" fmla="val 27782"/>
                </a:avLst>
              </a:prstGeom>
              <a:grpFill/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8" name="Freeform 7"/>
              <p:cNvSpPr>
                <a:spLocks/>
              </p:cNvSpPr>
              <p:nvPr/>
            </p:nvSpPr>
            <p:spPr bwMode="auto">
              <a:xfrm>
                <a:off x="1957547" y="6986463"/>
                <a:ext cx="1528514" cy="961663"/>
              </a:xfrm>
              <a:custGeom>
                <a:avLst/>
                <a:gdLst>
                  <a:gd name="T0" fmla="*/ 321 w 1143"/>
                  <a:gd name="T1" fmla="*/ 0 h 912"/>
                  <a:gd name="T2" fmla="*/ 63 w 1143"/>
                  <a:gd name="T3" fmla="*/ 0 h 912"/>
                  <a:gd name="T4" fmla="*/ 0 w 1143"/>
                  <a:gd name="T5" fmla="*/ 67 h 912"/>
                  <a:gd name="T6" fmla="*/ 0 w 1143"/>
                  <a:gd name="T7" fmla="*/ 189 h 912"/>
                  <a:gd name="T8" fmla="*/ 70 w 1143"/>
                  <a:gd name="T9" fmla="*/ 256 h 912"/>
                  <a:gd name="T10" fmla="*/ 321 w 1143"/>
                  <a:gd name="T11" fmla="*/ 256 h 912"/>
                  <a:gd name="T12" fmla="*/ 321 w 1143"/>
                  <a:gd name="T13" fmla="*/ 0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43"/>
                  <a:gd name="T22" fmla="*/ 0 h 912"/>
                  <a:gd name="T23" fmla="*/ 1143 w 1143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43" h="912">
                    <a:moveTo>
                      <a:pt x="1143" y="0"/>
                    </a:moveTo>
                    <a:lnTo>
                      <a:pt x="222" y="0"/>
                    </a:lnTo>
                    <a:cubicBezTo>
                      <a:pt x="222" y="0"/>
                      <a:pt x="15" y="27"/>
                      <a:pt x="0" y="240"/>
                    </a:cubicBezTo>
                    <a:cubicBezTo>
                      <a:pt x="0" y="457"/>
                      <a:pt x="0" y="675"/>
                      <a:pt x="0" y="675"/>
                    </a:cubicBezTo>
                    <a:cubicBezTo>
                      <a:pt x="24" y="909"/>
                      <a:pt x="249" y="912"/>
                      <a:pt x="249" y="912"/>
                    </a:cubicBezTo>
                    <a:lnTo>
                      <a:pt x="1143" y="912"/>
                    </a:lnTo>
                    <a:lnTo>
                      <a:pt x="1143" y="0"/>
                    </a:lnTo>
                    <a:close/>
                  </a:path>
                </a:pathLst>
              </a:custGeom>
              <a:grpFill/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ko-KR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0" name="Oval 8"/>
              <p:cNvSpPr>
                <a:spLocks noChangeArrowheads="1"/>
              </p:cNvSpPr>
              <p:nvPr/>
            </p:nvSpPr>
            <p:spPr bwMode="auto">
              <a:xfrm>
                <a:off x="2284215" y="7108843"/>
                <a:ext cx="875178" cy="716902"/>
              </a:xfrm>
              <a:prstGeom prst="ellipse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ko-KR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1" name="Text Box 9"/>
              <p:cNvSpPr txBox="1">
                <a:spLocks noChangeArrowheads="1"/>
              </p:cNvSpPr>
              <p:nvPr/>
            </p:nvSpPr>
            <p:spPr bwMode="auto">
              <a:xfrm>
                <a:off x="2243299" y="7090870"/>
                <a:ext cx="957010" cy="92333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sz="5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울릉도M" pitchFamily="18" charset="-127"/>
                    <a:ea typeface="HY울릉도M" pitchFamily="18" charset="-127"/>
                  </a:rPr>
                  <a:t>8</a:t>
                </a:r>
                <a:endParaRPr lang="en-US" altLang="ko-KR" sz="5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울릉도M" pitchFamily="18" charset="-127"/>
                  <a:ea typeface="HY울릉도M" pitchFamily="18" charset="-127"/>
                </a:endParaRPr>
              </a:p>
            </p:txBody>
          </p:sp>
        </p:grpSp>
        <p:sp>
          <p:nvSpPr>
            <p:cNvPr id="443" name="Text Box 10"/>
            <p:cNvSpPr txBox="1">
              <a:spLocks noChangeArrowheads="1"/>
            </p:cNvSpPr>
            <p:nvPr/>
          </p:nvSpPr>
          <p:spPr bwMode="auto">
            <a:xfrm>
              <a:off x="19202421" y="31561132"/>
              <a:ext cx="7143800" cy="92333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ko-KR" altLang="en-US" sz="5400" b="1" spc="2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목각파임B" pitchFamily="18" charset="-127"/>
                  <a:ea typeface="HY목각파임B" pitchFamily="18" charset="-127"/>
                </a:rPr>
                <a:t>제언및해결방안</a:t>
              </a:r>
              <a:endParaRPr lang="en-US" altLang="ko-KR" sz="5400" b="1" spc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종이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종이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716</TotalTime>
  <Words>442</Words>
  <Application>Microsoft Office PowerPoint</Application>
  <PresentationFormat>사용자 지정</PresentationFormat>
  <Paragraphs>171</Paragraphs>
  <Slides>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종이</vt:lpstr>
      <vt:lpstr>슬라이드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</dc:creator>
  <cp:lastModifiedBy>합천군</cp:lastModifiedBy>
  <cp:revision>77</cp:revision>
  <dcterms:created xsi:type="dcterms:W3CDTF">2011-11-04T08:10:14Z</dcterms:created>
  <dcterms:modified xsi:type="dcterms:W3CDTF">2011-11-09T05:44:41Z</dcterms:modified>
</cp:coreProperties>
</file>