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>
        <p:scale>
          <a:sx n="26" d="100"/>
          <a:sy n="26" d="100"/>
        </p:scale>
        <p:origin x="-516" y="-7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91C0-B897-486C-AB08-3E457336B05C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7FACB-C1FA-49DE-98F0-D3C0D8DEB5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jpeg"/><Relationship Id="rId18" Type="http://schemas.openxmlformats.org/officeDocument/2006/relationships/image" Target="../media/image12.jpeg"/><Relationship Id="rId3" Type="http://schemas.openxmlformats.org/officeDocument/2006/relationships/tags" Target="../tags/tag3.xml"/><Relationship Id="rId21" Type="http://schemas.openxmlformats.org/officeDocument/2006/relationships/image" Target="../media/image15.jpeg"/><Relationship Id="rId7" Type="http://schemas.openxmlformats.org/officeDocument/2006/relationships/image" Target="../media/image1.jpeg"/><Relationship Id="rId12" Type="http://schemas.openxmlformats.org/officeDocument/2006/relationships/image" Target="../media/image6.jpeg"/><Relationship Id="rId17" Type="http://schemas.openxmlformats.org/officeDocument/2006/relationships/image" Target="../media/image11.jpeg"/><Relationship Id="rId2" Type="http://schemas.openxmlformats.org/officeDocument/2006/relationships/tags" Target="../tags/tag2.xml"/><Relationship Id="rId16" Type="http://schemas.openxmlformats.org/officeDocument/2006/relationships/image" Target="../media/image10.jpeg"/><Relationship Id="rId20" Type="http://schemas.openxmlformats.org/officeDocument/2006/relationships/image" Target="../media/image14.jpeg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5.jpeg"/><Relationship Id="rId5" Type="http://schemas.openxmlformats.org/officeDocument/2006/relationships/tags" Target="../tags/tag5.xml"/><Relationship Id="rId15" Type="http://schemas.openxmlformats.org/officeDocument/2006/relationships/image" Target="../media/image9.jpeg"/><Relationship Id="rId10" Type="http://schemas.openxmlformats.org/officeDocument/2006/relationships/image" Target="../media/image4.jpeg"/><Relationship Id="rId19" Type="http://schemas.openxmlformats.org/officeDocument/2006/relationships/image" Target="../media/image13.jpeg"/><Relationship Id="rId4" Type="http://schemas.openxmlformats.org/officeDocument/2006/relationships/tags" Target="../tags/tag4.xml"/><Relationship Id="rId9" Type="http://schemas.openxmlformats.org/officeDocument/2006/relationships/image" Target="../media/image3.jpeg"/><Relationship Id="rId14" Type="http://schemas.openxmlformats.org/officeDocument/2006/relationships/image" Target="../media/image8.jpeg"/><Relationship Id="rId22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AutoShape 3"/>
          <p:cNvSpPr>
            <a:spLocks noChangeArrowheads="1"/>
          </p:cNvSpPr>
          <p:nvPr/>
        </p:nvSpPr>
        <p:spPr bwMode="auto">
          <a:xfrm>
            <a:off x="17642309" y="5183735"/>
            <a:ext cx="3672284" cy="5617765"/>
          </a:xfrm>
          <a:prstGeom prst="roundRect">
            <a:avLst>
              <a:gd name="adj" fmla="val 4690"/>
            </a:avLst>
          </a:prstGeom>
          <a:solidFill>
            <a:schemeClr val="bg1"/>
          </a:solidFill>
          <a:ln w="57150">
            <a:solidFill>
              <a:srgbClr val="88CE58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1027" name="Picture 3" descr="C:\Documents and Settings\admin\바탕 화면\powerpoint 테마\병원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386000"/>
            <a:ext cx="32404050" cy="2819400"/>
          </a:xfrm>
          <a:prstGeom prst="rect">
            <a:avLst/>
          </a:prstGeom>
          <a:noFill/>
        </p:spPr>
      </p:pic>
      <p:sp>
        <p:nvSpPr>
          <p:cNvPr id="62" name="Oval 2"/>
          <p:cNvSpPr>
            <a:spLocks noChangeArrowheads="1"/>
          </p:cNvSpPr>
          <p:nvPr/>
        </p:nvSpPr>
        <p:spPr bwMode="gray">
          <a:xfrm>
            <a:off x="3744641" y="15986076"/>
            <a:ext cx="3816424" cy="3888432"/>
          </a:xfrm>
          <a:prstGeom prst="ellipse">
            <a:avLst/>
          </a:prstGeom>
          <a:gradFill rotWithShape="1">
            <a:gsLst>
              <a:gs pos="0">
                <a:srgbClr val="006BB4"/>
              </a:gs>
              <a:gs pos="100000">
                <a:srgbClr val="00325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32404050" cy="35286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o-KR" altLang="en-US" sz="900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부산지역암센터</a:t>
            </a:r>
            <a:r>
              <a:rPr lang="ko-KR" altLang="en-US" sz="900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완화의료환자의 </a:t>
            </a:r>
            <a:r>
              <a:rPr lang="ko-KR" altLang="en-US" sz="900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임종돌봄</a:t>
            </a:r>
            <a:r>
              <a:rPr lang="ko-KR" altLang="en-US" sz="900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프로토콜 개발</a:t>
            </a:r>
            <a:r>
              <a:rPr lang="en-US" altLang="ko-KR" sz="70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70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600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- </a:t>
            </a:r>
            <a:r>
              <a:rPr lang="ko-KR" altLang="en-US" sz="6000" dirty="0" err="1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부산지역암센터</a:t>
            </a:r>
            <a:r>
              <a:rPr lang="ko-KR" altLang="en-US" sz="600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완화의료센터</a:t>
            </a:r>
            <a:r>
              <a:rPr lang="en-US" altLang="ko-KR" sz="6000" dirty="0" smtClean="0">
                <a:solidFill>
                  <a:schemeClr val="tx1"/>
                </a:solidFill>
                <a:latin typeface="휴먼엑스포" pitchFamily="18" charset="-127"/>
                <a:ea typeface="휴먼엑스포" pitchFamily="18" charset="-127"/>
              </a:rPr>
              <a:t> -</a:t>
            </a:r>
            <a:endParaRPr lang="ko-KR" altLang="en-US" sz="6000" dirty="0">
              <a:solidFill>
                <a:schemeClr val="tx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80345" y="3600700"/>
            <a:ext cx="14756106" cy="7920880"/>
          </a:xfrm>
          <a:prstGeom prst="rect">
            <a:avLst/>
          </a:prstGeom>
          <a:ln>
            <a:noFill/>
          </a:ln>
        </p:spPr>
        <p:txBody>
          <a:bodyPr vert="horz" lIns="432054" tIns="216027" rIns="432054" bIns="216027" rtlCol="0">
            <a:normAutofit lnSpcReduction="10000"/>
          </a:bodyPr>
          <a:lstStyle/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ko-KR" sz="25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2500" dirty="0" smtClean="0"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굴림" pitchFamily="50" charset="-127"/>
              <a:ea typeface="굴림" pitchFamily="50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5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굴림" pitchFamily="50" charset="-127"/>
                <a:ea typeface="굴림" pitchFamily="50" charset="-127"/>
                <a:cs typeface="+mn-cs"/>
              </a:rPr>
              <a:t> </a:t>
            </a:r>
            <a:endParaRPr lang="en-US" altLang="ko-KR" sz="3000" b="1" dirty="0" smtClean="0"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굴림" pitchFamily="50" charset="-127"/>
              <a:ea typeface="굴림" pitchFamily="50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휴먼모음T" pitchFamily="18" charset="-127"/>
              <a:ea typeface="휴먼모음T" pitchFamily="18" charset="-127"/>
            </a:endParaRPr>
          </a:p>
          <a:p>
            <a:pPr marL="457200" marR="0" lvl="0" indent="-457200" algn="l" defTabSz="432054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9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uLnTx/>
              <a:uFillTx/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60265" y="3600700"/>
            <a:ext cx="561662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사업 배경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grpSp>
        <p:nvGrpSpPr>
          <p:cNvPr id="9" name="그룹 50"/>
          <p:cNvGrpSpPr>
            <a:grpSpLocks/>
          </p:cNvGrpSpPr>
          <p:nvPr/>
        </p:nvGrpSpPr>
        <p:grpSpPr bwMode="auto">
          <a:xfrm>
            <a:off x="1944441" y="6120980"/>
            <a:ext cx="11161240" cy="4614928"/>
            <a:chOff x="895933" y="3212976"/>
            <a:chExt cx="7352134" cy="2809480"/>
          </a:xfrm>
        </p:grpSpPr>
        <p:grpSp>
          <p:nvGrpSpPr>
            <p:cNvPr id="10" name="그룹 48"/>
            <p:cNvGrpSpPr>
              <a:grpSpLocks/>
            </p:cNvGrpSpPr>
            <p:nvPr/>
          </p:nvGrpSpPr>
          <p:grpSpPr bwMode="auto">
            <a:xfrm>
              <a:off x="895933" y="4524066"/>
              <a:ext cx="7352134" cy="1498390"/>
              <a:chOff x="895933" y="4365866"/>
              <a:chExt cx="7352134" cy="1656590"/>
            </a:xfrm>
          </p:grpSpPr>
          <p:grpSp>
            <p:nvGrpSpPr>
              <p:cNvPr id="22" name="그룹 19"/>
              <p:cNvGrpSpPr>
                <a:grpSpLocks/>
              </p:cNvGrpSpPr>
              <p:nvPr/>
            </p:nvGrpSpPr>
            <p:grpSpPr bwMode="auto">
              <a:xfrm>
                <a:off x="895933" y="4365867"/>
                <a:ext cx="2269765" cy="1656589"/>
                <a:chOff x="2195736" y="2807401"/>
                <a:chExt cx="2416175" cy="1763446"/>
              </a:xfrm>
            </p:grpSpPr>
            <p:sp>
              <p:nvSpPr>
                <p:cNvPr id="33" name="KMA1D1FEAF"/>
                <p:cNvSpPr>
                  <a:spLocks noChangeArrowheads="1"/>
                </p:cNvSpPr>
                <p:nvPr>
                  <p:custDataLst>
                    <p:tags r:id="rId5"/>
                  </p:custDataLst>
                </p:nvPr>
              </p:nvSpPr>
              <p:spPr bwMode="ltGray">
                <a:xfrm>
                  <a:off x="2195736" y="2807401"/>
                  <a:ext cx="2416175" cy="1763446"/>
                </a:xfrm>
                <a:prstGeom prst="can">
                  <a:avLst/>
                </a:prstGeom>
                <a:solidFill>
                  <a:schemeClr val="tx2">
                    <a:lumMod val="75000"/>
                  </a:schemeClr>
                </a:solidFill>
                <a:ln w="3175">
                  <a:noFill/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lIns="97200" tIns="97200" rIns="98082" bIns="97200"/>
                <a:lstStyle/>
                <a:p>
                  <a:pPr algn="ctr">
                    <a:buSzPct val="80000"/>
                    <a:buFont typeface="Marlett" pitchFamily="2" charset="2"/>
                    <a:buChar char="i"/>
                    <a:defRPr/>
                  </a:pPr>
                  <a:endParaRPr lang="ko-KR" altLang="ko-KR" b="1">
                    <a:solidFill>
                      <a:schemeClr val="bg1"/>
                    </a:solidFill>
                    <a:latin typeface="Arial" pitchFamily="34" charset="0"/>
                    <a:ea typeface="굴림" pitchFamily="50" charset="-127"/>
                    <a:cs typeface="Arial" pitchFamily="34" charset="0"/>
                  </a:endParaRPr>
                </a:p>
              </p:txBody>
            </p:sp>
            <p:grpSp>
              <p:nvGrpSpPr>
                <p:cNvPr id="34" name="그룹 18"/>
                <p:cNvGrpSpPr>
                  <a:grpSpLocks/>
                </p:cNvGrpSpPr>
                <p:nvPr/>
              </p:nvGrpSpPr>
              <p:grpSpPr bwMode="auto">
                <a:xfrm>
                  <a:off x="2265773" y="3293862"/>
                  <a:ext cx="2183990" cy="1159687"/>
                  <a:chOff x="70038" y="2919559"/>
                  <a:chExt cx="2183990" cy="1159687"/>
                </a:xfrm>
              </p:grpSpPr>
              <p:sp>
                <p:nvSpPr>
                  <p:cNvPr id="35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8" y="3392716"/>
                    <a:ext cx="2183990" cy="6865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133350" indent="-133350" algn="ctr">
                      <a:lnSpc>
                        <a:spcPct val="150000"/>
                      </a:lnSpc>
                      <a:buFont typeface="Arial" charset="0"/>
                      <a:buChar char="•"/>
                    </a:pPr>
                    <a:r>
                      <a:rPr lang="ko-KR" altLang="en-US" sz="20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임종에 가까울수록 다양한  신체적 증상경험</a:t>
                    </a:r>
                    <a:endParaRPr lang="en-US" altLang="ko-KR" sz="20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36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994" y="2919559"/>
                    <a:ext cx="2042965" cy="425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/>
                    <a:r>
                      <a:rPr lang="ko-KR" altLang="en-US" sz="24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증상 다변화</a:t>
                    </a:r>
                    <a:endParaRPr lang="ko-KR" altLang="ko-KR" sz="24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23" name="그룹 20"/>
              <p:cNvGrpSpPr>
                <a:grpSpLocks/>
              </p:cNvGrpSpPr>
              <p:nvPr/>
            </p:nvGrpSpPr>
            <p:grpSpPr bwMode="auto">
              <a:xfrm>
                <a:off x="3416483" y="4365866"/>
                <a:ext cx="2313204" cy="1656588"/>
                <a:chOff x="2196023" y="2807401"/>
                <a:chExt cx="2462416" cy="1763446"/>
              </a:xfrm>
            </p:grpSpPr>
            <p:sp>
              <p:nvSpPr>
                <p:cNvPr id="29" name="KMA1D1FEAF"/>
                <p:cNvSpPr>
                  <a:spLocks noChangeArrowheads="1"/>
                </p:cNvSpPr>
                <p:nvPr>
                  <p:custDataLst>
                    <p:tags r:id="rId4"/>
                  </p:custDataLst>
                </p:nvPr>
              </p:nvSpPr>
              <p:spPr bwMode="ltGray">
                <a:xfrm>
                  <a:off x="2196023" y="2807401"/>
                  <a:ext cx="2416175" cy="1763446"/>
                </a:xfrm>
                <a:prstGeom prst="can">
                  <a:avLst/>
                </a:prstGeom>
                <a:solidFill>
                  <a:schemeClr val="tx2">
                    <a:lumMod val="75000"/>
                  </a:schemeClr>
                </a:solidFill>
                <a:ln w="3175">
                  <a:noFill/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lIns="97200" tIns="97200" rIns="98082" bIns="97200"/>
                <a:lstStyle/>
                <a:p>
                  <a:pPr algn="ctr">
                    <a:buSzPct val="80000"/>
                    <a:buFont typeface="Marlett" pitchFamily="2" charset="2"/>
                    <a:buChar char="i"/>
                    <a:defRPr/>
                  </a:pPr>
                  <a:endParaRPr lang="ko-KR" altLang="ko-KR" b="1">
                    <a:solidFill>
                      <a:schemeClr val="bg1"/>
                    </a:solidFill>
                    <a:latin typeface="Arial" pitchFamily="34" charset="0"/>
                    <a:ea typeface="굴림" pitchFamily="50" charset="-127"/>
                    <a:cs typeface="Arial" pitchFamily="34" charset="0"/>
                  </a:endParaRPr>
                </a:p>
              </p:txBody>
            </p:sp>
            <p:grpSp>
              <p:nvGrpSpPr>
                <p:cNvPr id="30" name="그룹 26"/>
                <p:cNvGrpSpPr>
                  <a:grpSpLocks/>
                </p:cNvGrpSpPr>
                <p:nvPr/>
              </p:nvGrpSpPr>
              <p:grpSpPr bwMode="auto">
                <a:xfrm>
                  <a:off x="2267795" y="3379644"/>
                  <a:ext cx="2390644" cy="765741"/>
                  <a:chOff x="72060" y="3005341"/>
                  <a:chExt cx="2390644" cy="765741"/>
                </a:xfrm>
              </p:grpSpPr>
              <p:sp>
                <p:nvSpPr>
                  <p:cNvPr id="3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060" y="3448301"/>
                    <a:ext cx="2390644" cy="2866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133350" indent="-133350" algn="ctr">
                      <a:buFont typeface="Arial" charset="0"/>
                      <a:buChar char="•"/>
                    </a:pPr>
                    <a:r>
                      <a:rPr lang="ko-KR" altLang="en-US" sz="20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빠른 증상악화</a:t>
                    </a:r>
                    <a:endParaRPr lang="en-US" altLang="ko-KR" sz="20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32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5240" y="3005341"/>
                    <a:ext cx="2042965" cy="7657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/>
                    <a:r>
                      <a:rPr lang="ko-KR" altLang="en-US" sz="24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임종 예측의  어려움</a:t>
                    </a:r>
                    <a:endParaRPr lang="ko-KR" altLang="ko-KR" sz="24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24" name="그룹 31"/>
              <p:cNvGrpSpPr>
                <a:grpSpLocks/>
              </p:cNvGrpSpPr>
              <p:nvPr/>
            </p:nvGrpSpPr>
            <p:grpSpPr bwMode="auto">
              <a:xfrm>
                <a:off x="5937034" y="4365866"/>
                <a:ext cx="2311033" cy="1656588"/>
                <a:chOff x="2196312" y="2807401"/>
                <a:chExt cx="2460105" cy="1763446"/>
              </a:xfrm>
            </p:grpSpPr>
            <p:sp>
              <p:nvSpPr>
                <p:cNvPr id="25" name="KMA1D1FEAF"/>
                <p:cNvSpPr>
                  <a:spLocks noChangeArrowheads="1"/>
                </p:cNvSpPr>
                <p:nvPr>
                  <p:custDataLst>
                    <p:tags r:id="rId3"/>
                  </p:custDataLst>
                </p:nvPr>
              </p:nvSpPr>
              <p:spPr bwMode="ltGray">
                <a:xfrm>
                  <a:off x="2196312" y="2807401"/>
                  <a:ext cx="2416175" cy="1763446"/>
                </a:xfrm>
                <a:prstGeom prst="can">
                  <a:avLst/>
                </a:prstGeom>
                <a:solidFill>
                  <a:schemeClr val="tx2">
                    <a:lumMod val="75000"/>
                  </a:schemeClr>
                </a:solidFill>
                <a:ln w="3175">
                  <a:noFill/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lIns="97200" tIns="97200" rIns="98082" bIns="97200"/>
                <a:lstStyle/>
                <a:p>
                  <a:pPr algn="ctr">
                    <a:buSzPct val="80000"/>
                    <a:buFont typeface="Marlett" pitchFamily="2" charset="2"/>
                    <a:buChar char="i"/>
                    <a:defRPr/>
                  </a:pPr>
                  <a:endParaRPr lang="ko-KR" altLang="ko-KR" b="1">
                    <a:solidFill>
                      <a:schemeClr val="bg1"/>
                    </a:solidFill>
                    <a:latin typeface="Arial" pitchFamily="34" charset="0"/>
                    <a:ea typeface="굴림" pitchFamily="50" charset="-127"/>
                    <a:cs typeface="Arial" pitchFamily="34" charset="0"/>
                  </a:endParaRPr>
                </a:p>
              </p:txBody>
            </p:sp>
            <p:grpSp>
              <p:nvGrpSpPr>
                <p:cNvPr id="26" name="그룹 33"/>
                <p:cNvGrpSpPr>
                  <a:grpSpLocks/>
                </p:cNvGrpSpPr>
                <p:nvPr/>
              </p:nvGrpSpPr>
              <p:grpSpPr bwMode="auto">
                <a:xfrm>
                  <a:off x="2265773" y="3293863"/>
                  <a:ext cx="2390644" cy="1159688"/>
                  <a:chOff x="70038" y="2919560"/>
                  <a:chExt cx="2390644" cy="1159688"/>
                </a:xfrm>
              </p:grpSpPr>
              <p:sp>
                <p:nvSpPr>
                  <p:cNvPr id="27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8" y="3392717"/>
                    <a:ext cx="2390644" cy="6865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>
                      <a:lnSpc>
                        <a:spcPct val="150000"/>
                      </a:lnSpc>
                      <a:buFont typeface="Arial" charset="0"/>
                      <a:buChar char="•"/>
                    </a:pPr>
                    <a:r>
                      <a:rPr lang="ko-KR" altLang="en-US" sz="20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임종 상황 대처 능력</a:t>
                    </a:r>
                    <a:endParaRPr lang="en-US" altLang="ko-KR" sz="2000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  <a:p>
                    <a:pPr marL="133350" indent="-133350" algn="ctr">
                      <a:lnSpc>
                        <a:spcPct val="150000"/>
                      </a:lnSpc>
                    </a:pPr>
                    <a:r>
                      <a:rPr lang="ko-KR" altLang="en-US" sz="20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 부족</a:t>
                    </a:r>
                    <a:endParaRPr lang="en-US" altLang="ko-KR" sz="20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8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9321" y="2919560"/>
                    <a:ext cx="2042966" cy="425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/>
                    <a:r>
                      <a:rPr lang="ko-KR" altLang="en-US" sz="24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대처능력 부족</a:t>
                    </a:r>
                    <a:endParaRPr lang="ko-KR" altLang="ko-KR" sz="24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</p:grpSp>
        </p:grpSp>
        <p:grpSp>
          <p:nvGrpSpPr>
            <p:cNvPr id="11" name="그룹 47"/>
            <p:cNvGrpSpPr>
              <a:grpSpLocks/>
            </p:cNvGrpSpPr>
            <p:nvPr/>
          </p:nvGrpSpPr>
          <p:grpSpPr bwMode="auto">
            <a:xfrm>
              <a:off x="2156209" y="3212976"/>
              <a:ext cx="4795352" cy="1498388"/>
              <a:chOff x="2051856" y="3018284"/>
              <a:chExt cx="4795352" cy="1656588"/>
            </a:xfrm>
          </p:grpSpPr>
          <p:grpSp>
            <p:nvGrpSpPr>
              <p:cNvPr id="12" name="그룹 20"/>
              <p:cNvGrpSpPr>
                <a:grpSpLocks/>
              </p:cNvGrpSpPr>
              <p:nvPr/>
            </p:nvGrpSpPr>
            <p:grpSpPr bwMode="auto">
              <a:xfrm>
                <a:off x="2051856" y="3018284"/>
                <a:ext cx="2311438" cy="1656588"/>
                <a:chOff x="2195880" y="2806590"/>
                <a:chExt cx="2460536" cy="1763446"/>
              </a:xfrm>
            </p:grpSpPr>
            <p:sp>
              <p:nvSpPr>
                <p:cNvPr id="18" name="KMA1D1FEAF"/>
                <p:cNvSpPr>
                  <a:spLocks noChangeArrowheads="1"/>
                </p:cNvSpPr>
                <p:nvPr>
                  <p:custDataLst>
                    <p:tags r:id="rId2"/>
                  </p:custDataLst>
                </p:nvPr>
              </p:nvSpPr>
              <p:spPr bwMode="ltGray">
                <a:xfrm>
                  <a:off x="2195880" y="2806590"/>
                  <a:ext cx="2416176" cy="1763446"/>
                </a:xfrm>
                <a:prstGeom prst="can">
                  <a:avLst/>
                </a:prstGeom>
                <a:solidFill>
                  <a:schemeClr val="tx2">
                    <a:lumMod val="75000"/>
                  </a:schemeClr>
                </a:solidFill>
                <a:ln w="3175">
                  <a:noFill/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lIns="97200" tIns="97200" rIns="98082" bIns="97200"/>
                <a:lstStyle/>
                <a:p>
                  <a:pPr algn="ctr">
                    <a:buSzPct val="80000"/>
                    <a:buFont typeface="Marlett" pitchFamily="2" charset="2"/>
                    <a:buChar char="i"/>
                    <a:defRPr/>
                  </a:pPr>
                  <a:endParaRPr lang="ko-KR" altLang="ko-KR" b="1">
                    <a:solidFill>
                      <a:schemeClr val="bg1"/>
                    </a:solidFill>
                    <a:latin typeface="Arial" pitchFamily="34" charset="0"/>
                    <a:ea typeface="굴림" pitchFamily="50" charset="-127"/>
                    <a:cs typeface="Arial" pitchFamily="34" charset="0"/>
                  </a:endParaRPr>
                </a:p>
              </p:txBody>
            </p:sp>
            <p:grpSp>
              <p:nvGrpSpPr>
                <p:cNvPr id="19" name="그룹 26"/>
                <p:cNvGrpSpPr>
                  <a:grpSpLocks/>
                </p:cNvGrpSpPr>
                <p:nvPr/>
              </p:nvGrpSpPr>
              <p:grpSpPr bwMode="auto">
                <a:xfrm>
                  <a:off x="2265773" y="3309941"/>
                  <a:ext cx="2390643" cy="743747"/>
                  <a:chOff x="70038" y="2935638"/>
                  <a:chExt cx="2390643" cy="743747"/>
                </a:xfrm>
              </p:grpSpPr>
              <p:sp>
                <p:nvSpPr>
                  <p:cNvPr id="20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8" y="3392718"/>
                    <a:ext cx="2390643" cy="2866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>
                      <a:buFont typeface="Arial" charset="0"/>
                      <a:buChar char="•"/>
                    </a:pPr>
                    <a:r>
                      <a:rPr lang="ko-KR" altLang="en-US" sz="20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임종에 대한 가족준비 부족</a:t>
                    </a:r>
                    <a:endParaRPr lang="en-US" altLang="ko-KR" sz="20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5185" y="2935638"/>
                    <a:ext cx="2042966" cy="425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marL="133350" indent="-133350" algn="ctr"/>
                    <a:r>
                      <a:rPr lang="ko-KR" altLang="en-US" sz="2400" b="1" dirty="0" smtClean="0">
                        <a:solidFill>
                          <a:schemeClr val="bg1"/>
                        </a:solidFill>
                        <a:latin typeface="Arial" charset="0"/>
                        <a:cs typeface="Arial" charset="0"/>
                      </a:rPr>
                      <a:t>임종 준비 부족</a:t>
                    </a:r>
                    <a:endParaRPr lang="ko-KR" altLang="ko-KR" sz="2400" b="1" dirty="0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13" name="그룹 31"/>
              <p:cNvGrpSpPr>
                <a:grpSpLocks/>
              </p:cNvGrpSpPr>
              <p:nvPr/>
            </p:nvGrpSpPr>
            <p:grpSpPr bwMode="auto">
              <a:xfrm>
                <a:off x="4396497" y="3018284"/>
                <a:ext cx="2450711" cy="1656588"/>
                <a:chOff x="2008912" y="2806590"/>
                <a:chExt cx="2608792" cy="1763446"/>
              </a:xfrm>
            </p:grpSpPr>
            <p:sp>
              <p:nvSpPr>
                <p:cNvPr id="14" name="KMA1D1FEAF"/>
                <p:cNvSpPr>
                  <a:spLocks noChangeArrowheads="1"/>
                </p:cNvSpPr>
                <p:nvPr>
                  <p:custDataLst>
                    <p:tags r:id="rId1"/>
                  </p:custDataLst>
                </p:nvPr>
              </p:nvSpPr>
              <p:spPr bwMode="ltGray">
                <a:xfrm>
                  <a:off x="2196167" y="2806590"/>
                  <a:ext cx="2416176" cy="1763446"/>
                </a:xfrm>
                <a:prstGeom prst="can">
                  <a:avLst/>
                </a:prstGeom>
                <a:solidFill>
                  <a:schemeClr val="tx2">
                    <a:lumMod val="75000"/>
                  </a:schemeClr>
                </a:solidFill>
                <a:ln w="3175">
                  <a:noFill/>
                  <a:prstDash val="sysDash"/>
                  <a:miter lim="800000"/>
                  <a:headEnd/>
                  <a:tailEnd/>
                </a:ln>
                <a:effectLst/>
              </p:spPr>
              <p:txBody>
                <a:bodyPr wrap="none" lIns="97200" tIns="97200" rIns="98082" bIns="97200"/>
                <a:lstStyle/>
                <a:p>
                  <a:pPr algn="ctr">
                    <a:buSzPct val="80000"/>
                    <a:buFont typeface="Marlett" pitchFamily="2" charset="2"/>
                    <a:buChar char="i"/>
                    <a:defRPr/>
                  </a:pPr>
                  <a:endParaRPr lang="ko-KR" altLang="ko-KR" b="1" dirty="0">
                    <a:solidFill>
                      <a:schemeClr val="bg1"/>
                    </a:solidFill>
                    <a:latin typeface="Arial" pitchFamily="34" charset="0"/>
                    <a:ea typeface="굴림" pitchFamily="50" charset="-127"/>
                    <a:cs typeface="Arial" pitchFamily="34" charset="0"/>
                  </a:endParaRPr>
                </a:p>
              </p:txBody>
            </p:sp>
            <p:sp>
              <p:nvSpPr>
                <p:cNvPr id="1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08912" y="3374098"/>
                  <a:ext cx="2608792" cy="8105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133350" indent="-133350" algn="ctr">
                    <a:lnSpc>
                      <a:spcPct val="150000"/>
                    </a:lnSpc>
                  </a:pPr>
                  <a:r>
                    <a:rPr lang="ko-KR" altLang="en-US" sz="2400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 편안한 임종환경에 대한 요구 증가 </a:t>
                  </a:r>
                  <a:endParaRPr lang="ko-KR" altLang="ko-KR" sz="2400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952553" y="12169652"/>
            <a:ext cx="9433048" cy="21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33350" indent="-133350" algn="ctr">
              <a:lnSpc>
                <a:spcPct val="150000"/>
              </a:lnSpc>
            </a:pPr>
            <a:r>
              <a:rPr lang="ko-KR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charset="0"/>
              </a:rPr>
              <a:t>존엄한 </a:t>
            </a:r>
            <a:r>
              <a:rPr lang="ko-KR" alt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charset="0"/>
              </a:rPr>
              <a:t>임종돌봄</a:t>
            </a:r>
            <a:r>
              <a:rPr lang="ko-KR" alt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charset="0"/>
              </a:rPr>
              <a:t> 및 업무 효율성  증가 방안 요구</a:t>
            </a:r>
            <a:endParaRPr lang="ko-KR" altLang="ko-K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sp>
        <p:nvSpPr>
          <p:cNvPr id="38" name="위쪽 화살표 37"/>
          <p:cNvSpPr/>
          <p:nvPr/>
        </p:nvSpPr>
        <p:spPr>
          <a:xfrm>
            <a:off x="5976889" y="9433348"/>
            <a:ext cx="3387889" cy="1440160"/>
          </a:xfrm>
          <a:prstGeom prst="upArrow">
            <a:avLst>
              <a:gd name="adj1" fmla="val 62801"/>
              <a:gd name="adj2" fmla="val 50000"/>
            </a:avLst>
          </a:prstGeom>
          <a:gradFill>
            <a:gsLst>
              <a:gs pos="33000">
                <a:schemeClr val="bg1">
                  <a:lumMod val="50000"/>
                </a:schemeClr>
              </a:gs>
              <a:gs pos="100000">
                <a:schemeClr val="bg1"/>
              </a:gs>
            </a:gsLst>
            <a:lin ang="5400000" scaled="0"/>
          </a:gradFill>
          <a:ln w="19050">
            <a:noFill/>
            <a:miter lim="800000"/>
            <a:headEnd/>
            <a:tailEnd/>
          </a:ln>
          <a:effectLst/>
          <a:scene3d>
            <a:camera prst="orthographicFront">
              <a:rot lat="21599968" lon="10799999" rev="10799999"/>
            </a:camera>
            <a:lightRig rig="threePt" dir="t"/>
          </a:scene3d>
        </p:spPr>
        <p:txBody>
          <a:bodyPr wrap="none" lIns="97200" tIns="97200" rIns="98082" bIns="97200"/>
          <a:lstStyle/>
          <a:p>
            <a:pPr algn="ctr">
              <a:buSzPct val="80000"/>
              <a:buFont typeface="Marlett" pitchFamily="2" charset="2"/>
              <a:buChar char="i"/>
              <a:defRPr/>
            </a:pPr>
            <a:endParaRPr lang="ko-KR" altLang="en-US" b="1" dirty="0">
              <a:solidFill>
                <a:schemeClr val="bg1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0265" y="4680820"/>
            <a:ext cx="864096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2011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부산지역암센터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완화의료 등록환자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256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명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  중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147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명 임종 ⇒ </a:t>
            </a:r>
            <a:r>
              <a:rPr lang="en-US" altLang="ko-KR" sz="28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57.4 %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차지</a:t>
            </a:r>
            <a:endParaRPr lang="ko-KR" altLang="en-US" sz="2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360265" y="14401900"/>
            <a:ext cx="561662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사업 목적 및 계획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AutoShape 4"/>
          <p:cNvSpPr>
            <a:spLocks noChangeArrowheads="1"/>
          </p:cNvSpPr>
          <p:nvPr/>
        </p:nvSpPr>
        <p:spPr bwMode="gray">
          <a:xfrm>
            <a:off x="3312593" y="15554028"/>
            <a:ext cx="4638054" cy="4752528"/>
          </a:xfrm>
          <a:custGeom>
            <a:avLst/>
            <a:gdLst>
              <a:gd name="T0" fmla="*/ 1916907 w 21600"/>
              <a:gd name="T1" fmla="*/ 0 h 21600"/>
              <a:gd name="T2" fmla="*/ 561405 w 21600"/>
              <a:gd name="T3" fmla="*/ 561405 h 21600"/>
              <a:gd name="T4" fmla="*/ 0 w 21600"/>
              <a:gd name="T5" fmla="*/ 1916907 h 21600"/>
              <a:gd name="T6" fmla="*/ 561405 w 21600"/>
              <a:gd name="T7" fmla="*/ 3272408 h 21600"/>
              <a:gd name="T8" fmla="*/ 1916907 w 21600"/>
              <a:gd name="T9" fmla="*/ 3833813 h 21600"/>
              <a:gd name="T10" fmla="*/ 3272408 w 21600"/>
              <a:gd name="T11" fmla="*/ 3272408 h 21600"/>
              <a:gd name="T12" fmla="*/ 3833813 w 21600"/>
              <a:gd name="T13" fmla="*/ 1916907 h 21600"/>
              <a:gd name="T14" fmla="*/ 3272408 w 21600"/>
              <a:gd name="T15" fmla="*/ 5614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185E5E">
                  <a:alpha val="0"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 sz="2400"/>
          </a:p>
        </p:txBody>
      </p:sp>
      <p:sp>
        <p:nvSpPr>
          <p:cNvPr id="55" name="AutoShape 5"/>
          <p:cNvSpPr>
            <a:spLocks noChangeArrowheads="1"/>
          </p:cNvSpPr>
          <p:nvPr/>
        </p:nvSpPr>
        <p:spPr bwMode="gray">
          <a:xfrm>
            <a:off x="5832873" y="15914068"/>
            <a:ext cx="4595278" cy="70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임종돌봄</a:t>
            </a:r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프로토콜 개발</a:t>
            </a:r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gray">
          <a:xfrm>
            <a:off x="6336929" y="16778164"/>
            <a:ext cx="5184576" cy="70395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ko-KR" altLang="en-US" sz="24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임</a:t>
            </a:r>
            <a:r>
              <a:rPr lang="ko-KR" altLang="en-US" sz="2400" b="1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종 </a:t>
            </a:r>
            <a:r>
              <a:rPr lang="ko-KR" altLang="en-US" sz="2400" b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예측으로 </a:t>
            </a:r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가족준비 시간 확보</a:t>
            </a:r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AutoShape 7"/>
          <p:cNvSpPr>
            <a:spLocks noChangeArrowheads="1"/>
          </p:cNvSpPr>
          <p:nvPr/>
        </p:nvSpPr>
        <p:spPr bwMode="gray">
          <a:xfrm>
            <a:off x="6840985" y="17642260"/>
            <a:ext cx="5112568" cy="70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의료진 업무 효율 향상</a:t>
            </a:r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AutoShape 8"/>
          <p:cNvSpPr>
            <a:spLocks noChangeArrowheads="1"/>
          </p:cNvSpPr>
          <p:nvPr/>
        </p:nvSpPr>
        <p:spPr bwMode="gray">
          <a:xfrm>
            <a:off x="6408937" y="18506356"/>
            <a:ext cx="4595278" cy="70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D979"/>
              </a:gs>
              <a:gs pos="100000">
                <a:srgbClr val="FBFDF7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체계화된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임종돌봄</a:t>
            </a:r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수행</a:t>
            </a:r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AutoShape 9"/>
          <p:cNvSpPr>
            <a:spLocks noChangeArrowheads="1"/>
          </p:cNvSpPr>
          <p:nvPr/>
        </p:nvSpPr>
        <p:spPr bwMode="gray">
          <a:xfrm>
            <a:off x="5832873" y="19370452"/>
            <a:ext cx="4595278" cy="70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24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완화의료 인력 전문화 기여</a:t>
            </a:r>
            <a:endParaRPr lang="en-US" altLang="ko-KR" sz="24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sz="24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 Box 10"/>
          <p:cNvSpPr txBox="1">
            <a:spLocks noChangeArrowheads="1"/>
          </p:cNvSpPr>
          <p:nvPr/>
        </p:nvSpPr>
        <p:spPr bwMode="gray">
          <a:xfrm>
            <a:off x="3744641" y="16994188"/>
            <a:ext cx="2736304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ko-KR" alt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존엄한 </a:t>
            </a:r>
            <a:endParaRPr lang="en-US" altLang="ko-KR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lang="ko-KR" altLang="en-US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임종돌봄을</a:t>
            </a:r>
            <a:r>
              <a:rPr lang="ko-KR" alt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위하여</a:t>
            </a:r>
            <a:endParaRPr lang="en-US" altLang="ko-KR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3" name="Group 3"/>
          <p:cNvGrpSpPr>
            <a:grpSpLocks/>
          </p:cNvGrpSpPr>
          <p:nvPr/>
        </p:nvGrpSpPr>
        <p:grpSpPr bwMode="auto">
          <a:xfrm>
            <a:off x="3236797" y="20450572"/>
            <a:ext cx="2880320" cy="4824536"/>
            <a:chOff x="720" y="1296"/>
            <a:chExt cx="1363" cy="2175"/>
          </a:xfrm>
        </p:grpSpPr>
        <p:sp>
          <p:nvSpPr>
            <p:cNvPr id="64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5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6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9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16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70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3"/>
              <a:chExt cx="668" cy="668"/>
            </a:xfrm>
          </p:grpSpPr>
          <p:sp>
            <p:nvSpPr>
              <p:cNvPr id="73" name="Oval 11"/>
              <p:cNvSpPr>
                <a:spLocks noChangeArrowheads="1"/>
              </p:cNvSpPr>
              <p:nvPr/>
            </p:nvSpPr>
            <p:spPr bwMode="gray">
              <a:xfrm>
                <a:off x="1289" y="583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74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75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76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77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1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138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400" b="1" dirty="0">
                  <a:solidFill>
                    <a:srgbClr val="000000"/>
                  </a:solidFill>
                  <a:latin typeface="+mj-lt"/>
                  <a:ea typeface="굴림" charset="-127"/>
                </a:rPr>
                <a:t>1</a:t>
              </a:r>
            </a:p>
          </p:txBody>
        </p:sp>
        <p:sp>
          <p:nvSpPr>
            <p:cNvPr id="72" name="Text Box 17"/>
            <p:cNvSpPr txBox="1">
              <a:spLocks noChangeArrowheads="1"/>
            </p:cNvSpPr>
            <p:nvPr/>
          </p:nvSpPr>
          <p:spPr bwMode="gray">
            <a:xfrm>
              <a:off x="722" y="1706"/>
              <a:ext cx="1296" cy="12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400" b="1" dirty="0" err="1" smtClean="0">
                  <a:latin typeface="+mj-ea"/>
                  <a:ea typeface="+mj-ea"/>
                </a:rPr>
                <a:t>임종돌봄</a:t>
              </a:r>
              <a:r>
                <a:rPr lang="ko-KR" altLang="en-US" sz="2400" b="1" dirty="0" smtClean="0">
                  <a:latin typeface="+mj-ea"/>
                  <a:ea typeface="+mj-ea"/>
                </a:rPr>
                <a:t> 프로토콜 개발 전 ∙ 후 </a:t>
              </a:r>
              <a:endParaRPr lang="en-US" altLang="ko-KR" sz="2400" b="1" dirty="0" smtClean="0"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latin typeface="+mj-ea"/>
                  <a:ea typeface="+mj-ea"/>
                </a:rPr>
                <a:t>호스피스 완화의료 환자의 임종증상 </a:t>
              </a:r>
              <a:endParaRPr lang="en-US" altLang="ko-KR" sz="2400" b="1" dirty="0" smtClean="0"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latin typeface="+mj-ea"/>
                  <a:ea typeface="+mj-ea"/>
                </a:rPr>
                <a:t>지표 비교</a:t>
              </a:r>
              <a:endParaRPr lang="en-US" altLang="ko-KR" sz="2400" b="1" dirty="0">
                <a:latin typeface="+mj-ea"/>
                <a:ea typeface="+mj-ea"/>
              </a:endParaRPr>
            </a:p>
          </p:txBody>
        </p:sp>
      </p:grp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6765189" y="20450572"/>
            <a:ext cx="2880319" cy="4824536"/>
            <a:chOff x="2208" y="1296"/>
            <a:chExt cx="1363" cy="2221"/>
          </a:xfrm>
        </p:grpSpPr>
        <p:sp>
          <p:nvSpPr>
            <p:cNvPr id="79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66AF35"/>
                </a:gs>
                <a:gs pos="100000">
                  <a:srgbClr val="588D3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0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99D844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1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9D844"/>
                </a:gs>
                <a:gs pos="100000">
                  <a:srgbClr val="C7EA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2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F2C1"/>
                </a:gs>
                <a:gs pos="100000">
                  <a:srgbClr val="99D84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3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84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85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86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87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88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132" cy="1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400" b="1" dirty="0">
                  <a:solidFill>
                    <a:srgbClr val="000000"/>
                  </a:solidFill>
                  <a:latin typeface="+mj-lt"/>
                  <a:ea typeface="굴림" charset="-127"/>
                </a:rPr>
                <a:t>2</a:t>
              </a:r>
            </a:p>
          </p:txBody>
        </p:sp>
        <p:sp>
          <p:nvSpPr>
            <p:cNvPr id="89" name="Text Box 29"/>
            <p:cNvSpPr txBox="1">
              <a:spLocks noChangeArrowheads="1"/>
            </p:cNvSpPr>
            <p:nvPr/>
          </p:nvSpPr>
          <p:spPr bwMode="gray">
            <a:xfrm>
              <a:off x="2241" y="1942"/>
              <a:ext cx="1296" cy="9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400" b="1" dirty="0" err="1" smtClean="0">
                  <a:solidFill>
                    <a:srgbClr val="000000"/>
                  </a:solidFill>
                  <a:latin typeface="+mj-ea"/>
                  <a:ea typeface="+mj-ea"/>
                </a:rPr>
                <a:t>임종돌봄</a:t>
              </a:r>
              <a:r>
                <a:rPr lang="ko-KR" altLang="en-US" sz="2400" b="1" dirty="0" smtClean="0">
                  <a:solidFill>
                    <a:srgbClr val="000000"/>
                  </a:solidFill>
                  <a:latin typeface="+mj-ea"/>
                  <a:ea typeface="+mj-ea"/>
                </a:rPr>
                <a:t> 프로토콜 개발 및 </a:t>
              </a:r>
              <a:r>
                <a:rPr lang="ko-KR" altLang="en-US" sz="2400" b="1" dirty="0" err="1" smtClean="0">
                  <a:solidFill>
                    <a:srgbClr val="000000"/>
                  </a:solidFill>
                  <a:latin typeface="+mj-ea"/>
                  <a:ea typeface="+mj-ea"/>
                </a:rPr>
                <a:t>수행률</a:t>
              </a:r>
              <a:r>
                <a:rPr lang="ko-KR" altLang="en-US" sz="2400" b="1" dirty="0" smtClean="0">
                  <a:solidFill>
                    <a:srgbClr val="000000"/>
                  </a:solidFill>
                  <a:latin typeface="+mj-ea"/>
                  <a:ea typeface="+mj-ea"/>
                </a:rPr>
                <a:t> </a:t>
              </a:r>
              <a:endParaRPr lang="en-US" altLang="ko-KR" sz="2400" b="1" dirty="0" smtClean="0">
                <a:solidFill>
                  <a:srgbClr val="000000"/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solidFill>
                    <a:srgbClr val="000000"/>
                  </a:solidFill>
                  <a:latin typeface="+mj-ea"/>
                  <a:ea typeface="+mj-ea"/>
                </a:rPr>
                <a:t>평가</a:t>
              </a:r>
              <a:endParaRPr lang="en-US" altLang="ko-KR" sz="2400" b="1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91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2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92" name="Group 32"/>
          <p:cNvGrpSpPr>
            <a:grpSpLocks/>
          </p:cNvGrpSpPr>
          <p:nvPr/>
        </p:nvGrpSpPr>
        <p:grpSpPr bwMode="auto">
          <a:xfrm>
            <a:off x="10221573" y="20378564"/>
            <a:ext cx="3170782" cy="5040560"/>
            <a:chOff x="3696" y="1296"/>
            <a:chExt cx="1429" cy="2265"/>
          </a:xfrm>
        </p:grpSpPr>
        <p:sp>
          <p:nvSpPr>
            <p:cNvPr id="93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C16237"/>
                </a:gs>
                <a:gs pos="100000">
                  <a:srgbClr val="AB4E4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4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8B65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5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8B65"/>
                </a:gs>
                <a:gs pos="100000">
                  <a:srgbClr val="F2BCA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6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D8CC"/>
                </a:gs>
                <a:gs pos="100000">
                  <a:srgbClr val="E98B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97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102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03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04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05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  <p:sp>
            <p:nvSpPr>
              <p:cNvPr id="106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8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138" cy="1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400" b="1" dirty="0">
                  <a:solidFill>
                    <a:srgbClr val="000000"/>
                  </a:solidFill>
                  <a:ea typeface="굴림" charset="-127"/>
                </a:rPr>
                <a:t>3</a:t>
              </a:r>
            </a:p>
          </p:txBody>
        </p:sp>
        <p:sp>
          <p:nvSpPr>
            <p:cNvPr id="99" name="Text Box 44"/>
            <p:cNvSpPr txBox="1">
              <a:spLocks noChangeArrowheads="1"/>
            </p:cNvSpPr>
            <p:nvPr/>
          </p:nvSpPr>
          <p:spPr bwMode="gray">
            <a:xfrm>
              <a:off x="3730" y="1664"/>
              <a:ext cx="1395" cy="18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400" b="1" dirty="0" err="1" smtClean="0">
                  <a:solidFill>
                    <a:srgbClr val="000000"/>
                  </a:solidFill>
                  <a:latin typeface="+mj-ea"/>
                  <a:ea typeface="+mj-ea"/>
                </a:rPr>
                <a:t>임종돌봄</a:t>
              </a:r>
              <a:r>
                <a:rPr lang="ko-KR" altLang="en-US" sz="2400" b="1" dirty="0" smtClean="0">
                  <a:solidFill>
                    <a:srgbClr val="000000"/>
                  </a:solidFill>
                  <a:latin typeface="+mj-ea"/>
                  <a:ea typeface="+mj-ea"/>
                </a:rPr>
                <a:t> 프로토콜 적용 전 </a:t>
              </a:r>
              <a:r>
                <a:rPr lang="ko-KR" altLang="en-US" sz="2400" b="1" dirty="0" smtClean="0">
                  <a:latin typeface="+mj-ea"/>
                  <a:ea typeface="+mj-ea"/>
                </a:rPr>
                <a:t>∙ 후 </a:t>
              </a:r>
              <a:endParaRPr lang="en-US" altLang="ko-KR" sz="2400" b="1" dirty="0" smtClean="0"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latin typeface="+mj-ea"/>
                  <a:ea typeface="+mj-ea"/>
                </a:rPr>
                <a:t>완화의료센터 </a:t>
              </a:r>
              <a:endParaRPr lang="en-US" altLang="ko-KR" sz="2400" b="1" dirty="0" smtClean="0"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latin typeface="+mj-ea"/>
                  <a:ea typeface="+mj-ea"/>
                </a:rPr>
                <a:t>간호사의 임종환자의 증상적 지표에 대한 이해수준 평가</a:t>
              </a:r>
              <a:r>
                <a:rPr lang="ko-KR" altLang="en-US" sz="2400" b="1" dirty="0" smtClean="0">
                  <a:solidFill>
                    <a:srgbClr val="000000"/>
                  </a:solidFill>
                  <a:latin typeface="+mj-ea"/>
                  <a:ea typeface="+mj-ea"/>
                </a:rPr>
                <a:t> </a:t>
              </a:r>
              <a:endParaRPr lang="en-US" altLang="ko-KR" sz="2400" b="1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01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07" name="직사각형 106"/>
          <p:cNvSpPr/>
          <p:nvPr/>
        </p:nvSpPr>
        <p:spPr>
          <a:xfrm>
            <a:off x="360265" y="3600700"/>
            <a:ext cx="15121680" cy="10081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직사각형 107"/>
          <p:cNvSpPr/>
          <p:nvPr/>
        </p:nvSpPr>
        <p:spPr>
          <a:xfrm>
            <a:off x="360265" y="14401900"/>
            <a:ext cx="15121680" cy="10081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/>
          </a:p>
        </p:txBody>
      </p:sp>
      <p:sp>
        <p:nvSpPr>
          <p:cNvPr id="153" name="직사각형 152"/>
          <p:cNvSpPr/>
          <p:nvPr/>
        </p:nvSpPr>
        <p:spPr>
          <a:xfrm>
            <a:off x="360265" y="25203100"/>
            <a:ext cx="15121680" cy="10081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360265" y="25203100"/>
            <a:ext cx="561662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사업추진내용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56" name="Picture 22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2273" y="20882620"/>
            <a:ext cx="264132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TextBox 156"/>
          <p:cNvSpPr txBox="1"/>
          <p:nvPr/>
        </p:nvSpPr>
        <p:spPr>
          <a:xfrm>
            <a:off x="792313" y="2189073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mtClean="0">
                <a:latin typeface="휴먼엑스포" pitchFamily="18" charset="-127"/>
                <a:ea typeface="휴먼엑스포" pitchFamily="18" charset="-127"/>
              </a:rPr>
              <a:t>사업계획</a:t>
            </a:r>
            <a:endParaRPr lang="ko-KR" altLang="en-US" sz="3200" b="1" dirty="0">
              <a:latin typeface="휴먼엑스포" pitchFamily="18" charset="-127"/>
              <a:ea typeface="휴먼엑스포" pitchFamily="18" charset="-127"/>
            </a:endParaRPr>
          </a:p>
        </p:txBody>
      </p:sp>
      <p:grpSp>
        <p:nvGrpSpPr>
          <p:cNvPr id="218" name="Group 12"/>
          <p:cNvGrpSpPr>
            <a:grpSpLocks/>
          </p:cNvGrpSpPr>
          <p:nvPr/>
        </p:nvGrpSpPr>
        <p:grpSpPr bwMode="auto">
          <a:xfrm>
            <a:off x="648297" y="16994188"/>
            <a:ext cx="2448272" cy="2232248"/>
            <a:chOff x="3696" y="2432"/>
            <a:chExt cx="651" cy="408"/>
          </a:xfrm>
        </p:grpSpPr>
        <p:sp>
          <p:nvSpPr>
            <p:cNvPr id="219" name="AutoShape 13"/>
            <p:cNvSpPr>
              <a:spLocks noChangeArrowheads="1"/>
            </p:cNvSpPr>
            <p:nvPr/>
          </p:nvSpPr>
          <p:spPr bwMode="auto">
            <a:xfrm>
              <a:off x="3715" y="2622"/>
              <a:ext cx="624" cy="21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bg2"/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20" name="Group 14"/>
            <p:cNvGrpSpPr>
              <a:grpSpLocks/>
            </p:cNvGrpSpPr>
            <p:nvPr/>
          </p:nvGrpSpPr>
          <p:grpSpPr bwMode="auto">
            <a:xfrm>
              <a:off x="3696" y="2432"/>
              <a:ext cx="651" cy="348"/>
              <a:chOff x="3696" y="2432"/>
              <a:chExt cx="651" cy="348"/>
            </a:xfrm>
          </p:grpSpPr>
          <p:sp>
            <p:nvSpPr>
              <p:cNvPr id="221" name="AutoShape 15"/>
              <p:cNvSpPr>
                <a:spLocks noChangeArrowheads="1"/>
              </p:cNvSpPr>
              <p:nvPr/>
            </p:nvSpPr>
            <p:spPr bwMode="auto">
              <a:xfrm>
                <a:off x="3696" y="2463"/>
                <a:ext cx="651" cy="282"/>
              </a:xfrm>
              <a:prstGeom prst="roundRect">
                <a:avLst>
                  <a:gd name="adj" fmla="val 16667"/>
                </a:avLst>
              </a:prstGeom>
              <a:solidFill>
                <a:srgbClr val="9900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22" name="AutoShape 16"/>
              <p:cNvSpPr>
                <a:spLocks noChangeArrowheads="1"/>
              </p:cNvSpPr>
              <p:nvPr/>
            </p:nvSpPr>
            <p:spPr bwMode="auto">
              <a:xfrm>
                <a:off x="3711" y="2612"/>
                <a:ext cx="622" cy="10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C1A3CF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23" name="AutoShape 17"/>
              <p:cNvSpPr>
                <a:spLocks noChangeArrowheads="1"/>
              </p:cNvSpPr>
              <p:nvPr/>
            </p:nvSpPr>
            <p:spPr bwMode="auto">
              <a:xfrm>
                <a:off x="3711" y="2492"/>
                <a:ext cx="621" cy="10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BF7CD"/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ko-KR" altLang="ko-KR" sz="1400" b="1"/>
              </a:p>
            </p:txBody>
          </p:sp>
          <p:sp>
            <p:nvSpPr>
              <p:cNvPr id="224" name="Rectangle 18"/>
              <p:cNvSpPr>
                <a:spLocks noChangeArrowheads="1"/>
              </p:cNvSpPr>
              <p:nvPr/>
            </p:nvSpPr>
            <p:spPr bwMode="auto">
              <a:xfrm>
                <a:off x="3834" y="2432"/>
                <a:ext cx="369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ko-KR" altLang="en-US" sz="3200" b="1" dirty="0" smtClean="0">
                    <a:solidFill>
                      <a:schemeClr val="bg1"/>
                    </a:solidFill>
                  </a:rPr>
                  <a:t>사업목적</a:t>
                </a:r>
                <a:endParaRPr lang="en-US" altLang="ko-KR" sz="32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25" name="AutoShape 3"/>
          <p:cNvSpPr>
            <a:spLocks noChangeArrowheads="1"/>
          </p:cNvSpPr>
          <p:nvPr/>
        </p:nvSpPr>
        <p:spPr bwMode="blackWhite">
          <a:xfrm>
            <a:off x="2520505" y="27939404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6" name="AutoShape 5"/>
          <p:cNvSpPr>
            <a:spLocks noChangeArrowheads="1"/>
          </p:cNvSpPr>
          <p:nvPr/>
        </p:nvSpPr>
        <p:spPr bwMode="gray">
          <a:xfrm>
            <a:off x="2808537" y="27723380"/>
            <a:ext cx="5112567" cy="61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임종증상지표 조사결과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227" name="AutoShape 8"/>
          <p:cNvSpPr>
            <a:spLocks noChangeArrowheads="1"/>
          </p:cNvSpPr>
          <p:nvPr/>
        </p:nvSpPr>
        <p:spPr bwMode="blackWhite">
          <a:xfrm>
            <a:off x="8641185" y="27867396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8" name="AutoShape 10"/>
          <p:cNvSpPr>
            <a:spLocks noChangeArrowheads="1"/>
          </p:cNvSpPr>
          <p:nvPr/>
        </p:nvSpPr>
        <p:spPr bwMode="gray">
          <a:xfrm>
            <a:off x="8929217" y="27723380"/>
            <a:ext cx="5184576" cy="61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임종증상지표 조사결과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pic>
        <p:nvPicPr>
          <p:cNvPr id="234" name="그림 233" descr="임종관리지표 비교 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096569" y="28371452"/>
            <a:ext cx="4448175" cy="2657475"/>
          </a:xfrm>
          <a:prstGeom prst="rect">
            <a:avLst/>
          </a:prstGeom>
        </p:spPr>
      </p:pic>
      <p:sp>
        <p:nvSpPr>
          <p:cNvPr id="235" name="AutoShape 3"/>
          <p:cNvSpPr>
            <a:spLocks noChangeArrowheads="1"/>
          </p:cNvSpPr>
          <p:nvPr/>
        </p:nvSpPr>
        <p:spPr bwMode="blackWhite">
          <a:xfrm>
            <a:off x="8641185" y="31755828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6" name="AutoShape 5"/>
          <p:cNvSpPr>
            <a:spLocks noChangeArrowheads="1"/>
          </p:cNvSpPr>
          <p:nvPr/>
        </p:nvSpPr>
        <p:spPr bwMode="gray">
          <a:xfrm>
            <a:off x="8949159" y="31571677"/>
            <a:ext cx="5020617" cy="61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병동 간호사 지식 수준 조사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pic>
        <p:nvPicPr>
          <p:cNvPr id="240" name="그림 239" descr="간호사 지식수준 평가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9289257" y="32259884"/>
            <a:ext cx="4467225" cy="2676525"/>
          </a:xfrm>
          <a:prstGeom prst="rect">
            <a:avLst/>
          </a:prstGeom>
        </p:spPr>
      </p:pic>
      <p:pic>
        <p:nvPicPr>
          <p:cNvPr id="241" name="그림 240" descr="임종관리지표비교 3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857209" y="28371452"/>
            <a:ext cx="5295900" cy="2657475"/>
          </a:xfrm>
          <a:prstGeom prst="rect">
            <a:avLst/>
          </a:prstGeom>
        </p:spPr>
      </p:pic>
      <p:sp>
        <p:nvSpPr>
          <p:cNvPr id="242" name="AutoShape 8"/>
          <p:cNvSpPr>
            <a:spLocks noChangeArrowheads="1"/>
          </p:cNvSpPr>
          <p:nvPr/>
        </p:nvSpPr>
        <p:spPr bwMode="blackWhite">
          <a:xfrm>
            <a:off x="2520505" y="31755828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3" name="AutoShape 10"/>
          <p:cNvSpPr>
            <a:spLocks noChangeArrowheads="1"/>
          </p:cNvSpPr>
          <p:nvPr/>
        </p:nvSpPr>
        <p:spPr bwMode="gray">
          <a:xfrm>
            <a:off x="2808537" y="31611812"/>
            <a:ext cx="5184576" cy="61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임종증상지표 조사결과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3.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pic>
        <p:nvPicPr>
          <p:cNvPr id="244" name="그림 243" descr="임종관리지표 비교 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096569" y="32259884"/>
            <a:ext cx="4572000" cy="2667000"/>
          </a:xfrm>
          <a:prstGeom prst="rect">
            <a:avLst/>
          </a:prstGeom>
        </p:spPr>
      </p:pic>
      <p:sp>
        <p:nvSpPr>
          <p:cNvPr id="248" name="TextBox 247"/>
          <p:cNvSpPr txBox="1"/>
          <p:nvPr/>
        </p:nvSpPr>
        <p:spPr>
          <a:xfrm>
            <a:off x="360265" y="26427236"/>
            <a:ext cx="12529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2400" b="1" dirty="0" smtClean="0"/>
              <a:t> 조사기간 및 대상자 선정 </a:t>
            </a:r>
            <a:r>
              <a:rPr lang="en-US" altLang="ko-KR" sz="2400" b="1" dirty="0" smtClean="0"/>
              <a:t>: 2012</a:t>
            </a:r>
            <a:r>
              <a:rPr lang="ko-KR" altLang="en-US" sz="2400" b="1" dirty="0" smtClean="0"/>
              <a:t>년 </a:t>
            </a:r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일 </a:t>
            </a:r>
            <a:r>
              <a:rPr lang="en-US" altLang="ko-KR" sz="2400" b="1" dirty="0" smtClean="0"/>
              <a:t>~ 2012</a:t>
            </a:r>
            <a:r>
              <a:rPr lang="ko-KR" altLang="en-US" sz="2400" b="1" dirty="0" smtClean="0"/>
              <a:t>년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일까지 입원한 </a:t>
            </a:r>
            <a:r>
              <a:rPr lang="en-US" altLang="ko-KR" sz="2400" b="1" dirty="0" smtClean="0"/>
              <a:t>54</a:t>
            </a:r>
            <a:r>
              <a:rPr lang="ko-KR" altLang="en-US" sz="2400" b="1" dirty="0" smtClean="0"/>
              <a:t>명 대상자</a:t>
            </a:r>
            <a:endParaRPr lang="en-US" altLang="ko-KR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조사방법 </a:t>
            </a:r>
            <a:r>
              <a:rPr lang="en-US" altLang="ko-KR" sz="2400" b="1" dirty="0" smtClean="0"/>
              <a:t>: 16</a:t>
            </a:r>
            <a:r>
              <a:rPr lang="ko-KR" altLang="en-US" sz="2400" b="1" dirty="0" smtClean="0"/>
              <a:t>개 항목에 대한 임종증상지표를 매일 오후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시 측정</a:t>
            </a:r>
            <a:endParaRPr lang="en-US" altLang="ko-KR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조사결과</a:t>
            </a:r>
            <a:endParaRPr lang="en-US" altLang="ko-KR" sz="2400" b="1" dirty="0" smtClean="0"/>
          </a:p>
        </p:txBody>
      </p:sp>
      <p:sp>
        <p:nvSpPr>
          <p:cNvPr id="249" name="직사각형 248"/>
          <p:cNvSpPr/>
          <p:nvPr/>
        </p:nvSpPr>
        <p:spPr>
          <a:xfrm>
            <a:off x="360265" y="36004300"/>
            <a:ext cx="15121680" cy="655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/>
          </a:p>
        </p:txBody>
      </p:sp>
      <p:sp>
        <p:nvSpPr>
          <p:cNvPr id="250" name="직사각형 249"/>
          <p:cNvSpPr/>
          <p:nvPr/>
        </p:nvSpPr>
        <p:spPr>
          <a:xfrm>
            <a:off x="360265" y="36004300"/>
            <a:ext cx="561662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문제점 파악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16922105" y="3600700"/>
            <a:ext cx="15121680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52" name="Group 3"/>
          <p:cNvGrpSpPr>
            <a:grpSpLocks/>
          </p:cNvGrpSpPr>
          <p:nvPr/>
        </p:nvGrpSpPr>
        <p:grpSpPr bwMode="auto">
          <a:xfrm>
            <a:off x="2952553" y="36508356"/>
            <a:ext cx="9433048" cy="5832648"/>
            <a:chOff x="1017" y="1152"/>
            <a:chExt cx="3735" cy="2486"/>
          </a:xfrm>
        </p:grpSpPr>
        <p:grpSp>
          <p:nvGrpSpPr>
            <p:cNvPr id="253" name="Group 4"/>
            <p:cNvGrpSpPr>
              <a:grpSpLocks/>
            </p:cNvGrpSpPr>
            <p:nvPr/>
          </p:nvGrpSpPr>
          <p:grpSpPr bwMode="auto">
            <a:xfrm>
              <a:off x="2132" y="1152"/>
              <a:ext cx="1487" cy="1247"/>
              <a:chOff x="2057" y="862"/>
              <a:chExt cx="1549" cy="1351"/>
            </a:xfrm>
          </p:grpSpPr>
          <p:sp>
            <p:nvSpPr>
              <p:cNvPr id="270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71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72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99FF"/>
                  </a:gs>
                </a:gsLst>
                <a:lin ang="2700000" scaled="1"/>
              </a:gradFill>
              <a:ln w="9525">
                <a:solidFill>
                  <a:srgbClr val="FEFEF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254" name="Group 8"/>
            <p:cNvGrpSpPr>
              <a:grpSpLocks/>
            </p:cNvGrpSpPr>
            <p:nvPr/>
          </p:nvGrpSpPr>
          <p:grpSpPr bwMode="auto">
            <a:xfrm>
              <a:off x="1017" y="1773"/>
              <a:ext cx="1488" cy="1247"/>
              <a:chOff x="1110" y="2656"/>
              <a:chExt cx="1549" cy="1351"/>
            </a:xfrm>
          </p:grpSpPr>
          <p:sp>
            <p:nvSpPr>
              <p:cNvPr id="267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8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9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7979"/>
                  </a:gs>
                  <a:gs pos="100000">
                    <a:srgbClr val="009999"/>
                  </a:gs>
                </a:gsLst>
                <a:lin ang="2700000" scaled="1"/>
              </a:gradFill>
              <a:ln w="9525">
                <a:solidFill>
                  <a:srgbClr val="FEFEF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256" name="Text Box 13"/>
            <p:cNvSpPr txBox="1">
              <a:spLocks noChangeArrowheads="1"/>
            </p:cNvSpPr>
            <p:nvPr/>
          </p:nvSpPr>
          <p:spPr bwMode="gray">
            <a:xfrm>
              <a:off x="2243" y="1490"/>
              <a:ext cx="1256" cy="6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임종예측에 유의하지 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않게</a:t>
              </a:r>
              <a:r>
                <a:rPr lang="en-US" altLang="ko-KR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 </a:t>
              </a:r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조사된 지표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800" b="1" dirty="0">
                <a:solidFill>
                  <a:srgbClr val="FFFFFF"/>
                </a:solidFill>
                <a:ea typeface="굴림" charset="-127"/>
              </a:endParaRPr>
            </a:p>
          </p:txBody>
        </p:sp>
        <p:grpSp>
          <p:nvGrpSpPr>
            <p:cNvPr id="257" name="Group 14"/>
            <p:cNvGrpSpPr>
              <a:grpSpLocks/>
            </p:cNvGrpSpPr>
            <p:nvPr/>
          </p:nvGrpSpPr>
          <p:grpSpPr bwMode="auto">
            <a:xfrm>
              <a:off x="3264" y="1776"/>
              <a:ext cx="1488" cy="1247"/>
              <a:chOff x="3174" y="2656"/>
              <a:chExt cx="1549" cy="1351"/>
            </a:xfrm>
          </p:grpSpPr>
          <p:sp>
            <p:nvSpPr>
              <p:cNvPr id="264" name="AutoShape 1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5" name="AutoShape 1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6" name="AutoShape 1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475E"/>
                  </a:gs>
                  <a:gs pos="100000">
                    <a:srgbClr val="0099CC"/>
                  </a:gs>
                </a:gsLst>
                <a:lin ang="2700000" scaled="1"/>
              </a:gradFill>
              <a:ln w="9525">
                <a:solidFill>
                  <a:srgbClr val="FEFEF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259" name="Group 19"/>
            <p:cNvGrpSpPr>
              <a:grpSpLocks/>
            </p:cNvGrpSpPr>
            <p:nvPr/>
          </p:nvGrpSpPr>
          <p:grpSpPr bwMode="auto">
            <a:xfrm>
              <a:off x="2142" y="2391"/>
              <a:ext cx="1488" cy="1247"/>
              <a:chOff x="3174" y="2656"/>
              <a:chExt cx="1549" cy="1351"/>
            </a:xfrm>
          </p:grpSpPr>
          <p:sp>
            <p:nvSpPr>
              <p:cNvPr id="261" name="AutoShape 2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2" name="AutoShape 2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63" name="AutoShape 2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66CC"/>
                  </a:gs>
                  <a:gs pos="100000">
                    <a:srgbClr val="002F5E"/>
                  </a:gs>
                </a:gsLst>
                <a:lin ang="5400000" scaled="1"/>
              </a:gradFill>
              <a:ln w="9525">
                <a:solidFill>
                  <a:srgbClr val="FEFEF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260" name="Text Box 23"/>
            <p:cNvSpPr txBox="1">
              <a:spLocks noChangeArrowheads="1"/>
            </p:cNvSpPr>
            <p:nvPr/>
          </p:nvSpPr>
          <p:spPr bwMode="gray">
            <a:xfrm>
              <a:off x="2329" y="2594"/>
              <a:ext cx="1134" cy="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갑작스런 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증상악화가 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빈번하여 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측정시간의 변경이 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lang="ko-KR" altLang="en-US" sz="2400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요구됨</a:t>
              </a:r>
              <a:endParaRPr lang="en-US" altLang="ko-KR" sz="2400" b="1" dirty="0" smtClean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255" name="Text Box 12"/>
            <p:cNvSpPr txBox="1">
              <a:spLocks noChangeArrowheads="1"/>
            </p:cNvSpPr>
            <p:nvPr/>
          </p:nvSpPr>
          <p:spPr bwMode="gray">
            <a:xfrm>
              <a:off x="3440" y="2165"/>
              <a:ext cx="1112" cy="3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임종 증상지표 </a:t>
              </a:r>
              <a:endParaRPr lang="en-US" altLang="ko-KR" sz="2400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  <a:p>
              <a:pPr algn="ctr"/>
              <a:r>
                <a:rPr lang="ko-KR" altLang="en-US" sz="24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수정 ∙ 보완</a:t>
              </a:r>
              <a:r>
                <a:rPr lang="en-US" altLang="ko-KR" sz="24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 </a:t>
              </a:r>
              <a:r>
                <a:rPr lang="ko-KR" altLang="en-US" sz="24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요구됨</a:t>
              </a:r>
              <a:endParaRPr lang="en-US" altLang="ko-KR" sz="2400" b="1" dirty="0" smtClean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73" name="직사각형 272"/>
          <p:cNvSpPr/>
          <p:nvPr/>
        </p:nvSpPr>
        <p:spPr>
          <a:xfrm>
            <a:off x="16922105" y="3600700"/>
            <a:ext cx="561662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개선활동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274" name="Text Box 23"/>
          <p:cNvSpPr txBox="1">
            <a:spLocks noChangeArrowheads="1"/>
          </p:cNvSpPr>
          <p:nvPr/>
        </p:nvSpPr>
        <p:spPr bwMode="gray">
          <a:xfrm>
            <a:off x="3240585" y="38668596"/>
            <a:ext cx="3172663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FFFFFF"/>
                </a:solidFill>
                <a:latin typeface="+mj-ea"/>
                <a:ea typeface="+mj-ea"/>
              </a:rPr>
              <a:t>간호사들의 </a:t>
            </a:r>
            <a:endParaRPr lang="en-US" altLang="ko-KR" sz="2400" b="1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pPr algn="ctr"/>
            <a:r>
              <a:rPr lang="ko-KR" altLang="en-US" sz="2400" b="1" dirty="0" smtClean="0">
                <a:solidFill>
                  <a:srgbClr val="FFFFFF"/>
                </a:solidFill>
                <a:latin typeface="+mj-ea"/>
                <a:ea typeface="+mj-ea"/>
              </a:rPr>
              <a:t>임종증상지표에 대한 </a:t>
            </a:r>
            <a:endParaRPr lang="en-US" altLang="ko-KR" sz="2400" b="1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pPr algn="ctr"/>
            <a:r>
              <a:rPr lang="ko-KR" altLang="en-US" sz="2400" b="1" dirty="0" smtClean="0">
                <a:solidFill>
                  <a:srgbClr val="FFFFFF"/>
                </a:solidFill>
                <a:latin typeface="+mj-ea"/>
                <a:ea typeface="+mj-ea"/>
              </a:rPr>
              <a:t>이해도가 낮게 조사됨</a:t>
            </a:r>
            <a:endParaRPr lang="en-US" altLang="ko-KR" sz="2400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6850097" y="11521580"/>
            <a:ext cx="15121680" cy="28947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2400" dirty="0" smtClean="0">
              <a:solidFill>
                <a:schemeClr val="tx1"/>
              </a:solidFill>
            </a:endParaRPr>
          </a:p>
          <a:p>
            <a:r>
              <a:rPr lang="en-US" altLang="ko-KR" sz="2400" dirty="0" smtClean="0">
                <a:solidFill>
                  <a:schemeClr val="tx1"/>
                </a:solidFill>
              </a:rPr>
              <a:t> </a:t>
            </a:r>
            <a:endParaRPr lang="ko-KR" altLang="en-US" sz="2400" dirty="0"/>
          </a:p>
        </p:txBody>
      </p:sp>
      <p:sp>
        <p:nvSpPr>
          <p:cNvPr id="278" name="직사각형 277"/>
          <p:cNvSpPr/>
          <p:nvPr/>
        </p:nvSpPr>
        <p:spPr>
          <a:xfrm>
            <a:off x="16850097" y="11017524"/>
            <a:ext cx="8136904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사업 추진 성과 및 결론</a:t>
            </a:r>
            <a:endParaRPr lang="ko-KR" altLang="en-US" sz="4000" b="1" dirty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39" name="AutoShape 3"/>
          <p:cNvSpPr>
            <a:spLocks noChangeArrowheads="1"/>
          </p:cNvSpPr>
          <p:nvPr/>
        </p:nvSpPr>
        <p:spPr bwMode="blackWhite">
          <a:xfrm>
            <a:off x="24914993" y="13465796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0" name="AutoShape 5"/>
          <p:cNvSpPr>
            <a:spLocks noChangeArrowheads="1"/>
          </p:cNvSpPr>
          <p:nvPr/>
        </p:nvSpPr>
        <p:spPr bwMode="gray">
          <a:xfrm>
            <a:off x="25131017" y="13321780"/>
            <a:ext cx="5236642" cy="47218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임종실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입실일까지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임종증상지표비교 </a:t>
            </a:r>
            <a:r>
              <a:rPr lang="en-US" altLang="ko-KR" sz="2200" b="1" dirty="0" smtClean="0">
                <a:solidFill>
                  <a:schemeClr val="bg1"/>
                </a:solidFill>
              </a:rPr>
              <a:t>2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sp>
        <p:nvSpPr>
          <p:cNvPr id="141" name="AutoShape 8"/>
          <p:cNvSpPr>
            <a:spLocks noChangeArrowheads="1"/>
          </p:cNvSpPr>
          <p:nvPr/>
        </p:nvSpPr>
        <p:spPr bwMode="blackWhite">
          <a:xfrm>
            <a:off x="18650297" y="13465796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2" name="AutoShape 10"/>
          <p:cNvSpPr>
            <a:spLocks noChangeArrowheads="1"/>
          </p:cNvSpPr>
          <p:nvPr/>
        </p:nvSpPr>
        <p:spPr bwMode="gray">
          <a:xfrm>
            <a:off x="18866321" y="13321780"/>
            <a:ext cx="5328592" cy="57606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임종실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입실일까지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임종증상지표 비교 </a:t>
            </a:r>
            <a:r>
              <a:rPr lang="en-US" altLang="ko-KR" sz="2200" b="1" dirty="0" smtClean="0">
                <a:solidFill>
                  <a:schemeClr val="bg1"/>
                </a:solidFill>
              </a:rPr>
              <a:t>1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pic>
        <p:nvPicPr>
          <p:cNvPr id="143" name="그림 142" descr="임종실 입실일까지 임종지표비교 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9442385" y="14041860"/>
            <a:ext cx="4438650" cy="2676525"/>
          </a:xfrm>
          <a:prstGeom prst="rect">
            <a:avLst/>
          </a:prstGeom>
        </p:spPr>
      </p:pic>
      <p:pic>
        <p:nvPicPr>
          <p:cNvPr id="144" name="그림 143" descr="임종실 입실까지 임종지표비교 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5419049" y="14041860"/>
            <a:ext cx="4457700" cy="2657475"/>
          </a:xfrm>
          <a:prstGeom prst="rect">
            <a:avLst/>
          </a:prstGeom>
        </p:spPr>
      </p:pic>
      <p:sp>
        <p:nvSpPr>
          <p:cNvPr id="146" name="TextBox 145"/>
          <p:cNvSpPr txBox="1"/>
          <p:nvPr/>
        </p:nvSpPr>
        <p:spPr>
          <a:xfrm>
            <a:off x="16778089" y="12169652"/>
            <a:ext cx="13465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000" b="1" dirty="0" smtClean="0"/>
              <a:t>  </a:t>
            </a:r>
            <a:r>
              <a:rPr lang="ko-KR" altLang="en-US" sz="2400" b="1" dirty="0" smtClean="0"/>
              <a:t>조사기간 및 대상자 선정 </a:t>
            </a:r>
            <a:r>
              <a:rPr lang="en-US" altLang="ko-KR" sz="2400" b="1" dirty="0" smtClean="0"/>
              <a:t>: 2012</a:t>
            </a:r>
            <a:r>
              <a:rPr lang="ko-KR" altLang="en-US" sz="2400" b="1" dirty="0" smtClean="0"/>
              <a:t>년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17 ~ 2012. 9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16</a:t>
            </a:r>
            <a:r>
              <a:rPr lang="ko-KR" altLang="en-US" sz="2400" b="1" dirty="0" smtClean="0"/>
              <a:t>일까지 임종한 환자 </a:t>
            </a:r>
            <a:r>
              <a:rPr lang="en-US" altLang="ko-KR" sz="2400" b="1" dirty="0" smtClean="0"/>
              <a:t>33</a:t>
            </a:r>
            <a:r>
              <a:rPr lang="ko-KR" altLang="en-US" sz="2400" b="1" dirty="0" smtClean="0"/>
              <a:t>명</a:t>
            </a:r>
            <a:endParaRPr lang="en-US" altLang="ko-KR" sz="2400" b="1" dirty="0" smtClean="0"/>
          </a:p>
          <a:p>
            <a:pPr>
              <a:buFont typeface="Wingdings" pitchFamily="2" charset="2"/>
              <a:buChar char="v"/>
            </a:pP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임종증상지표비교 </a:t>
            </a:r>
            <a:r>
              <a:rPr lang="en-US" altLang="ko-KR" sz="2400" b="1" dirty="0" smtClean="0"/>
              <a:t>:  </a:t>
            </a:r>
            <a:r>
              <a:rPr lang="ko-KR" altLang="en-US" sz="2400" b="1" dirty="0" smtClean="0"/>
              <a:t>임종실 입실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일전</a:t>
            </a:r>
            <a:r>
              <a:rPr lang="en-US" altLang="ko-KR" sz="2400" b="1" dirty="0" smtClean="0"/>
              <a:t>, 1</a:t>
            </a:r>
            <a:r>
              <a:rPr lang="ko-KR" altLang="en-US" sz="2400" b="1" dirty="0" smtClean="0"/>
              <a:t>일전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입실일로 나누어 비교</a:t>
            </a:r>
            <a:r>
              <a:rPr lang="en-US" altLang="ko-KR" sz="2400" b="1" dirty="0" smtClean="0"/>
              <a:t> </a:t>
            </a:r>
            <a:endParaRPr lang="ko-KR" altLang="en-US" sz="2400" b="1" dirty="0"/>
          </a:p>
        </p:txBody>
      </p:sp>
      <p:sp>
        <p:nvSpPr>
          <p:cNvPr id="147" name="직사각형 146"/>
          <p:cNvSpPr/>
          <p:nvPr/>
        </p:nvSpPr>
        <p:spPr>
          <a:xfrm>
            <a:off x="18938329" y="16778164"/>
            <a:ext cx="504056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임종실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입실일에</a:t>
            </a: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 가까워질수록 임종지표가 유의하게 증가하고 있음</a:t>
            </a:r>
            <a:endParaRPr lang="ko-KR" alt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5203025" y="16850172"/>
            <a:ext cx="5040560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임종실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입실일에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가까워질수록 임종지표가 유의하게 감소하고 있음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6706081" y="17714268"/>
            <a:ext cx="14977665" cy="27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2400" b="1" dirty="0" smtClean="0"/>
              <a:t> 임종실 재실시간 증가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가족들과의 마지막 인사를 나눌 수 있는 환경 제공</a:t>
            </a:r>
            <a:endParaRPr lang="en-US" altLang="ko-KR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400" b="1" dirty="0" smtClean="0"/>
              <a:t> </a:t>
            </a:r>
            <a:r>
              <a:rPr lang="ko-KR" altLang="en-US" sz="2400" b="1" dirty="0" err="1" smtClean="0"/>
              <a:t>임종돌봄</a:t>
            </a:r>
            <a:r>
              <a:rPr lang="ko-KR" altLang="en-US" sz="2400" b="1" dirty="0" smtClean="0"/>
              <a:t> 프로토콜 적용 시기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프로토콜 적용 시 </a:t>
            </a:r>
            <a:r>
              <a:rPr lang="en-US" altLang="ko-KR" sz="2400" b="1" dirty="0" smtClean="0"/>
              <a:t>KPS</a:t>
            </a:r>
            <a:r>
              <a:rPr lang="ko-KR" altLang="en-US" sz="2400" b="1" dirty="0" smtClean="0"/>
              <a:t>가 평균 </a:t>
            </a:r>
            <a:r>
              <a:rPr lang="en-US" altLang="ko-KR" sz="2400" b="1" dirty="0" smtClean="0"/>
              <a:t>43.3%,, </a:t>
            </a:r>
            <a:r>
              <a:rPr lang="ko-KR" altLang="en-US" sz="2400" b="1" dirty="0" smtClean="0"/>
              <a:t>프로토콜 적용시기부터 임종일까지         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                                          </a:t>
            </a:r>
            <a:r>
              <a:rPr lang="ko-KR" altLang="en-US" sz="2400" b="1" dirty="0" smtClean="0"/>
              <a:t>평균 </a:t>
            </a:r>
            <a:r>
              <a:rPr lang="en-US" altLang="ko-KR" sz="2400" b="1" dirty="0" smtClean="0"/>
              <a:t>7.1</a:t>
            </a:r>
            <a:r>
              <a:rPr lang="ko-KR" altLang="en-US" sz="2400" b="1" dirty="0" smtClean="0"/>
              <a:t>일 소요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 </a:t>
            </a:r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ea typeface="휴먼모음T"/>
              </a:rPr>
              <a:t>⇒ KPS 50% </a:t>
            </a:r>
            <a:r>
              <a:rPr lang="ko-KR" alt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이하시</a:t>
            </a:r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임종돌봄</a:t>
            </a:r>
            <a:r>
              <a:rPr lang="ko-KR" altLang="en-US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프로토콜 적용의 타당한 근거 제공 및 </a:t>
            </a:r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7</a:t>
            </a:r>
            <a:r>
              <a:rPr lang="ko-KR" altLang="en-US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일간 환자 및 보호자들이 임종을 준비   </a:t>
            </a:r>
            <a:endParaRPr lang="en-US" altLang="ko-KR" sz="2400" b="1" dirty="0" smtClean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   </a:t>
            </a:r>
            <a:r>
              <a:rPr lang="ko-KR" altLang="en-US" sz="24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할 수 있는 소중한 시간을 확보할 수 있었음 </a:t>
            </a:r>
            <a:endParaRPr lang="en-US" altLang="ko-KR" sz="2400" b="1" dirty="0" smtClean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0" name="AutoShape 8"/>
          <p:cNvSpPr>
            <a:spLocks noChangeArrowheads="1"/>
          </p:cNvSpPr>
          <p:nvPr/>
        </p:nvSpPr>
        <p:spPr bwMode="blackWhite">
          <a:xfrm>
            <a:off x="24842985" y="20666596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blackWhite">
          <a:xfrm>
            <a:off x="18650297" y="20738604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8" name="AutoShape 5"/>
          <p:cNvSpPr>
            <a:spLocks noChangeArrowheads="1"/>
          </p:cNvSpPr>
          <p:nvPr/>
        </p:nvSpPr>
        <p:spPr bwMode="gray">
          <a:xfrm>
            <a:off x="18958271" y="20554453"/>
            <a:ext cx="5020617" cy="61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임종실 재실시간 비교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59" name="AutoShape 10"/>
          <p:cNvSpPr>
            <a:spLocks noChangeArrowheads="1"/>
          </p:cNvSpPr>
          <p:nvPr/>
        </p:nvSpPr>
        <p:spPr bwMode="gray">
          <a:xfrm>
            <a:off x="25059009" y="20522580"/>
            <a:ext cx="5184576" cy="61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err="1" smtClean="0">
                <a:solidFill>
                  <a:schemeClr val="bg1"/>
                </a:solidFill>
              </a:rPr>
              <a:t>임종돌봄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프로토콜 적용시기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pic>
        <p:nvPicPr>
          <p:cNvPr id="160" name="그림 159" descr="재실시간 비교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9154353" y="21242660"/>
            <a:ext cx="4457700" cy="2705100"/>
          </a:xfrm>
          <a:prstGeom prst="rect">
            <a:avLst/>
          </a:prstGeom>
        </p:spPr>
      </p:pic>
      <p:pic>
        <p:nvPicPr>
          <p:cNvPr id="161" name="그림 160" descr="임종돌봄 지침 적용시기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5491057" y="21242660"/>
            <a:ext cx="4448175" cy="2667000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16706081" y="24194988"/>
            <a:ext cx="15049672" cy="1128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000" b="1" dirty="0" smtClean="0"/>
              <a:t>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임종돌봄</a:t>
            </a:r>
            <a:r>
              <a:rPr lang="ko-KR" altLang="en-US" sz="2400" b="1" dirty="0" smtClean="0"/>
              <a:t> 프로토콜 </a:t>
            </a:r>
            <a:r>
              <a:rPr lang="ko-KR" altLang="en-US" sz="2400" b="1" dirty="0" err="1" smtClean="0"/>
              <a:t>수행률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평균 임종 전 돌봄 프로토콜 </a:t>
            </a:r>
            <a:r>
              <a:rPr lang="ko-KR" altLang="en-US" sz="2400" b="1" dirty="0" err="1" smtClean="0"/>
              <a:t>수행률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84%, </a:t>
            </a:r>
            <a:r>
              <a:rPr lang="ko-KR" altLang="en-US" sz="2400" b="1" dirty="0" smtClean="0"/>
              <a:t>평균 </a:t>
            </a:r>
            <a:r>
              <a:rPr lang="ko-KR" altLang="en-US" sz="2400" b="1" dirty="0" err="1" smtClean="0"/>
              <a:t>임종실돌봄</a:t>
            </a:r>
            <a:r>
              <a:rPr lang="ko-KR" altLang="en-US" sz="2400" b="1" dirty="0" smtClean="0"/>
              <a:t> 프로토콜 </a:t>
            </a:r>
            <a:r>
              <a:rPr lang="ko-KR" altLang="en-US" sz="2400" b="1" dirty="0" err="1" smtClean="0"/>
              <a:t>수행률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                                     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87% </a:t>
            </a:r>
            <a:r>
              <a:rPr lang="ko-KR" altLang="en-US" sz="2400" b="1" dirty="0" smtClean="0"/>
              <a:t>로 높게 조사됨</a:t>
            </a:r>
            <a:endParaRPr lang="en-US" altLang="ko-KR" sz="2400" b="1" dirty="0" smtClean="0"/>
          </a:p>
        </p:txBody>
      </p:sp>
      <p:sp>
        <p:nvSpPr>
          <p:cNvPr id="170" name="AutoShape 3"/>
          <p:cNvSpPr>
            <a:spLocks noChangeArrowheads="1"/>
          </p:cNvSpPr>
          <p:nvPr/>
        </p:nvSpPr>
        <p:spPr bwMode="blackWhite">
          <a:xfrm>
            <a:off x="24987001" y="25563140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1" name="AutoShape 5"/>
          <p:cNvSpPr>
            <a:spLocks noChangeArrowheads="1"/>
          </p:cNvSpPr>
          <p:nvPr/>
        </p:nvSpPr>
        <p:spPr bwMode="gray">
          <a:xfrm>
            <a:off x="25275033" y="25347116"/>
            <a:ext cx="5236642" cy="54419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임종실 돌봄 프로토콜 항목별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수행률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200" b="1" dirty="0" smtClean="0">
                <a:solidFill>
                  <a:schemeClr val="bg1"/>
                </a:solidFill>
              </a:rPr>
              <a:t>1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sp>
        <p:nvSpPr>
          <p:cNvPr id="172" name="AutoShape 8"/>
          <p:cNvSpPr>
            <a:spLocks noChangeArrowheads="1"/>
          </p:cNvSpPr>
          <p:nvPr/>
        </p:nvSpPr>
        <p:spPr bwMode="blackWhite">
          <a:xfrm>
            <a:off x="18722305" y="25563140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3" name="AutoShape 10"/>
          <p:cNvSpPr>
            <a:spLocks noChangeArrowheads="1"/>
          </p:cNvSpPr>
          <p:nvPr/>
        </p:nvSpPr>
        <p:spPr bwMode="gray">
          <a:xfrm>
            <a:off x="19010337" y="25419124"/>
            <a:ext cx="5184576" cy="61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임종 전 돌봄 프로토콜 항목별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수행률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sp>
        <p:nvSpPr>
          <p:cNvPr id="178" name="AutoShape 8"/>
          <p:cNvSpPr>
            <a:spLocks noChangeArrowheads="1"/>
          </p:cNvSpPr>
          <p:nvPr/>
        </p:nvSpPr>
        <p:spPr bwMode="blackWhite">
          <a:xfrm>
            <a:off x="24987001" y="29235548"/>
            <a:ext cx="5688632" cy="3312367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00CCFF"/>
              </a:gs>
              <a:gs pos="100000">
                <a:srgbClr val="B9F1FF"/>
              </a:gs>
            </a:gsLst>
            <a:lin ang="5400000" scaled="1"/>
          </a:gradFill>
          <a:ln w="25400">
            <a:solidFill>
              <a:srgbClr val="2AA1DC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9" name="AutoShape 3"/>
          <p:cNvSpPr>
            <a:spLocks noChangeArrowheads="1"/>
          </p:cNvSpPr>
          <p:nvPr/>
        </p:nvSpPr>
        <p:spPr bwMode="blackWhite">
          <a:xfrm>
            <a:off x="18794313" y="29307556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0" name="AutoShape 5"/>
          <p:cNvSpPr>
            <a:spLocks noChangeArrowheads="1"/>
          </p:cNvSpPr>
          <p:nvPr/>
        </p:nvSpPr>
        <p:spPr bwMode="gray">
          <a:xfrm>
            <a:off x="19102287" y="29123405"/>
            <a:ext cx="5092626" cy="61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임종실 돌봄 프로토콜 항목별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수행률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200" b="1" dirty="0" smtClean="0">
                <a:solidFill>
                  <a:schemeClr val="bg1"/>
                </a:solidFill>
              </a:rPr>
              <a:t>2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sp>
        <p:nvSpPr>
          <p:cNvPr id="181" name="AutoShape 10"/>
          <p:cNvSpPr>
            <a:spLocks noChangeArrowheads="1"/>
          </p:cNvSpPr>
          <p:nvPr/>
        </p:nvSpPr>
        <p:spPr bwMode="gray">
          <a:xfrm>
            <a:off x="25203025" y="29091532"/>
            <a:ext cx="5184576" cy="6161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2AA1DC"/>
              </a:gs>
              <a:gs pos="100000">
                <a:srgbClr val="06338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</a:rPr>
              <a:t>전체 프로토콜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수행률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pic>
        <p:nvPicPr>
          <p:cNvPr id="182" name="그림 181" descr="임종 전 돌봄지침 수행룰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9154353" y="26139204"/>
            <a:ext cx="4895850" cy="2676525"/>
          </a:xfrm>
          <a:prstGeom prst="rect">
            <a:avLst/>
          </a:prstGeom>
        </p:spPr>
      </p:pic>
      <p:pic>
        <p:nvPicPr>
          <p:cNvPr id="183" name="그림 182" descr="임종실입실 돌봄 지침 수행률 1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5275033" y="26067196"/>
            <a:ext cx="5076825" cy="2657475"/>
          </a:xfrm>
          <a:prstGeom prst="rect">
            <a:avLst/>
          </a:prstGeom>
        </p:spPr>
      </p:pic>
      <p:pic>
        <p:nvPicPr>
          <p:cNvPr id="184" name="그림 183" descr="임종실 입실 돌봄 지침 수행률 2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9010337" y="29811612"/>
            <a:ext cx="5143500" cy="2667000"/>
          </a:xfrm>
          <a:prstGeom prst="rect">
            <a:avLst/>
          </a:prstGeom>
        </p:spPr>
      </p:pic>
      <p:pic>
        <p:nvPicPr>
          <p:cNvPr id="185" name="그림 184" descr="임종돌봄 지침 수행률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25635073" y="29811612"/>
            <a:ext cx="4457700" cy="2667000"/>
          </a:xfrm>
          <a:prstGeom prst="rect">
            <a:avLst/>
          </a:prstGeom>
        </p:spPr>
      </p:pic>
      <p:sp>
        <p:nvSpPr>
          <p:cNvPr id="203" name="AutoShape 7"/>
          <p:cNvSpPr>
            <a:spLocks noChangeArrowheads="1"/>
          </p:cNvSpPr>
          <p:nvPr/>
        </p:nvSpPr>
        <p:spPr bwMode="auto">
          <a:xfrm>
            <a:off x="21962665" y="5256884"/>
            <a:ext cx="3672408" cy="5472608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D79133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측정시간 변경 </a:t>
            </a:r>
            <a:r>
              <a:rPr lang="en-US" altLang="ko-KR" sz="1800" b="1" dirty="0" smtClean="0"/>
              <a:t>: </a:t>
            </a:r>
            <a:r>
              <a:rPr lang="ko-KR" altLang="en-US" sz="1800" b="1" dirty="0" smtClean="0"/>
              <a:t>매일 오후 </a:t>
            </a:r>
            <a:r>
              <a:rPr lang="en-US" altLang="ko-KR" sz="1800" b="1" dirty="0" smtClean="0"/>
              <a:t>2</a:t>
            </a:r>
            <a:r>
              <a:rPr lang="ko-KR" altLang="en-US" sz="1800" b="1" dirty="0" smtClean="0"/>
              <a:t>시 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              </a:t>
            </a:r>
            <a:r>
              <a:rPr lang="ko-KR" altLang="en-US" sz="1800" b="1" dirty="0" smtClean="0"/>
              <a:t>및 임종실 입실 직전</a:t>
            </a:r>
            <a:endParaRPr lang="en-US" altLang="ko-KR" sz="18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측정제외 지표 </a:t>
            </a:r>
            <a:r>
              <a:rPr lang="en-US" altLang="ko-KR" sz="1800" b="1" dirty="0" smtClean="0"/>
              <a:t>: </a:t>
            </a:r>
            <a:r>
              <a:rPr lang="ko-KR" altLang="en-US" sz="1800" b="1" dirty="0" smtClean="0"/>
              <a:t>호흡곤란</a:t>
            </a:r>
            <a:r>
              <a:rPr lang="en-US" altLang="ko-KR" sz="1800" b="1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1800" b="1" dirty="0" smtClean="0"/>
              <a:t>             비정상적 호흡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체온 등</a:t>
            </a:r>
            <a:endParaRPr lang="en-US" altLang="ko-KR" sz="18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수정 전 </a:t>
            </a:r>
            <a:r>
              <a:rPr lang="ko-KR" altLang="en-US" sz="1800" b="1" dirty="0" smtClean="0">
                <a:latin typeface="맑은 고딕"/>
                <a:ea typeface="맑은 고딕"/>
              </a:rPr>
              <a:t>∙ 후 측정도구 비교</a:t>
            </a:r>
            <a:endParaRPr lang="en-US" altLang="ko-KR" sz="1800" b="1" dirty="0" smtClean="0">
              <a:latin typeface="맑은 고딕"/>
              <a:ea typeface="맑은 고딕"/>
            </a:endParaRPr>
          </a:p>
          <a:p>
            <a:pPr>
              <a:lnSpc>
                <a:spcPct val="150000"/>
              </a:lnSpc>
            </a:pPr>
            <a:r>
              <a:rPr lang="en-US" altLang="ko-KR" sz="1800" b="1" dirty="0" smtClean="0">
                <a:latin typeface="맑은 고딕"/>
                <a:ea typeface="맑은 고딕"/>
              </a:rPr>
              <a:t>  : 21</a:t>
            </a:r>
            <a:r>
              <a:rPr lang="ko-KR" altLang="en-US" sz="1800" b="1" dirty="0" smtClean="0">
                <a:latin typeface="맑은 고딕"/>
                <a:ea typeface="맑은 고딕"/>
              </a:rPr>
              <a:t>개 항목에서 </a:t>
            </a:r>
            <a:r>
              <a:rPr lang="en-US" altLang="ko-KR" sz="1800" b="1" dirty="0" smtClean="0">
                <a:latin typeface="맑은 고딕"/>
                <a:ea typeface="맑은 고딕"/>
              </a:rPr>
              <a:t>13</a:t>
            </a:r>
            <a:r>
              <a:rPr lang="ko-KR" altLang="en-US" sz="1800" b="1" dirty="0" smtClean="0">
                <a:latin typeface="맑은 고딕"/>
                <a:ea typeface="맑은 고딕"/>
              </a:rPr>
              <a:t>개 항목으로 </a:t>
            </a:r>
            <a:endParaRPr lang="en-US" altLang="ko-KR" sz="1800" b="1" dirty="0" smtClean="0">
              <a:latin typeface="맑은 고딕"/>
              <a:ea typeface="맑은 고딕"/>
            </a:endParaRPr>
          </a:p>
          <a:p>
            <a:pPr>
              <a:lnSpc>
                <a:spcPct val="150000"/>
              </a:lnSpc>
            </a:pPr>
            <a:r>
              <a:rPr lang="en-US" altLang="ko-KR" sz="1800" b="1" dirty="0" smtClean="0">
                <a:latin typeface="맑은 고딕"/>
                <a:ea typeface="맑은 고딕"/>
              </a:rPr>
              <a:t>    </a:t>
            </a:r>
            <a:r>
              <a:rPr lang="ko-KR" altLang="en-US" sz="1800" b="1" dirty="0" smtClean="0">
                <a:latin typeface="맑은 고딕"/>
                <a:ea typeface="맑은 고딕"/>
              </a:rPr>
              <a:t>감소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endParaRPr lang="en-US" altLang="ko-KR" sz="1800" b="1" dirty="0" smtClean="0"/>
          </a:p>
          <a:p>
            <a:endParaRPr lang="ko-KR" altLang="en-US" sz="1800" b="1" dirty="0"/>
          </a:p>
        </p:txBody>
      </p:sp>
      <p:sp>
        <p:nvSpPr>
          <p:cNvPr id="204" name="AutoShape 8"/>
          <p:cNvSpPr>
            <a:spLocks noChangeArrowheads="1"/>
          </p:cNvSpPr>
          <p:nvPr/>
        </p:nvSpPr>
        <p:spPr bwMode="gray">
          <a:xfrm>
            <a:off x="22322705" y="5040860"/>
            <a:ext cx="2952328" cy="50291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79133"/>
              </a:gs>
              <a:gs pos="100000">
                <a:srgbClr val="634318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 smtClean="0">
                <a:solidFill>
                  <a:schemeClr val="bg1"/>
                </a:solidFill>
              </a:rPr>
              <a:t>측정도구 및 방법 개선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05" name="AutoShape 11"/>
          <p:cNvSpPr>
            <a:spLocks noChangeArrowheads="1"/>
          </p:cNvSpPr>
          <p:nvPr/>
        </p:nvSpPr>
        <p:spPr bwMode="auto">
          <a:xfrm>
            <a:off x="26283145" y="5256884"/>
            <a:ext cx="3960440" cy="5400600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4B71DD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800" dirty="0" smtClean="0">
                <a:solidFill>
                  <a:srgbClr val="FF0000"/>
                </a:solidFill>
              </a:rPr>
              <a:t> </a:t>
            </a:r>
            <a:r>
              <a:rPr lang="ko-KR" altLang="en-US" sz="1800" b="1" dirty="0" smtClean="0">
                <a:solidFill>
                  <a:srgbClr val="FF0000"/>
                </a:solidFill>
              </a:rPr>
              <a:t>임종 전 돌봄 프로토콜</a:t>
            </a:r>
            <a:endParaRPr lang="en-US" altLang="ko-KR" sz="1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1. KPS 50% </a:t>
            </a:r>
            <a:r>
              <a:rPr lang="ko-KR" altLang="en-US" sz="1800" b="1" dirty="0" smtClean="0"/>
              <a:t>이하</a:t>
            </a: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시 측정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2. </a:t>
            </a:r>
            <a:r>
              <a:rPr lang="ko-KR" altLang="en-US" sz="1800" b="1" dirty="0" smtClean="0"/>
              <a:t>교육자료 제공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임종증상 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   </a:t>
            </a:r>
            <a:r>
              <a:rPr lang="ko-KR" altLang="en-US" sz="1800" b="1" dirty="0" smtClean="0"/>
              <a:t>동영상 교육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임종준비</a:t>
            </a:r>
            <a:endParaRPr lang="en-US" altLang="ko-KR" sz="18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1800" b="1" dirty="0" smtClean="0">
                <a:solidFill>
                  <a:srgbClr val="FF0000"/>
                </a:solidFill>
              </a:rPr>
              <a:t>  </a:t>
            </a:r>
            <a:r>
              <a:rPr lang="ko-KR" altLang="en-US" sz="1800" b="1" dirty="0" err="1" smtClean="0">
                <a:solidFill>
                  <a:srgbClr val="FF0000"/>
                </a:solidFill>
              </a:rPr>
              <a:t>임종실돌봄</a:t>
            </a:r>
            <a:r>
              <a:rPr lang="ko-KR" altLang="en-US" sz="1800" b="1" dirty="0" smtClean="0">
                <a:solidFill>
                  <a:srgbClr val="FF0000"/>
                </a:solidFill>
              </a:rPr>
              <a:t> 프로토콜</a:t>
            </a:r>
            <a:endParaRPr lang="en-US" altLang="ko-KR" sz="1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1. </a:t>
            </a:r>
            <a:r>
              <a:rPr lang="ko-KR" altLang="en-US" sz="1800" b="1" dirty="0" smtClean="0"/>
              <a:t>임종실 입실 담당의 보고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2. </a:t>
            </a:r>
            <a:r>
              <a:rPr lang="ko-KR" altLang="en-US" sz="1800" b="1" dirty="0" smtClean="0"/>
              <a:t>고통을 경감시키는 최소한의 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   </a:t>
            </a:r>
            <a:r>
              <a:rPr lang="ko-KR" altLang="en-US" sz="1800" b="1" dirty="0" smtClean="0"/>
              <a:t>투약 유지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3. </a:t>
            </a:r>
            <a:r>
              <a:rPr lang="ko-KR" altLang="en-US" sz="1800" b="1" dirty="0" smtClean="0"/>
              <a:t>환자 감시장치 제거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4. </a:t>
            </a:r>
            <a:r>
              <a:rPr lang="ko-KR" altLang="en-US" sz="1800" b="1" dirty="0" smtClean="0"/>
              <a:t>가족 연락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신체간호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음악제공</a:t>
            </a:r>
            <a:r>
              <a:rPr lang="en-US" altLang="ko-KR" sz="1800" b="1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   </a:t>
            </a:r>
            <a:r>
              <a:rPr lang="ko-KR" altLang="en-US" sz="1800" b="1" dirty="0" smtClean="0"/>
              <a:t>기도제공</a:t>
            </a:r>
            <a:endParaRPr lang="en-US" altLang="ko-KR" sz="1800" b="1" dirty="0" smtClean="0"/>
          </a:p>
          <a:p>
            <a:pPr>
              <a:lnSpc>
                <a:spcPct val="150000"/>
              </a:lnSpc>
            </a:pPr>
            <a:r>
              <a:rPr lang="en-US" altLang="ko-KR" sz="1800" b="1" dirty="0" smtClean="0"/>
              <a:t> 5. </a:t>
            </a:r>
            <a:r>
              <a:rPr lang="ko-KR" altLang="en-US" sz="1800" b="1" dirty="0" smtClean="0"/>
              <a:t>임종확인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환의정리</a:t>
            </a: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등</a:t>
            </a:r>
            <a:r>
              <a:rPr lang="en-US" altLang="ko-KR" sz="1800" b="1" dirty="0" smtClean="0"/>
              <a:t> </a:t>
            </a:r>
            <a:endParaRPr lang="ko-KR" altLang="en-US" sz="1800" b="1" dirty="0"/>
          </a:p>
        </p:txBody>
      </p:sp>
      <p:sp>
        <p:nvSpPr>
          <p:cNvPr id="206" name="AutoShape 12"/>
          <p:cNvSpPr>
            <a:spLocks noChangeArrowheads="1"/>
          </p:cNvSpPr>
          <p:nvPr/>
        </p:nvSpPr>
        <p:spPr bwMode="gray">
          <a:xfrm>
            <a:off x="26643185" y="5040860"/>
            <a:ext cx="2981609" cy="47859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D8CE5"/>
              </a:gs>
              <a:gs pos="100000">
                <a:srgbClr val="32416A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 dirty="0" smtClean="0">
                <a:solidFill>
                  <a:schemeClr val="bg1"/>
                </a:solidFill>
              </a:rPr>
              <a:t>프로토콜 개발 및 적용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13" name="AutoShape 6"/>
          <p:cNvSpPr>
            <a:spLocks noChangeArrowheads="1"/>
          </p:cNvSpPr>
          <p:nvPr/>
        </p:nvSpPr>
        <p:spPr bwMode="gray">
          <a:xfrm flipH="1">
            <a:off x="18866321" y="5760940"/>
            <a:ext cx="73025" cy="144462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7BCF5D"/>
              </a:gs>
              <a:gs pos="100000">
                <a:srgbClr val="39602B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195" name="그림 194" descr="SAM_3177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7642185" y="5256884"/>
            <a:ext cx="3623442" cy="5472608"/>
          </a:xfrm>
          <a:prstGeom prst="roundRect">
            <a:avLst/>
          </a:prstGeom>
        </p:spPr>
      </p:pic>
      <p:sp>
        <p:nvSpPr>
          <p:cNvPr id="202" name="AutoShape 4"/>
          <p:cNvSpPr>
            <a:spLocks noChangeArrowheads="1"/>
          </p:cNvSpPr>
          <p:nvPr/>
        </p:nvSpPr>
        <p:spPr bwMode="gray">
          <a:xfrm>
            <a:off x="18002225" y="5040860"/>
            <a:ext cx="2981509" cy="49180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6B828"/>
              </a:gs>
              <a:gs pos="100000">
                <a:srgbClr val="2F611D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dirty="0" smtClean="0"/>
              <a:t> </a:t>
            </a:r>
            <a:r>
              <a:rPr lang="ko-KR" altLang="en-US" sz="2000" b="1" dirty="0" smtClean="0">
                <a:solidFill>
                  <a:schemeClr val="bg1"/>
                </a:solidFill>
              </a:rPr>
              <a:t>병동 간호사 교육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16850097" y="32763940"/>
            <a:ext cx="15049672" cy="1128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000" b="1" dirty="0" smtClean="0"/>
              <a:t> </a:t>
            </a:r>
            <a:r>
              <a:rPr lang="ko-KR" altLang="en-US" sz="2400" b="1" dirty="0" smtClean="0"/>
              <a:t> 간호사 </a:t>
            </a:r>
            <a:r>
              <a:rPr lang="ko-KR" altLang="en-US" sz="2400" b="1" dirty="0" err="1" smtClean="0"/>
              <a:t>임종돌봄지식수준</a:t>
            </a:r>
            <a:r>
              <a:rPr lang="ko-KR" altLang="en-US" sz="2400" b="1" dirty="0" smtClean="0"/>
              <a:t> 평가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교육시행 전 평균 </a:t>
            </a:r>
            <a:r>
              <a:rPr lang="en-US" altLang="ko-KR" sz="2400" b="1" dirty="0" smtClean="0"/>
              <a:t>4.6</a:t>
            </a:r>
            <a:r>
              <a:rPr lang="ko-KR" altLang="en-US" sz="2400" b="1" dirty="0" smtClean="0"/>
              <a:t>점에서 교육시행 후 </a:t>
            </a:r>
            <a:r>
              <a:rPr lang="en-US" altLang="ko-KR" sz="2400" b="1" dirty="0" smtClean="0"/>
              <a:t>8.2</a:t>
            </a:r>
            <a:r>
              <a:rPr lang="ko-KR" altLang="en-US" sz="2400" b="1" dirty="0" smtClean="0"/>
              <a:t>점으로 간호사 지식수준이 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                                            82% </a:t>
            </a:r>
            <a:r>
              <a:rPr lang="ko-KR" altLang="en-US" sz="2400" b="1" dirty="0" smtClean="0"/>
              <a:t>향상됨</a:t>
            </a:r>
            <a:endParaRPr lang="en-US" altLang="ko-KR" sz="2400" b="1" dirty="0" smtClean="0"/>
          </a:p>
        </p:txBody>
      </p:sp>
      <p:sp>
        <p:nvSpPr>
          <p:cNvPr id="217" name="AutoShape 3"/>
          <p:cNvSpPr>
            <a:spLocks noChangeArrowheads="1"/>
          </p:cNvSpPr>
          <p:nvPr/>
        </p:nvSpPr>
        <p:spPr bwMode="blackWhite">
          <a:xfrm>
            <a:off x="21890657" y="34204100"/>
            <a:ext cx="5688632" cy="33123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9E8FF9"/>
              </a:gs>
              <a:gs pos="100000">
                <a:srgbClr val="F3F1FE"/>
              </a:gs>
            </a:gsLst>
            <a:lin ang="5400000" scaled="1"/>
          </a:gradFill>
          <a:ln w="25400">
            <a:solidFill>
              <a:srgbClr val="8497E6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9" name="AutoShape 5"/>
          <p:cNvSpPr>
            <a:spLocks noChangeArrowheads="1"/>
          </p:cNvSpPr>
          <p:nvPr/>
        </p:nvSpPr>
        <p:spPr bwMode="gray">
          <a:xfrm>
            <a:off x="22198631" y="34019949"/>
            <a:ext cx="5020617" cy="61619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B76DC"/>
              </a:gs>
              <a:gs pos="100000">
                <a:srgbClr val="3333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200" b="1" dirty="0" smtClean="0">
                <a:solidFill>
                  <a:schemeClr val="bg1"/>
                </a:solidFill>
              </a:rPr>
              <a:t>간호사 </a:t>
            </a:r>
            <a:r>
              <a:rPr lang="ko-KR" altLang="en-US" sz="2200" b="1" dirty="0" err="1" smtClean="0">
                <a:solidFill>
                  <a:schemeClr val="bg1"/>
                </a:solidFill>
              </a:rPr>
              <a:t>임종돌봄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 지식수준 평가</a:t>
            </a:r>
            <a:endParaRPr lang="ko-KR" altLang="en-US" sz="2200" b="1" dirty="0">
              <a:solidFill>
                <a:schemeClr val="bg1"/>
              </a:solidFill>
            </a:endParaRPr>
          </a:p>
        </p:txBody>
      </p:sp>
      <p:pic>
        <p:nvPicPr>
          <p:cNvPr id="230" name="그림 229" descr="교육 전 후 간호사 지식수준 평가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2538729" y="34708156"/>
            <a:ext cx="4467225" cy="2667000"/>
          </a:xfrm>
          <a:prstGeom prst="rect">
            <a:avLst/>
          </a:prstGeom>
        </p:spPr>
      </p:pic>
      <p:sp>
        <p:nvSpPr>
          <p:cNvPr id="231" name="TextBox 230"/>
          <p:cNvSpPr txBox="1"/>
          <p:nvPr/>
        </p:nvSpPr>
        <p:spPr>
          <a:xfrm>
            <a:off x="16850097" y="37804500"/>
            <a:ext cx="15049672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 결론</a:t>
            </a:r>
            <a:endParaRPr lang="en-US" altLang="ko-KR" sz="32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1. </a:t>
            </a:r>
            <a:r>
              <a:rPr lang="ko-KR" altLang="en-US" sz="2400" b="1" dirty="0" smtClean="0"/>
              <a:t>임종증상지표를 통해 임종상황의 임박을 예측하여 관리할 수 있게 됨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2. </a:t>
            </a:r>
            <a:r>
              <a:rPr lang="ko-KR" altLang="en-US" sz="2400" b="1" dirty="0" err="1" smtClean="0"/>
              <a:t>임종돌봄프로토콜</a:t>
            </a:r>
            <a:r>
              <a:rPr lang="ko-KR" altLang="en-US" sz="2400" b="1" dirty="0" smtClean="0"/>
              <a:t> 개발을 통해 </a:t>
            </a:r>
            <a:r>
              <a:rPr lang="ko-KR" altLang="en-US" sz="2400" b="1" dirty="0" err="1" smtClean="0"/>
              <a:t>임종돌봄에</a:t>
            </a:r>
            <a:r>
              <a:rPr lang="ko-KR" altLang="en-US" sz="2400" b="1" dirty="0" smtClean="0"/>
              <a:t> 대한 간호사의 대처능력 향상 및 업무의 효율화가 가능해짐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3. </a:t>
            </a:r>
            <a:r>
              <a:rPr lang="ko-KR" altLang="en-US" sz="2400" b="1" dirty="0" smtClean="0"/>
              <a:t>임종교육 적용 시기의 적절성 및 임종실 재실시간 증가를 통해 임종상황을 가족들이 준비할 수 있게 됨</a:t>
            </a:r>
            <a:endParaRPr lang="en-US" altLang="ko-KR" sz="2400" b="1" dirty="0" smtClean="0"/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 4. </a:t>
            </a:r>
            <a:r>
              <a:rPr lang="ko-KR" altLang="en-US" sz="2400" b="1" dirty="0" smtClean="0"/>
              <a:t>가족적이고 독립적인 환경에서 존엄한 임종을 맞을 수 있게 됨</a:t>
            </a:r>
            <a:endParaRPr lang="en-US" altLang="ko-K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1D1FEAF:R001:C001"/>
  <p:tag name="LEFT" val="41"/>
  <p:tag name="PRIORNAME" val="KMA1D1FEAF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597</Words>
  <Application>Microsoft Office PowerPoint</Application>
  <PresentationFormat>사용자 지정</PresentationFormat>
  <Paragraphs>147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부산지역암센터 완화의료환자의 임종돌봄 프로토콜 개발 - 부산지역암센터 완화의료센터 -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Your User Name</dc:creator>
  <cp:lastModifiedBy>Your User Name</cp:lastModifiedBy>
  <cp:revision>131</cp:revision>
  <dcterms:created xsi:type="dcterms:W3CDTF">2012-09-27T00:32:56Z</dcterms:created>
  <dcterms:modified xsi:type="dcterms:W3CDTF">2012-10-23T02:37:24Z</dcterms:modified>
</cp:coreProperties>
</file>