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2404050" cy="43205400"/>
  <p:notesSz cx="6858000" cy="9144000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5" autoAdjust="0"/>
    <p:restoredTop sz="94614" autoAdjust="0"/>
  </p:normalViewPr>
  <p:slideViewPr>
    <p:cSldViewPr>
      <p:cViewPr>
        <p:scale>
          <a:sx n="33" d="100"/>
          <a:sy n="33" d="100"/>
        </p:scale>
        <p:origin x="-372" y="-78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179AB-084F-4632-9461-312C8DCAC07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C107F71-4741-40B5-BA90-B7627FD502D2}">
      <dgm:prSet phldrT="[텍스트]" custT="1"/>
      <dgm:spPr/>
      <dgm:t>
        <a:bodyPr/>
        <a:lstStyle/>
        <a:p>
          <a:pPr latinLnBrk="1"/>
          <a:r>
            <a:rPr lang="ko-KR" altLang="en-US" sz="2500" spc="-150" dirty="0" err="1" smtClean="0"/>
            <a:t>지역암관리사업</a:t>
          </a:r>
          <a:r>
            <a:rPr lang="ko-KR" altLang="en-US" sz="2500" spc="-150" dirty="0" smtClean="0"/>
            <a:t> 협의체 구성과 협력체계 구축</a:t>
          </a:r>
          <a:endParaRPr lang="ko-KR" altLang="en-US" sz="2500" spc="-150" dirty="0"/>
        </a:p>
      </dgm:t>
    </dgm:pt>
    <dgm:pt modelId="{C4453763-A374-4425-B758-8E74988C7532}" type="parTrans" cxnId="{90BE5C19-8638-41E1-B61E-AAD6493F0C43}">
      <dgm:prSet/>
      <dgm:spPr/>
      <dgm:t>
        <a:bodyPr/>
        <a:lstStyle/>
        <a:p>
          <a:pPr latinLnBrk="1"/>
          <a:endParaRPr lang="ko-KR" altLang="en-US" sz="2500"/>
        </a:p>
      </dgm:t>
    </dgm:pt>
    <dgm:pt modelId="{576413DF-1F4D-4C90-8591-97CDD6CD2275}" type="sibTrans" cxnId="{90BE5C19-8638-41E1-B61E-AAD6493F0C43}">
      <dgm:prSet/>
      <dgm:spPr/>
      <dgm:t>
        <a:bodyPr/>
        <a:lstStyle/>
        <a:p>
          <a:pPr latinLnBrk="1"/>
          <a:endParaRPr lang="ko-KR" altLang="en-US" sz="2500"/>
        </a:p>
      </dgm:t>
    </dgm:pt>
    <dgm:pt modelId="{CF49DC62-1924-4371-8996-987FAE1AF474}">
      <dgm:prSet phldrT="[텍스트]" custT="1"/>
      <dgm:spPr/>
      <dgm:t>
        <a:bodyPr/>
        <a:lstStyle/>
        <a:p>
          <a:pPr latinLnBrk="1"/>
          <a:r>
            <a:rPr lang="ko-KR" altLang="en-US" sz="2500" spc="-150" dirty="0" err="1" smtClean="0"/>
            <a:t>암정복</a:t>
          </a:r>
          <a:r>
            <a:rPr lang="ko-KR" altLang="en-US" sz="2500" spc="-150" dirty="0" smtClean="0"/>
            <a:t> 호스피스 소위원회의 활동 강화</a:t>
          </a:r>
          <a:endParaRPr lang="ko-KR" altLang="en-US" sz="2500" spc="-150" dirty="0"/>
        </a:p>
      </dgm:t>
    </dgm:pt>
    <dgm:pt modelId="{D62158E9-9188-4830-9019-F03D527D145F}" type="parTrans" cxnId="{80E17008-66EC-4C34-99BC-55DAB0B12A9A}">
      <dgm:prSet/>
      <dgm:spPr/>
      <dgm:t>
        <a:bodyPr/>
        <a:lstStyle/>
        <a:p>
          <a:pPr latinLnBrk="1"/>
          <a:endParaRPr lang="ko-KR" altLang="en-US" sz="2500"/>
        </a:p>
      </dgm:t>
    </dgm:pt>
    <dgm:pt modelId="{9365F4EE-2A94-4D85-8F3A-8C7B819BE190}" type="sibTrans" cxnId="{80E17008-66EC-4C34-99BC-55DAB0B12A9A}">
      <dgm:prSet/>
      <dgm:spPr/>
      <dgm:t>
        <a:bodyPr/>
        <a:lstStyle/>
        <a:p>
          <a:pPr latinLnBrk="1"/>
          <a:endParaRPr lang="ko-KR" altLang="en-US" sz="2500"/>
        </a:p>
      </dgm:t>
    </dgm:pt>
    <dgm:pt modelId="{FB34F02D-DE5B-4880-A242-B3000A6EB1BF}">
      <dgm:prSet phldrT="[텍스트]" custT="1"/>
      <dgm:spPr/>
      <dgm:t>
        <a:bodyPr/>
        <a:lstStyle/>
        <a:p>
          <a:pPr latinLnBrk="1"/>
          <a:r>
            <a:rPr lang="ko-KR" altLang="en-US" sz="2500" spc="-150" dirty="0" smtClean="0"/>
            <a:t>효과적인 사업추진</a:t>
          </a:r>
          <a:endParaRPr lang="ko-KR" altLang="en-US" sz="2500" spc="-150" dirty="0"/>
        </a:p>
      </dgm:t>
    </dgm:pt>
    <dgm:pt modelId="{589F9FAD-E415-483E-AA97-8E4DBB9710D1}" type="parTrans" cxnId="{264DC6A9-8658-44FB-B489-9CF8F7CA44EE}">
      <dgm:prSet/>
      <dgm:spPr/>
      <dgm:t>
        <a:bodyPr/>
        <a:lstStyle/>
        <a:p>
          <a:pPr latinLnBrk="1"/>
          <a:endParaRPr lang="ko-KR" altLang="en-US" sz="2500"/>
        </a:p>
      </dgm:t>
    </dgm:pt>
    <dgm:pt modelId="{6A04B1A8-23A1-4CF5-822C-99FD42F5AE0A}" type="sibTrans" cxnId="{264DC6A9-8658-44FB-B489-9CF8F7CA44EE}">
      <dgm:prSet/>
      <dgm:spPr/>
      <dgm:t>
        <a:bodyPr/>
        <a:lstStyle/>
        <a:p>
          <a:pPr latinLnBrk="1"/>
          <a:endParaRPr lang="ko-KR" altLang="en-US" sz="2500"/>
        </a:p>
      </dgm:t>
    </dgm:pt>
    <dgm:pt modelId="{2AE49850-2AAA-4978-8D41-4837031867F9}">
      <dgm:prSet custT="1"/>
      <dgm:spPr/>
      <dgm:t>
        <a:bodyPr lIns="360000" rIns="360000"/>
        <a:lstStyle/>
        <a:p>
          <a:pPr latinLnBrk="1"/>
          <a:r>
            <a:rPr lang="ko-KR" altLang="en-US" sz="2500" spc="-150" dirty="0" smtClean="0"/>
            <a:t> 적극적인 </a:t>
          </a:r>
          <a:r>
            <a:rPr lang="ko-KR" altLang="en-US" sz="2500" spc="-150" dirty="0" err="1" smtClean="0"/>
            <a:t>암관리사업을</a:t>
          </a:r>
          <a:r>
            <a:rPr lang="ko-KR" altLang="en-US" sz="2500" spc="-150" dirty="0" smtClean="0"/>
            <a:t> 위한 운영조직과 인력 확보</a:t>
          </a:r>
          <a:endParaRPr lang="ko-KR" altLang="en-US" sz="2500" spc="-150" dirty="0"/>
        </a:p>
      </dgm:t>
    </dgm:pt>
    <dgm:pt modelId="{5D81F4B4-E229-4DA7-8992-59D25D473149}" type="parTrans" cxnId="{D57C19B7-27F3-45EB-9FC4-84360640342D}">
      <dgm:prSet/>
      <dgm:spPr/>
      <dgm:t>
        <a:bodyPr/>
        <a:lstStyle/>
        <a:p>
          <a:pPr latinLnBrk="1"/>
          <a:endParaRPr lang="ko-KR" altLang="en-US" sz="2500"/>
        </a:p>
      </dgm:t>
    </dgm:pt>
    <dgm:pt modelId="{906881E8-B907-4F74-A32B-9DEF57686BFA}" type="sibTrans" cxnId="{D57C19B7-27F3-45EB-9FC4-84360640342D}">
      <dgm:prSet/>
      <dgm:spPr/>
      <dgm:t>
        <a:bodyPr/>
        <a:lstStyle/>
        <a:p>
          <a:pPr latinLnBrk="1"/>
          <a:endParaRPr lang="ko-KR" altLang="en-US" sz="2500"/>
        </a:p>
      </dgm:t>
    </dgm:pt>
    <dgm:pt modelId="{DEFF88B7-C906-4932-B947-1ADF3924FB74}">
      <dgm:prSet custT="1"/>
      <dgm:spPr/>
      <dgm:t>
        <a:bodyPr lIns="360000" rIns="360000"/>
        <a:lstStyle/>
        <a:p>
          <a:pPr latinLnBrk="1"/>
          <a:r>
            <a:rPr lang="ko-KR" altLang="en-US" sz="2500" spc="-150" dirty="0" smtClean="0"/>
            <a:t> </a:t>
          </a:r>
          <a:r>
            <a:rPr lang="ko-KR" altLang="en-US" sz="2500" spc="-150" dirty="0" err="1" smtClean="0"/>
            <a:t>지역암센터가</a:t>
          </a:r>
          <a:r>
            <a:rPr lang="ko-KR" altLang="en-US" sz="2500" spc="-150" dirty="0" smtClean="0"/>
            <a:t> 선도적인 역할을 할 수 있는 토대 마련</a:t>
          </a:r>
          <a:endParaRPr lang="ko-KR" altLang="en-US" sz="2500" spc="-150" dirty="0"/>
        </a:p>
      </dgm:t>
    </dgm:pt>
    <dgm:pt modelId="{E3CAED63-6DFF-4736-A638-15BC44DDFC0F}" type="parTrans" cxnId="{28AEDA71-0B6F-489A-B907-200B3BC7B999}">
      <dgm:prSet/>
      <dgm:spPr/>
      <dgm:t>
        <a:bodyPr/>
        <a:lstStyle/>
        <a:p>
          <a:pPr latinLnBrk="1"/>
          <a:endParaRPr lang="ko-KR" altLang="en-US" sz="2500"/>
        </a:p>
      </dgm:t>
    </dgm:pt>
    <dgm:pt modelId="{8457F472-9D9E-48A7-81C9-160A67E90D01}" type="sibTrans" cxnId="{28AEDA71-0B6F-489A-B907-200B3BC7B999}">
      <dgm:prSet/>
      <dgm:spPr/>
      <dgm:t>
        <a:bodyPr/>
        <a:lstStyle/>
        <a:p>
          <a:pPr latinLnBrk="1"/>
          <a:endParaRPr lang="ko-KR" altLang="en-US" sz="2500"/>
        </a:p>
      </dgm:t>
    </dgm:pt>
    <dgm:pt modelId="{F898ED16-5D58-477D-AC37-9FD65D425528}">
      <dgm:prSet custT="1"/>
      <dgm:spPr/>
      <dgm:t>
        <a:bodyPr lIns="360000" rIns="360000"/>
        <a:lstStyle/>
        <a:p>
          <a:pPr latinLnBrk="1"/>
          <a:r>
            <a:rPr lang="ko-KR" altLang="en-US" sz="2500" spc="-150" dirty="0" smtClean="0"/>
            <a:t> 지역의 보건소</a:t>
          </a:r>
          <a:r>
            <a:rPr lang="en-US" altLang="ko-KR" sz="2500" spc="-150" dirty="0" smtClean="0"/>
            <a:t>, </a:t>
          </a:r>
          <a:r>
            <a:rPr lang="ko-KR" altLang="en-US" sz="2500" spc="-150" dirty="0" smtClean="0"/>
            <a:t>대학</a:t>
          </a:r>
          <a:r>
            <a:rPr lang="en-US" altLang="ko-KR" sz="2500" spc="-150" dirty="0" smtClean="0"/>
            <a:t>, </a:t>
          </a:r>
          <a:r>
            <a:rPr lang="ko-KR" altLang="en-US" sz="2500" spc="-150" dirty="0" smtClean="0"/>
            <a:t>의료기관의 전문가로 구성</a:t>
          </a:r>
          <a:endParaRPr lang="ko-KR" altLang="en-US" sz="2500" spc="-150" dirty="0"/>
        </a:p>
      </dgm:t>
    </dgm:pt>
    <dgm:pt modelId="{047983EB-D689-4140-838D-8E3987387CEC}" type="parTrans" cxnId="{1979A8A0-A522-45B9-BAFA-E9DFAC23CDA0}">
      <dgm:prSet/>
      <dgm:spPr/>
      <dgm:t>
        <a:bodyPr/>
        <a:lstStyle/>
        <a:p>
          <a:pPr latinLnBrk="1"/>
          <a:endParaRPr lang="ko-KR" altLang="en-US" sz="2500"/>
        </a:p>
      </dgm:t>
    </dgm:pt>
    <dgm:pt modelId="{041C879A-4AF4-46FB-9F59-DFA66E68B3C8}" type="sibTrans" cxnId="{1979A8A0-A522-45B9-BAFA-E9DFAC23CDA0}">
      <dgm:prSet/>
      <dgm:spPr/>
      <dgm:t>
        <a:bodyPr/>
        <a:lstStyle/>
        <a:p>
          <a:pPr latinLnBrk="1"/>
          <a:endParaRPr lang="ko-KR" altLang="en-US" sz="2500"/>
        </a:p>
      </dgm:t>
    </dgm:pt>
    <dgm:pt modelId="{3439F381-7877-41D1-8B25-0E11F8C655E1}">
      <dgm:prSet custT="1"/>
      <dgm:spPr/>
      <dgm:t>
        <a:bodyPr lIns="360000" rIns="360000"/>
        <a:lstStyle/>
        <a:p>
          <a:pPr latinLnBrk="1"/>
          <a:r>
            <a:rPr lang="ko-KR" altLang="en-US" sz="2500" spc="-300" dirty="0" smtClean="0"/>
            <a:t> 지역 호스피스사업 계획 수립에 적극적인 지원 및 참여</a:t>
          </a:r>
          <a:endParaRPr lang="ko-KR" altLang="en-US" sz="2500" spc="-300" dirty="0"/>
        </a:p>
      </dgm:t>
    </dgm:pt>
    <dgm:pt modelId="{F688D9EE-246A-499E-830B-EA952F9C42C2}" type="parTrans" cxnId="{5BA5E05D-875B-43D6-9D51-AA045E5B66E0}">
      <dgm:prSet/>
      <dgm:spPr/>
      <dgm:t>
        <a:bodyPr/>
        <a:lstStyle/>
        <a:p>
          <a:pPr latinLnBrk="1"/>
          <a:endParaRPr lang="ko-KR" altLang="en-US" sz="2500"/>
        </a:p>
      </dgm:t>
    </dgm:pt>
    <dgm:pt modelId="{15091320-8B10-4B8C-9147-922F03B0DCE2}" type="sibTrans" cxnId="{5BA5E05D-875B-43D6-9D51-AA045E5B66E0}">
      <dgm:prSet/>
      <dgm:spPr/>
      <dgm:t>
        <a:bodyPr/>
        <a:lstStyle/>
        <a:p>
          <a:pPr latinLnBrk="1"/>
          <a:endParaRPr lang="ko-KR" altLang="en-US" sz="2500"/>
        </a:p>
      </dgm:t>
    </dgm:pt>
    <dgm:pt modelId="{5380729B-28BA-49B4-8F4D-A676C89CAC81}">
      <dgm:prSet custT="1"/>
      <dgm:spPr/>
      <dgm:t>
        <a:bodyPr lIns="360000" rIns="360000"/>
        <a:lstStyle/>
        <a:p>
          <a:pPr latinLnBrk="1"/>
          <a:r>
            <a:rPr lang="ko-KR" altLang="en-US" sz="2500" spc="-150" dirty="0" smtClean="0"/>
            <a:t> 공동 사업을 점차적으로 확대 추진</a:t>
          </a:r>
          <a:endParaRPr lang="ko-KR" altLang="en-US" sz="2500" spc="-150" dirty="0"/>
        </a:p>
      </dgm:t>
    </dgm:pt>
    <dgm:pt modelId="{8B8C6148-5CD4-4E75-A622-2369F1E71F2D}" type="parTrans" cxnId="{2813BE79-1C5E-4F72-B9CA-4323F8FFABBB}">
      <dgm:prSet/>
      <dgm:spPr/>
      <dgm:t>
        <a:bodyPr/>
        <a:lstStyle/>
        <a:p>
          <a:pPr latinLnBrk="1"/>
          <a:endParaRPr lang="ko-KR" altLang="en-US" sz="2500"/>
        </a:p>
      </dgm:t>
    </dgm:pt>
    <dgm:pt modelId="{4614942B-0642-48A6-B0C9-D25A0341598A}" type="sibTrans" cxnId="{2813BE79-1C5E-4F72-B9CA-4323F8FFABBB}">
      <dgm:prSet/>
      <dgm:spPr/>
      <dgm:t>
        <a:bodyPr/>
        <a:lstStyle/>
        <a:p>
          <a:pPr latinLnBrk="1"/>
          <a:endParaRPr lang="ko-KR" altLang="en-US" sz="2500"/>
        </a:p>
      </dgm:t>
    </dgm:pt>
    <dgm:pt modelId="{615D59D9-F420-4F8A-BEBC-2D3CF496FDDA}">
      <dgm:prSet custT="1"/>
      <dgm:spPr/>
      <dgm:t>
        <a:bodyPr lIns="360000" rIns="360000"/>
        <a:lstStyle/>
        <a:p>
          <a:pPr latinLnBrk="1"/>
          <a:r>
            <a:rPr lang="ko-KR" altLang="en-US" sz="2500" spc="-150" dirty="0" smtClean="0"/>
            <a:t> 지역 기관간의 상호연계 및 정보공유로 사업의 시너  지 효과 증대</a:t>
          </a:r>
          <a:endParaRPr lang="ko-KR" altLang="en-US" sz="2500" spc="-150" dirty="0"/>
        </a:p>
      </dgm:t>
    </dgm:pt>
    <dgm:pt modelId="{C392EB41-9C46-4FF0-889F-7EF877A9AC18}" type="parTrans" cxnId="{4ED42378-E2E2-4621-9D5A-3FE911269CD8}">
      <dgm:prSet/>
      <dgm:spPr/>
      <dgm:t>
        <a:bodyPr/>
        <a:lstStyle/>
        <a:p>
          <a:pPr latinLnBrk="1"/>
          <a:endParaRPr lang="ko-KR" altLang="en-US" sz="2500"/>
        </a:p>
      </dgm:t>
    </dgm:pt>
    <dgm:pt modelId="{79EBACA1-9674-4233-A56B-895E0DC0EF8B}" type="sibTrans" cxnId="{4ED42378-E2E2-4621-9D5A-3FE911269CD8}">
      <dgm:prSet/>
      <dgm:spPr/>
      <dgm:t>
        <a:bodyPr/>
        <a:lstStyle/>
        <a:p>
          <a:pPr latinLnBrk="1"/>
          <a:endParaRPr lang="ko-KR" altLang="en-US" sz="2500"/>
        </a:p>
      </dgm:t>
    </dgm:pt>
    <dgm:pt modelId="{751CA7B3-24F8-4780-BE02-2DE1CD7C5F99}">
      <dgm:prSet custT="1"/>
      <dgm:spPr/>
      <dgm:t>
        <a:bodyPr lIns="360000" rIns="360000"/>
        <a:lstStyle/>
        <a:p>
          <a:pPr latinLnBrk="1">
            <a:lnSpc>
              <a:spcPct val="100000"/>
            </a:lnSpc>
          </a:pPr>
          <a:r>
            <a:rPr lang="ko-KR" altLang="en-US" sz="2500" spc="-150" dirty="0" smtClean="0"/>
            <a:t> 기관간의 활발한 정보공유</a:t>
          </a:r>
          <a:endParaRPr lang="ko-KR" altLang="en-US" sz="2500" spc="-150" dirty="0"/>
        </a:p>
      </dgm:t>
    </dgm:pt>
    <dgm:pt modelId="{BFB1D3B6-9A1C-401D-B89D-BA50F4820BF3}" type="parTrans" cxnId="{BD284194-1CBA-4AD5-8EF3-5E96AC4EB18E}">
      <dgm:prSet/>
      <dgm:spPr/>
      <dgm:t>
        <a:bodyPr/>
        <a:lstStyle/>
        <a:p>
          <a:pPr latinLnBrk="1"/>
          <a:endParaRPr lang="ko-KR" altLang="en-US" sz="2500"/>
        </a:p>
      </dgm:t>
    </dgm:pt>
    <dgm:pt modelId="{20BA1AF8-1E9B-4A52-83FA-403415876FF3}" type="sibTrans" cxnId="{BD284194-1CBA-4AD5-8EF3-5E96AC4EB18E}">
      <dgm:prSet/>
      <dgm:spPr/>
      <dgm:t>
        <a:bodyPr/>
        <a:lstStyle/>
        <a:p>
          <a:pPr latinLnBrk="1"/>
          <a:endParaRPr lang="ko-KR" altLang="en-US" sz="2500"/>
        </a:p>
      </dgm:t>
    </dgm:pt>
    <dgm:pt modelId="{A40A82F2-59FE-4393-98FC-CBC4AB4F1AFD}">
      <dgm:prSet custT="1"/>
      <dgm:spPr/>
      <dgm:t>
        <a:bodyPr lIns="360000" rIns="360000"/>
        <a:lstStyle/>
        <a:p>
          <a:pPr latinLnBrk="1">
            <a:lnSpc>
              <a:spcPct val="100000"/>
            </a:lnSpc>
          </a:pPr>
          <a:r>
            <a:rPr lang="ko-KR" altLang="en-US" sz="2500" spc="-150" dirty="0" smtClean="0"/>
            <a:t> 유대감 강화와 친밀감 증대</a:t>
          </a:r>
          <a:endParaRPr lang="ko-KR" altLang="en-US" sz="2500" spc="-150" dirty="0"/>
        </a:p>
      </dgm:t>
    </dgm:pt>
    <dgm:pt modelId="{92312A6A-54AE-41E1-B243-5F9454B1C839}" type="parTrans" cxnId="{8215DBF8-E7A2-4BDE-92E2-9F452F0F9FB5}">
      <dgm:prSet/>
      <dgm:spPr/>
      <dgm:t>
        <a:bodyPr/>
        <a:lstStyle/>
        <a:p>
          <a:pPr latinLnBrk="1"/>
          <a:endParaRPr lang="ko-KR" altLang="en-US" sz="2500"/>
        </a:p>
      </dgm:t>
    </dgm:pt>
    <dgm:pt modelId="{8C3B28A5-D0D0-4495-8FF0-D78AD54C2DCC}" type="sibTrans" cxnId="{8215DBF8-E7A2-4BDE-92E2-9F452F0F9FB5}">
      <dgm:prSet/>
      <dgm:spPr/>
      <dgm:t>
        <a:bodyPr/>
        <a:lstStyle/>
        <a:p>
          <a:pPr latinLnBrk="1"/>
          <a:endParaRPr lang="ko-KR" altLang="en-US" sz="2500"/>
        </a:p>
      </dgm:t>
    </dgm:pt>
    <dgm:pt modelId="{7315AB02-9AB1-4321-9A81-488DDB250895}">
      <dgm:prSet custT="1"/>
      <dgm:spPr/>
      <dgm:t>
        <a:bodyPr lIns="360000" rIns="360000"/>
        <a:lstStyle/>
        <a:p>
          <a:pPr latinLnBrk="1">
            <a:lnSpc>
              <a:spcPct val="100000"/>
            </a:lnSpc>
          </a:pPr>
          <a:r>
            <a:rPr lang="ko-KR" altLang="en-US" sz="2500" spc="-150" dirty="0" smtClean="0"/>
            <a:t> 여러 직종 대상</a:t>
          </a:r>
          <a:r>
            <a:rPr lang="en-US" altLang="ko-KR" sz="2500" spc="-150" dirty="0" smtClean="0"/>
            <a:t>, </a:t>
          </a:r>
          <a:r>
            <a:rPr lang="ko-KR" altLang="en-US" sz="2500" spc="-150" dirty="0" smtClean="0"/>
            <a:t>다양한  교육 프로그램 개발 실시</a:t>
          </a:r>
          <a:endParaRPr lang="ko-KR" altLang="en-US" sz="2500" spc="-150" dirty="0"/>
        </a:p>
      </dgm:t>
    </dgm:pt>
    <dgm:pt modelId="{ADB28A73-5425-4924-A25B-09FBBEA085D3}" type="parTrans" cxnId="{7EEEE517-FDFC-40D1-8E12-4C13796817D4}">
      <dgm:prSet/>
      <dgm:spPr/>
      <dgm:t>
        <a:bodyPr/>
        <a:lstStyle/>
        <a:p>
          <a:pPr latinLnBrk="1"/>
          <a:endParaRPr lang="ko-KR" altLang="en-US" sz="2500"/>
        </a:p>
      </dgm:t>
    </dgm:pt>
    <dgm:pt modelId="{CBF31139-156E-4626-9AB8-9826EF064C22}" type="sibTrans" cxnId="{7EEEE517-FDFC-40D1-8E12-4C13796817D4}">
      <dgm:prSet/>
      <dgm:spPr/>
      <dgm:t>
        <a:bodyPr/>
        <a:lstStyle/>
        <a:p>
          <a:pPr latinLnBrk="1"/>
          <a:endParaRPr lang="ko-KR" altLang="en-US" sz="2500"/>
        </a:p>
      </dgm:t>
    </dgm:pt>
    <dgm:pt modelId="{0F48AEA9-A55B-4785-A045-84DD50CB1EE5}" type="pres">
      <dgm:prSet presAssocID="{0B6179AB-084F-4632-9461-312C8DCAC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39DB4D-6CC8-4DF0-8FCD-5E54D4556093}" type="pres">
      <dgm:prSet presAssocID="{5C107F71-4741-40B5-BA90-B7627FD502D2}" presName="parentLin" presStyleCnt="0"/>
      <dgm:spPr/>
    </dgm:pt>
    <dgm:pt modelId="{064C7C39-FCE9-4657-BDCE-BAD9709B5D2D}" type="pres">
      <dgm:prSet presAssocID="{5C107F71-4741-40B5-BA90-B7627FD502D2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E542649-069F-4DBD-8347-5F60A72AAFAF}" type="pres">
      <dgm:prSet presAssocID="{5C107F71-4741-40B5-BA90-B7627FD502D2}" presName="parentText" presStyleLbl="node1" presStyleIdx="0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5AB013-4530-46A2-B0CC-5BFDACA69F5F}" type="pres">
      <dgm:prSet presAssocID="{5C107F71-4741-40B5-BA90-B7627FD502D2}" presName="negativeSpace" presStyleCnt="0"/>
      <dgm:spPr/>
    </dgm:pt>
    <dgm:pt modelId="{FE8723BB-82A6-47C0-B41F-F088A0EAB855}" type="pres">
      <dgm:prSet presAssocID="{5C107F71-4741-40B5-BA90-B7627FD502D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2EE2E26-28A0-4C56-A0B7-D70FA6CE7879}" type="pres">
      <dgm:prSet presAssocID="{576413DF-1F4D-4C90-8591-97CDD6CD2275}" presName="spaceBetweenRectangles" presStyleCnt="0"/>
      <dgm:spPr/>
    </dgm:pt>
    <dgm:pt modelId="{3095B018-D4C2-44F1-BD0A-9F2302749AF5}" type="pres">
      <dgm:prSet presAssocID="{CF49DC62-1924-4371-8996-987FAE1AF474}" presName="parentLin" presStyleCnt="0"/>
      <dgm:spPr/>
    </dgm:pt>
    <dgm:pt modelId="{A8A2565D-85D9-4F97-A324-2B5BA2A1D2B4}" type="pres">
      <dgm:prSet presAssocID="{CF49DC62-1924-4371-8996-987FAE1AF474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E65D04E-C8B0-404C-98A4-734E09055BBE}" type="pres">
      <dgm:prSet presAssocID="{CF49DC62-1924-4371-8996-987FAE1AF474}" presName="parentText" presStyleLbl="node1" presStyleIdx="1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8C89CA-2DB4-4E6B-98FD-4B26E653A005}" type="pres">
      <dgm:prSet presAssocID="{CF49DC62-1924-4371-8996-987FAE1AF474}" presName="negativeSpace" presStyleCnt="0"/>
      <dgm:spPr/>
    </dgm:pt>
    <dgm:pt modelId="{3DF94731-7F9B-4404-A980-D5DB38E0ABD5}" type="pres">
      <dgm:prSet presAssocID="{CF49DC62-1924-4371-8996-987FAE1AF4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F80129-0AE4-4071-A6F0-B3D73161A1E6}" type="pres">
      <dgm:prSet presAssocID="{9365F4EE-2A94-4D85-8F3A-8C7B819BE190}" presName="spaceBetweenRectangles" presStyleCnt="0"/>
      <dgm:spPr/>
    </dgm:pt>
    <dgm:pt modelId="{16D418BD-8445-432D-8777-9891A7312406}" type="pres">
      <dgm:prSet presAssocID="{FB34F02D-DE5B-4880-A242-B3000A6EB1BF}" presName="parentLin" presStyleCnt="0"/>
      <dgm:spPr/>
    </dgm:pt>
    <dgm:pt modelId="{60B7D502-0F99-48CE-8C91-6E92504CF073}" type="pres">
      <dgm:prSet presAssocID="{FB34F02D-DE5B-4880-A242-B3000A6EB1BF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2D4D44C-BE5D-4101-B1DE-77B3EB736517}" type="pres">
      <dgm:prSet presAssocID="{FB34F02D-DE5B-4880-A242-B3000A6EB1BF}" presName="parentText" presStyleLbl="node1" presStyleIdx="2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235EB2-3170-4E54-84D2-3BD90DA19F53}" type="pres">
      <dgm:prSet presAssocID="{FB34F02D-DE5B-4880-A242-B3000A6EB1BF}" presName="negativeSpace" presStyleCnt="0"/>
      <dgm:spPr/>
    </dgm:pt>
    <dgm:pt modelId="{D5CCF0CA-B78D-4460-AD60-6A6EAEEB2D6B}" type="pres">
      <dgm:prSet presAssocID="{FB34F02D-DE5B-4880-A242-B3000A6EB1B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813BE79-1C5E-4F72-B9CA-4323F8FFABBB}" srcId="{CF49DC62-1924-4371-8996-987FAE1AF474}" destId="{5380729B-28BA-49B4-8F4D-A676C89CAC81}" srcOrd="2" destOrd="0" parTransId="{8B8C6148-5CD4-4E75-A622-2369F1E71F2D}" sibTransId="{4614942B-0642-48A6-B0C9-D25A0341598A}"/>
    <dgm:cxn modelId="{545D5182-A1B8-4536-AA2B-5823BFDD2F1D}" type="presOf" srcId="{CF49DC62-1924-4371-8996-987FAE1AF474}" destId="{3E65D04E-C8B0-404C-98A4-734E09055BBE}" srcOrd="1" destOrd="0" presId="urn:microsoft.com/office/officeart/2005/8/layout/list1"/>
    <dgm:cxn modelId="{A856FFAA-CA83-435C-A107-EA0EB99CD629}" type="presOf" srcId="{A40A82F2-59FE-4393-98FC-CBC4AB4F1AFD}" destId="{D5CCF0CA-B78D-4460-AD60-6A6EAEEB2D6B}" srcOrd="0" destOrd="1" presId="urn:microsoft.com/office/officeart/2005/8/layout/list1"/>
    <dgm:cxn modelId="{5BA5E05D-875B-43D6-9D51-AA045E5B66E0}" srcId="{CF49DC62-1924-4371-8996-987FAE1AF474}" destId="{3439F381-7877-41D1-8B25-0E11F8C655E1}" srcOrd="1" destOrd="0" parTransId="{F688D9EE-246A-499E-830B-EA952F9C42C2}" sibTransId="{15091320-8B10-4B8C-9147-922F03B0DCE2}"/>
    <dgm:cxn modelId="{89E442A3-7227-41BC-A74A-6A765F455B74}" type="presOf" srcId="{2AE49850-2AAA-4978-8D41-4837031867F9}" destId="{FE8723BB-82A6-47C0-B41F-F088A0EAB855}" srcOrd="0" destOrd="0" presId="urn:microsoft.com/office/officeart/2005/8/layout/list1"/>
    <dgm:cxn modelId="{90BE5C19-8638-41E1-B61E-AAD6493F0C43}" srcId="{0B6179AB-084F-4632-9461-312C8DCAC07A}" destId="{5C107F71-4741-40B5-BA90-B7627FD502D2}" srcOrd="0" destOrd="0" parTransId="{C4453763-A374-4425-B758-8E74988C7532}" sibTransId="{576413DF-1F4D-4C90-8591-97CDD6CD2275}"/>
    <dgm:cxn modelId="{40545F95-6411-4021-BE40-1B6ED8370E69}" type="presOf" srcId="{0B6179AB-084F-4632-9461-312C8DCAC07A}" destId="{0F48AEA9-A55B-4785-A045-84DD50CB1EE5}" srcOrd="0" destOrd="0" presId="urn:microsoft.com/office/officeart/2005/8/layout/list1"/>
    <dgm:cxn modelId="{22FDB554-F703-47CA-A880-DD932B655F57}" type="presOf" srcId="{3439F381-7877-41D1-8B25-0E11F8C655E1}" destId="{3DF94731-7F9B-4404-A980-D5DB38E0ABD5}" srcOrd="0" destOrd="1" presId="urn:microsoft.com/office/officeart/2005/8/layout/list1"/>
    <dgm:cxn modelId="{28AEDA71-0B6F-489A-B907-200B3BC7B999}" srcId="{5C107F71-4741-40B5-BA90-B7627FD502D2}" destId="{DEFF88B7-C906-4932-B947-1ADF3924FB74}" srcOrd="1" destOrd="0" parTransId="{E3CAED63-6DFF-4736-A638-15BC44DDFC0F}" sibTransId="{8457F472-9D9E-48A7-81C9-160A67E90D01}"/>
    <dgm:cxn modelId="{F210998E-1A47-47A5-8FD8-B851E5346B7D}" type="presOf" srcId="{5C107F71-4741-40B5-BA90-B7627FD502D2}" destId="{CE542649-069F-4DBD-8347-5F60A72AAFAF}" srcOrd="1" destOrd="0" presId="urn:microsoft.com/office/officeart/2005/8/layout/list1"/>
    <dgm:cxn modelId="{7EEEE517-FDFC-40D1-8E12-4C13796817D4}" srcId="{FB34F02D-DE5B-4880-A242-B3000A6EB1BF}" destId="{7315AB02-9AB1-4321-9A81-488DDB250895}" srcOrd="2" destOrd="0" parTransId="{ADB28A73-5425-4924-A25B-09FBBEA085D3}" sibTransId="{CBF31139-156E-4626-9AB8-9826EF064C22}"/>
    <dgm:cxn modelId="{80E17008-66EC-4C34-99BC-55DAB0B12A9A}" srcId="{0B6179AB-084F-4632-9461-312C8DCAC07A}" destId="{CF49DC62-1924-4371-8996-987FAE1AF474}" srcOrd="1" destOrd="0" parTransId="{D62158E9-9188-4830-9019-F03D527D145F}" sibTransId="{9365F4EE-2A94-4D85-8F3A-8C7B819BE190}"/>
    <dgm:cxn modelId="{4ED42378-E2E2-4621-9D5A-3FE911269CD8}" srcId="{CF49DC62-1924-4371-8996-987FAE1AF474}" destId="{615D59D9-F420-4F8A-BEBC-2D3CF496FDDA}" srcOrd="3" destOrd="0" parTransId="{C392EB41-9C46-4FF0-889F-7EF877A9AC18}" sibTransId="{79EBACA1-9674-4233-A56B-895E0DC0EF8B}"/>
    <dgm:cxn modelId="{A3DE9F32-EE75-4BC6-AE74-3D332BA717ED}" type="presOf" srcId="{7315AB02-9AB1-4321-9A81-488DDB250895}" destId="{D5CCF0CA-B78D-4460-AD60-6A6EAEEB2D6B}" srcOrd="0" destOrd="2" presId="urn:microsoft.com/office/officeart/2005/8/layout/list1"/>
    <dgm:cxn modelId="{264DC6A9-8658-44FB-B489-9CF8F7CA44EE}" srcId="{0B6179AB-084F-4632-9461-312C8DCAC07A}" destId="{FB34F02D-DE5B-4880-A242-B3000A6EB1BF}" srcOrd="2" destOrd="0" parTransId="{589F9FAD-E415-483E-AA97-8E4DBB9710D1}" sibTransId="{6A04B1A8-23A1-4CF5-822C-99FD42F5AE0A}"/>
    <dgm:cxn modelId="{F056452D-6B81-4985-B7DE-89D12492E4B0}" type="presOf" srcId="{5380729B-28BA-49B4-8F4D-A676C89CAC81}" destId="{3DF94731-7F9B-4404-A980-D5DB38E0ABD5}" srcOrd="0" destOrd="2" presId="urn:microsoft.com/office/officeart/2005/8/layout/list1"/>
    <dgm:cxn modelId="{48D17B48-EAD0-44D1-96F7-B6D68E714423}" type="presOf" srcId="{5C107F71-4741-40B5-BA90-B7627FD502D2}" destId="{064C7C39-FCE9-4657-BDCE-BAD9709B5D2D}" srcOrd="0" destOrd="0" presId="urn:microsoft.com/office/officeart/2005/8/layout/list1"/>
    <dgm:cxn modelId="{D57C19B7-27F3-45EB-9FC4-84360640342D}" srcId="{5C107F71-4741-40B5-BA90-B7627FD502D2}" destId="{2AE49850-2AAA-4978-8D41-4837031867F9}" srcOrd="0" destOrd="0" parTransId="{5D81F4B4-E229-4DA7-8992-59D25D473149}" sibTransId="{906881E8-B907-4F74-A32B-9DEF57686BFA}"/>
    <dgm:cxn modelId="{19768358-EE36-4DB8-AD4E-173332D07EF2}" type="presOf" srcId="{FB34F02D-DE5B-4880-A242-B3000A6EB1BF}" destId="{60B7D502-0F99-48CE-8C91-6E92504CF073}" srcOrd="0" destOrd="0" presId="urn:microsoft.com/office/officeart/2005/8/layout/list1"/>
    <dgm:cxn modelId="{AEB973C4-302D-409F-8F2F-49423D6B8CBB}" type="presOf" srcId="{CF49DC62-1924-4371-8996-987FAE1AF474}" destId="{A8A2565D-85D9-4F97-A324-2B5BA2A1D2B4}" srcOrd="0" destOrd="0" presId="urn:microsoft.com/office/officeart/2005/8/layout/list1"/>
    <dgm:cxn modelId="{6E567B6A-1899-4784-9022-7E9B87E77C75}" type="presOf" srcId="{751CA7B3-24F8-4780-BE02-2DE1CD7C5F99}" destId="{D5CCF0CA-B78D-4460-AD60-6A6EAEEB2D6B}" srcOrd="0" destOrd="0" presId="urn:microsoft.com/office/officeart/2005/8/layout/list1"/>
    <dgm:cxn modelId="{21CA266F-C23E-43E7-869A-B11567BAED1B}" type="presOf" srcId="{615D59D9-F420-4F8A-BEBC-2D3CF496FDDA}" destId="{3DF94731-7F9B-4404-A980-D5DB38E0ABD5}" srcOrd="0" destOrd="3" presId="urn:microsoft.com/office/officeart/2005/8/layout/list1"/>
    <dgm:cxn modelId="{1979A8A0-A522-45B9-BAFA-E9DFAC23CDA0}" srcId="{CF49DC62-1924-4371-8996-987FAE1AF474}" destId="{F898ED16-5D58-477D-AC37-9FD65D425528}" srcOrd="0" destOrd="0" parTransId="{047983EB-D689-4140-838D-8E3987387CEC}" sibTransId="{041C879A-4AF4-46FB-9F59-DFA66E68B3C8}"/>
    <dgm:cxn modelId="{7051D9DA-0BAD-4D6B-90F0-9ACC87902DC6}" type="presOf" srcId="{F898ED16-5D58-477D-AC37-9FD65D425528}" destId="{3DF94731-7F9B-4404-A980-D5DB38E0ABD5}" srcOrd="0" destOrd="0" presId="urn:microsoft.com/office/officeart/2005/8/layout/list1"/>
    <dgm:cxn modelId="{BD284194-1CBA-4AD5-8EF3-5E96AC4EB18E}" srcId="{FB34F02D-DE5B-4880-A242-B3000A6EB1BF}" destId="{751CA7B3-24F8-4780-BE02-2DE1CD7C5F99}" srcOrd="0" destOrd="0" parTransId="{BFB1D3B6-9A1C-401D-B89D-BA50F4820BF3}" sibTransId="{20BA1AF8-1E9B-4A52-83FA-403415876FF3}"/>
    <dgm:cxn modelId="{440C4FC9-550E-4E74-BFF1-2577104856EE}" type="presOf" srcId="{DEFF88B7-C906-4932-B947-1ADF3924FB74}" destId="{FE8723BB-82A6-47C0-B41F-F088A0EAB855}" srcOrd="0" destOrd="1" presId="urn:microsoft.com/office/officeart/2005/8/layout/list1"/>
    <dgm:cxn modelId="{A97208EE-DA6E-476F-962F-CE40328585D6}" type="presOf" srcId="{FB34F02D-DE5B-4880-A242-B3000A6EB1BF}" destId="{A2D4D44C-BE5D-4101-B1DE-77B3EB736517}" srcOrd="1" destOrd="0" presId="urn:microsoft.com/office/officeart/2005/8/layout/list1"/>
    <dgm:cxn modelId="{8215DBF8-E7A2-4BDE-92E2-9F452F0F9FB5}" srcId="{FB34F02D-DE5B-4880-A242-B3000A6EB1BF}" destId="{A40A82F2-59FE-4393-98FC-CBC4AB4F1AFD}" srcOrd="1" destOrd="0" parTransId="{92312A6A-54AE-41E1-B243-5F9454B1C839}" sibTransId="{8C3B28A5-D0D0-4495-8FF0-D78AD54C2DCC}"/>
    <dgm:cxn modelId="{D8821672-1318-4701-A04B-233B6FE50CDE}" type="presParOf" srcId="{0F48AEA9-A55B-4785-A045-84DD50CB1EE5}" destId="{5639DB4D-6CC8-4DF0-8FCD-5E54D4556093}" srcOrd="0" destOrd="0" presId="urn:microsoft.com/office/officeart/2005/8/layout/list1"/>
    <dgm:cxn modelId="{E8FA1212-A65B-4FA9-B9BC-022FEF58B31D}" type="presParOf" srcId="{5639DB4D-6CC8-4DF0-8FCD-5E54D4556093}" destId="{064C7C39-FCE9-4657-BDCE-BAD9709B5D2D}" srcOrd="0" destOrd="0" presId="urn:microsoft.com/office/officeart/2005/8/layout/list1"/>
    <dgm:cxn modelId="{FBF7E07F-3452-4B68-8A0E-4D4F01DEF6A5}" type="presParOf" srcId="{5639DB4D-6CC8-4DF0-8FCD-5E54D4556093}" destId="{CE542649-069F-4DBD-8347-5F60A72AAFAF}" srcOrd="1" destOrd="0" presId="urn:microsoft.com/office/officeart/2005/8/layout/list1"/>
    <dgm:cxn modelId="{0285182D-C112-45CC-BC17-E8E1620D2FD2}" type="presParOf" srcId="{0F48AEA9-A55B-4785-A045-84DD50CB1EE5}" destId="{435AB013-4530-46A2-B0CC-5BFDACA69F5F}" srcOrd="1" destOrd="0" presId="urn:microsoft.com/office/officeart/2005/8/layout/list1"/>
    <dgm:cxn modelId="{89FDCEEB-F30D-40E5-B15E-02341DF65C35}" type="presParOf" srcId="{0F48AEA9-A55B-4785-A045-84DD50CB1EE5}" destId="{FE8723BB-82A6-47C0-B41F-F088A0EAB855}" srcOrd="2" destOrd="0" presId="urn:microsoft.com/office/officeart/2005/8/layout/list1"/>
    <dgm:cxn modelId="{9B94D77D-7EEE-4D2C-8F92-EA162B7FFEBB}" type="presParOf" srcId="{0F48AEA9-A55B-4785-A045-84DD50CB1EE5}" destId="{62EE2E26-28A0-4C56-A0B7-D70FA6CE7879}" srcOrd="3" destOrd="0" presId="urn:microsoft.com/office/officeart/2005/8/layout/list1"/>
    <dgm:cxn modelId="{5292420D-2F0E-4BA7-8F9E-B6A009EA30C1}" type="presParOf" srcId="{0F48AEA9-A55B-4785-A045-84DD50CB1EE5}" destId="{3095B018-D4C2-44F1-BD0A-9F2302749AF5}" srcOrd="4" destOrd="0" presId="urn:microsoft.com/office/officeart/2005/8/layout/list1"/>
    <dgm:cxn modelId="{10AD77AD-A811-4D77-9686-E61CA3C64065}" type="presParOf" srcId="{3095B018-D4C2-44F1-BD0A-9F2302749AF5}" destId="{A8A2565D-85D9-4F97-A324-2B5BA2A1D2B4}" srcOrd="0" destOrd="0" presId="urn:microsoft.com/office/officeart/2005/8/layout/list1"/>
    <dgm:cxn modelId="{74CEC009-6DD8-406B-B90D-373BBFB77F55}" type="presParOf" srcId="{3095B018-D4C2-44F1-BD0A-9F2302749AF5}" destId="{3E65D04E-C8B0-404C-98A4-734E09055BBE}" srcOrd="1" destOrd="0" presId="urn:microsoft.com/office/officeart/2005/8/layout/list1"/>
    <dgm:cxn modelId="{2BE2D62D-608B-4313-B2C2-32EFAF7D04A4}" type="presParOf" srcId="{0F48AEA9-A55B-4785-A045-84DD50CB1EE5}" destId="{258C89CA-2DB4-4E6B-98FD-4B26E653A005}" srcOrd="5" destOrd="0" presId="urn:microsoft.com/office/officeart/2005/8/layout/list1"/>
    <dgm:cxn modelId="{057D42F9-BFD5-495D-898D-B8D79D6FD771}" type="presParOf" srcId="{0F48AEA9-A55B-4785-A045-84DD50CB1EE5}" destId="{3DF94731-7F9B-4404-A980-D5DB38E0ABD5}" srcOrd="6" destOrd="0" presId="urn:microsoft.com/office/officeart/2005/8/layout/list1"/>
    <dgm:cxn modelId="{B8146F24-D1CA-4492-93E6-825FB5DA52F7}" type="presParOf" srcId="{0F48AEA9-A55B-4785-A045-84DD50CB1EE5}" destId="{6AF80129-0AE4-4071-A6F0-B3D73161A1E6}" srcOrd="7" destOrd="0" presId="urn:microsoft.com/office/officeart/2005/8/layout/list1"/>
    <dgm:cxn modelId="{5EF33BEB-2FDC-4D72-BB3E-5EB1F402AB87}" type="presParOf" srcId="{0F48AEA9-A55B-4785-A045-84DD50CB1EE5}" destId="{16D418BD-8445-432D-8777-9891A7312406}" srcOrd="8" destOrd="0" presId="urn:microsoft.com/office/officeart/2005/8/layout/list1"/>
    <dgm:cxn modelId="{376C2A32-7AEE-4070-AC6C-8A4954096444}" type="presParOf" srcId="{16D418BD-8445-432D-8777-9891A7312406}" destId="{60B7D502-0F99-48CE-8C91-6E92504CF073}" srcOrd="0" destOrd="0" presId="urn:microsoft.com/office/officeart/2005/8/layout/list1"/>
    <dgm:cxn modelId="{70ED83B3-6231-443B-B772-1503EFCA493C}" type="presParOf" srcId="{16D418BD-8445-432D-8777-9891A7312406}" destId="{A2D4D44C-BE5D-4101-B1DE-77B3EB736517}" srcOrd="1" destOrd="0" presId="urn:microsoft.com/office/officeart/2005/8/layout/list1"/>
    <dgm:cxn modelId="{5E1CEE45-442F-400F-B5FA-6083C733C839}" type="presParOf" srcId="{0F48AEA9-A55B-4785-A045-84DD50CB1EE5}" destId="{22235EB2-3170-4E54-84D2-3BD90DA19F53}" srcOrd="9" destOrd="0" presId="urn:microsoft.com/office/officeart/2005/8/layout/list1"/>
    <dgm:cxn modelId="{5B56E31C-C69F-43E3-8407-D64209782153}" type="presParOf" srcId="{0F48AEA9-A55B-4785-A045-84DD50CB1EE5}" destId="{D5CCF0CA-B78D-4460-AD60-6A6EAEEB2D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0F200-5992-4D8D-BE4A-5B079B6C0BF3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109F6EC5-6B26-470A-BB18-13573B00D4A0}">
      <dgm:prSet phldrT="[텍스트]" custT="1"/>
      <dgm:spPr/>
      <dgm:t>
        <a:bodyPr/>
        <a:lstStyle/>
        <a:p>
          <a:pPr latinLnBrk="1"/>
          <a:r>
            <a:rPr lang="ko-KR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향후 과제</a:t>
          </a:r>
          <a:endParaRPr lang="ko-KR" alt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09754-DB12-40A1-A848-C3BAD937D78F}" type="parTrans" cxnId="{B3857FA7-4B01-4122-82DA-DDCC6ECEA5F6}">
      <dgm:prSet/>
      <dgm:spPr/>
      <dgm:t>
        <a:bodyPr/>
        <a:lstStyle/>
        <a:p>
          <a:pPr latinLnBrk="1"/>
          <a:endParaRPr lang="ko-KR" altLang="en-US" sz="2500"/>
        </a:p>
      </dgm:t>
    </dgm:pt>
    <dgm:pt modelId="{C57B86C8-37AD-4D48-AE70-B4A8BA6BC33F}" type="sibTrans" cxnId="{B3857FA7-4B01-4122-82DA-DDCC6ECEA5F6}">
      <dgm:prSet/>
      <dgm:spPr/>
      <dgm:t>
        <a:bodyPr/>
        <a:lstStyle/>
        <a:p>
          <a:pPr latinLnBrk="1"/>
          <a:endParaRPr lang="ko-KR" altLang="en-US" sz="2500"/>
        </a:p>
      </dgm:t>
    </dgm:pt>
    <dgm:pt modelId="{12C886D5-7A4B-4C64-9147-87CB0A7E8E3A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 공동사업으로는 인식확산을 위한 홍보 캠페인</a:t>
          </a:r>
          <a:r>
            <a:rPr lang="en-US" altLang="ko-KR" sz="2500" dirty="0" smtClean="0"/>
            <a:t>, </a:t>
          </a:r>
          <a:r>
            <a:rPr lang="ko-KR" altLang="en-US" sz="2500" dirty="0" smtClean="0"/>
            <a:t>전문인</a:t>
          </a:r>
          <a:r>
            <a:rPr lang="en-US" altLang="ko-KR" sz="2500" dirty="0" smtClean="0"/>
            <a:t>, </a:t>
          </a:r>
          <a:r>
            <a:rPr lang="ko-KR" altLang="en-US" sz="2500" dirty="0" smtClean="0"/>
            <a:t>자원봉사자 및 지역주민 대상의 교육 사업이 대부분이었음</a:t>
          </a:r>
          <a:endParaRPr lang="ko-KR" altLang="en-US" sz="2500" dirty="0"/>
        </a:p>
      </dgm:t>
    </dgm:pt>
    <dgm:pt modelId="{5D5155FB-6F90-456E-B05E-1A913886EB6B}" type="parTrans" cxnId="{4BD5AF01-EC47-4116-A85F-3FA644712731}">
      <dgm:prSet/>
      <dgm:spPr/>
      <dgm:t>
        <a:bodyPr/>
        <a:lstStyle/>
        <a:p>
          <a:pPr latinLnBrk="1"/>
          <a:endParaRPr lang="ko-KR" altLang="en-US" sz="2500"/>
        </a:p>
      </dgm:t>
    </dgm:pt>
    <dgm:pt modelId="{F4969128-7928-43CB-9804-87E8D2B560A6}" type="sibTrans" cxnId="{4BD5AF01-EC47-4116-A85F-3FA644712731}">
      <dgm:prSet/>
      <dgm:spPr/>
      <dgm:t>
        <a:bodyPr/>
        <a:lstStyle/>
        <a:p>
          <a:pPr latinLnBrk="1"/>
          <a:endParaRPr lang="ko-KR" altLang="en-US" sz="2500"/>
        </a:p>
      </dgm:t>
    </dgm:pt>
    <dgm:pt modelId="{60446C7F-B9CE-48BF-B37F-2B5EA2E44DF8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타 지역에 비해 완화의료기관이 많으나 경북의 경우 포항 지역 한곳 </a:t>
          </a:r>
          <a:r>
            <a:rPr lang="ko-KR" altLang="en-US" sz="2500" dirty="0" err="1" smtClean="0"/>
            <a:t>뿐임나머지</a:t>
          </a:r>
          <a:r>
            <a:rPr lang="ko-KR" altLang="en-US" sz="2500" dirty="0" smtClean="0"/>
            <a:t> 지역은 서비스 접근성의 불균형이 초래되고 있음</a:t>
          </a:r>
          <a:endParaRPr lang="ko-KR" altLang="en-US" sz="2500" dirty="0"/>
        </a:p>
      </dgm:t>
    </dgm:pt>
    <dgm:pt modelId="{5EC284F2-A588-4DF2-89BF-3C7D2CD044D4}" type="parTrans" cxnId="{8D18A860-2015-411D-B391-BB467974CF2B}">
      <dgm:prSet/>
      <dgm:spPr/>
      <dgm:t>
        <a:bodyPr/>
        <a:lstStyle/>
        <a:p>
          <a:pPr latinLnBrk="1"/>
          <a:endParaRPr lang="ko-KR" altLang="en-US" sz="2500"/>
        </a:p>
      </dgm:t>
    </dgm:pt>
    <dgm:pt modelId="{BBD72352-1649-450B-B87B-0F923D4E4FA6}" type="sibTrans" cxnId="{8D18A860-2015-411D-B391-BB467974CF2B}">
      <dgm:prSet/>
      <dgm:spPr/>
      <dgm:t>
        <a:bodyPr/>
        <a:lstStyle/>
        <a:p>
          <a:pPr latinLnBrk="1"/>
          <a:endParaRPr lang="ko-KR" altLang="en-US" sz="2500"/>
        </a:p>
      </dgm:t>
    </dgm:pt>
    <dgm:pt modelId="{AE2B689A-6730-4182-B424-9B743B29E318}">
      <dgm:prSet phldrT="[텍스트]" custT="1"/>
      <dgm:spPr/>
      <dgm:t>
        <a:bodyPr/>
        <a:lstStyle/>
        <a:p>
          <a:pPr latinLnBrk="1"/>
          <a:endParaRPr lang="ko-KR" altLang="en-US" sz="2500" dirty="0"/>
        </a:p>
      </dgm:t>
    </dgm:pt>
    <dgm:pt modelId="{16BD89AD-1811-4B57-B628-534F15C7FD31}" type="parTrans" cxnId="{F67B8655-AAA1-4AE7-996F-681188666C47}">
      <dgm:prSet/>
      <dgm:spPr/>
      <dgm:t>
        <a:bodyPr/>
        <a:lstStyle/>
        <a:p>
          <a:pPr latinLnBrk="1"/>
          <a:endParaRPr lang="ko-KR" altLang="en-US" sz="2500"/>
        </a:p>
      </dgm:t>
    </dgm:pt>
    <dgm:pt modelId="{0774C362-81F3-4C88-A442-F7C73E486DBC}" type="sibTrans" cxnId="{F67B8655-AAA1-4AE7-996F-681188666C47}">
      <dgm:prSet/>
      <dgm:spPr/>
      <dgm:t>
        <a:bodyPr/>
        <a:lstStyle/>
        <a:p>
          <a:pPr latinLnBrk="1"/>
          <a:endParaRPr lang="ko-KR" altLang="en-US" sz="2500"/>
        </a:p>
      </dgm:t>
    </dgm:pt>
    <dgm:pt modelId="{06CD323A-826D-414E-89CC-579784B0622B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호스피스 완화의료 서비스 공급 기반 확충을 위한 지원 사업 및 자문 등으로 병상 수 증가와 서비스 이용률의 증대를 위한 노력이 필요</a:t>
          </a:r>
          <a:endParaRPr lang="ko-KR" altLang="en-US" sz="2500" dirty="0"/>
        </a:p>
      </dgm:t>
    </dgm:pt>
    <dgm:pt modelId="{42709FE3-A5D8-49A8-A955-66DEFE1F61CB}" type="parTrans" cxnId="{C4E2038E-0C3C-4271-94DE-B6751C518A83}">
      <dgm:prSet/>
      <dgm:spPr/>
      <dgm:t>
        <a:bodyPr/>
        <a:lstStyle/>
        <a:p>
          <a:pPr latinLnBrk="1"/>
          <a:endParaRPr lang="ko-KR" altLang="en-US" sz="2500"/>
        </a:p>
      </dgm:t>
    </dgm:pt>
    <dgm:pt modelId="{384C0F62-494F-4722-B028-B17C01640DAC}" type="sibTrans" cxnId="{C4E2038E-0C3C-4271-94DE-B6751C518A83}">
      <dgm:prSet/>
      <dgm:spPr/>
      <dgm:t>
        <a:bodyPr/>
        <a:lstStyle/>
        <a:p>
          <a:pPr latinLnBrk="1"/>
          <a:endParaRPr lang="ko-KR" altLang="en-US" sz="2500"/>
        </a:p>
      </dgm:t>
    </dgm:pt>
    <dgm:pt modelId="{CDB39A47-98D9-44AC-A745-EEE50C2F7248}">
      <dgm:prSet phldrT="[텍스트]" custT="1"/>
      <dgm:spPr/>
      <dgm:t>
        <a:bodyPr/>
        <a:lstStyle/>
        <a:p>
          <a:pPr latinLnBrk="1"/>
          <a:endParaRPr lang="ko-KR" altLang="en-US" sz="2500" dirty="0"/>
        </a:p>
      </dgm:t>
    </dgm:pt>
    <dgm:pt modelId="{60AA74D0-4400-4D6E-9BE4-7DF9B08B17C2}" type="parTrans" cxnId="{3F65EAE0-C704-4D36-81FB-A7D34F942DA7}">
      <dgm:prSet/>
      <dgm:spPr/>
      <dgm:t>
        <a:bodyPr/>
        <a:lstStyle/>
        <a:p>
          <a:pPr latinLnBrk="1"/>
          <a:endParaRPr lang="ko-KR" altLang="en-US" sz="2500"/>
        </a:p>
      </dgm:t>
    </dgm:pt>
    <dgm:pt modelId="{581D5295-ACA2-4A0C-A004-7137C392D10D}" type="sibTrans" cxnId="{3F65EAE0-C704-4D36-81FB-A7D34F942DA7}">
      <dgm:prSet/>
      <dgm:spPr/>
      <dgm:t>
        <a:bodyPr/>
        <a:lstStyle/>
        <a:p>
          <a:pPr latinLnBrk="1"/>
          <a:endParaRPr lang="ko-KR" altLang="en-US" sz="2500"/>
        </a:p>
      </dgm:t>
    </dgm:pt>
    <dgm:pt modelId="{5F40F07A-3EDA-40D8-9C74-2E588F799440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호스피스 완화의료 서비스의 질적 향상을 위한 프로그램  개발과 보급 등 </a:t>
          </a:r>
          <a:r>
            <a:rPr lang="ko-KR" altLang="en-US" sz="2500" dirty="0" err="1" smtClean="0"/>
            <a:t>권역별</a:t>
          </a:r>
          <a:r>
            <a:rPr lang="ko-KR" altLang="en-US" sz="2500" dirty="0" smtClean="0"/>
            <a:t> 활동의 구심체 역할을 할 필요가 있음</a:t>
          </a:r>
          <a:endParaRPr lang="ko-KR" altLang="en-US" sz="2500" dirty="0"/>
        </a:p>
      </dgm:t>
    </dgm:pt>
    <dgm:pt modelId="{8D86BB4B-E429-4F49-B571-B13CBFE31190}" type="parTrans" cxnId="{5765A88F-22A1-488A-8D07-24978B9C56B7}">
      <dgm:prSet/>
      <dgm:spPr/>
      <dgm:t>
        <a:bodyPr/>
        <a:lstStyle/>
        <a:p>
          <a:pPr latinLnBrk="1"/>
          <a:endParaRPr lang="ko-KR" altLang="en-US" sz="2500"/>
        </a:p>
      </dgm:t>
    </dgm:pt>
    <dgm:pt modelId="{68A3A13F-7665-4B73-BCCE-D8F43F0F5253}" type="sibTrans" cxnId="{5765A88F-22A1-488A-8D07-24978B9C56B7}">
      <dgm:prSet/>
      <dgm:spPr/>
      <dgm:t>
        <a:bodyPr/>
        <a:lstStyle/>
        <a:p>
          <a:pPr latinLnBrk="1"/>
          <a:endParaRPr lang="ko-KR" altLang="en-US" sz="2500"/>
        </a:p>
      </dgm:t>
    </dgm:pt>
    <dgm:pt modelId="{8E700553-CB9F-4252-B237-79C4391DBE0C}">
      <dgm:prSet phldrT="[텍스트]" custT="1"/>
      <dgm:spPr/>
      <dgm:t>
        <a:bodyPr/>
        <a:lstStyle/>
        <a:p>
          <a:pPr latinLnBrk="1"/>
          <a:endParaRPr lang="ko-KR" altLang="en-US" sz="2500" dirty="0"/>
        </a:p>
      </dgm:t>
    </dgm:pt>
    <dgm:pt modelId="{52A51C5A-83F3-4F90-848D-61AFCF581997}" type="parTrans" cxnId="{A1B9FD29-34FB-4D3A-9F34-4D4F0A3D8279}">
      <dgm:prSet/>
      <dgm:spPr/>
      <dgm:t>
        <a:bodyPr/>
        <a:lstStyle/>
        <a:p>
          <a:pPr latinLnBrk="1"/>
          <a:endParaRPr lang="ko-KR" altLang="en-US" sz="2500"/>
        </a:p>
      </dgm:t>
    </dgm:pt>
    <dgm:pt modelId="{6DCD18F1-C5E0-4C77-B427-A2A86D0B9D32}" type="sibTrans" cxnId="{A1B9FD29-34FB-4D3A-9F34-4D4F0A3D8279}">
      <dgm:prSet/>
      <dgm:spPr/>
      <dgm:t>
        <a:bodyPr/>
        <a:lstStyle/>
        <a:p>
          <a:pPr latinLnBrk="1"/>
          <a:endParaRPr lang="ko-KR" altLang="en-US" sz="2500"/>
        </a:p>
      </dgm:t>
    </dgm:pt>
    <dgm:pt modelId="{44D5F46E-509B-4118-BBCB-D6AAAE576DD0}" type="pres">
      <dgm:prSet presAssocID="{D1D0F200-5992-4D8D-BE4A-5B079B6C0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BDA78-B2FC-4A1B-8F2B-37AC7A68FCEC}" type="pres">
      <dgm:prSet presAssocID="{109F6EC5-6B26-470A-BB18-13573B00D4A0}" presName="parentText" presStyleLbl="node1" presStyleIdx="0" presStyleCnt="1" custScaleY="5753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9F0C4D-AFAC-450F-A577-8723CD7F9A56}" type="pres">
      <dgm:prSet presAssocID="{109F6EC5-6B26-470A-BB18-13573B00D4A0}" presName="childText" presStyleLbl="revTx" presStyleIdx="0" presStyleCnt="1" custScaleY="930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3857FA7-4B01-4122-82DA-DDCC6ECEA5F6}" srcId="{D1D0F200-5992-4D8D-BE4A-5B079B6C0BF3}" destId="{109F6EC5-6B26-470A-BB18-13573B00D4A0}" srcOrd="0" destOrd="0" parTransId="{4F509754-DB12-40A1-A848-C3BAD937D78F}" sibTransId="{C57B86C8-37AD-4D48-AE70-B4A8BA6BC33F}"/>
    <dgm:cxn modelId="{8D18A860-2015-411D-B391-BB467974CF2B}" srcId="{109F6EC5-6B26-470A-BB18-13573B00D4A0}" destId="{60446C7F-B9CE-48BF-B37F-2B5EA2E44DF8}" srcOrd="2" destOrd="0" parTransId="{5EC284F2-A588-4DF2-89BF-3C7D2CD044D4}" sibTransId="{BBD72352-1649-450B-B87B-0F923D4E4FA6}"/>
    <dgm:cxn modelId="{F67B8655-AAA1-4AE7-996F-681188666C47}" srcId="{109F6EC5-6B26-470A-BB18-13573B00D4A0}" destId="{AE2B689A-6730-4182-B424-9B743B29E318}" srcOrd="1" destOrd="0" parTransId="{16BD89AD-1811-4B57-B628-534F15C7FD31}" sibTransId="{0774C362-81F3-4C88-A442-F7C73E486DBC}"/>
    <dgm:cxn modelId="{C4E2038E-0C3C-4271-94DE-B6751C518A83}" srcId="{109F6EC5-6B26-470A-BB18-13573B00D4A0}" destId="{06CD323A-826D-414E-89CC-579784B0622B}" srcOrd="4" destOrd="0" parTransId="{42709FE3-A5D8-49A8-A955-66DEFE1F61CB}" sibTransId="{384C0F62-494F-4722-B028-B17C01640DAC}"/>
    <dgm:cxn modelId="{3DB9949D-9B26-46A6-9482-855F18A10123}" type="presOf" srcId="{AE2B689A-6730-4182-B424-9B743B29E318}" destId="{1E9F0C4D-AFAC-450F-A577-8723CD7F9A56}" srcOrd="0" destOrd="1" presId="urn:microsoft.com/office/officeart/2005/8/layout/vList2"/>
    <dgm:cxn modelId="{DF010B3A-312E-4ADD-B47D-A4B91B7AAF10}" type="presOf" srcId="{109F6EC5-6B26-470A-BB18-13573B00D4A0}" destId="{585BDA78-B2FC-4A1B-8F2B-37AC7A68FCEC}" srcOrd="0" destOrd="0" presId="urn:microsoft.com/office/officeart/2005/8/layout/vList2"/>
    <dgm:cxn modelId="{A1B9FD29-34FB-4D3A-9F34-4D4F0A3D8279}" srcId="{109F6EC5-6B26-470A-BB18-13573B00D4A0}" destId="{8E700553-CB9F-4252-B237-79C4391DBE0C}" srcOrd="5" destOrd="0" parTransId="{52A51C5A-83F3-4F90-848D-61AFCF581997}" sibTransId="{6DCD18F1-C5E0-4C77-B427-A2A86D0B9D32}"/>
    <dgm:cxn modelId="{B44D34A1-E8CD-407B-9E9B-D8405EC2E6F6}" type="presOf" srcId="{CDB39A47-98D9-44AC-A745-EEE50C2F7248}" destId="{1E9F0C4D-AFAC-450F-A577-8723CD7F9A56}" srcOrd="0" destOrd="3" presId="urn:microsoft.com/office/officeart/2005/8/layout/vList2"/>
    <dgm:cxn modelId="{4BD5AF01-EC47-4116-A85F-3FA644712731}" srcId="{109F6EC5-6B26-470A-BB18-13573B00D4A0}" destId="{12C886D5-7A4B-4C64-9147-87CB0A7E8E3A}" srcOrd="0" destOrd="0" parTransId="{5D5155FB-6F90-456E-B05E-1A913886EB6B}" sibTransId="{F4969128-7928-43CB-9804-87E8D2B560A6}"/>
    <dgm:cxn modelId="{FDB34451-13B5-48A9-8B96-970962415687}" type="presOf" srcId="{5F40F07A-3EDA-40D8-9C74-2E588F799440}" destId="{1E9F0C4D-AFAC-450F-A577-8723CD7F9A56}" srcOrd="0" destOrd="6" presId="urn:microsoft.com/office/officeart/2005/8/layout/vList2"/>
    <dgm:cxn modelId="{E0D75691-BB36-4AA5-8D87-7CD78C4CB441}" type="presOf" srcId="{60446C7F-B9CE-48BF-B37F-2B5EA2E44DF8}" destId="{1E9F0C4D-AFAC-450F-A577-8723CD7F9A56}" srcOrd="0" destOrd="2" presId="urn:microsoft.com/office/officeart/2005/8/layout/vList2"/>
    <dgm:cxn modelId="{AB283257-DF7F-47B2-B375-22E21DF446D3}" type="presOf" srcId="{D1D0F200-5992-4D8D-BE4A-5B079B6C0BF3}" destId="{44D5F46E-509B-4118-BBCB-D6AAAE576DD0}" srcOrd="0" destOrd="0" presId="urn:microsoft.com/office/officeart/2005/8/layout/vList2"/>
    <dgm:cxn modelId="{3F65EAE0-C704-4D36-81FB-A7D34F942DA7}" srcId="{109F6EC5-6B26-470A-BB18-13573B00D4A0}" destId="{CDB39A47-98D9-44AC-A745-EEE50C2F7248}" srcOrd="3" destOrd="0" parTransId="{60AA74D0-4400-4D6E-9BE4-7DF9B08B17C2}" sibTransId="{581D5295-ACA2-4A0C-A004-7137C392D10D}"/>
    <dgm:cxn modelId="{5765A88F-22A1-488A-8D07-24978B9C56B7}" srcId="{109F6EC5-6B26-470A-BB18-13573B00D4A0}" destId="{5F40F07A-3EDA-40D8-9C74-2E588F799440}" srcOrd="6" destOrd="0" parTransId="{8D86BB4B-E429-4F49-B571-B13CBFE31190}" sibTransId="{68A3A13F-7665-4B73-BCCE-D8F43F0F5253}"/>
    <dgm:cxn modelId="{9A791E11-193B-414D-9EFD-B29AE2DB3323}" type="presOf" srcId="{12C886D5-7A4B-4C64-9147-87CB0A7E8E3A}" destId="{1E9F0C4D-AFAC-450F-A577-8723CD7F9A56}" srcOrd="0" destOrd="0" presId="urn:microsoft.com/office/officeart/2005/8/layout/vList2"/>
    <dgm:cxn modelId="{AC174099-BE5C-4F10-B966-5174DBA01E25}" type="presOf" srcId="{06CD323A-826D-414E-89CC-579784B0622B}" destId="{1E9F0C4D-AFAC-450F-A577-8723CD7F9A56}" srcOrd="0" destOrd="4" presId="urn:microsoft.com/office/officeart/2005/8/layout/vList2"/>
    <dgm:cxn modelId="{DEBF1570-1ED5-4DE5-AE1F-4717F21E590F}" type="presOf" srcId="{8E700553-CB9F-4252-B237-79C4391DBE0C}" destId="{1E9F0C4D-AFAC-450F-A577-8723CD7F9A56}" srcOrd="0" destOrd="5" presId="urn:microsoft.com/office/officeart/2005/8/layout/vList2"/>
    <dgm:cxn modelId="{40CEC008-0545-494D-9490-F2693DAD8B2C}" type="presParOf" srcId="{44D5F46E-509B-4118-BBCB-D6AAAE576DD0}" destId="{585BDA78-B2FC-4A1B-8F2B-37AC7A68FCEC}" srcOrd="0" destOrd="0" presId="urn:microsoft.com/office/officeart/2005/8/layout/vList2"/>
    <dgm:cxn modelId="{479FA261-7D31-4863-959B-E41011D58574}" type="presParOf" srcId="{44D5F46E-509B-4118-BBCB-D6AAAE576DD0}" destId="{1E9F0C4D-AFAC-450F-A577-8723CD7F9A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8723BB-82A6-47C0-B41F-F088A0EAB855}">
      <dsp:nvSpPr>
        <dsp:cNvPr id="0" name=""/>
        <dsp:cNvSpPr/>
      </dsp:nvSpPr>
      <dsp:spPr>
        <a:xfrm>
          <a:off x="0" y="496823"/>
          <a:ext cx="8064896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687324" rIns="360000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적극적인 </a:t>
          </a:r>
          <a:r>
            <a:rPr lang="ko-KR" altLang="en-US" sz="2500" kern="1200" spc="-150" dirty="0" err="1" smtClean="0"/>
            <a:t>암관리사업을</a:t>
          </a:r>
          <a:r>
            <a:rPr lang="ko-KR" altLang="en-US" sz="2500" kern="1200" spc="-150" dirty="0" smtClean="0"/>
            <a:t> 위한 운영조직과 인력 확보</a:t>
          </a:r>
          <a:endParaRPr lang="ko-KR" altLang="en-US" sz="2500" kern="1200" spc="-15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</a:t>
          </a:r>
          <a:r>
            <a:rPr lang="ko-KR" altLang="en-US" sz="2500" kern="1200" spc="-150" dirty="0" err="1" smtClean="0"/>
            <a:t>지역암센터가</a:t>
          </a:r>
          <a:r>
            <a:rPr lang="ko-KR" altLang="en-US" sz="2500" kern="1200" spc="-150" dirty="0" smtClean="0"/>
            <a:t> 선도적인 역할을 할 수 있는 토대 마련</a:t>
          </a:r>
          <a:endParaRPr lang="ko-KR" altLang="en-US" sz="2500" kern="1200" spc="-150" dirty="0"/>
        </a:p>
      </dsp:txBody>
      <dsp:txXfrm>
        <a:off x="0" y="496823"/>
        <a:ext cx="8064896" cy="1975050"/>
      </dsp:txXfrm>
    </dsp:sp>
    <dsp:sp modelId="{CE542649-069F-4DBD-8347-5F60A72AAFAF}">
      <dsp:nvSpPr>
        <dsp:cNvPr id="0" name=""/>
        <dsp:cNvSpPr/>
      </dsp:nvSpPr>
      <dsp:spPr>
        <a:xfrm>
          <a:off x="403244" y="9743"/>
          <a:ext cx="7373605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spc="-150" dirty="0" err="1" smtClean="0"/>
            <a:t>지역암관리사업</a:t>
          </a:r>
          <a:r>
            <a:rPr lang="ko-KR" altLang="en-US" sz="2500" kern="1200" spc="-150" dirty="0" smtClean="0"/>
            <a:t> 협의체 구성과 협력체계 구축</a:t>
          </a:r>
          <a:endParaRPr lang="ko-KR" altLang="en-US" sz="2500" kern="1200" spc="-150" dirty="0"/>
        </a:p>
      </dsp:txBody>
      <dsp:txXfrm>
        <a:off x="403244" y="9743"/>
        <a:ext cx="7373605" cy="974160"/>
      </dsp:txXfrm>
    </dsp:sp>
    <dsp:sp modelId="{3DF94731-7F9B-4404-A980-D5DB38E0ABD5}">
      <dsp:nvSpPr>
        <dsp:cNvPr id="0" name=""/>
        <dsp:cNvSpPr/>
      </dsp:nvSpPr>
      <dsp:spPr>
        <a:xfrm>
          <a:off x="0" y="3137153"/>
          <a:ext cx="8064896" cy="363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687324" rIns="360000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지역의 보건소</a:t>
          </a:r>
          <a:r>
            <a:rPr lang="en-US" altLang="ko-KR" sz="2500" kern="1200" spc="-150" dirty="0" smtClean="0"/>
            <a:t>, </a:t>
          </a:r>
          <a:r>
            <a:rPr lang="ko-KR" altLang="en-US" sz="2500" kern="1200" spc="-150" dirty="0" smtClean="0"/>
            <a:t>대학</a:t>
          </a:r>
          <a:r>
            <a:rPr lang="en-US" altLang="ko-KR" sz="2500" kern="1200" spc="-150" dirty="0" smtClean="0"/>
            <a:t>, </a:t>
          </a:r>
          <a:r>
            <a:rPr lang="ko-KR" altLang="en-US" sz="2500" kern="1200" spc="-150" dirty="0" smtClean="0"/>
            <a:t>의료기관의 전문가로 구성</a:t>
          </a:r>
          <a:endParaRPr lang="ko-KR" altLang="en-US" sz="2500" kern="1200" spc="-15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300" dirty="0" smtClean="0"/>
            <a:t> 지역 호스피스사업 계획 수립에 적극적인 지원 및 참여</a:t>
          </a:r>
          <a:endParaRPr lang="ko-KR" altLang="en-US" sz="2500" kern="1200" spc="-3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공동 사업을 점차적으로 확대 추진</a:t>
          </a:r>
          <a:endParaRPr lang="ko-KR" altLang="en-US" sz="2500" kern="1200" spc="-15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지역 기관간의 상호연계 및 정보공유로 사업의 시너  지 효과 증대</a:t>
          </a:r>
          <a:endParaRPr lang="ko-KR" altLang="en-US" sz="2500" kern="1200" spc="-150" dirty="0"/>
        </a:p>
      </dsp:txBody>
      <dsp:txXfrm>
        <a:off x="0" y="3137153"/>
        <a:ext cx="8064896" cy="3638250"/>
      </dsp:txXfrm>
    </dsp:sp>
    <dsp:sp modelId="{3E65D04E-C8B0-404C-98A4-734E09055BBE}">
      <dsp:nvSpPr>
        <dsp:cNvPr id="0" name=""/>
        <dsp:cNvSpPr/>
      </dsp:nvSpPr>
      <dsp:spPr>
        <a:xfrm>
          <a:off x="403244" y="2650073"/>
          <a:ext cx="7373605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spc="-150" dirty="0" err="1" smtClean="0"/>
            <a:t>암정복</a:t>
          </a:r>
          <a:r>
            <a:rPr lang="ko-KR" altLang="en-US" sz="2500" kern="1200" spc="-150" dirty="0" smtClean="0"/>
            <a:t> 호스피스 소위원회의 활동 강화</a:t>
          </a:r>
          <a:endParaRPr lang="ko-KR" altLang="en-US" sz="2500" kern="1200" spc="-150" dirty="0"/>
        </a:p>
      </dsp:txBody>
      <dsp:txXfrm>
        <a:off x="403244" y="2650073"/>
        <a:ext cx="7373605" cy="974160"/>
      </dsp:txXfrm>
    </dsp:sp>
    <dsp:sp modelId="{D5CCF0CA-B78D-4460-AD60-6A6EAEEB2D6B}">
      <dsp:nvSpPr>
        <dsp:cNvPr id="0" name=""/>
        <dsp:cNvSpPr/>
      </dsp:nvSpPr>
      <dsp:spPr>
        <a:xfrm>
          <a:off x="0" y="7440684"/>
          <a:ext cx="8064896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687324" rIns="360000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기관간의 활발한 정보공유</a:t>
          </a:r>
          <a:endParaRPr lang="ko-KR" altLang="en-US" sz="2500" kern="1200" spc="-150" dirty="0"/>
        </a:p>
        <a:p>
          <a:pPr marL="228600" lvl="1" indent="-228600" algn="l" defTabSz="11112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유대감 강화와 친밀감 증대</a:t>
          </a:r>
          <a:endParaRPr lang="ko-KR" altLang="en-US" sz="2500" kern="1200" spc="-150" dirty="0"/>
        </a:p>
        <a:p>
          <a:pPr marL="228600" lvl="1" indent="-228600" algn="l" defTabSz="111125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spc="-150" dirty="0" smtClean="0"/>
            <a:t> 여러 직종 대상</a:t>
          </a:r>
          <a:r>
            <a:rPr lang="en-US" altLang="ko-KR" sz="2500" kern="1200" spc="-150" dirty="0" smtClean="0"/>
            <a:t>, </a:t>
          </a:r>
          <a:r>
            <a:rPr lang="ko-KR" altLang="en-US" sz="2500" kern="1200" spc="-150" dirty="0" smtClean="0"/>
            <a:t>다양한  교육 프로그램 개발 실시</a:t>
          </a:r>
          <a:endParaRPr lang="ko-KR" altLang="en-US" sz="2500" kern="1200" spc="-150" dirty="0"/>
        </a:p>
      </dsp:txBody>
      <dsp:txXfrm>
        <a:off x="0" y="7440684"/>
        <a:ext cx="8064896" cy="2702700"/>
      </dsp:txXfrm>
    </dsp:sp>
    <dsp:sp modelId="{A2D4D44C-BE5D-4101-B1DE-77B3EB736517}">
      <dsp:nvSpPr>
        <dsp:cNvPr id="0" name=""/>
        <dsp:cNvSpPr/>
      </dsp:nvSpPr>
      <dsp:spPr>
        <a:xfrm>
          <a:off x="403244" y="6953604"/>
          <a:ext cx="7373605" cy="974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spc="-150" dirty="0" smtClean="0"/>
            <a:t>효과적인 사업추진</a:t>
          </a:r>
          <a:endParaRPr lang="ko-KR" altLang="en-US" sz="2500" kern="1200" spc="-150" dirty="0"/>
        </a:p>
      </dsp:txBody>
      <dsp:txXfrm>
        <a:off x="403244" y="6953604"/>
        <a:ext cx="7373605" cy="974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BDA78-B2FC-4A1B-8F2B-37AC7A68FCEC}">
      <dsp:nvSpPr>
        <dsp:cNvPr id="0" name=""/>
        <dsp:cNvSpPr/>
      </dsp:nvSpPr>
      <dsp:spPr>
        <a:xfrm>
          <a:off x="0" y="567285"/>
          <a:ext cx="6768752" cy="68861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향후 과제</a:t>
          </a:r>
          <a:endParaRPr lang="ko-KR" alt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67285"/>
        <a:ext cx="6768752" cy="688618"/>
      </dsp:txXfrm>
    </dsp:sp>
    <dsp:sp modelId="{1E9F0C4D-AFAC-450F-A577-8723CD7F9A56}">
      <dsp:nvSpPr>
        <dsp:cNvPr id="0" name=""/>
        <dsp:cNvSpPr/>
      </dsp:nvSpPr>
      <dsp:spPr>
        <a:xfrm>
          <a:off x="0" y="1255903"/>
          <a:ext cx="6768752" cy="861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08" tIns="31750" rIns="177800" bIns="3175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500" kern="1200" dirty="0" smtClean="0"/>
            <a:t> 공동사업으로는 인식확산을 위한 홍보 캠페인</a:t>
          </a:r>
          <a:r>
            <a:rPr lang="en-US" altLang="ko-KR" sz="2500" kern="1200" dirty="0" smtClean="0"/>
            <a:t>, </a:t>
          </a:r>
          <a:r>
            <a:rPr lang="ko-KR" altLang="en-US" sz="2500" kern="1200" dirty="0" smtClean="0"/>
            <a:t>전문인</a:t>
          </a:r>
          <a:r>
            <a:rPr lang="en-US" altLang="ko-KR" sz="2500" kern="1200" dirty="0" smtClean="0"/>
            <a:t>, </a:t>
          </a:r>
          <a:r>
            <a:rPr lang="ko-KR" altLang="en-US" sz="2500" kern="1200" dirty="0" smtClean="0"/>
            <a:t>자원봉사자 및 지역주민 대상의 교육 사업이 대부분이었음</a:t>
          </a: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500" kern="1200" dirty="0" smtClean="0"/>
            <a:t>타 지역에 비해 완화의료기관이 많으나 경북의 경우 포항 지역 한곳 </a:t>
          </a:r>
          <a:r>
            <a:rPr lang="ko-KR" altLang="en-US" sz="2500" kern="1200" dirty="0" err="1" smtClean="0"/>
            <a:t>뿐임나머지</a:t>
          </a:r>
          <a:r>
            <a:rPr lang="ko-KR" altLang="en-US" sz="2500" kern="1200" dirty="0" smtClean="0"/>
            <a:t> 지역은 서비스 접근성의 불균형이 초래되고 있음</a:t>
          </a: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500" kern="1200" dirty="0" smtClean="0"/>
            <a:t>호스피스 완화의료 서비스 공급 기반 확충을 위한 지원 사업 및 자문 등으로 병상 수 증가와 서비스 이용률의 증대를 위한 노력이 필요</a:t>
          </a: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altLang="en-US" sz="2500" kern="1200" dirty="0"/>
        </a:p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500" kern="1200" dirty="0" smtClean="0"/>
            <a:t>호스피스 완화의료 서비스의 질적 향상을 위한 프로그램  개발과 보급 등 </a:t>
          </a:r>
          <a:r>
            <a:rPr lang="ko-KR" altLang="en-US" sz="2500" kern="1200" dirty="0" err="1" smtClean="0"/>
            <a:t>권역별</a:t>
          </a:r>
          <a:r>
            <a:rPr lang="ko-KR" altLang="en-US" sz="2500" kern="1200" dirty="0" smtClean="0"/>
            <a:t> 활동의 구심체 역할을 할 필요가 있음</a:t>
          </a:r>
          <a:endParaRPr lang="ko-KR" altLang="en-US" sz="2500" kern="1200" dirty="0"/>
        </a:p>
      </dsp:txBody>
      <dsp:txXfrm>
        <a:off x="0" y="1255903"/>
        <a:ext cx="6768752" cy="861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EC6D7-BBAF-4F69-AC0A-4FE431B0A9FD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014D-1E55-4B79-8A01-09B7BA1CE5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C014D-1E55-4B79-8A01-09B7BA1CE52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 userDrawn="1"/>
        </p:nvGrpSpPr>
        <p:grpSpPr>
          <a:xfrm>
            <a:off x="23475058" y="0"/>
            <a:ext cx="8928992" cy="6120680"/>
            <a:chOff x="2771800" y="908720"/>
            <a:chExt cx="5292080" cy="3874282"/>
          </a:xfrm>
        </p:grpSpPr>
        <p:pic>
          <p:nvPicPr>
            <p:cNvPr id="15" name="그림 14" descr="1.JPG"/>
            <p:cNvPicPr>
              <a:picLocks noChangeAspect="1"/>
            </p:cNvPicPr>
            <p:nvPr/>
          </p:nvPicPr>
          <p:blipFill>
            <a:blip r:embed="rId2" cstate="print"/>
            <a:srcRect l="44488"/>
            <a:stretch>
              <a:fillRect/>
            </a:stretch>
          </p:blipFill>
          <p:spPr>
            <a:xfrm>
              <a:off x="2987824" y="908720"/>
              <a:ext cx="5076056" cy="3874282"/>
            </a:xfrm>
            <a:prstGeom prst="rect">
              <a:avLst/>
            </a:prstGeom>
          </p:spPr>
        </p:pic>
        <p:sp>
          <p:nvSpPr>
            <p:cNvPr id="16" name="타원 15"/>
            <p:cNvSpPr/>
            <p:nvPr/>
          </p:nvSpPr>
          <p:spPr>
            <a:xfrm>
              <a:off x="2771800" y="2780928"/>
              <a:ext cx="576064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 userDrawn="1"/>
        </p:nvGrpSpPr>
        <p:grpSpPr>
          <a:xfrm>
            <a:off x="0" y="936404"/>
            <a:ext cx="6804023" cy="6724428"/>
            <a:chOff x="0" y="764704"/>
            <a:chExt cx="4572000" cy="3874282"/>
          </a:xfrm>
        </p:grpSpPr>
        <p:pic>
          <p:nvPicPr>
            <p:cNvPr id="12" name="그림 11" descr="1.JPG"/>
            <p:cNvPicPr>
              <a:picLocks noChangeAspect="1"/>
            </p:cNvPicPr>
            <p:nvPr/>
          </p:nvPicPr>
          <p:blipFill>
            <a:blip r:embed="rId2" cstate="print"/>
            <a:srcRect r="52362"/>
            <a:stretch>
              <a:fillRect/>
            </a:stretch>
          </p:blipFill>
          <p:spPr>
            <a:xfrm>
              <a:off x="0" y="764704"/>
              <a:ext cx="4355976" cy="3874282"/>
            </a:xfrm>
            <a:prstGeom prst="rect">
              <a:avLst/>
            </a:prstGeom>
          </p:spPr>
        </p:pic>
        <p:sp>
          <p:nvSpPr>
            <p:cNvPr id="13" name="타원 12"/>
            <p:cNvSpPr/>
            <p:nvPr/>
          </p:nvSpPr>
          <p:spPr>
            <a:xfrm>
              <a:off x="3923928" y="4005064"/>
              <a:ext cx="648072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584401" y="1584476"/>
            <a:ext cx="29163645" cy="4030721"/>
          </a:xfrm>
        </p:spPr>
        <p:txBody>
          <a:bodyPr>
            <a:normAutofit/>
          </a:bodyPr>
          <a:lstStyle>
            <a:lvl1pPr>
              <a:defRPr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defRPr>
            </a:lvl1pPr>
          </a:lstStyle>
          <a:p>
            <a:r>
              <a:rPr lang="ko-KR" altLang="en-US" dirty="0" smtClean="0"/>
              <a:t>호스피스 ∙ 완화의료 네트워크 구축을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통한 지역사회 역량강화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28417" y="6120980"/>
            <a:ext cx="29019224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┃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┃ </a:t>
            </a:r>
            <a:r>
              <a:rPr lang="ko-KR" altLang="en-US" sz="5400" b="1" dirty="0" err="1" smtClean="0"/>
              <a:t>대구경북지역암센터</a:t>
            </a:r>
            <a:r>
              <a:rPr lang="ko-KR" altLang="en-US" sz="5400" b="1" dirty="0" smtClean="0"/>
              <a:t> </a:t>
            </a:r>
            <a:r>
              <a:rPr lang="ko-KR" altLang="en-US" sz="5400" b="1" dirty="0" err="1" smtClean="0"/>
              <a:t>암관리사업부</a:t>
            </a:r>
            <a:r>
              <a:rPr lang="ko-KR" altLang="en-US" sz="5400" b="1" dirty="0" smtClean="0"/>
              <a:t>   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┃ 성명 ┃ </a:t>
            </a:r>
            <a:r>
              <a:rPr lang="ko-KR" altLang="en-US" sz="5400" b="1" dirty="0" smtClean="0"/>
              <a:t>도숙희</a:t>
            </a:r>
            <a:endParaRPr lang="ko-KR" altLang="en-US" sz="5400" b="1" dirty="0"/>
          </a:p>
        </p:txBody>
      </p:sp>
      <p:pic>
        <p:nvPicPr>
          <p:cNvPr id="17" name="그림 16" descr="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404051" cy="668494"/>
          </a:xfrm>
          <a:prstGeom prst="rect">
            <a:avLst/>
          </a:prstGeom>
        </p:spPr>
      </p:pic>
      <p:pic>
        <p:nvPicPr>
          <p:cNvPr id="18" name="그림 17" descr="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42536906"/>
            <a:ext cx="32404051" cy="6684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B883-6258-4F1A-9ED8-D625C77D74F4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26FC-EA99-4492-A08D-D1BFD15010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21" Type="http://schemas.openxmlformats.org/officeDocument/2006/relationships/diagramQuickStyle" Target="../diagrams/quickStyle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diagramData" Target="../diagrams/data2.xml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microsoft.com/office/2007/relationships/diagramDrawing" Target="../diagrams/drawing1.xml"/><Relationship Id="rId28" Type="http://schemas.microsoft.com/office/2007/relationships/diagramDrawing" Target="../diagrams/drawing2.xml"/><Relationship Id="rId10" Type="http://schemas.openxmlformats.org/officeDocument/2006/relationships/image" Target="../media/image9.jpeg"/><Relationship Id="rId19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diagramColors" Target="../diagrams/colors1.xml"/><Relationship Id="rId27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3475058" y="0"/>
            <a:ext cx="8928992" cy="6120680"/>
            <a:chOff x="2771800" y="908720"/>
            <a:chExt cx="5292080" cy="3874282"/>
          </a:xfrm>
        </p:grpSpPr>
        <p:pic>
          <p:nvPicPr>
            <p:cNvPr id="5" name="그림 4" descr="1.JPG"/>
            <p:cNvPicPr>
              <a:picLocks noChangeAspect="1"/>
            </p:cNvPicPr>
            <p:nvPr/>
          </p:nvPicPr>
          <p:blipFill>
            <a:blip r:embed="rId3" cstate="print"/>
            <a:srcRect l="44488"/>
            <a:stretch>
              <a:fillRect/>
            </a:stretch>
          </p:blipFill>
          <p:spPr>
            <a:xfrm>
              <a:off x="2987824" y="908720"/>
              <a:ext cx="5076056" cy="3874282"/>
            </a:xfrm>
            <a:prstGeom prst="rect">
              <a:avLst/>
            </a:prstGeom>
          </p:spPr>
        </p:pic>
        <p:sp>
          <p:nvSpPr>
            <p:cNvPr id="6" name="타원 5"/>
            <p:cNvSpPr/>
            <p:nvPr/>
          </p:nvSpPr>
          <p:spPr>
            <a:xfrm>
              <a:off x="2771800" y="2780928"/>
              <a:ext cx="576064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0" y="936404"/>
            <a:ext cx="6804023" cy="6724428"/>
            <a:chOff x="0" y="764704"/>
            <a:chExt cx="4572000" cy="3874282"/>
          </a:xfrm>
        </p:grpSpPr>
        <p:pic>
          <p:nvPicPr>
            <p:cNvPr id="8" name="그림 7" descr="1.JPG"/>
            <p:cNvPicPr>
              <a:picLocks noChangeAspect="1"/>
            </p:cNvPicPr>
            <p:nvPr/>
          </p:nvPicPr>
          <p:blipFill>
            <a:blip r:embed="rId3" cstate="print"/>
            <a:srcRect r="52362"/>
            <a:stretch>
              <a:fillRect/>
            </a:stretch>
          </p:blipFill>
          <p:spPr>
            <a:xfrm>
              <a:off x="0" y="764704"/>
              <a:ext cx="4355976" cy="3874282"/>
            </a:xfrm>
            <a:prstGeom prst="rect">
              <a:avLst/>
            </a:prstGeom>
          </p:spPr>
        </p:pic>
        <p:sp>
          <p:nvSpPr>
            <p:cNvPr id="9" name="타원 8"/>
            <p:cNvSpPr/>
            <p:nvPr/>
          </p:nvSpPr>
          <p:spPr>
            <a:xfrm>
              <a:off x="3923928" y="4005064"/>
              <a:ext cx="648072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584401" y="1584476"/>
            <a:ext cx="29163645" cy="4030721"/>
          </a:xfrm>
        </p:spPr>
        <p:txBody>
          <a:bodyPr>
            <a:normAutofit/>
          </a:bodyPr>
          <a:lstStyle>
            <a:lvl1pPr>
              <a:defRPr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defRPr>
            </a:lvl1pPr>
          </a:lstStyle>
          <a:p>
            <a:r>
              <a:rPr lang="ko-KR" altLang="en-US" sz="9000" dirty="0" smtClean="0"/>
              <a:t>호스피스 ∙ 완화의료 네트워크 구축을 </a:t>
            </a:r>
            <a:r>
              <a:rPr lang="en-US" altLang="ko-KR" sz="9000" dirty="0" smtClean="0"/>
              <a:t/>
            </a:r>
            <a:br>
              <a:rPr lang="en-US" altLang="ko-KR" sz="9000" dirty="0" smtClean="0"/>
            </a:br>
            <a:r>
              <a:rPr lang="ko-KR" altLang="en-US" sz="9000" dirty="0" smtClean="0"/>
              <a:t>통한 지역사회 역량강화</a:t>
            </a:r>
            <a:endParaRPr lang="ko-KR" altLang="en-US" sz="9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28417" y="6120980"/>
            <a:ext cx="29019224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┃ </a:t>
            </a:r>
            <a:r>
              <a:rPr lang="ko-KR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소속</a:t>
            </a:r>
            <a:r>
              <a:rPr lang="ko-KR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ko-KR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┃ </a:t>
            </a:r>
            <a:r>
              <a:rPr lang="ko-KR" altLang="en-US" sz="5200" b="1" dirty="0" smtClean="0"/>
              <a:t>대구</a:t>
            </a:r>
            <a:r>
              <a:rPr lang="ko-KR" altLang="en-US" sz="5200" b="1" dirty="0" smtClean="0">
                <a:latin typeface="맑은 고딕"/>
                <a:ea typeface="맑은 고딕"/>
              </a:rPr>
              <a:t>∙</a:t>
            </a:r>
            <a:r>
              <a:rPr lang="ko-KR" altLang="en-US" sz="5200" b="1" dirty="0" err="1" smtClean="0"/>
              <a:t>경북지역암센터</a:t>
            </a:r>
            <a:r>
              <a:rPr lang="ko-KR" altLang="en-US" sz="5200" b="1" dirty="0" smtClean="0"/>
              <a:t> </a:t>
            </a:r>
            <a:r>
              <a:rPr lang="ko-KR" altLang="en-US" sz="5200" b="1" dirty="0" err="1" smtClean="0"/>
              <a:t>암관리사업부</a:t>
            </a:r>
            <a:r>
              <a:rPr lang="ko-KR" altLang="en-US" sz="5200" b="1" dirty="0" smtClean="0"/>
              <a:t>   </a:t>
            </a:r>
            <a:r>
              <a:rPr lang="ko-KR" alt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┃ 성명 ┃ </a:t>
            </a:r>
            <a:r>
              <a:rPr lang="ko-KR" altLang="en-US" sz="5200" b="1" dirty="0" smtClean="0"/>
              <a:t>도숙희</a:t>
            </a:r>
            <a:endParaRPr lang="ko-KR" altLang="en-US" sz="52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1080345" y="7489132"/>
            <a:ext cx="13753528" cy="864096"/>
            <a:chOff x="0" y="13395"/>
            <a:chExt cx="8208912" cy="638229"/>
          </a:xfrm>
          <a:scene3d>
            <a:camera prst="orthographicFront"/>
            <a:lightRig rig="flat" dir="t"/>
          </a:scene3d>
        </p:grpSpPr>
        <p:sp>
          <p:nvSpPr>
            <p:cNvPr id="20" name="모서리가 둥근 직사각형 19"/>
            <p:cNvSpPr/>
            <p:nvPr/>
          </p:nvSpPr>
          <p:spPr>
            <a:xfrm>
              <a:off x="0" y="13395"/>
              <a:ext cx="8208912" cy="6382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모서리가 둥근 직사각형 4"/>
            <p:cNvSpPr/>
            <p:nvPr/>
          </p:nvSpPr>
          <p:spPr>
            <a:xfrm>
              <a:off x="31156" y="44551"/>
              <a:ext cx="8146600" cy="575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600" b="1" kern="1200" dirty="0" smtClean="0"/>
                <a:t>  </a:t>
              </a:r>
              <a:r>
                <a:rPr lang="en-US" altLang="ko-KR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</a:t>
              </a:r>
              <a:r>
                <a:rPr lang="ko-KR" altLang="en-US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현황</a:t>
              </a:r>
              <a:endParaRPr lang="ko-KR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449" y="8425236"/>
            <a:ext cx="12097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1) </a:t>
            </a:r>
            <a:r>
              <a:rPr lang="ko-KR" altLang="en-US" sz="3000" b="1" dirty="0" smtClean="0"/>
              <a:t>대구</a:t>
            </a:r>
            <a:r>
              <a:rPr lang="ko-KR" altLang="en-US" sz="3000" b="1" dirty="0" smtClean="0">
                <a:latin typeface="맑은 고딕"/>
                <a:ea typeface="맑은 고딕"/>
              </a:rPr>
              <a:t>∙</a:t>
            </a:r>
            <a:r>
              <a:rPr lang="ko-KR" altLang="en-US" sz="3000" b="1" dirty="0" smtClean="0"/>
              <a:t>경북 호스피스 기관 현황</a:t>
            </a:r>
            <a:endParaRPr lang="ko-KR" altLang="en-US" sz="3000" b="1" dirty="0"/>
          </a:p>
        </p:txBody>
      </p:sp>
      <p:grpSp>
        <p:nvGrpSpPr>
          <p:cNvPr id="65" name="그룹 64"/>
          <p:cNvGrpSpPr/>
          <p:nvPr/>
        </p:nvGrpSpPr>
        <p:grpSpPr>
          <a:xfrm>
            <a:off x="1800425" y="9001300"/>
            <a:ext cx="6528725" cy="4824536"/>
            <a:chOff x="864321" y="16562140"/>
            <a:chExt cx="6528725" cy="5760640"/>
          </a:xfrm>
        </p:grpSpPr>
        <p:pic>
          <p:nvPicPr>
            <p:cNvPr id="35" name="_x62921640" descr="EMB00000fbc2da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321" y="16562140"/>
              <a:ext cx="6114483" cy="5760640"/>
            </a:xfrm>
            <a:prstGeom prst="rect">
              <a:avLst/>
            </a:prstGeom>
            <a:noFill/>
          </p:spPr>
        </p:pic>
        <p:pic>
          <p:nvPicPr>
            <p:cNvPr id="36" name="_x62921640" descr="EMB00000fbc2dab"/>
            <p:cNvPicPr>
              <a:picLocks noChangeAspect="1" noChangeArrowheads="1"/>
            </p:cNvPicPr>
            <p:nvPr/>
          </p:nvPicPr>
          <p:blipFill>
            <a:blip r:embed="rId4" cstate="print"/>
            <a:srcRect l="74772" t="33333" r="1301" b="38095"/>
            <a:stretch>
              <a:fillRect/>
            </a:stretch>
          </p:blipFill>
          <p:spPr bwMode="auto">
            <a:xfrm>
              <a:off x="5472833" y="18290332"/>
              <a:ext cx="1920213" cy="21602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8929217" y="8857284"/>
            <a:ext cx="5688631" cy="4752528"/>
            <a:chOff x="5044278" y="-6746893"/>
            <a:chExt cx="13956732" cy="51440134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5044278" y="-6746893"/>
              <a:ext cx="13956732" cy="51440134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b="1" dirty="0" smtClean="0">
                  <a:solidFill>
                    <a:schemeClr val="tx1"/>
                  </a:solidFill>
                </a:rPr>
                <a:t>대구 </a:t>
              </a:r>
              <a:r>
                <a:rPr lang="en-US" altLang="ko-KR" sz="3000" b="1" dirty="0" smtClean="0">
                  <a:solidFill>
                    <a:schemeClr val="tx1"/>
                  </a:solidFill>
                </a:rPr>
                <a:t>7</a:t>
              </a:r>
              <a:r>
                <a:rPr lang="ko-KR" altLang="en-US" sz="3000" b="1" dirty="0" smtClean="0">
                  <a:solidFill>
                    <a:schemeClr val="tx1"/>
                  </a:solidFill>
                </a:rPr>
                <a:t>개</a:t>
              </a:r>
              <a:r>
                <a:rPr lang="en-US" altLang="ko-KR" sz="3000" b="1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3000" b="1" dirty="0">
                  <a:solidFill>
                    <a:schemeClr val="tx1"/>
                  </a:solidFill>
                </a:rPr>
                <a:t>경</a:t>
              </a:r>
              <a:r>
                <a:rPr lang="ko-KR" altLang="en-US" sz="3000" b="1" dirty="0" smtClean="0">
                  <a:solidFill>
                    <a:schemeClr val="tx1"/>
                  </a:solidFill>
                </a:rPr>
                <a:t>북 </a:t>
              </a:r>
              <a:r>
                <a:rPr lang="en-US" altLang="ko-KR" sz="3000" b="1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3000" b="1" dirty="0" smtClean="0">
                  <a:solidFill>
                    <a:schemeClr val="tx1"/>
                  </a:solidFill>
                </a:rPr>
                <a:t>개 기관</a:t>
              </a:r>
              <a:endParaRPr lang="en-US" altLang="ko-KR" sz="3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3000" b="1" dirty="0">
                  <a:solidFill>
                    <a:schemeClr val="tx1"/>
                  </a:solidFill>
                </a:rPr>
                <a:t>총 </a:t>
              </a:r>
              <a:r>
                <a:rPr lang="en-US" altLang="ko-KR" sz="3000" b="1" dirty="0" smtClean="0">
                  <a:solidFill>
                    <a:schemeClr val="tx1"/>
                  </a:solidFill>
                </a:rPr>
                <a:t>130</a:t>
              </a:r>
              <a:r>
                <a:rPr lang="ko-KR" altLang="en-US" sz="3000" b="1" dirty="0" smtClean="0">
                  <a:solidFill>
                    <a:schemeClr val="tx1"/>
                  </a:solidFill>
                </a:rPr>
                <a:t>병상</a:t>
              </a:r>
              <a:endParaRPr lang="en-US" altLang="ko-KR" sz="30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28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800" spc="-150" dirty="0" smtClean="0">
                  <a:solidFill>
                    <a:schemeClr val="tx1"/>
                  </a:solidFill>
                </a:rPr>
                <a:t>대구</a:t>
              </a:r>
              <a:r>
                <a:rPr lang="ko-KR" altLang="en-US" sz="2800" spc="-150" dirty="0" smtClean="0">
                  <a:solidFill>
                    <a:schemeClr val="tx1"/>
                  </a:solidFill>
                  <a:latin typeface="맑은 고딕"/>
                  <a:ea typeface="맑은 고딕"/>
                </a:rPr>
                <a:t>∙</a:t>
              </a:r>
              <a:r>
                <a:rPr lang="ko-KR" altLang="en-US" sz="2800" spc="-150" dirty="0" smtClean="0">
                  <a:solidFill>
                    <a:schemeClr val="tx1"/>
                  </a:solidFill>
                </a:rPr>
                <a:t>경북지역 </a:t>
              </a:r>
              <a:r>
                <a:rPr lang="ko-KR" altLang="en-US" sz="2800" spc="-150" dirty="0" smtClean="0">
                  <a:solidFill>
                    <a:schemeClr val="tx1"/>
                  </a:solidFill>
                </a:rPr>
                <a:t>말기암환자를 위한 완화의료기관 적정 </a:t>
              </a:r>
              <a:r>
                <a:rPr lang="ko-KR" altLang="en-US" sz="2800" spc="-150" dirty="0" err="1" smtClean="0">
                  <a:solidFill>
                    <a:schemeClr val="tx1"/>
                  </a:solidFill>
                </a:rPr>
                <a:t>병상수</a:t>
              </a:r>
              <a:endParaRPr lang="en-US" altLang="ko-KR" sz="2800" spc="-15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2800" spc="-15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800" spc="-1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3000" b="1" dirty="0" smtClean="0">
                  <a:solidFill>
                    <a:schemeClr val="tx1"/>
                  </a:solidFill>
                </a:rPr>
                <a:t>258</a:t>
              </a:r>
              <a:r>
                <a:rPr lang="ko-KR" altLang="en-US" sz="3000" b="1" dirty="0" smtClean="0">
                  <a:solidFill>
                    <a:schemeClr val="tx1"/>
                  </a:solidFill>
                </a:rPr>
                <a:t>병상</a:t>
              </a:r>
              <a:endParaRPr lang="en-US" altLang="ko-KR" sz="3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2800" dirty="0" smtClean="0">
                  <a:solidFill>
                    <a:schemeClr val="tx1"/>
                  </a:solidFill>
                </a:rPr>
                <a:t>인구 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100</a:t>
              </a:r>
              <a:r>
                <a:rPr lang="ko-KR" altLang="en-US" sz="2800" dirty="0" err="1" smtClean="0">
                  <a:solidFill>
                    <a:schemeClr val="tx1"/>
                  </a:solidFill>
                </a:rPr>
                <a:t>만명당</a:t>
              </a:r>
              <a:r>
                <a:rPr lang="ko-KR" alt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50</a:t>
              </a:r>
              <a:r>
                <a:rPr lang="ko-KR" altLang="en-US" sz="2800" dirty="0" smtClean="0">
                  <a:solidFill>
                    <a:schemeClr val="tx1"/>
                  </a:solidFill>
                </a:rPr>
                <a:t>병상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)</a:t>
              </a:r>
              <a:endParaRPr lang="en-US" altLang="ko-KR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아래쪽 화살표 41"/>
            <p:cNvSpPr/>
            <p:nvPr/>
          </p:nvSpPr>
          <p:spPr>
            <a:xfrm>
              <a:off x="11227641" y="23649550"/>
              <a:ext cx="1590008" cy="5395559"/>
            </a:xfrm>
            <a:prstGeom prst="down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008337" y="14185876"/>
            <a:ext cx="13753528" cy="864096"/>
            <a:chOff x="0" y="13395"/>
            <a:chExt cx="8208912" cy="638229"/>
          </a:xfrm>
          <a:scene3d>
            <a:camera prst="orthographicFront"/>
            <a:lightRig rig="flat" dir="t"/>
          </a:scene3d>
        </p:grpSpPr>
        <p:sp>
          <p:nvSpPr>
            <p:cNvPr id="44" name="모서리가 둥근 직사각형 43"/>
            <p:cNvSpPr/>
            <p:nvPr/>
          </p:nvSpPr>
          <p:spPr>
            <a:xfrm>
              <a:off x="0" y="13395"/>
              <a:ext cx="8208912" cy="6382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모서리가 둥근 직사각형 4"/>
            <p:cNvSpPr/>
            <p:nvPr/>
          </p:nvSpPr>
          <p:spPr>
            <a:xfrm>
              <a:off x="31156" y="44551"/>
              <a:ext cx="8146600" cy="575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</a:t>
              </a:r>
              <a:r>
                <a:rPr lang="ko-KR" altLang="en-US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필요성 및 목</a:t>
              </a:r>
              <a:r>
                <a:rPr lang="ko-KR" altLang="en-US" sz="4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적</a:t>
              </a:r>
              <a:endParaRPr lang="ko-KR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584401" y="15770052"/>
            <a:ext cx="12889432" cy="4032448"/>
            <a:chOff x="539552" y="1772816"/>
            <a:chExt cx="8136904" cy="3361137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539552" y="1772816"/>
              <a:ext cx="8136904" cy="660223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지역내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여러기관에서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각각의 사업을 분절적으로 추진</a:t>
              </a:r>
              <a:endParaRPr lang="ko-KR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돋움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539552" y="2613100"/>
              <a:ext cx="8136904" cy="86409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지역암센터가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중심이 되어 </a:t>
              </a:r>
              <a:r>
                <a:rPr lang="ko-KR" alt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지역내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기관간의 상호연계를 위한 네트워크 구축 </a:t>
              </a:r>
              <a:endParaRPr lang="en-US" altLang="ko-K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돋움" pitchFamily="50" charset="-127"/>
              </a:endParaRPr>
            </a:p>
            <a:p>
              <a:r>
                <a:rPr lang="en-US" altLang="ko-KR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en-US" altLang="ko-KR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및 정보공유</a:t>
              </a:r>
              <a:endParaRPr lang="ko-KR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돋움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39552" y="3633445"/>
              <a:ext cx="8136904" cy="660223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지역호스피스 사업의 자문</a:t>
              </a:r>
              <a:r>
                <a:rPr lang="en-US" altLang="ko-KR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, 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계획 수립 지원</a:t>
              </a:r>
              <a:endParaRPr lang="ko-KR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돋움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539552" y="4473730"/>
              <a:ext cx="8136904" cy="660223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지역암관리자원의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 효과적 활용</a:t>
              </a:r>
              <a:r>
                <a:rPr lang="en-US" altLang="ko-KR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, </a:t>
              </a:r>
              <a:r>
                <a:rPr lang="ko-KR" alt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돋움" pitchFamily="50" charset="-127"/>
                </a:rPr>
                <a:t>사업 효과 극대화 필요성 제기</a:t>
              </a:r>
              <a:endParaRPr lang="ko-KR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돋움" pitchFamily="50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728417" y="15121980"/>
            <a:ext cx="12097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1) </a:t>
            </a:r>
            <a:r>
              <a:rPr lang="ko-KR" altLang="en-US" sz="3000" b="1" dirty="0" smtClean="0"/>
              <a:t>필요성</a:t>
            </a:r>
            <a:endParaRPr lang="ko-KR" altLang="en-US" sz="3000" b="1" dirty="0"/>
          </a:p>
        </p:txBody>
      </p:sp>
      <p:grpSp>
        <p:nvGrpSpPr>
          <p:cNvPr id="54" name="그룹 53"/>
          <p:cNvGrpSpPr/>
          <p:nvPr/>
        </p:nvGrpSpPr>
        <p:grpSpPr>
          <a:xfrm>
            <a:off x="3528617" y="21026636"/>
            <a:ext cx="8712968" cy="2520280"/>
            <a:chOff x="395536" y="3212976"/>
            <a:chExt cx="8208912" cy="2520280"/>
          </a:xfrm>
        </p:grpSpPr>
        <p:grpSp>
          <p:nvGrpSpPr>
            <p:cNvPr id="55" name="그룹 8"/>
            <p:cNvGrpSpPr/>
            <p:nvPr/>
          </p:nvGrpSpPr>
          <p:grpSpPr>
            <a:xfrm>
              <a:off x="395536" y="3284984"/>
              <a:ext cx="2376264" cy="2448272"/>
              <a:chOff x="323528" y="3284984"/>
              <a:chExt cx="2376264" cy="2448272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323528" y="3284984"/>
                <a:ext cx="2376264" cy="2448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7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23528" y="3861048"/>
                <a:ext cx="23762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호스피스 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완화의료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인식확산</a:t>
                </a:r>
                <a:endPara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그룹 11"/>
            <p:cNvGrpSpPr/>
            <p:nvPr/>
          </p:nvGrpSpPr>
          <p:grpSpPr>
            <a:xfrm>
              <a:off x="3347864" y="3284984"/>
              <a:ext cx="2376264" cy="2448272"/>
              <a:chOff x="3275856" y="3284984"/>
              <a:chExt cx="2376264" cy="2448272"/>
            </a:xfrm>
          </p:grpSpPr>
          <p:sp>
            <p:nvSpPr>
              <p:cNvPr id="60" name="타원 59"/>
              <p:cNvSpPr/>
              <p:nvPr/>
            </p:nvSpPr>
            <p:spPr>
              <a:xfrm>
                <a:off x="3275856" y="3284984"/>
                <a:ext cx="2376264" cy="2448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75856" y="3789040"/>
                <a:ext cx="23762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연계활성화 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및 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정보공유</a:t>
                </a:r>
                <a:endPara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7" name="그룹 14"/>
            <p:cNvGrpSpPr/>
            <p:nvPr/>
          </p:nvGrpSpPr>
          <p:grpSpPr>
            <a:xfrm>
              <a:off x="6228184" y="3212976"/>
              <a:ext cx="2376264" cy="2448272"/>
              <a:chOff x="6228184" y="3212976"/>
              <a:chExt cx="2376264" cy="2448272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228184" y="3212976"/>
                <a:ext cx="2376264" cy="2448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228184" y="3789040"/>
                <a:ext cx="23762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인력의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전문성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</a:t>
                </a:r>
                <a:r>
                  <a:rPr lang="ko-KR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화</a:t>
                </a:r>
                <a:endPara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2016449" y="19874508"/>
            <a:ext cx="1209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2) </a:t>
            </a:r>
            <a:r>
              <a:rPr lang="ko-KR" altLang="en-US" sz="3000" b="1" dirty="0" smtClean="0"/>
              <a:t>목적</a:t>
            </a:r>
            <a:endParaRPr lang="en-US" altLang="ko-KR" sz="3000" b="1" dirty="0" smtClean="0"/>
          </a:p>
          <a:p>
            <a:r>
              <a:rPr lang="ko-KR" altLang="en-US" sz="3000" b="1" dirty="0" smtClean="0"/>
              <a:t>    지역사회 </a:t>
            </a:r>
            <a:r>
              <a:rPr lang="ko-KR" altLang="en-US" sz="3000" b="1" dirty="0" err="1" smtClean="0"/>
              <a:t>암관리자원의</a:t>
            </a:r>
            <a:r>
              <a:rPr lang="ko-KR" altLang="en-US" sz="3000" b="1" dirty="0" smtClean="0"/>
              <a:t> 협력체계 구축을 통한 사업효과 극대화</a:t>
            </a:r>
            <a:endParaRPr lang="ko-KR" altLang="en-US" sz="3000" b="1" dirty="0"/>
          </a:p>
        </p:txBody>
      </p:sp>
      <p:grpSp>
        <p:nvGrpSpPr>
          <p:cNvPr id="66" name="그룹 65"/>
          <p:cNvGrpSpPr/>
          <p:nvPr/>
        </p:nvGrpSpPr>
        <p:grpSpPr>
          <a:xfrm>
            <a:off x="1008337" y="35428236"/>
            <a:ext cx="13753528" cy="864096"/>
            <a:chOff x="0" y="13395"/>
            <a:chExt cx="8208912" cy="638229"/>
          </a:xfrm>
          <a:scene3d>
            <a:camera prst="orthographicFront"/>
            <a:lightRig rig="flat" dir="t"/>
          </a:scene3d>
        </p:grpSpPr>
        <p:sp>
          <p:nvSpPr>
            <p:cNvPr id="67" name="모서리가 둥근 직사각형 66"/>
            <p:cNvSpPr/>
            <p:nvPr/>
          </p:nvSpPr>
          <p:spPr>
            <a:xfrm>
              <a:off x="0" y="13395"/>
              <a:ext cx="8208912" cy="6382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모서리가 둥근 직사각형 4"/>
            <p:cNvSpPr/>
            <p:nvPr/>
          </p:nvSpPr>
          <p:spPr>
            <a:xfrm>
              <a:off x="31156" y="44551"/>
              <a:ext cx="8146600" cy="575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4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altLang="ko-KR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사업추진내용</a:t>
              </a:r>
              <a:endParaRPr lang="ko-KR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512393" y="36940404"/>
            <a:ext cx="5400600" cy="4536504"/>
            <a:chOff x="539552" y="1556792"/>
            <a:chExt cx="3744416" cy="4176464"/>
          </a:xfrm>
        </p:grpSpPr>
        <p:sp>
          <p:nvSpPr>
            <p:cNvPr id="70" name="빗면 69"/>
            <p:cNvSpPr/>
            <p:nvPr/>
          </p:nvSpPr>
          <p:spPr>
            <a:xfrm>
              <a:off x="539552" y="1556792"/>
              <a:ext cx="3744416" cy="936104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대구</a:t>
              </a: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  <a:ea typeface="맑은 고딕"/>
                </a:rPr>
                <a:t>∙</a:t>
              </a:r>
              <a:r>
                <a:rPr lang="ko-KR" alt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경북지역암센터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빗면 70"/>
            <p:cNvSpPr/>
            <p:nvPr/>
          </p:nvSpPr>
          <p:spPr>
            <a:xfrm>
              <a:off x="539552" y="2636912"/>
              <a:ext cx="3744416" cy="936104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역 </a:t>
              </a: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호스피스</a:t>
              </a:r>
              <a:r>
                <a:rPr lang="en-US" altLang="ko-KR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완화의료기관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빗면 71"/>
            <p:cNvSpPr/>
            <p:nvPr/>
          </p:nvSpPr>
          <p:spPr>
            <a:xfrm>
              <a:off x="539552" y="3717032"/>
              <a:ext cx="3744416" cy="936104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보건소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빗면 72"/>
            <p:cNvSpPr/>
            <p:nvPr/>
          </p:nvSpPr>
          <p:spPr>
            <a:xfrm>
              <a:off x="539552" y="4797152"/>
              <a:ext cx="3744416" cy="936104"/>
            </a:xfrm>
            <a:prstGeom prst="bevel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지역대학</a:t>
              </a:r>
              <a:endPara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4" name="타원 73"/>
          <p:cNvSpPr/>
          <p:nvPr/>
        </p:nvSpPr>
        <p:spPr>
          <a:xfrm>
            <a:off x="11305481" y="36652372"/>
            <a:ext cx="2808312" cy="1459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ko-KR" altLang="en-US" sz="2800" dirty="0" smtClean="0"/>
              <a:t>홍보캠페인</a:t>
            </a:r>
            <a:endParaRPr lang="ko-KR" altLang="en-US" sz="2800" dirty="0"/>
          </a:p>
        </p:txBody>
      </p:sp>
      <p:grpSp>
        <p:nvGrpSpPr>
          <p:cNvPr id="75" name="그룹 74"/>
          <p:cNvGrpSpPr/>
          <p:nvPr/>
        </p:nvGrpSpPr>
        <p:grpSpPr>
          <a:xfrm>
            <a:off x="6912993" y="38092532"/>
            <a:ext cx="3168352" cy="2304256"/>
            <a:chOff x="3766240" y="2348880"/>
            <a:chExt cx="2740545" cy="2304256"/>
          </a:xfrm>
        </p:grpSpPr>
        <p:sp>
          <p:nvSpPr>
            <p:cNvPr id="76" name="오른쪽 화살표 75"/>
            <p:cNvSpPr/>
            <p:nvPr/>
          </p:nvSpPr>
          <p:spPr>
            <a:xfrm>
              <a:off x="4211960" y="3573016"/>
              <a:ext cx="1584176" cy="1080120"/>
            </a:xfrm>
            <a:prstGeom prst="rightArrow">
              <a:avLst>
                <a:gd name="adj1" fmla="val 50000"/>
                <a:gd name="adj2" fmla="val 41118"/>
              </a:avLst>
            </a:prstGeom>
            <a:solidFill>
              <a:schemeClr val="accent1">
                <a:lumMod val="75000"/>
              </a:schemeClr>
            </a:solidFill>
            <a:scene3d>
              <a:camera prst="perspectiveRelaxedModerately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66240" y="2348880"/>
              <a:ext cx="274054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 smtClean="0"/>
                <a:t>공동사업추진</a:t>
              </a:r>
              <a:endParaRPr lang="en-US" altLang="ko-KR" sz="2500" b="1" dirty="0" smtClean="0"/>
            </a:p>
            <a:p>
              <a:pPr>
                <a:buFont typeface="Arial" pitchFamily="34" charset="0"/>
                <a:buChar char="•"/>
              </a:pPr>
              <a:r>
                <a:rPr lang="ko-KR" altLang="en-US" sz="2500" dirty="0" smtClean="0"/>
                <a:t> 적극적인 참여</a:t>
              </a:r>
              <a:endParaRPr lang="en-US" altLang="ko-KR" sz="2500" dirty="0" smtClean="0"/>
            </a:p>
            <a:p>
              <a:pPr>
                <a:buFont typeface="Arial" pitchFamily="34" charset="0"/>
                <a:buChar char="•"/>
              </a:pPr>
              <a:r>
                <a:rPr lang="ko-KR" altLang="en-US" sz="2500" dirty="0" smtClean="0"/>
                <a:t> 강력한 </a:t>
              </a:r>
              <a:r>
                <a:rPr lang="ko-KR" altLang="en-US" sz="2500" dirty="0" err="1" smtClean="0"/>
                <a:t>파트너쉽</a:t>
              </a:r>
              <a:endParaRPr lang="ko-KR" altLang="en-US" sz="2500" dirty="0"/>
            </a:p>
          </p:txBody>
        </p:sp>
      </p:grpSp>
      <p:sp>
        <p:nvSpPr>
          <p:cNvPr id="78" name="타원 77"/>
          <p:cNvSpPr/>
          <p:nvPr/>
        </p:nvSpPr>
        <p:spPr>
          <a:xfrm>
            <a:off x="9073233" y="37516468"/>
            <a:ext cx="2808312" cy="1605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ko-KR" altLang="en-US" sz="2800" spc="-150" dirty="0" smtClean="0"/>
              <a:t>전문인력 </a:t>
            </a:r>
            <a:endParaRPr lang="en-US" altLang="ko-KR" sz="2800" spc="-150" dirty="0" smtClean="0"/>
          </a:p>
          <a:p>
            <a:pPr algn="ctr"/>
            <a:r>
              <a:rPr lang="ko-KR" altLang="en-US" sz="2800" spc="-150" dirty="0" smtClean="0"/>
              <a:t>교육</a:t>
            </a:r>
            <a:endParaRPr lang="ko-KR" altLang="en-US" sz="2800" spc="-150" dirty="0"/>
          </a:p>
        </p:txBody>
      </p:sp>
      <p:sp>
        <p:nvSpPr>
          <p:cNvPr id="79" name="타원 78"/>
          <p:cNvSpPr/>
          <p:nvPr/>
        </p:nvSpPr>
        <p:spPr>
          <a:xfrm>
            <a:off x="9289257" y="39244660"/>
            <a:ext cx="2808312" cy="1605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ko-KR" altLang="en-US" sz="2800" dirty="0" smtClean="0"/>
              <a:t>자원봉사자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교</a:t>
            </a:r>
            <a:r>
              <a:rPr lang="ko-KR" altLang="en-US" sz="2800" dirty="0"/>
              <a:t>육</a:t>
            </a:r>
          </a:p>
        </p:txBody>
      </p:sp>
      <p:sp>
        <p:nvSpPr>
          <p:cNvPr id="80" name="타원 79"/>
          <p:cNvSpPr/>
          <p:nvPr/>
        </p:nvSpPr>
        <p:spPr>
          <a:xfrm>
            <a:off x="11449497" y="40252772"/>
            <a:ext cx="2808312" cy="1605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ko-KR" altLang="en-US" sz="2800" dirty="0" smtClean="0"/>
              <a:t>사업지원 및 자문</a:t>
            </a:r>
            <a:endParaRPr lang="ko-KR" altLang="en-US" sz="2800" dirty="0"/>
          </a:p>
        </p:txBody>
      </p:sp>
      <p:sp>
        <p:nvSpPr>
          <p:cNvPr id="115" name="대각선 방향의 모서리가 둥근 사각형 114"/>
          <p:cNvSpPr/>
          <p:nvPr/>
        </p:nvSpPr>
        <p:spPr>
          <a:xfrm>
            <a:off x="4032673" y="23906956"/>
            <a:ext cx="7704856" cy="93610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호스피스</a:t>
            </a:r>
            <a:r>
              <a:rPr lang="ko-KR" alt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∙완화의료 네트워크 구축 모형</a:t>
            </a:r>
            <a:endParaRPr lang="ko-KR" altLang="en-US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6" name="그룹 115"/>
          <p:cNvGrpSpPr/>
          <p:nvPr/>
        </p:nvGrpSpPr>
        <p:grpSpPr>
          <a:xfrm>
            <a:off x="16130017" y="7489132"/>
            <a:ext cx="14401600" cy="792088"/>
            <a:chOff x="0" y="13395"/>
            <a:chExt cx="8208912" cy="638229"/>
          </a:xfrm>
          <a:scene3d>
            <a:camera prst="orthographicFront"/>
            <a:lightRig rig="flat" dir="t"/>
          </a:scene3d>
        </p:grpSpPr>
        <p:sp>
          <p:nvSpPr>
            <p:cNvPr id="117" name="모서리가 둥근 직사각형 116"/>
            <p:cNvSpPr/>
            <p:nvPr/>
          </p:nvSpPr>
          <p:spPr>
            <a:xfrm>
              <a:off x="0" y="13395"/>
              <a:ext cx="8208912" cy="6382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모서리가 둥근 직사각형 4"/>
            <p:cNvSpPr/>
            <p:nvPr/>
          </p:nvSpPr>
          <p:spPr>
            <a:xfrm>
              <a:off x="31156" y="44551"/>
              <a:ext cx="8146600" cy="575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4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altLang="ko-KR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사업수행실적</a:t>
              </a:r>
              <a:endParaRPr lang="ko-KR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9" name="그룹 47"/>
          <p:cNvGrpSpPr/>
          <p:nvPr/>
        </p:nvGrpSpPr>
        <p:grpSpPr>
          <a:xfrm>
            <a:off x="17858209" y="9145316"/>
            <a:ext cx="10657184" cy="2232248"/>
            <a:chOff x="179512" y="1988840"/>
            <a:chExt cx="7957392" cy="1728192"/>
          </a:xfrm>
        </p:grpSpPr>
        <p:sp>
          <p:nvSpPr>
            <p:cNvPr id="120" name="빗면 119"/>
            <p:cNvSpPr/>
            <p:nvPr/>
          </p:nvSpPr>
          <p:spPr>
            <a:xfrm>
              <a:off x="2267744" y="1988840"/>
              <a:ext cx="3816424" cy="792088"/>
            </a:xfrm>
            <a:prstGeom prst="beve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 smtClean="0"/>
                <a:t>대구</a:t>
              </a:r>
              <a:r>
                <a:rPr lang="ko-KR" altLang="en-US" sz="2500" b="1" dirty="0" smtClean="0">
                  <a:latin typeface="맑은 고딕"/>
                  <a:ea typeface="맑은 고딕"/>
                </a:rPr>
                <a:t>∙</a:t>
              </a:r>
              <a:r>
                <a:rPr lang="ko-KR" altLang="en-US" sz="2500" b="1" dirty="0" smtClean="0"/>
                <a:t>경북지역 </a:t>
              </a:r>
              <a:r>
                <a:rPr lang="ko-KR" altLang="en-US" sz="2500" b="1" dirty="0" err="1" smtClean="0"/>
                <a:t>암정복</a:t>
              </a:r>
              <a:r>
                <a:rPr lang="ko-KR" altLang="en-US" sz="2500" b="1" dirty="0" smtClean="0"/>
                <a:t> 위원회</a:t>
              </a:r>
              <a:endParaRPr lang="en-US" altLang="ko-KR" sz="2500" b="1" dirty="0" smtClean="0"/>
            </a:p>
            <a:p>
              <a:pPr algn="ctr"/>
              <a:r>
                <a:rPr lang="ko-KR" altLang="en-US" sz="2500" dirty="0" smtClean="0"/>
                <a:t>위원</a:t>
              </a:r>
              <a:r>
                <a:rPr lang="ko-KR" altLang="en-US" sz="2500" dirty="0"/>
                <a:t>장 </a:t>
              </a:r>
              <a:r>
                <a:rPr lang="en-US" altLang="ko-KR" sz="2500" dirty="0" smtClean="0"/>
                <a:t>: </a:t>
              </a:r>
              <a:r>
                <a:rPr lang="ko-KR" altLang="en-US" sz="2500" dirty="0" smtClean="0"/>
                <a:t>권태균</a:t>
              </a:r>
              <a:endParaRPr lang="ko-KR" altLang="en-US" sz="2500" dirty="0"/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179512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진료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3635896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예방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2483768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교육홍보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1331640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연구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4788024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조기검진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5940152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600" b="1" u="sng" spc="-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호스피스</a:t>
              </a:r>
              <a:endParaRPr lang="ko-KR" altLang="en-US" sz="2600" b="1" u="sng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7092280" y="3212976"/>
              <a:ext cx="1044624" cy="5040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err="1" smtClean="0">
                  <a:solidFill>
                    <a:schemeClr val="tx1"/>
                  </a:solidFill>
                </a:rPr>
                <a:t>암등록</a:t>
              </a:r>
              <a:endParaRPr lang="ko-KR" altLang="en-US" sz="2500" b="1" spc="-150" dirty="0">
                <a:solidFill>
                  <a:schemeClr val="tx1"/>
                </a:solidFill>
              </a:endParaRPr>
            </a:p>
          </p:txBody>
        </p:sp>
        <p:cxnSp>
          <p:nvCxnSpPr>
            <p:cNvPr id="128" name="꺾인 연결선 16"/>
            <p:cNvCxnSpPr>
              <a:stCxn id="121" idx="0"/>
            </p:cNvCxnSpPr>
            <p:nvPr/>
          </p:nvCxnSpPr>
          <p:spPr>
            <a:xfrm rot="5400000" flipH="1" flipV="1">
              <a:off x="2348880" y="1349896"/>
              <a:ext cx="216024" cy="3510136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꺾인 연결선 19"/>
            <p:cNvCxnSpPr>
              <a:stCxn id="124" idx="0"/>
            </p:cNvCxnSpPr>
            <p:nvPr/>
          </p:nvCxnSpPr>
          <p:spPr>
            <a:xfrm rot="5400000" flipH="1" flipV="1">
              <a:off x="2888940" y="1961964"/>
              <a:ext cx="216024" cy="2286000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꺾인 연결선 30"/>
            <p:cNvCxnSpPr>
              <a:stCxn id="125" idx="0"/>
            </p:cNvCxnSpPr>
            <p:nvPr/>
          </p:nvCxnSpPr>
          <p:spPr>
            <a:xfrm rot="16200000" flipV="1">
              <a:off x="4545124" y="2447764"/>
              <a:ext cx="216024" cy="1314400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1" name="꺾인 연결선 33"/>
            <p:cNvCxnSpPr>
              <a:stCxn id="126" idx="0"/>
            </p:cNvCxnSpPr>
            <p:nvPr/>
          </p:nvCxnSpPr>
          <p:spPr>
            <a:xfrm rot="16200000" flipV="1">
              <a:off x="5517232" y="2267744"/>
              <a:ext cx="216024" cy="1674440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2" name="꺾인 연결선 36"/>
            <p:cNvCxnSpPr>
              <a:stCxn id="127" idx="0"/>
            </p:cNvCxnSpPr>
            <p:nvPr/>
          </p:nvCxnSpPr>
          <p:spPr>
            <a:xfrm rot="16200000" flipV="1">
              <a:off x="6885384" y="2483768"/>
              <a:ext cx="216024" cy="1242392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3" name="꺾인 연결선 39"/>
            <p:cNvCxnSpPr>
              <a:stCxn id="123" idx="0"/>
            </p:cNvCxnSpPr>
            <p:nvPr/>
          </p:nvCxnSpPr>
          <p:spPr>
            <a:xfrm rot="5400000" flipH="1" flipV="1">
              <a:off x="3284984" y="2718048"/>
              <a:ext cx="216024" cy="773832"/>
            </a:xfrm>
            <a:prstGeom prst="bentConnector2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4" name="꺾인 연결선 133"/>
            <p:cNvCxnSpPr>
              <a:stCxn id="122" idx="0"/>
            </p:cNvCxnSpPr>
            <p:nvPr/>
          </p:nvCxnSpPr>
          <p:spPr>
            <a:xfrm rot="16200000" flipV="1">
              <a:off x="3897052" y="2951820"/>
              <a:ext cx="432048" cy="9026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16994113" y="8425236"/>
            <a:ext cx="12457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atin typeface="+mj-lt"/>
              </a:rPr>
              <a:t>1) </a:t>
            </a:r>
            <a:r>
              <a:rPr lang="ko-KR" altLang="en-US" sz="3000" b="1" dirty="0" smtClean="0">
                <a:latin typeface="+mj-lt"/>
              </a:rPr>
              <a:t>대구</a:t>
            </a:r>
            <a:r>
              <a:rPr lang="ko-KR" altLang="en-US" sz="3000" b="1" dirty="0" smtClean="0">
                <a:latin typeface="맑은 고딕"/>
                <a:ea typeface="맑은 고딕"/>
              </a:rPr>
              <a:t>∙</a:t>
            </a:r>
            <a:r>
              <a:rPr lang="ko-KR" altLang="en-US" sz="3000" b="1" dirty="0" smtClean="0">
                <a:latin typeface="+mj-lt"/>
              </a:rPr>
              <a:t>경북지역 </a:t>
            </a:r>
            <a:r>
              <a:rPr lang="ko-KR" altLang="en-US" sz="3000" b="1" dirty="0" err="1" smtClean="0">
                <a:latin typeface="+mj-lt"/>
              </a:rPr>
              <a:t>암정복위원회</a:t>
            </a:r>
            <a:r>
              <a:rPr lang="ko-KR" altLang="en-US" sz="3000" b="1" dirty="0" smtClean="0">
                <a:latin typeface="+mj-lt"/>
              </a:rPr>
              <a:t> </a:t>
            </a:r>
            <a:r>
              <a:rPr lang="ko-KR" altLang="en-US" sz="3000" b="1" dirty="0" smtClean="0">
                <a:latin typeface="+mj-lt"/>
              </a:rPr>
              <a:t>구</a:t>
            </a:r>
            <a:r>
              <a:rPr lang="ko-KR" altLang="en-US" sz="3000" b="1" dirty="0" smtClean="0">
                <a:latin typeface="+mj-lt"/>
              </a:rPr>
              <a:t>성</a:t>
            </a:r>
            <a:endParaRPr lang="ko-KR" altLang="en-US" sz="3000" b="1" dirty="0">
              <a:latin typeface="+mj-lt"/>
            </a:endParaRPr>
          </a:p>
        </p:txBody>
      </p:sp>
      <p:pic>
        <p:nvPicPr>
          <p:cNvPr id="141" name="_x247682536" descr="EMB000008f002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2025" y="11647595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" name="_x247670096" descr="EMB000008f002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8409" y="11665596"/>
            <a:ext cx="3213647" cy="240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" name="_x247672512" descr="EMB000008f002d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02025" y="14329892"/>
            <a:ext cx="3211620" cy="240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4" name="_x247664712" descr="EMB000008f002c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58409" y="14329892"/>
            <a:ext cx="3240360" cy="240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5" name="TextBox 144"/>
          <p:cNvSpPr txBox="1"/>
          <p:nvPr/>
        </p:nvSpPr>
        <p:spPr>
          <a:xfrm>
            <a:off x="23042785" y="1188162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 smtClean="0">
                <a:solidFill>
                  <a:schemeClr val="tx2"/>
                </a:solidFill>
              </a:rPr>
              <a:t>2009</a:t>
            </a:r>
            <a:r>
              <a:rPr lang="ko-KR" altLang="en-US" sz="2800" b="1" spc="-150" dirty="0" smtClean="0">
                <a:solidFill>
                  <a:schemeClr val="tx2"/>
                </a:solidFill>
              </a:rPr>
              <a:t>년</a:t>
            </a:r>
            <a:endParaRPr lang="en-US" altLang="ko-KR" sz="28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500" b="1" spc="-150" dirty="0" smtClean="0">
                <a:solidFill>
                  <a:schemeClr val="tx2"/>
                </a:solidFill>
              </a:rPr>
              <a:t> 대구경북지역 호스피스   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r>
              <a:rPr lang="en-US" altLang="ko-KR" sz="2500" b="1" spc="-150" dirty="0" smtClean="0">
                <a:solidFill>
                  <a:schemeClr val="tx2"/>
                </a:solidFill>
              </a:rPr>
              <a:t> 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기관 웹 인프라 구축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err="1" smtClean="0">
                <a:solidFill>
                  <a:schemeClr val="tx2"/>
                </a:solidFill>
              </a:rPr>
              <a:t>암극복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 캠페인 행사계획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재가암환자관리사업 자문</a:t>
            </a:r>
            <a:endParaRPr lang="ko-KR" altLang="en-US" sz="2500" b="1" spc="-150" dirty="0">
              <a:solidFill>
                <a:schemeClr val="tx2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075458" y="11881620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 smtClean="0">
                <a:solidFill>
                  <a:schemeClr val="tx2"/>
                </a:solidFill>
              </a:rPr>
              <a:t>2010</a:t>
            </a:r>
            <a:r>
              <a:rPr lang="ko-KR" altLang="en-US" sz="2800" b="1" spc="-150" dirty="0" smtClean="0">
                <a:solidFill>
                  <a:schemeClr val="tx2"/>
                </a:solidFill>
              </a:rPr>
              <a:t>년</a:t>
            </a:r>
            <a:endParaRPr lang="en-US" altLang="ko-KR" sz="28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2010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년 호스피스 사업계획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500" b="1" spc="-150" dirty="0" smtClean="0">
              <a:solidFill>
                <a:schemeClr val="tx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3186801" y="14545916"/>
            <a:ext cx="396044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 smtClean="0">
                <a:solidFill>
                  <a:schemeClr val="tx2"/>
                </a:solidFill>
              </a:rPr>
              <a:t>2011</a:t>
            </a:r>
            <a:r>
              <a:rPr lang="ko-KR" altLang="en-US" sz="2800" b="1" spc="-150" dirty="0" smtClean="0">
                <a:solidFill>
                  <a:schemeClr val="tx2"/>
                </a:solidFill>
              </a:rPr>
              <a:t>년</a:t>
            </a:r>
            <a:endParaRPr lang="en-US" altLang="ko-KR" sz="28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통증캠페인 행사계획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의료인단기교육과정 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500" b="1" spc="-150" dirty="0" smtClean="0">
                <a:solidFill>
                  <a:schemeClr val="tx2"/>
                </a:solidFill>
              </a:rPr>
              <a:t> 자원봉사자 단합대회 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7147466" y="14545916"/>
            <a:ext cx="410445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 smtClean="0">
                <a:solidFill>
                  <a:schemeClr val="tx2"/>
                </a:solidFill>
              </a:rPr>
              <a:t>2012</a:t>
            </a:r>
            <a:r>
              <a:rPr lang="ko-KR" altLang="en-US" sz="2800" b="1" spc="-150" dirty="0" smtClean="0">
                <a:solidFill>
                  <a:schemeClr val="tx2"/>
                </a:solidFill>
              </a:rPr>
              <a:t>년</a:t>
            </a:r>
            <a:endParaRPr lang="en-US" altLang="ko-KR" sz="28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자원봉사자 보수교육 계획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2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완화의료전문기관 </a:t>
            </a:r>
            <a:r>
              <a:rPr lang="ko-KR" altLang="en-US" sz="2500" b="1" spc="-150" dirty="0" err="1" smtClean="0">
                <a:solidFill>
                  <a:schemeClr val="tx2"/>
                </a:solidFill>
              </a:rPr>
              <a:t>권역별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 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  <a:p>
            <a:r>
              <a:rPr lang="en-US" altLang="ko-KR" sz="2500" b="1" spc="-150" dirty="0" smtClean="0">
                <a:solidFill>
                  <a:schemeClr val="tx2"/>
                </a:solidFill>
              </a:rPr>
              <a:t>  </a:t>
            </a:r>
            <a:r>
              <a:rPr lang="ko-KR" altLang="en-US" sz="2500" b="1" spc="-150" dirty="0" smtClean="0">
                <a:solidFill>
                  <a:schemeClr val="tx2"/>
                </a:solidFill>
              </a:rPr>
              <a:t>협의체 구성 여부</a:t>
            </a:r>
            <a:endParaRPr lang="en-US" altLang="ko-KR" sz="2500" b="1" spc="-150" dirty="0" smtClean="0">
              <a:solidFill>
                <a:schemeClr val="tx2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3978889" y="16346116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FF0000"/>
                </a:solidFill>
              </a:rPr>
              <a:t>2009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년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~2012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년 총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13</a:t>
            </a:r>
            <a:r>
              <a:rPr lang="ko-KR" altLang="en-US" sz="2500" b="1" dirty="0" smtClean="0">
                <a:solidFill>
                  <a:srgbClr val="FF0000"/>
                </a:solidFill>
              </a:rPr>
              <a:t>회 개최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5769977" y="1735422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latin typeface="+mj-lt"/>
              </a:rPr>
              <a:t> 2) </a:t>
            </a:r>
            <a:r>
              <a:rPr lang="ko-KR" altLang="en-US" sz="3000" b="1" dirty="0" smtClean="0">
                <a:latin typeface="+mj-lt"/>
              </a:rPr>
              <a:t>대구</a:t>
            </a:r>
            <a:r>
              <a:rPr lang="ko-KR" altLang="en-US" sz="3000" b="1" dirty="0" smtClean="0">
                <a:latin typeface="맑은 고딕"/>
                <a:ea typeface="맑은 고딕"/>
              </a:rPr>
              <a:t>∙</a:t>
            </a:r>
            <a:r>
              <a:rPr lang="ko-KR" altLang="en-US" sz="3000" b="1" dirty="0" smtClean="0">
                <a:latin typeface="+mj-lt"/>
              </a:rPr>
              <a:t>경북지역 </a:t>
            </a:r>
            <a:r>
              <a:rPr lang="ko-KR" altLang="en-US" sz="3000" b="1" dirty="0" smtClean="0">
                <a:latin typeface="+mj-lt"/>
              </a:rPr>
              <a:t>완화의료기관</a:t>
            </a:r>
            <a:endParaRPr lang="en-US" altLang="ko-KR" sz="3000" b="1" dirty="0" smtClean="0">
              <a:latin typeface="+mj-lt"/>
            </a:endParaRPr>
          </a:p>
          <a:p>
            <a:r>
              <a:rPr lang="ko-KR" altLang="en-US" sz="3000" b="1" dirty="0" smtClean="0">
                <a:latin typeface="+mj-lt"/>
              </a:rPr>
              <a:t>    재가암환자 관리 안내책자 발간</a:t>
            </a:r>
            <a:endParaRPr lang="ko-KR" altLang="en-US" sz="3000" b="1" dirty="0">
              <a:latin typeface="+mj-lt"/>
            </a:endParaRPr>
          </a:p>
        </p:txBody>
      </p:sp>
      <p:pic>
        <p:nvPicPr>
          <p:cNvPr id="153" name="Picture 2" descr="C:\Documents and Settings\knuh\My Documents\My Pictures\IMG_29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7255782" y="18892759"/>
            <a:ext cx="3031777" cy="225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6" name="TextBox 155"/>
          <p:cNvSpPr txBox="1"/>
          <p:nvPr/>
        </p:nvSpPr>
        <p:spPr>
          <a:xfrm>
            <a:off x="22394713" y="17426236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pc="-150" dirty="0" smtClean="0">
                <a:latin typeface="+mj-lt"/>
              </a:rPr>
              <a:t>  3) </a:t>
            </a:r>
            <a:r>
              <a:rPr lang="ko-KR" altLang="en-US" sz="3000" b="1" spc="-150" dirty="0" smtClean="0">
                <a:latin typeface="+mj-lt"/>
              </a:rPr>
              <a:t>호스피스 완화의료의 긍정적 인식확산을 위한 </a:t>
            </a:r>
            <a:endParaRPr lang="en-US" altLang="ko-KR" sz="3000" b="1" spc="-150" dirty="0" smtClean="0">
              <a:latin typeface="+mj-lt"/>
            </a:endParaRPr>
          </a:p>
          <a:p>
            <a:r>
              <a:rPr lang="en-US" altLang="ko-KR" sz="3000" b="1" spc="-150" dirty="0" smtClean="0">
                <a:latin typeface="+mj-lt"/>
              </a:rPr>
              <a:t>      </a:t>
            </a:r>
            <a:r>
              <a:rPr lang="ko-KR" altLang="en-US" sz="3000" b="1" spc="-150" dirty="0" smtClean="0">
                <a:latin typeface="+mj-lt"/>
              </a:rPr>
              <a:t>홍보 캠페인</a:t>
            </a:r>
            <a:endParaRPr lang="en-US" altLang="ko-KR" sz="3000" b="1" spc="-150" dirty="0" smtClean="0">
              <a:latin typeface="+mj-lt"/>
            </a:endParaRPr>
          </a:p>
          <a:p>
            <a:endParaRPr lang="en-US" altLang="ko-KR" sz="3000" b="1" spc="-150" dirty="0" smtClean="0">
              <a:latin typeface="+mj-lt"/>
            </a:endParaRP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15697969" y="8353228"/>
            <a:ext cx="15625736" cy="8640960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5697969" y="17138204"/>
            <a:ext cx="6336704" cy="4464496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2" name="그룹 191"/>
          <p:cNvGrpSpPr/>
          <p:nvPr/>
        </p:nvGrpSpPr>
        <p:grpSpPr>
          <a:xfrm>
            <a:off x="15769977" y="17210212"/>
            <a:ext cx="15553728" cy="8712968"/>
            <a:chOff x="15769977" y="17354228"/>
            <a:chExt cx="15553728" cy="8712968"/>
          </a:xfrm>
        </p:grpSpPr>
        <p:sp>
          <p:nvSpPr>
            <p:cNvPr id="162" name="모서리가 둥근 직사각형 161"/>
            <p:cNvSpPr/>
            <p:nvPr/>
          </p:nvSpPr>
          <p:spPr>
            <a:xfrm>
              <a:off x="15769977" y="22106756"/>
              <a:ext cx="15553728" cy="3960440"/>
            </a:xfrm>
            <a:prstGeom prst="roundRect">
              <a:avLst>
                <a:gd name="adj" fmla="val 859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모서리가 둥근 직사각형 159"/>
            <p:cNvSpPr/>
            <p:nvPr/>
          </p:nvSpPr>
          <p:spPr>
            <a:xfrm>
              <a:off x="22322705" y="17354228"/>
              <a:ext cx="9001000" cy="4824536"/>
            </a:xfrm>
            <a:prstGeom prst="roundRect">
              <a:avLst>
                <a:gd name="adj" fmla="val 859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65" name="직선 연결선 164"/>
          <p:cNvCxnSpPr/>
          <p:nvPr/>
        </p:nvCxnSpPr>
        <p:spPr>
          <a:xfrm>
            <a:off x="31323705" y="21602700"/>
            <a:ext cx="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>
            <a:off x="22322705" y="20738604"/>
            <a:ext cx="0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직사각형 167"/>
          <p:cNvSpPr/>
          <p:nvPr/>
        </p:nvSpPr>
        <p:spPr>
          <a:xfrm>
            <a:off x="22322705" y="21170652"/>
            <a:ext cx="90010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1" name="표 160"/>
          <p:cNvGraphicFramePr>
            <a:graphicFrameLocks noGrp="1"/>
          </p:cNvGraphicFramePr>
          <p:nvPr/>
        </p:nvGraphicFramePr>
        <p:xfrm>
          <a:off x="22538729" y="18434348"/>
          <a:ext cx="8568951" cy="408528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33084"/>
                <a:gridCol w="4699563"/>
                <a:gridCol w="2736304"/>
              </a:tblGrid>
              <a:tr h="50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년도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err="1" smtClean="0"/>
                        <a:t>캠페인명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참석인원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  <a:tr h="5083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spc="-150" dirty="0" smtClean="0"/>
                        <a:t>2009</a:t>
                      </a:r>
                      <a:r>
                        <a:rPr lang="ko-KR" altLang="en-US" sz="2500" spc="-150" dirty="0" smtClean="0"/>
                        <a:t>년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err="1" smtClean="0"/>
                        <a:t>컬러풀</a:t>
                      </a:r>
                      <a:r>
                        <a:rPr lang="ko-KR" altLang="en-US" sz="2500" spc="-150" dirty="0" smtClean="0"/>
                        <a:t> 대구축제</a:t>
                      </a:r>
                      <a:endParaRPr lang="en-US" altLang="ko-KR" sz="2500" spc="-150" dirty="0" smtClean="0"/>
                    </a:p>
                    <a:p>
                      <a:pPr algn="ctr" latinLnBrk="1"/>
                      <a:r>
                        <a:rPr lang="en-US" altLang="ko-KR" sz="2500" spc="-150" dirty="0" smtClean="0"/>
                        <a:t>‘</a:t>
                      </a:r>
                      <a:r>
                        <a:rPr lang="ko-KR" altLang="en-US" sz="2500" spc="-150" dirty="0" smtClean="0"/>
                        <a:t>호스피스 완화의료홍보캠페인</a:t>
                      </a:r>
                      <a:r>
                        <a:rPr lang="en-US" altLang="ko-KR" sz="2500" spc="-150" dirty="0" smtClean="0"/>
                        <a:t>’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지역주민 </a:t>
                      </a:r>
                      <a:r>
                        <a:rPr lang="en-US" altLang="ko-KR" sz="2500" spc="-150" dirty="0" smtClean="0"/>
                        <a:t>7000</a:t>
                      </a:r>
                      <a:r>
                        <a:rPr lang="ko-KR" altLang="en-US" sz="2500" spc="-150" dirty="0" smtClean="0"/>
                        <a:t>여명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  <a:tr h="5083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500" spc="-150" dirty="0" smtClean="0"/>
                        <a:t>2010</a:t>
                      </a:r>
                      <a:r>
                        <a:rPr lang="ko-KR" altLang="en-US" sz="2500" spc="-150" dirty="0" smtClean="0"/>
                        <a:t>년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국채보상운동기념공원</a:t>
                      </a:r>
                      <a:endParaRPr lang="en-US" altLang="ko-KR" sz="2500" spc="-150" dirty="0" smtClean="0"/>
                    </a:p>
                    <a:p>
                      <a:pPr algn="ctr" latinLnBrk="1"/>
                      <a:r>
                        <a:rPr lang="en-US" altLang="ko-KR" sz="2500" spc="-150" dirty="0" smtClean="0"/>
                        <a:t>‘</a:t>
                      </a:r>
                      <a:r>
                        <a:rPr lang="ko-KR" altLang="en-US" sz="2500" spc="-150" dirty="0" smtClean="0"/>
                        <a:t>통증을 말합시다</a:t>
                      </a:r>
                      <a:r>
                        <a:rPr lang="en-US" altLang="ko-KR" sz="2500" spc="-150" dirty="0" smtClean="0"/>
                        <a:t>’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지역주민 </a:t>
                      </a:r>
                      <a:r>
                        <a:rPr lang="en-US" altLang="ko-KR" sz="2500" spc="-150" dirty="0" smtClean="0"/>
                        <a:t>400</a:t>
                      </a:r>
                      <a:r>
                        <a:rPr lang="ko-KR" altLang="en-US" sz="2500" spc="-150" dirty="0" smtClean="0"/>
                        <a:t>여명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  <a:tr h="50832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500" spc="-150" dirty="0" smtClean="0"/>
                        <a:t>2011</a:t>
                      </a:r>
                      <a:r>
                        <a:rPr lang="ko-KR" altLang="en-US" sz="2500" spc="-150" dirty="0" smtClean="0"/>
                        <a:t>년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통증캠페인</a:t>
                      </a:r>
                      <a:r>
                        <a:rPr lang="en-US" altLang="ko-KR" sz="2500" spc="-150" dirty="0" smtClean="0"/>
                        <a:t>-</a:t>
                      </a:r>
                      <a:r>
                        <a:rPr lang="ko-KR" altLang="en-US" sz="2500" spc="-150" dirty="0" err="1" smtClean="0"/>
                        <a:t>신천둔지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지역주민 </a:t>
                      </a:r>
                      <a:r>
                        <a:rPr lang="en-US" altLang="ko-KR" sz="2500" spc="-150" dirty="0" smtClean="0"/>
                        <a:t>200</a:t>
                      </a:r>
                      <a:r>
                        <a:rPr lang="ko-KR" altLang="en-US" sz="2500" spc="-150" dirty="0" smtClean="0"/>
                        <a:t>여명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  <a:tr h="50832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호스피스 자원봉사자 단합대회</a:t>
                      </a:r>
                      <a:endParaRPr lang="en-US" altLang="ko-KR" sz="2500" spc="-150" dirty="0" smtClean="0"/>
                    </a:p>
                    <a:p>
                      <a:pPr algn="ctr" latinLnBrk="1"/>
                      <a:r>
                        <a:rPr lang="ko-KR" altLang="en-US" sz="2500" spc="-150" dirty="0" smtClean="0"/>
                        <a:t>및 홍보캠페인</a:t>
                      </a:r>
                      <a:r>
                        <a:rPr lang="en-US" altLang="ko-KR" sz="2500" spc="-150" dirty="0" smtClean="0"/>
                        <a:t>-</a:t>
                      </a:r>
                      <a:r>
                        <a:rPr lang="ko-KR" altLang="en-US" sz="2500" spc="-150" dirty="0" err="1" smtClean="0"/>
                        <a:t>팔공산동화사</a:t>
                      </a:r>
                      <a:r>
                        <a:rPr lang="ko-KR" altLang="en-US" sz="2500" spc="-150" dirty="0" smtClean="0"/>
                        <a:t> 입구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지역주민 </a:t>
                      </a:r>
                      <a:r>
                        <a:rPr lang="en-US" altLang="ko-KR" sz="2500" spc="-150" dirty="0" smtClean="0"/>
                        <a:t>200</a:t>
                      </a:r>
                      <a:r>
                        <a:rPr lang="ko-KR" altLang="en-US" sz="2500" spc="-150" dirty="0" smtClean="0"/>
                        <a:t>여명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  <a:tr h="508322"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500" spc="-150" dirty="0" smtClean="0"/>
                        <a:t>2012</a:t>
                      </a:r>
                      <a:r>
                        <a:rPr lang="ko-KR" altLang="en-US" sz="2500" spc="-150" dirty="0" smtClean="0"/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통증캠페인</a:t>
                      </a:r>
                      <a:r>
                        <a:rPr lang="en-US" altLang="ko-KR" sz="2500" spc="-150" dirty="0" smtClean="0"/>
                        <a:t>-</a:t>
                      </a:r>
                      <a:r>
                        <a:rPr lang="ko-KR" altLang="en-US" sz="2500" spc="-150" dirty="0" smtClean="0"/>
                        <a:t>두류공원 야구장</a:t>
                      </a:r>
                      <a:endParaRPr lang="ko-KR" altLang="en-US" sz="2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spc="-150" dirty="0" smtClean="0"/>
                        <a:t>지역주민 </a:t>
                      </a:r>
                      <a:r>
                        <a:rPr lang="en-US" altLang="ko-KR" sz="2500" spc="-150" dirty="0" smtClean="0"/>
                        <a:t>150</a:t>
                      </a:r>
                      <a:r>
                        <a:rPr lang="ko-KR" altLang="en-US" sz="2500" spc="-150" dirty="0" smtClean="0"/>
                        <a:t>여명</a:t>
                      </a:r>
                      <a:endParaRPr lang="ko-KR" altLang="en-US" sz="2500" spc="-15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0" name="직선 연결선 169"/>
          <p:cNvCxnSpPr/>
          <p:nvPr/>
        </p:nvCxnSpPr>
        <p:spPr>
          <a:xfrm>
            <a:off x="22322705" y="20378564"/>
            <a:ext cx="0" cy="1620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2" name="Picture 2" descr="I:\사진\2009\통증을 말합시다 캠페인\090528사진&amp;캠\사진\IMG_4073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30417" y="22826836"/>
            <a:ext cx="381642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3" name="Picture 2" descr="I:\사진\교육사진\My Pictures\사진자료\2011060109074683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90857" y="22826836"/>
            <a:ext cx="3744416" cy="290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" name="그림 173" descr="통증캠페인 11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651297" y="22826836"/>
            <a:ext cx="3528392" cy="290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5" name="그림 174" descr="사진 02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841985" y="22826836"/>
            <a:ext cx="3744416" cy="286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6" name="모서리가 둥근 직사각형 175"/>
          <p:cNvSpPr/>
          <p:nvPr/>
        </p:nvSpPr>
        <p:spPr>
          <a:xfrm>
            <a:off x="15769977" y="26067196"/>
            <a:ext cx="15625736" cy="4104456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TextBox 176"/>
          <p:cNvSpPr txBox="1"/>
          <p:nvPr/>
        </p:nvSpPr>
        <p:spPr>
          <a:xfrm>
            <a:off x="15769977" y="26211212"/>
            <a:ext cx="15625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spc="-150" dirty="0" smtClean="0">
                <a:latin typeface="+mj-lt"/>
              </a:rPr>
              <a:t>  4) </a:t>
            </a:r>
            <a:r>
              <a:rPr lang="ko-KR" altLang="en-US" sz="3000" b="1" spc="-150" dirty="0" smtClean="0">
                <a:latin typeface="+mj-lt"/>
              </a:rPr>
              <a:t>지역사회 전문인력</a:t>
            </a:r>
            <a:r>
              <a:rPr lang="en-US" altLang="ko-KR" sz="3000" b="1" spc="-150" dirty="0" smtClean="0">
                <a:latin typeface="+mj-lt"/>
              </a:rPr>
              <a:t>, </a:t>
            </a:r>
            <a:r>
              <a:rPr lang="ko-KR" altLang="en-US" sz="3000" b="1" spc="-150" dirty="0" smtClean="0">
                <a:latin typeface="+mj-lt"/>
              </a:rPr>
              <a:t>호스피스 자원봉사자 교육</a:t>
            </a:r>
            <a:r>
              <a:rPr lang="en-US" altLang="ko-KR" sz="3000" b="1" spc="-150" dirty="0" smtClean="0">
                <a:latin typeface="+mj-lt"/>
              </a:rPr>
              <a:t>, </a:t>
            </a:r>
            <a:r>
              <a:rPr lang="ko-KR" altLang="en-US" sz="3000" b="1" spc="-150" dirty="0" smtClean="0">
                <a:latin typeface="+mj-lt"/>
              </a:rPr>
              <a:t>사업지원 및 자문</a:t>
            </a:r>
            <a:endParaRPr lang="en-US" altLang="ko-KR" sz="3000" b="1" spc="-150" dirty="0" smtClean="0">
              <a:latin typeface="+mj-lt"/>
            </a:endParaRPr>
          </a:p>
        </p:txBody>
      </p:sp>
      <p:pic>
        <p:nvPicPr>
          <p:cNvPr id="178" name="Picture 9" descr="I:\호스피스간호사과정\호스피스간호사과정 03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913993" y="26931292"/>
            <a:ext cx="3744416" cy="269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9" name="TextBox 178"/>
          <p:cNvSpPr txBox="1"/>
          <p:nvPr/>
        </p:nvSpPr>
        <p:spPr>
          <a:xfrm>
            <a:off x="15841985" y="2973960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2009 </a:t>
            </a:r>
            <a:r>
              <a:rPr lang="ko-KR" altLang="en-US" sz="2000" dirty="0" smtClean="0"/>
              <a:t>호스피스완화 간호사 과정</a:t>
            </a:r>
            <a:endParaRPr lang="ko-KR" altLang="en-US" sz="2000" dirty="0"/>
          </a:p>
        </p:txBody>
      </p:sp>
      <p:pic>
        <p:nvPicPr>
          <p:cNvPr id="180" name="_x245925816" descr="EMB000008f003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946441" y="26931292"/>
            <a:ext cx="2088232" cy="281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1" name="TextBox 180"/>
          <p:cNvSpPr txBox="1"/>
          <p:nvPr/>
        </p:nvSpPr>
        <p:spPr>
          <a:xfrm>
            <a:off x="19658409" y="297396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2010 </a:t>
            </a:r>
            <a:r>
              <a:rPr lang="ko-KR" altLang="en-US" sz="2000" dirty="0" smtClean="0"/>
              <a:t>의료인 단기교육</a:t>
            </a:r>
            <a:endParaRPr lang="ko-KR" altLang="en-US" sz="2000" dirty="0"/>
          </a:p>
        </p:txBody>
      </p:sp>
      <p:pic>
        <p:nvPicPr>
          <p:cNvPr id="182" name="Picture 3" descr="I:\사진\교육사진\My Pictures\사진자료\20110726134701763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466721" y="26931292"/>
            <a:ext cx="259228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3" name="TextBox 182"/>
          <p:cNvSpPr txBox="1"/>
          <p:nvPr/>
        </p:nvSpPr>
        <p:spPr>
          <a:xfrm>
            <a:off x="22322705" y="297396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2011 </a:t>
            </a:r>
            <a:r>
              <a:rPr lang="ko-KR" altLang="en-US" sz="2000" dirty="0" smtClean="0"/>
              <a:t>호스피스 표준 교육</a:t>
            </a:r>
            <a:endParaRPr lang="ko-KR" altLang="en-US" sz="2000" dirty="0"/>
          </a:p>
        </p:txBody>
      </p:sp>
      <p:pic>
        <p:nvPicPr>
          <p:cNvPr id="184" name="_x121257248" descr="EMB00000c3814c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347041" y="26931292"/>
            <a:ext cx="324036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5" name="TextBox 184"/>
          <p:cNvSpPr txBox="1"/>
          <p:nvPr/>
        </p:nvSpPr>
        <p:spPr>
          <a:xfrm>
            <a:off x="25347041" y="297396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2012 </a:t>
            </a:r>
            <a:r>
              <a:rPr lang="ko-KR" altLang="en-US" sz="2000" dirty="0" smtClean="0"/>
              <a:t>자원봉사자 보수교육</a:t>
            </a:r>
            <a:endParaRPr lang="ko-KR" altLang="en-US" sz="2000" dirty="0"/>
          </a:p>
        </p:txBody>
      </p:sp>
      <p:pic>
        <p:nvPicPr>
          <p:cNvPr id="186" name="그림 185" descr="재가암_교육_004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8875433" y="26931292"/>
            <a:ext cx="23762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7" name="TextBox 186"/>
          <p:cNvSpPr txBox="1"/>
          <p:nvPr/>
        </p:nvSpPr>
        <p:spPr>
          <a:xfrm>
            <a:off x="28587401" y="297396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-300" dirty="0" smtClean="0"/>
              <a:t>2012 </a:t>
            </a:r>
            <a:r>
              <a:rPr lang="ko-KR" altLang="en-US" sz="2000" spc="-300" dirty="0" err="1" smtClean="0"/>
              <a:t>재가암관리사업</a:t>
            </a:r>
            <a:r>
              <a:rPr lang="ko-KR" altLang="en-US" sz="2000" spc="-300" dirty="0" smtClean="0"/>
              <a:t> 교육</a:t>
            </a:r>
            <a:endParaRPr lang="ko-KR" altLang="en-US" sz="2000" spc="-300" dirty="0"/>
          </a:p>
        </p:txBody>
      </p:sp>
      <p:grpSp>
        <p:nvGrpSpPr>
          <p:cNvPr id="188" name="그룹 187"/>
          <p:cNvGrpSpPr/>
          <p:nvPr/>
        </p:nvGrpSpPr>
        <p:grpSpPr>
          <a:xfrm>
            <a:off x="16490057" y="30531692"/>
            <a:ext cx="14401600" cy="792088"/>
            <a:chOff x="0" y="13395"/>
            <a:chExt cx="8208912" cy="638229"/>
          </a:xfrm>
          <a:scene3d>
            <a:camera prst="orthographicFront"/>
            <a:lightRig rig="flat" dir="t"/>
          </a:scene3d>
        </p:grpSpPr>
        <p:sp>
          <p:nvSpPr>
            <p:cNvPr id="189" name="모서리가 둥근 직사각형 188"/>
            <p:cNvSpPr/>
            <p:nvPr/>
          </p:nvSpPr>
          <p:spPr>
            <a:xfrm>
              <a:off x="0" y="13395"/>
              <a:ext cx="8208912" cy="63822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0" name="모서리가 둥근 직사각형 4"/>
            <p:cNvSpPr/>
            <p:nvPr/>
          </p:nvSpPr>
          <p:spPr>
            <a:xfrm>
              <a:off x="31156" y="44551"/>
              <a:ext cx="8146600" cy="5759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altLang="ko-KR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5. </a:t>
              </a:r>
              <a:r>
                <a:rPr lang="ko-KR" altLang="en-US" sz="4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사업추진결과</a:t>
              </a:r>
              <a:endParaRPr lang="ko-KR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94" name="다이어그램 193"/>
          <p:cNvGraphicFramePr/>
          <p:nvPr/>
        </p:nvGraphicFramePr>
        <p:xfrm>
          <a:off x="16130017" y="31827836"/>
          <a:ext cx="8064896" cy="1015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6" name="내용 개체 틀 5"/>
          <p:cNvGraphicFramePr>
            <a:graphicFrameLocks/>
          </p:cNvGraphicFramePr>
          <p:nvPr/>
        </p:nvGraphicFramePr>
        <p:xfrm>
          <a:off x="24770977" y="31395788"/>
          <a:ext cx="6768752" cy="1044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52" name="모서리가 둥근 직사각형 151"/>
          <p:cNvSpPr/>
          <p:nvPr/>
        </p:nvSpPr>
        <p:spPr>
          <a:xfrm>
            <a:off x="24554953" y="31539804"/>
            <a:ext cx="7200800" cy="10441160"/>
          </a:xfrm>
          <a:prstGeom prst="roundRect">
            <a:avLst>
              <a:gd name="adj" fmla="val 8809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4" name="그룹 153"/>
          <p:cNvGrpSpPr/>
          <p:nvPr/>
        </p:nvGrpSpPr>
        <p:grpSpPr>
          <a:xfrm>
            <a:off x="3384601" y="25131092"/>
            <a:ext cx="10729192" cy="1248139"/>
            <a:chOff x="1500983" y="548680"/>
            <a:chExt cx="7103465" cy="864096"/>
          </a:xfrm>
        </p:grpSpPr>
        <p:sp>
          <p:nvSpPr>
            <p:cNvPr id="155" name="아래쪽 화살표 설명선 154"/>
            <p:cNvSpPr/>
            <p:nvPr/>
          </p:nvSpPr>
          <p:spPr>
            <a:xfrm>
              <a:off x="1500983" y="548680"/>
              <a:ext cx="2134913" cy="864096"/>
            </a:xfrm>
            <a:prstGeom prst="downArrowCallout">
              <a:avLst>
                <a:gd name="adj1" fmla="val 25000"/>
                <a:gd name="adj2" fmla="val 24987"/>
                <a:gd name="adj3" fmla="val 19869"/>
                <a:gd name="adj4" fmla="val 6925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300" dirty="0" smtClean="0">
                  <a:solidFill>
                    <a:schemeClr val="tx1"/>
                  </a:solidFill>
                </a:rPr>
                <a:t>호스피스 </a:t>
              </a:r>
              <a:r>
                <a:rPr lang="ko-KR" altLang="en-US" sz="2500" b="1" spc="-300" dirty="0" smtClean="0">
                  <a:solidFill>
                    <a:schemeClr val="tx1"/>
                  </a:solidFill>
                </a:rPr>
                <a:t>완화의료기관</a:t>
              </a:r>
              <a:endParaRPr lang="en-US" altLang="ko-KR" sz="2500" b="1" spc="-3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500" b="1" spc="-15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대구</a:t>
              </a:r>
              <a:r>
                <a:rPr lang="en-US" altLang="ko-KR" sz="2500" b="1" spc="-150" dirty="0" smtClean="0">
                  <a:solidFill>
                    <a:schemeClr val="tx1"/>
                  </a:solidFill>
                </a:rPr>
                <a:t>7,</a:t>
              </a:r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경북</a:t>
              </a:r>
              <a:r>
                <a:rPr lang="en-US" altLang="ko-KR" sz="2500" b="1" spc="-150" dirty="0" smtClean="0">
                  <a:solidFill>
                    <a:schemeClr val="tx1"/>
                  </a:solidFill>
                </a:rPr>
                <a:t>1)</a:t>
              </a:r>
              <a:endParaRPr lang="ko-KR" altLang="en-US" sz="2500" dirty="0"/>
            </a:p>
          </p:txBody>
        </p:sp>
        <p:sp>
          <p:nvSpPr>
            <p:cNvPr id="159" name="아래쪽 화살표 설명선 158"/>
            <p:cNvSpPr/>
            <p:nvPr/>
          </p:nvSpPr>
          <p:spPr>
            <a:xfrm>
              <a:off x="3851920" y="548680"/>
              <a:ext cx="1440160" cy="864096"/>
            </a:xfrm>
            <a:prstGeom prst="downArrowCallout">
              <a:avLst>
                <a:gd name="adj1" fmla="val 25000"/>
                <a:gd name="adj2" fmla="val 25000"/>
                <a:gd name="adj3" fmla="val 20895"/>
                <a:gd name="adj4" fmla="val 719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대구 ∙ 경북</a:t>
              </a:r>
              <a:endParaRPr lang="en-US" altLang="ko-KR" sz="2500" b="1" spc="-1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 보건소</a:t>
              </a:r>
              <a:endParaRPr lang="ko-KR" altLang="en-US" sz="2500" dirty="0"/>
            </a:p>
          </p:txBody>
        </p:sp>
        <p:sp>
          <p:nvSpPr>
            <p:cNvPr id="163" name="아래쪽 화살표 설명선 162"/>
            <p:cNvSpPr/>
            <p:nvPr/>
          </p:nvSpPr>
          <p:spPr>
            <a:xfrm>
              <a:off x="5508104" y="548680"/>
              <a:ext cx="1440160" cy="864096"/>
            </a:xfrm>
            <a:prstGeom prst="downArrowCallout">
              <a:avLst>
                <a:gd name="adj1" fmla="val 25000"/>
                <a:gd name="adj2" fmla="val 25000"/>
                <a:gd name="adj3" fmla="val 20895"/>
                <a:gd name="adj4" fmla="val 70322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지역대학</a:t>
              </a:r>
              <a:endParaRPr lang="en-US" altLang="ko-KR" sz="2500" b="1" spc="-1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 학회</a:t>
              </a:r>
              <a:r>
                <a:rPr lang="en-US" altLang="ko-KR" sz="2500" b="1" spc="-15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2500" b="1" spc="-150" dirty="0" smtClean="0">
                  <a:solidFill>
                    <a:schemeClr val="tx1"/>
                  </a:solidFill>
                </a:rPr>
                <a:t>지부</a:t>
              </a:r>
              <a:r>
                <a:rPr lang="en-US" altLang="ko-KR" sz="2500" b="1" spc="-150" dirty="0" smtClean="0">
                  <a:solidFill>
                    <a:schemeClr val="tx1"/>
                  </a:solidFill>
                </a:rPr>
                <a:t>)</a:t>
              </a:r>
              <a:endParaRPr lang="ko-KR" altLang="en-US" sz="2500" dirty="0"/>
            </a:p>
          </p:txBody>
        </p:sp>
        <p:sp>
          <p:nvSpPr>
            <p:cNvPr id="164" name="아래쪽 화살표 설명선 163"/>
            <p:cNvSpPr/>
            <p:nvPr/>
          </p:nvSpPr>
          <p:spPr>
            <a:xfrm>
              <a:off x="7164288" y="548680"/>
              <a:ext cx="1440160" cy="864096"/>
            </a:xfrm>
            <a:prstGeom prst="downArrowCallout">
              <a:avLst>
                <a:gd name="adj1" fmla="val 25000"/>
                <a:gd name="adj2" fmla="val 25000"/>
                <a:gd name="adj3" fmla="val 20895"/>
                <a:gd name="adj4" fmla="val 7032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spc="-150" dirty="0" err="1" smtClean="0">
                  <a:solidFill>
                    <a:schemeClr val="tx1"/>
                  </a:solidFill>
                </a:rPr>
                <a:t>지역암센터</a:t>
              </a:r>
              <a:endParaRPr lang="ko-KR" altLang="en-US" sz="2500" dirty="0"/>
            </a:p>
          </p:txBody>
        </p:sp>
      </p:grpSp>
      <p:sp>
        <p:nvSpPr>
          <p:cNvPr id="166" name="아래쪽 화살표 설명선 165"/>
          <p:cNvSpPr/>
          <p:nvPr/>
        </p:nvSpPr>
        <p:spPr>
          <a:xfrm>
            <a:off x="3384601" y="26427236"/>
            <a:ext cx="10729192" cy="1664185"/>
          </a:xfrm>
          <a:prstGeom prst="downArrowCallout">
            <a:avLst>
              <a:gd name="adj1" fmla="val 25000"/>
              <a:gd name="adj2" fmla="val 24008"/>
              <a:gd name="adj3" fmla="val 20336"/>
              <a:gd name="adj4" fmla="val 7201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ko-KR" altLang="en-US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대구 ∙ 경북 </a:t>
            </a:r>
            <a:r>
              <a:rPr lang="ko-KR" altLang="en-US" sz="25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암정복</a:t>
            </a:r>
            <a:r>
              <a:rPr lang="ko-KR" altLang="en-US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호스피스 소위원회 </a:t>
            </a:r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ko-KR" sz="2500" b="1" spc="-150" dirty="0" smtClean="0">
                <a:solidFill>
                  <a:schemeClr val="tx1"/>
                </a:solidFill>
              </a:rPr>
              <a:t> 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호스피스 ∙  완화의료 사업의 자문</a:t>
            </a:r>
            <a:r>
              <a:rPr lang="en-US" altLang="ko-KR" sz="2500" b="1" spc="-150" dirty="0" smtClean="0">
                <a:solidFill>
                  <a:schemeClr val="tx1"/>
                </a:solidFill>
              </a:rPr>
              <a:t>,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계획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수립   </a:t>
            </a:r>
            <a:r>
              <a:rPr lang="en-US" altLang="ko-KR" sz="2500" b="1" spc="-150" dirty="0" smtClean="0">
                <a:solidFill>
                  <a:schemeClr val="tx1"/>
                </a:solidFill>
                <a:latin typeface="맑은 고딕"/>
                <a:ea typeface="맑은 고딕"/>
              </a:rPr>
              <a:t>•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공동사업 기획 및 결정</a:t>
            </a:r>
            <a:endParaRPr lang="ko-KR" altLang="en-US" sz="2500" dirty="0"/>
          </a:p>
        </p:txBody>
      </p:sp>
      <p:sp>
        <p:nvSpPr>
          <p:cNvPr id="169" name="아래쪽 화살표 설명선 168"/>
          <p:cNvSpPr/>
          <p:nvPr/>
        </p:nvSpPr>
        <p:spPr>
          <a:xfrm>
            <a:off x="3456609" y="28227436"/>
            <a:ext cx="10729192" cy="1512168"/>
          </a:xfrm>
          <a:prstGeom prst="downArrowCallout">
            <a:avLst>
              <a:gd name="adj1" fmla="val 31553"/>
              <a:gd name="adj2" fmla="val 29109"/>
              <a:gd name="adj3" fmla="val 21091"/>
              <a:gd name="adj4" fmla="val 70321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ko-KR" altLang="en-US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대구 ∙</a:t>
            </a:r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5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경북지역암센터</a:t>
            </a:r>
            <a:r>
              <a:rPr lang="ko-KR" altLang="en-US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호스피스 ∙ 완화의료팀 </a:t>
            </a:r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algn="ctr">
              <a:buFont typeface="Arial" pitchFamily="34" charset="0"/>
              <a:buChar char="•"/>
            </a:pPr>
            <a:r>
              <a:rPr lang="ko-KR" altLang="en-US" sz="2500" b="1" spc="-150" dirty="0" smtClean="0">
                <a:solidFill>
                  <a:schemeClr val="tx1"/>
                </a:solidFill>
              </a:rPr>
              <a:t> 공동사업 실무추진</a:t>
            </a:r>
            <a:endParaRPr lang="ko-KR" altLang="en-US" sz="2500" dirty="0"/>
          </a:p>
        </p:txBody>
      </p:sp>
      <p:sp>
        <p:nvSpPr>
          <p:cNvPr id="171" name="아래쪽 화살표 설명선 170"/>
          <p:cNvSpPr/>
          <p:nvPr/>
        </p:nvSpPr>
        <p:spPr>
          <a:xfrm>
            <a:off x="3456609" y="29739604"/>
            <a:ext cx="10729192" cy="1800200"/>
          </a:xfrm>
          <a:prstGeom prst="downArrowCallout">
            <a:avLst>
              <a:gd name="adj1" fmla="val 23289"/>
              <a:gd name="adj2" fmla="val 23038"/>
              <a:gd name="adj3" fmla="val 19014"/>
              <a:gd name="adj4" fmla="val 7365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72000" rtlCol="0" anchor="ctr"/>
          <a:lstStyle/>
          <a:p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 </a:t>
            </a:r>
            <a:r>
              <a:rPr lang="ko-KR" altLang="en-US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공동사업 </a:t>
            </a:r>
            <a:r>
              <a:rPr lang="en-US" altLang="ko-KR" sz="25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n-US" altLang="ko-KR" sz="2500" b="1" spc="-150" dirty="0" smtClean="0">
                <a:solidFill>
                  <a:schemeClr val="tx1"/>
                </a:solidFill>
              </a:rPr>
              <a:t>• 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홍보캠페인   </a:t>
            </a:r>
            <a:r>
              <a:rPr lang="en-US" altLang="ko-KR" sz="2500" b="1" spc="-150" dirty="0" smtClean="0">
                <a:solidFill>
                  <a:schemeClr val="tx1"/>
                </a:solidFill>
              </a:rPr>
              <a:t>          </a:t>
            </a:r>
            <a:r>
              <a:rPr lang="en-US" altLang="ko-KR" sz="2500" b="1" spc="-150" dirty="0" smtClean="0">
                <a:solidFill>
                  <a:schemeClr val="tx1"/>
                </a:solidFill>
              </a:rPr>
              <a:t>•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호스피스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자원봉사자 교육 및 단합대회</a:t>
            </a:r>
            <a:endParaRPr lang="en-US" altLang="ko-KR" sz="2500" b="1" spc="-150" dirty="0" smtClean="0">
              <a:solidFill>
                <a:schemeClr val="tx1"/>
              </a:solidFill>
            </a:endParaRPr>
          </a:p>
          <a:p>
            <a:r>
              <a:rPr lang="ko-KR" altLang="en-US" sz="2500" b="1" spc="-150" dirty="0" smtClean="0">
                <a:solidFill>
                  <a:schemeClr val="tx1"/>
                </a:solidFill>
              </a:rPr>
              <a:t>•  사업지원 및 자문  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 </a:t>
            </a:r>
            <a:r>
              <a:rPr lang="en-US" altLang="ko-KR" sz="2500" b="1" spc="-150" dirty="0" smtClean="0">
                <a:solidFill>
                  <a:schemeClr val="tx1"/>
                </a:solidFill>
              </a:rPr>
              <a:t>• 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전문인력 교육</a:t>
            </a:r>
            <a:endParaRPr lang="ko-KR" altLang="en-US" sz="2500" dirty="0"/>
          </a:p>
        </p:txBody>
      </p:sp>
      <p:sp>
        <p:nvSpPr>
          <p:cNvPr id="191" name="아래쪽 화살표 설명선 190"/>
          <p:cNvSpPr/>
          <p:nvPr/>
        </p:nvSpPr>
        <p:spPr>
          <a:xfrm>
            <a:off x="3456609" y="31611812"/>
            <a:ext cx="10729192" cy="2142240"/>
          </a:xfrm>
          <a:prstGeom prst="downArrowCallout">
            <a:avLst>
              <a:gd name="adj1" fmla="val 19334"/>
              <a:gd name="adj2" fmla="val 22397"/>
              <a:gd name="adj3" fmla="val 18874"/>
              <a:gd name="adj4" fmla="val 71869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20000" rtlCol="0" anchor="ctr"/>
          <a:lstStyle/>
          <a:p>
            <a:r>
              <a:rPr lang="en-US" altLang="ko-KR" sz="2500" b="1" spc="-150" dirty="0" smtClean="0">
                <a:solidFill>
                  <a:schemeClr val="tx1"/>
                </a:solidFill>
              </a:rPr>
              <a:t>•  </a:t>
            </a:r>
            <a:r>
              <a:rPr lang="ko-KR" altLang="en-US" sz="2500" b="1" spc="-150" dirty="0" err="1" smtClean="0">
                <a:solidFill>
                  <a:schemeClr val="tx1"/>
                </a:solidFill>
              </a:rPr>
              <a:t>지역암관리사업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 협의체 구성과 협력체계 구축</a:t>
            </a:r>
            <a:endParaRPr lang="en-US" altLang="ko-KR" sz="2500" b="1" spc="-150" dirty="0" smtClean="0">
              <a:solidFill>
                <a:schemeClr val="tx1"/>
              </a:solidFill>
            </a:endParaRPr>
          </a:p>
          <a:p>
            <a:r>
              <a:rPr lang="en-US" altLang="ko-KR" sz="2500" b="1" spc="-150" dirty="0" smtClean="0">
                <a:solidFill>
                  <a:schemeClr val="tx1"/>
                </a:solidFill>
              </a:rPr>
              <a:t>•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  효과적인 사업추진</a:t>
            </a:r>
            <a:endParaRPr lang="en-US" altLang="ko-KR" sz="2500" b="1" spc="-150" dirty="0" smtClean="0">
              <a:solidFill>
                <a:schemeClr val="tx1"/>
              </a:solidFill>
            </a:endParaRPr>
          </a:p>
          <a:p>
            <a:r>
              <a:rPr lang="en-US" altLang="ko-KR" sz="2500" b="1" spc="-150" dirty="0" smtClean="0">
                <a:solidFill>
                  <a:schemeClr val="tx1"/>
                </a:solidFill>
              </a:rPr>
              <a:t>•  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지역기관간의 활발한 상호연계 및 정보공유</a:t>
            </a:r>
            <a:endParaRPr lang="ko-KR" altLang="en-US" sz="2500" dirty="0"/>
          </a:p>
        </p:txBody>
      </p:sp>
      <p:sp>
        <p:nvSpPr>
          <p:cNvPr id="193" name="직사각형 192"/>
          <p:cNvSpPr/>
          <p:nvPr/>
        </p:nvSpPr>
        <p:spPr>
          <a:xfrm>
            <a:off x="3456609" y="33844060"/>
            <a:ext cx="10729192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pc="-150" dirty="0" err="1" smtClean="0">
                <a:solidFill>
                  <a:schemeClr val="tx1"/>
                </a:solidFill>
              </a:rPr>
              <a:t>지역암관리자원의</a:t>
            </a:r>
            <a:r>
              <a:rPr lang="ko-KR" altLang="en-US" sz="2500" b="1" spc="-150" dirty="0" smtClean="0">
                <a:solidFill>
                  <a:schemeClr val="tx1"/>
                </a:solidFill>
              </a:rPr>
              <a:t> 조직화 및 연계강화로 </a:t>
            </a:r>
            <a:endParaRPr lang="en-US" altLang="ko-KR" sz="2500" b="1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500" b="1" spc="-150" dirty="0" smtClean="0">
                <a:solidFill>
                  <a:schemeClr val="tx1"/>
                </a:solidFill>
              </a:rPr>
              <a:t>호스피스 완화의료사업의 시너지효과 창출</a:t>
            </a:r>
            <a:endParaRPr lang="en-US" altLang="ko-KR" sz="2500" b="1" spc="-150" dirty="0" smtClean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195" name="직사각형 194"/>
          <p:cNvSpPr/>
          <p:nvPr/>
        </p:nvSpPr>
        <p:spPr>
          <a:xfrm>
            <a:off x="1440385" y="25131092"/>
            <a:ext cx="1656184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투입</a:t>
            </a:r>
          </a:p>
        </p:txBody>
      </p:sp>
      <p:sp>
        <p:nvSpPr>
          <p:cNvPr id="197" name="직사각형 196"/>
          <p:cNvSpPr/>
          <p:nvPr/>
        </p:nvSpPr>
        <p:spPr>
          <a:xfrm>
            <a:off x="1440385" y="29739604"/>
            <a:ext cx="1656184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산출</a:t>
            </a:r>
          </a:p>
        </p:txBody>
      </p:sp>
      <p:sp>
        <p:nvSpPr>
          <p:cNvPr id="198" name="직사각형 197"/>
          <p:cNvSpPr/>
          <p:nvPr/>
        </p:nvSpPr>
        <p:spPr>
          <a:xfrm>
            <a:off x="1440385" y="31611812"/>
            <a:ext cx="1656184" cy="15841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효과</a:t>
            </a:r>
          </a:p>
        </p:txBody>
      </p:sp>
      <p:sp>
        <p:nvSpPr>
          <p:cNvPr id="199" name="직사각형 198"/>
          <p:cNvSpPr/>
          <p:nvPr/>
        </p:nvSpPr>
        <p:spPr>
          <a:xfrm>
            <a:off x="1440385" y="26427236"/>
            <a:ext cx="1656184" cy="2952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과정</a:t>
            </a:r>
          </a:p>
        </p:txBody>
      </p:sp>
      <p:sp>
        <p:nvSpPr>
          <p:cNvPr id="200" name="직사각형 199"/>
          <p:cNvSpPr/>
          <p:nvPr/>
        </p:nvSpPr>
        <p:spPr>
          <a:xfrm>
            <a:off x="1440385" y="33844060"/>
            <a:ext cx="1656184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영향</a:t>
            </a:r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720305" y="8353228"/>
            <a:ext cx="14545616" cy="5688632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792313" y="15049972"/>
            <a:ext cx="14545616" cy="8568952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864321" y="23690932"/>
            <a:ext cx="14545616" cy="11449272"/>
          </a:xfrm>
          <a:prstGeom prst="roundRect">
            <a:avLst>
              <a:gd name="adj" fmla="val 53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936329" y="36364340"/>
            <a:ext cx="14545616" cy="5904656"/>
          </a:xfrm>
          <a:prstGeom prst="roundRect">
            <a:avLst>
              <a:gd name="adj" fmla="val 8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15841985" y="31395788"/>
            <a:ext cx="16129792" cy="10945216"/>
          </a:xfrm>
          <a:prstGeom prst="roundRect">
            <a:avLst>
              <a:gd name="adj" fmla="val 441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608</Words>
  <Application>Microsoft Office PowerPoint</Application>
  <PresentationFormat>사용자 지정</PresentationFormat>
  <Paragraphs>145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호스피스 ∙ 완화의료 네트워크 구축을  통한 지역사회 역량강화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knuh</dc:creator>
  <cp:lastModifiedBy>knuh</cp:lastModifiedBy>
  <cp:revision>61</cp:revision>
  <dcterms:created xsi:type="dcterms:W3CDTF">2012-10-09T00:06:15Z</dcterms:created>
  <dcterms:modified xsi:type="dcterms:W3CDTF">2012-10-11T05:54:45Z</dcterms:modified>
</cp:coreProperties>
</file>