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2" r:id="rId3"/>
    <p:sldId id="259" r:id="rId4"/>
    <p:sldId id="314" r:id="rId5"/>
    <p:sldId id="261" r:id="rId6"/>
    <p:sldId id="262" r:id="rId7"/>
    <p:sldId id="315" r:id="rId8"/>
    <p:sldId id="281" r:id="rId9"/>
    <p:sldId id="278" r:id="rId10"/>
    <p:sldId id="280" r:id="rId11"/>
    <p:sldId id="310" r:id="rId12"/>
    <p:sldId id="282" r:id="rId13"/>
    <p:sldId id="306" r:id="rId14"/>
    <p:sldId id="297" r:id="rId15"/>
    <p:sldId id="285" r:id="rId16"/>
    <p:sldId id="298" r:id="rId17"/>
    <p:sldId id="299" r:id="rId18"/>
    <p:sldId id="307" r:id="rId19"/>
    <p:sldId id="289" r:id="rId20"/>
    <p:sldId id="290" r:id="rId21"/>
    <p:sldId id="291" r:id="rId22"/>
    <p:sldId id="317" r:id="rId23"/>
    <p:sldId id="318" r:id="rId24"/>
    <p:sldId id="320" r:id="rId25"/>
    <p:sldId id="322" r:id="rId26"/>
    <p:sldId id="294" r:id="rId27"/>
    <p:sldId id="324" r:id="rId28"/>
    <p:sldId id="301" r:id="rId29"/>
  </p:sldIdLst>
  <p:sldSz cx="9144000" cy="6858000" type="screen4x3"/>
  <p:notesSz cx="6807200" cy="9939338"/>
  <p:embeddedFontLs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언해M" panose="020B0600000101010101" charset="-127"/>
      <p:regular r:id="rId36"/>
    </p:embeddedFont>
    <p:embeddedFont>
      <p:font typeface="HY견고딕" panose="02030600000101010101" pitchFamily="18" charset="-127"/>
      <p:regular r:id="rId37"/>
    </p:embeddedFont>
    <p:embeddedFont>
      <p:font typeface="휴먼둥근헤드라인" panose="02030504000101010101" pitchFamily="18" charset="-127"/>
      <p:regular r:id="rId38"/>
    </p:embeddedFont>
    <p:embeddedFont>
      <p:font typeface="한컴 솔잎 M" panose="02020603020101020101" pitchFamily="18" charset="-127"/>
      <p:regular r:id="rId39"/>
    </p:embeddedFont>
    <p:embeddedFont>
      <p:font typeface="HY헤드라인M" panose="02030600000101010101" pitchFamily="18" charset="-127"/>
      <p:regular r:id="rId40"/>
    </p:embeddedFont>
    <p:embeddedFont>
      <p:font typeface="HY견명조" panose="02030600000101010101" pitchFamily="18" charset="-127"/>
      <p:regular r:id="rId41"/>
    </p:embeddedFont>
    <p:embeddedFont>
      <p:font typeface="휴먼매직체" panose="02030504000101010101" pitchFamily="18" charset="-127"/>
      <p:regular r:id="rId42"/>
    </p:embeddedFont>
    <p:embeddedFont>
      <p:font typeface="Brush Script MT" panose="03060802040406070304" pitchFamily="66" charset="0"/>
      <p:italic r:id="rId43"/>
    </p:embeddedFont>
    <p:embeddedFont>
      <p:font typeface="HY동녘B" panose="02030600000101010101" pitchFamily="18" charset="-127"/>
      <p:regular r:id="rId44"/>
    </p:embeddedFont>
    <p:embeddedFont>
      <p:font typeface="HY울릉도M" panose="02030600000101010101" pitchFamily="18" charset="-127"/>
      <p:regular r:id="rId45"/>
    </p:embeddedFont>
    <p:embeddedFont>
      <p:font typeface="맑은 고딕" panose="020B0503020000020004" pitchFamily="50" charset="-127"/>
      <p:regular r:id="rId46"/>
      <p:bold r:id="rId47"/>
    </p:embeddedFont>
    <p:embeddedFont>
      <p:font typeface="Arial Unicode MS" panose="020B0604020202020204" pitchFamily="50" charset="-127"/>
      <p:regular r:id="rId48"/>
    </p:embeddedFont>
    <p:embeddedFont>
      <p:font typeface="HY울릉도B" panose="02030600000101010101" pitchFamily="18" charset="-127"/>
      <p:regular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</p:embeddedFontLst>
  <p:defaultTextStyle>
    <a:lvl1pPr>
      <a:defRPr>
        <a:latin typeface="맑은 고딕"/>
        <a:ea typeface="맑은 고딕"/>
        <a:cs typeface="맑은 고딕"/>
        <a:sym typeface="맑은 고딕"/>
      </a:defRPr>
    </a:lvl1pPr>
    <a:lvl2pPr indent="457200">
      <a:defRPr>
        <a:latin typeface="맑은 고딕"/>
        <a:ea typeface="맑은 고딕"/>
        <a:cs typeface="맑은 고딕"/>
        <a:sym typeface="맑은 고딕"/>
      </a:defRPr>
    </a:lvl2pPr>
    <a:lvl3pPr indent="914400">
      <a:defRPr>
        <a:latin typeface="맑은 고딕"/>
        <a:ea typeface="맑은 고딕"/>
        <a:cs typeface="맑은 고딕"/>
        <a:sym typeface="맑은 고딕"/>
      </a:defRPr>
    </a:lvl3pPr>
    <a:lvl4pPr indent="1371600">
      <a:defRPr>
        <a:latin typeface="맑은 고딕"/>
        <a:ea typeface="맑은 고딕"/>
        <a:cs typeface="맑은 고딕"/>
        <a:sym typeface="맑은 고딕"/>
      </a:defRPr>
    </a:lvl4pPr>
    <a:lvl5pPr indent="1828800">
      <a:defRPr>
        <a:latin typeface="맑은 고딕"/>
        <a:ea typeface="맑은 고딕"/>
        <a:cs typeface="맑은 고딕"/>
        <a:sym typeface="맑은 고딕"/>
      </a:defRPr>
    </a:lvl5pPr>
    <a:lvl6pPr indent="2286000">
      <a:defRPr>
        <a:latin typeface="맑은 고딕"/>
        <a:ea typeface="맑은 고딕"/>
        <a:cs typeface="맑은 고딕"/>
        <a:sym typeface="맑은 고딕"/>
      </a:defRPr>
    </a:lvl6pPr>
    <a:lvl7pPr indent="2743200">
      <a:defRPr>
        <a:latin typeface="맑은 고딕"/>
        <a:ea typeface="맑은 고딕"/>
        <a:cs typeface="맑은 고딕"/>
        <a:sym typeface="맑은 고딕"/>
      </a:defRPr>
    </a:lvl7pPr>
    <a:lvl8pPr indent="3200400">
      <a:defRPr>
        <a:latin typeface="맑은 고딕"/>
        <a:ea typeface="맑은 고딕"/>
        <a:cs typeface="맑은 고딕"/>
        <a:sym typeface="맑은 고딕"/>
      </a:defRPr>
    </a:lvl8pPr>
    <a:lvl9pPr indent="3657600">
      <a:defRPr>
        <a:latin typeface="맑은 고딕"/>
        <a:ea typeface="맑은 고딕"/>
        <a:cs typeface="맑은 고딕"/>
        <a:sym typeface="맑은 고딕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FF0000"/>
    <a:srgbClr val="FF5050"/>
    <a:srgbClr val="003399"/>
    <a:srgbClr val="0000FF"/>
    <a:srgbClr val="00CC00"/>
    <a:srgbClr val="008000"/>
    <a:srgbClr val="CDC8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70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Sheet1!$A$1:$C$1</c:f>
              <c:strCache>
                <c:ptCount val="3"/>
                <c:pt idx="0">
                  <c:v>전체</c:v>
                </c:pt>
                <c:pt idx="1">
                  <c:v>남자</c:v>
                </c:pt>
                <c:pt idx="2">
                  <c:v>여자</c:v>
                </c:pt>
              </c:strCache>
            </c:strRef>
          </c:cat>
          <c:val>
            <c:numRef>
              <c:f>Sheet1!$A$2:$C$2</c:f>
              <c:numCache>
                <c:formatCode>0%</c:formatCode>
                <c:ptCount val="3"/>
                <c:pt idx="0">
                  <c:v>0.56999999999999995</c:v>
                </c:pt>
                <c:pt idx="1">
                  <c:v>0.3100000000000005</c:v>
                </c:pt>
                <c:pt idx="2">
                  <c:v>0.26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Sheet1!$A$1:$C$1</c:f>
              <c:strCache>
                <c:ptCount val="3"/>
                <c:pt idx="0">
                  <c:v>전체</c:v>
                </c:pt>
                <c:pt idx="1">
                  <c:v>남자</c:v>
                </c:pt>
                <c:pt idx="2">
                  <c:v>여자</c:v>
                </c:pt>
              </c:strCache>
            </c:strRef>
          </c:cat>
          <c:val>
            <c:numRef>
              <c:f>Sheet1!$A$3:$C$3</c:f>
              <c:numCache>
                <c:formatCode>0%</c:formatCode>
                <c:ptCount val="3"/>
                <c:pt idx="0">
                  <c:v>4.0000000000000029E-2</c:v>
                </c:pt>
                <c:pt idx="1">
                  <c:v>2.0000000000000014E-2</c:v>
                </c:pt>
                <c:pt idx="2">
                  <c:v>2.0000000000000014E-2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7507072"/>
        <c:axId val="147508608"/>
        <c:axId val="0"/>
      </c:bar3DChart>
      <c:catAx>
        <c:axId val="147507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맑은 고딕" pitchFamily="50" charset="-127"/>
                <a:ea typeface="맑은 고딕" pitchFamily="50" charset="-127"/>
              </a:defRPr>
            </a:pPr>
            <a:endParaRPr lang="ko-KR"/>
          </a:p>
        </c:txPr>
        <c:crossAx val="147508608"/>
        <c:crosses val="autoZero"/>
        <c:auto val="1"/>
        <c:lblAlgn val="ctr"/>
        <c:lblOffset val="100"/>
        <c:noMultiLvlLbl val="0"/>
      </c:catAx>
      <c:valAx>
        <c:axId val="1475086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47507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794645126433335E-2"/>
          <c:y val="7.2170529420033713E-2"/>
          <c:w val="0.93841070974713181"/>
          <c:h val="0.78324824209578792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Sheet2!$A$1:$E$1</c:f>
              <c:strCache>
                <c:ptCount val="5"/>
                <c:pt idx="0">
                  <c:v>위암</c:v>
                </c:pt>
                <c:pt idx="1">
                  <c:v>간암</c:v>
                </c:pt>
                <c:pt idx="2">
                  <c:v>대장암</c:v>
                </c:pt>
                <c:pt idx="3">
                  <c:v>유방암</c:v>
                </c:pt>
                <c:pt idx="4">
                  <c:v>자궁
경부암</c:v>
                </c:pt>
              </c:strCache>
            </c:strRef>
          </c:cat>
          <c:val>
            <c:numRef>
              <c:f>Sheet2!$A$2:$E$2</c:f>
              <c:numCache>
                <c:formatCode>0%</c:formatCode>
                <c:ptCount val="5"/>
                <c:pt idx="0">
                  <c:v>0.77000000000000113</c:v>
                </c:pt>
                <c:pt idx="1">
                  <c:v>0.69000000000000061</c:v>
                </c:pt>
                <c:pt idx="2">
                  <c:v>0.56000000000000005</c:v>
                </c:pt>
                <c:pt idx="3">
                  <c:v>0.54</c:v>
                </c:pt>
                <c:pt idx="4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7661568"/>
        <c:axId val="147663104"/>
        <c:axId val="0"/>
      </c:bar3DChart>
      <c:catAx>
        <c:axId val="147661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 i="0" baseline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defRPr>
            </a:pPr>
            <a:endParaRPr lang="ko-KR"/>
          </a:p>
        </c:txPr>
        <c:crossAx val="147663104"/>
        <c:crosses val="autoZero"/>
        <c:auto val="1"/>
        <c:lblAlgn val="ctr"/>
        <c:lblOffset val="100"/>
        <c:tickLblSkip val="1"/>
        <c:noMultiLvlLbl val="0"/>
      </c:catAx>
      <c:valAx>
        <c:axId val="1476631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476615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8F019-0694-4E42-AA36-B36B3C8C4DFE}" type="datetimeFigureOut">
              <a:rPr lang="ko-KR" altLang="en-US" smtClean="0"/>
              <a:pPr/>
              <a:t>2014-12-11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5A111-F689-48D1-8E90-5618D788376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51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7166890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xfrm>
            <a:off x="3856039" y="9440864"/>
            <a:ext cx="2949575" cy="496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C13FA0-22A6-47CB-8064-7CB7A41225BD}" type="slidenum">
              <a:rPr lang="ko-KR" altLang="en-US" smtClean="0">
                <a:latin typeface="굴림" charset="-127"/>
                <a:ea typeface="굴림" charset="-127"/>
              </a:rPr>
              <a:pPr/>
              <a:t>2</a:t>
            </a:fld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 복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pic>
        <p:nvPicPr>
          <p:cNvPr id="20" name="pasted-image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491734"/>
            <a:ext cx="10406996" cy="737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25592" y="184245"/>
            <a:ext cx="1449892" cy="566374"/>
          </a:xfrm>
          <a:prstGeom prst="rect">
            <a:avLst/>
          </a:prstGeom>
          <a:ln w="12700">
            <a:miter lim="400000"/>
          </a:ln>
          <a:effectLst>
            <a:outerShdw blurRad="24804" dist="4024" dir="5400000" rotWithShape="0">
              <a:srgbClr val="003ACC">
                <a:alpha val="69768"/>
              </a:srgbClr>
            </a:outerShdw>
          </a:effectLst>
        </p:spPr>
      </p:pic>
      <p:sp>
        <p:nvSpPr>
          <p:cNvPr id="22" name="Shape 22"/>
          <p:cNvSpPr/>
          <p:nvPr/>
        </p:nvSpPr>
        <p:spPr>
          <a:xfrm>
            <a:off x="116121" y="901738"/>
            <a:ext cx="8928234" cy="5530951"/>
          </a:xfrm>
          <a:prstGeom prst="rect">
            <a:avLst/>
          </a:prstGeom>
          <a:solidFill>
            <a:srgbClr val="FFFFFF">
              <a:alpha val="27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Rectangle 189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71547"/>
            <a:ext cx="9144000" cy="1470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75000"/>
              </a:lnSpc>
              <a:defRPr sz="4000" b="0" i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Arial Unicode MS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altLang="ko-K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15054" y="3143251"/>
            <a:ext cx="3500804" cy="135731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400413"/>
            <a:ext cx="213360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E3040-D260-4510-969A-6230BD296A7A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44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3200" dirty="0" err="1"/>
              <a:t>본문</a:t>
            </a:r>
            <a:r>
              <a:rPr sz="3200" dirty="0"/>
              <a:t> 첫 </a:t>
            </a:r>
            <a:r>
              <a:rPr sz="3200" dirty="0" err="1"/>
              <a:t>번째</a:t>
            </a:r>
            <a:r>
              <a:rPr sz="3200" dirty="0"/>
              <a:t> 줄</a:t>
            </a:r>
          </a:p>
          <a:p>
            <a:pPr lvl="1">
              <a:defRPr sz="1800"/>
            </a:pPr>
            <a:r>
              <a:rPr sz="3200" dirty="0" err="1"/>
              <a:t>본문</a:t>
            </a:r>
            <a:r>
              <a:rPr sz="3200" dirty="0"/>
              <a:t> 두 </a:t>
            </a:r>
            <a:r>
              <a:rPr sz="3200" dirty="0" err="1"/>
              <a:t>번째</a:t>
            </a:r>
            <a:r>
              <a:rPr sz="3200" dirty="0"/>
              <a:t> 줄</a:t>
            </a:r>
          </a:p>
          <a:p>
            <a:pPr lvl="2">
              <a:defRPr sz="1800"/>
            </a:pPr>
            <a:r>
              <a:rPr sz="3200" dirty="0" err="1"/>
              <a:t>본문</a:t>
            </a:r>
            <a:r>
              <a:rPr sz="3200" dirty="0"/>
              <a:t> 세 </a:t>
            </a:r>
            <a:r>
              <a:rPr sz="3200" dirty="0" err="1"/>
              <a:t>번째</a:t>
            </a:r>
            <a:r>
              <a:rPr sz="3200" dirty="0"/>
              <a:t> 줄</a:t>
            </a:r>
          </a:p>
          <a:p>
            <a:pPr lvl="3">
              <a:defRPr sz="1800"/>
            </a:pPr>
            <a:r>
              <a:rPr sz="3200" dirty="0" err="1"/>
              <a:t>본문</a:t>
            </a:r>
            <a:r>
              <a:rPr sz="3200" dirty="0"/>
              <a:t> 네 </a:t>
            </a:r>
            <a:r>
              <a:rPr sz="3200" dirty="0" err="1"/>
              <a:t>번째</a:t>
            </a:r>
            <a:r>
              <a:rPr sz="3200" dirty="0"/>
              <a:t> 줄</a:t>
            </a:r>
          </a:p>
          <a:p>
            <a:pPr lvl="4">
              <a:defRPr sz="1800"/>
            </a:pPr>
            <a:r>
              <a:rPr sz="3200" dirty="0" err="1"/>
              <a:t>본문</a:t>
            </a:r>
            <a:r>
              <a:rPr sz="3200" dirty="0"/>
              <a:t> </a:t>
            </a:r>
            <a:r>
              <a:rPr sz="3200" dirty="0" err="1"/>
              <a:t>다섯</a:t>
            </a:r>
            <a:r>
              <a:rPr sz="3200" dirty="0"/>
              <a:t> </a:t>
            </a:r>
            <a:r>
              <a:rPr sz="3200" dirty="0" err="1"/>
              <a:t>번째</a:t>
            </a:r>
            <a:r>
              <a:rPr sz="3200" dirty="0"/>
              <a:t>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</p:sldLayoutIdLst>
  <p:transition spd="med"/>
  <p:txStyles>
    <p:titleStyle>
      <a:lvl1pPr algn="ctr">
        <a:defRPr sz="4400">
          <a:latin typeface="맑은 고딕"/>
          <a:ea typeface="맑은 고딕"/>
          <a:cs typeface="맑은 고딕"/>
          <a:sym typeface="맑은 고딕"/>
        </a:defRPr>
      </a:lvl1pPr>
      <a:lvl2pPr algn="ctr">
        <a:defRPr sz="4400">
          <a:latin typeface="맑은 고딕"/>
          <a:ea typeface="맑은 고딕"/>
          <a:cs typeface="맑은 고딕"/>
          <a:sym typeface="맑은 고딕"/>
        </a:defRPr>
      </a:lvl2pPr>
      <a:lvl3pPr algn="ctr">
        <a:defRPr sz="4400">
          <a:latin typeface="맑은 고딕"/>
          <a:ea typeface="맑은 고딕"/>
          <a:cs typeface="맑은 고딕"/>
          <a:sym typeface="맑은 고딕"/>
        </a:defRPr>
      </a:lvl3pPr>
      <a:lvl4pPr algn="ctr">
        <a:defRPr sz="4400">
          <a:latin typeface="맑은 고딕"/>
          <a:ea typeface="맑은 고딕"/>
          <a:cs typeface="맑은 고딕"/>
          <a:sym typeface="맑은 고딕"/>
        </a:defRPr>
      </a:lvl4pPr>
      <a:lvl5pPr algn="ctr">
        <a:defRPr sz="4400">
          <a:latin typeface="맑은 고딕"/>
          <a:ea typeface="맑은 고딕"/>
          <a:cs typeface="맑은 고딕"/>
          <a:sym typeface="맑은 고딕"/>
        </a:defRPr>
      </a:lvl5pPr>
      <a:lvl6pPr algn="ctr">
        <a:defRPr sz="4400">
          <a:latin typeface="맑은 고딕"/>
          <a:ea typeface="맑은 고딕"/>
          <a:cs typeface="맑은 고딕"/>
          <a:sym typeface="맑은 고딕"/>
        </a:defRPr>
      </a:lvl6pPr>
      <a:lvl7pPr algn="ctr">
        <a:defRPr sz="4400">
          <a:latin typeface="맑은 고딕"/>
          <a:ea typeface="맑은 고딕"/>
          <a:cs typeface="맑은 고딕"/>
          <a:sym typeface="맑은 고딕"/>
        </a:defRPr>
      </a:lvl7pPr>
      <a:lvl8pPr algn="ctr">
        <a:defRPr sz="4400">
          <a:latin typeface="맑은 고딕"/>
          <a:ea typeface="맑은 고딕"/>
          <a:cs typeface="맑은 고딕"/>
          <a:sym typeface="맑은 고딕"/>
        </a:defRPr>
      </a:lvl8pPr>
      <a:lvl9pPr algn="ctr">
        <a:defRPr sz="4400">
          <a:latin typeface="맑은 고딕"/>
          <a:ea typeface="맑은 고딕"/>
          <a:cs typeface="맑은 고딕"/>
          <a:sym typeface="맑은 고딕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None/>
        <a:defRPr sz="3200">
          <a:latin typeface="맑은 고딕"/>
          <a:ea typeface="맑은 고딕"/>
          <a:cs typeface="맑은 고딕"/>
          <a:sym typeface="맑은 고딕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맑은 고딕"/>
          <a:ea typeface="맑은 고딕"/>
          <a:cs typeface="맑은 고딕"/>
          <a:sym typeface="맑은 고딕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맑은 고딕"/>
          <a:ea typeface="맑은 고딕"/>
          <a:cs typeface="맑은 고딕"/>
          <a:sym typeface="맑은 고딕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맑은 고딕"/>
          <a:ea typeface="맑은 고딕"/>
          <a:cs typeface="맑은 고딕"/>
          <a:sym typeface="맑은 고딕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맑은 고딕"/>
          <a:ea typeface="맑은 고딕"/>
          <a:cs typeface="맑은 고딕"/>
          <a:sym typeface="맑은 고딕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맑은 고딕"/>
          <a:ea typeface="맑은 고딕"/>
          <a:cs typeface="맑은 고딕"/>
          <a:sym typeface="맑은 고딕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맑은 고딕"/>
          <a:ea typeface="맑은 고딕"/>
          <a:cs typeface="맑은 고딕"/>
          <a:sym typeface="맑은 고딕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맑은 고딕"/>
          <a:ea typeface="맑은 고딕"/>
          <a:cs typeface="맑은 고딕"/>
          <a:sym typeface="맑은 고딕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_x106492416" descr="EMB000019144871"/>
          <p:cNvPicPr>
            <a:picLocks noChangeAspect="1" noChangeArrowheads="1"/>
          </p:cNvPicPr>
          <p:nvPr/>
        </p:nvPicPr>
        <p:blipFill>
          <a:blip r:embed="rId3" cstate="print"/>
          <a:srcRect r="3295"/>
          <a:stretch>
            <a:fillRect/>
          </a:stretch>
        </p:blipFill>
        <p:spPr bwMode="auto">
          <a:xfrm>
            <a:off x="-10475" y="836712"/>
            <a:ext cx="910850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Shape 34"/>
          <p:cNvSpPr/>
          <p:nvPr/>
        </p:nvSpPr>
        <p:spPr>
          <a:xfrm>
            <a:off x="3923928" y="5995971"/>
            <a:ext cx="4752528" cy="241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defTabSz="457200">
              <a:lnSpc>
                <a:spcPct val="117999"/>
              </a:lnSpc>
            </a:pPr>
            <a:r>
              <a:rPr sz="3200" dirty="0" err="1" smtClean="0">
                <a:ln w="1984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HY견고딕"/>
              </a:rPr>
              <a:t>대전</a:t>
            </a:r>
            <a:r>
              <a:rPr lang="ko-KR" altLang="en-US" sz="3200" dirty="0" smtClean="0">
                <a:ln w="1984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HY견고딕"/>
              </a:rPr>
              <a:t>지역본부 </a:t>
            </a:r>
            <a:r>
              <a:rPr sz="3200" dirty="0" smtClean="0">
                <a:ln w="1984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HY견고딕"/>
              </a:rPr>
              <a:t> </a:t>
            </a:r>
            <a:r>
              <a:rPr lang="ko-KR" altLang="en-US" sz="3200" dirty="0">
                <a:ln w="2381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나눔바른고딕OTF"/>
              </a:rPr>
              <a:t>전 </a:t>
            </a:r>
            <a:r>
              <a:rPr lang="ko-KR" altLang="en-US" sz="3200" dirty="0" smtClean="0">
                <a:ln w="2381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나눔바른고딕OTF"/>
              </a:rPr>
              <a:t>경 </a:t>
            </a:r>
            <a:r>
              <a:rPr lang="ko-KR" altLang="en-US" sz="3200" dirty="0" err="1" smtClean="0">
                <a:ln w="2381">
                  <a:solidFill>
                    <a:srgbClr val="535353"/>
                  </a:solidFill>
                </a:ln>
                <a:solidFill>
                  <a:srgbClr val="535353"/>
                </a:solidFill>
                <a:latin typeface="-윤고딕340" pitchFamily="18" charset="-127"/>
                <a:ea typeface="-윤고딕340" pitchFamily="18" charset="-127"/>
                <a:cs typeface="HY견고딕"/>
                <a:sym typeface="나눔바른고딕OTF"/>
              </a:rPr>
              <a:t>희</a:t>
            </a:r>
            <a:endParaRPr lang="en-US" altLang="ko-KR" sz="3200" dirty="0" smtClean="0">
              <a:ln w="2381">
                <a:solidFill>
                  <a:srgbClr val="535353"/>
                </a:solidFill>
              </a:ln>
              <a:solidFill>
                <a:srgbClr val="535353"/>
              </a:solidFill>
              <a:latin typeface="-윤고딕340" pitchFamily="18" charset="-127"/>
              <a:ea typeface="-윤고딕340" pitchFamily="18" charset="-127"/>
              <a:cs typeface="HY견고딕"/>
              <a:sym typeface="나눔바른고딕OTF"/>
            </a:endParaRPr>
          </a:p>
          <a:p>
            <a:pPr lvl="0" defTabSz="457200">
              <a:lnSpc>
                <a:spcPct val="117999"/>
              </a:lnSpc>
            </a:pPr>
            <a:endParaRPr lang="en-US" sz="3200" dirty="0">
              <a:ln w="2381">
                <a:solidFill>
                  <a:srgbClr val="535353"/>
                </a:solidFill>
              </a:ln>
              <a:solidFill>
                <a:srgbClr val="535353"/>
              </a:solidFill>
              <a:latin typeface="-윤고딕340" pitchFamily="18" charset="-127"/>
              <a:ea typeface="-윤고딕340" pitchFamily="18" charset="-127"/>
              <a:cs typeface="나눔바른고딕OTF"/>
              <a:sym typeface="나눔바른고딕OTF"/>
            </a:endParaRPr>
          </a:p>
          <a:p>
            <a:pPr lvl="0" defTabSz="457200">
              <a:lnSpc>
                <a:spcPct val="117999"/>
              </a:lnSpc>
            </a:pPr>
            <a:endParaRPr lang="en-US" sz="3200" dirty="0" smtClean="0">
              <a:ln w="2381">
                <a:solidFill>
                  <a:srgbClr val="535353"/>
                </a:solidFill>
              </a:ln>
              <a:solidFill>
                <a:srgbClr val="535353"/>
              </a:solidFill>
              <a:latin typeface="-윤고딕340" pitchFamily="18" charset="-127"/>
              <a:ea typeface="-윤고딕340" pitchFamily="18" charset="-127"/>
              <a:cs typeface="나눔바른고딕OTF"/>
              <a:sym typeface="나눔바른고딕OTF"/>
            </a:endParaRPr>
          </a:p>
          <a:p>
            <a:pPr lvl="0" defTabSz="457200">
              <a:lnSpc>
                <a:spcPct val="117999"/>
              </a:lnSpc>
            </a:pPr>
            <a:endParaRPr sz="3200" dirty="0">
              <a:ln w="2381">
                <a:solidFill>
                  <a:srgbClr val="535353"/>
                </a:solidFill>
              </a:ln>
              <a:solidFill>
                <a:srgbClr val="535353"/>
              </a:solidFill>
              <a:latin typeface="-윤고딕340" pitchFamily="18" charset="-127"/>
              <a:ea typeface="-윤고딕340" pitchFamily="18" charset="-127"/>
              <a:cs typeface="나눔바른고딕OTF"/>
              <a:sym typeface="나눔바른고딕OTF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213863" y="1205959"/>
            <a:ext cx="8661253" cy="1630481"/>
            <a:chOff x="4126613" y="3454400"/>
            <a:chExt cx="8949974" cy="1630481"/>
          </a:xfrm>
        </p:grpSpPr>
        <p:sp>
          <p:nvSpPr>
            <p:cNvPr id="10" name="Shape 32"/>
            <p:cNvSpPr/>
            <p:nvPr/>
          </p:nvSpPr>
          <p:spPr>
            <a:xfrm>
              <a:off x="4126613" y="3454400"/>
              <a:ext cx="8893119" cy="10064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ko-KR" altLang="en-US" sz="49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현장에서 </a:t>
              </a:r>
              <a:r>
                <a:rPr lang="ko-KR" altLang="en-US" sz="6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답(答)</a:t>
              </a:r>
              <a:r>
                <a:rPr lang="ko-KR" altLang="en-US" sz="49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을 찾다</a:t>
              </a:r>
              <a:r>
                <a:rPr lang="en-US" altLang="ko-KR" sz="4900" b="1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!</a:t>
              </a:r>
            </a:p>
          </p:txBody>
        </p:sp>
        <p:sp>
          <p:nvSpPr>
            <p:cNvPr id="32" name="Shape 32"/>
            <p:cNvSpPr/>
            <p:nvPr/>
          </p:nvSpPr>
          <p:spPr>
            <a:xfrm>
              <a:off x="4183468" y="4036902"/>
              <a:ext cx="8893119" cy="1047979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lvl="0" algn="ctr">
                <a:lnSpc>
                  <a:spcPct val="90000"/>
                </a:lnSpc>
              </a:pPr>
              <a:endParaRPr lang="en-US" altLang="ko-KR" sz="2000" b="1" dirty="0" smtClean="0">
                <a:solidFill>
                  <a:schemeClr val="bg1"/>
                </a:solidFill>
                <a:latin typeface="생각대로 Regular" pitchFamily="2" charset="-127"/>
                <a:ea typeface="생각대로 Regular" pitchFamily="2" charset="-127"/>
              </a:endParaRPr>
            </a:p>
            <a:p>
              <a:pPr lvl="0" algn="ctr">
                <a:lnSpc>
                  <a:spcPct val="90000"/>
                </a:lnSpc>
              </a:pPr>
              <a:r>
                <a:rPr lang="ko-KR" altLang="en-US" sz="3200" b="1" dirty="0" smtClean="0">
                  <a:solidFill>
                    <a:srgbClr val="0000FF"/>
                  </a:solidFill>
                </a:rPr>
                <a:t>사업장 근로자에게 찾아가는</a:t>
              </a:r>
              <a:r>
                <a:rPr lang="ko-KR" altLang="en-US" sz="4400" b="1" dirty="0" smtClean="0">
                  <a:solidFill>
                    <a:srgbClr val="3F6797"/>
                  </a:solidFill>
                </a:rPr>
                <a:t> </a:t>
              </a:r>
              <a:r>
                <a:rPr lang="ko-KR" altLang="en-US" sz="4900" b="1" dirty="0" err="1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HY견명조" pitchFamily="18" charset="-127"/>
                  <a:ea typeface="HY견명조" pitchFamily="18" charset="-127"/>
                </a:rPr>
                <a:t>암검진</a:t>
              </a:r>
              <a:r>
                <a:rPr lang="ko-KR" altLang="en-US" sz="4900" b="1" dirty="0" smtClean="0">
                  <a:solidFill>
                    <a:srgbClr val="3F6797"/>
                  </a:solidFill>
                </a:rPr>
                <a:t> </a:t>
              </a:r>
              <a:r>
                <a:rPr lang="ko-KR" altLang="en-US" sz="3600" b="1" dirty="0" smtClean="0">
                  <a:solidFill>
                    <a:srgbClr val="0000FF"/>
                  </a:solidFill>
                </a:rPr>
                <a:t>홍보</a:t>
              </a:r>
              <a:endParaRPr sz="4900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107504" y="980728"/>
            <a:ext cx="8856984" cy="1440160"/>
            <a:chOff x="179512" y="980728"/>
            <a:chExt cx="8856984" cy="1440160"/>
          </a:xfrm>
        </p:grpSpPr>
        <p:sp>
          <p:nvSpPr>
            <p:cNvPr id="17" name="TextBox 16"/>
            <p:cNvSpPr txBox="1"/>
            <p:nvPr/>
          </p:nvSpPr>
          <p:spPr>
            <a:xfrm>
              <a:off x="2339752" y="1268760"/>
              <a:ext cx="208823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23528" y="1628800"/>
              <a:ext cx="8712968" cy="584773"/>
            </a:xfrm>
            <a:prstGeom prst="rect">
              <a:avLst/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3200" b="1" i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                   설문조사 결과 시사점</a:t>
              </a:r>
              <a:endParaRPr lang="ko-KR" altLang="en-US" sz="2800" b="1" i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언해M" panose="02020603020101020101" pitchFamily="18" charset="-127"/>
                <a:ea typeface="언해M" panose="02020603020101020101" pitchFamily="18" charset="-127"/>
              </a:endParaRPr>
            </a:p>
          </p:txBody>
        </p:sp>
        <p:pic>
          <p:nvPicPr>
            <p:cNvPr id="19" name="그림 18" descr="%BA%CE~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980728"/>
              <a:ext cx="2170454" cy="14401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직사각형 23"/>
          <p:cNvSpPr/>
          <p:nvPr/>
        </p:nvSpPr>
        <p:spPr>
          <a:xfrm>
            <a:off x="467544" y="3057869"/>
            <a:ext cx="8424936" cy="535529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28600" lvl="0" indent="-228600">
              <a:lnSpc>
                <a:spcPct val="120000"/>
              </a:lnSpc>
              <a:buSzPct val="100000"/>
            </a:pPr>
            <a:r>
              <a:rPr lang="ko-KR" altLang="en-US" sz="2400" b="1" spc="-150" dirty="0" smtClean="0">
                <a:solidFill>
                  <a:schemeClr val="bg1"/>
                </a:solidFill>
              </a:rPr>
              <a:t>   </a:t>
            </a:r>
            <a:r>
              <a:rPr lang="ko-KR" altLang="en-US" sz="2400" b="1" spc="-150" dirty="0" err="1" smtClean="0">
                <a:solidFill>
                  <a:schemeClr val="bg1"/>
                </a:solidFill>
              </a:rPr>
              <a:t>암검진</a:t>
            </a:r>
            <a:r>
              <a:rPr lang="ko-KR" altLang="en-US" sz="2400" b="1" spc="-150" dirty="0" smtClean="0">
                <a:solidFill>
                  <a:schemeClr val="bg1"/>
                </a:solidFill>
              </a:rPr>
              <a:t> 필요성에 대한 사업장 담당자의 인식 고취 필요 </a:t>
            </a:r>
            <a:endParaRPr lang="ko-KR" altLang="en-US" sz="2400" b="1" spc="-15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67544" y="3861048"/>
            <a:ext cx="8424936" cy="5355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28600" lvl="0" indent="-228600">
              <a:lnSpc>
                <a:spcPct val="120000"/>
              </a:lnSpc>
              <a:buSzPct val="100000"/>
            </a:pPr>
            <a:r>
              <a:rPr lang="ko-KR" altLang="en-US" sz="2400" b="1" spc="-150" dirty="0" smtClean="0">
                <a:solidFill>
                  <a:schemeClr val="bg1"/>
                </a:solidFill>
              </a:rPr>
              <a:t>   연령별</a:t>
            </a:r>
            <a:r>
              <a:rPr lang="en-US" altLang="ko-KR" sz="2400" b="1" spc="-150" dirty="0" smtClean="0">
                <a:solidFill>
                  <a:schemeClr val="bg1"/>
                </a:solidFill>
              </a:rPr>
              <a:t>. </a:t>
            </a:r>
            <a:r>
              <a:rPr lang="ko-KR" altLang="en-US" sz="2400" b="1" spc="-150" dirty="0" smtClean="0">
                <a:solidFill>
                  <a:schemeClr val="bg1"/>
                </a:solidFill>
              </a:rPr>
              <a:t>개인별 특성을 고려한 검진프로그램 개편 필요성 확인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467544" y="4649439"/>
            <a:ext cx="8424936" cy="535529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</a:pPr>
            <a:r>
              <a:rPr lang="ko-KR" altLang="en-US" sz="2400" b="1" spc="-150" dirty="0" smtClean="0">
                <a:solidFill>
                  <a:schemeClr val="bg1"/>
                </a:solidFill>
              </a:rPr>
              <a:t>   직장가입자 검진주기 정비 필요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467544" y="5445224"/>
            <a:ext cx="8424936" cy="5355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</a:pPr>
            <a:r>
              <a:rPr lang="ko-KR" altLang="en-US" sz="2400" b="1" spc="-150" dirty="0" smtClean="0">
                <a:solidFill>
                  <a:schemeClr val="bg1"/>
                </a:solidFill>
              </a:rPr>
              <a:t>   다양한 형태의 건강검진 홍보 강화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6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10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323528" y="1844824"/>
            <a:ext cx="4355976" cy="4680520"/>
          </a:xfrm>
          <a:prstGeom prst="roundRect">
            <a:avLst>
              <a:gd name="adj" fmla="val 547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4644008" y="1844824"/>
            <a:ext cx="4320480" cy="4680520"/>
          </a:xfrm>
          <a:prstGeom prst="roundRect">
            <a:avLst>
              <a:gd name="adj" fmla="val 547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/>
          </a:p>
        </p:txBody>
      </p:sp>
      <p:pic>
        <p:nvPicPr>
          <p:cNvPr id="12" name="그림 11" descr="132118373668.png"/>
          <p:cNvPicPr>
            <a:picLocks noChangeAspect="1"/>
          </p:cNvPicPr>
          <p:nvPr/>
        </p:nvPicPr>
        <p:blipFill>
          <a:blip r:embed="rId2" cstate="print"/>
          <a:srcRect l="53476" t="39020" r="32750" b="42079"/>
          <a:stretch>
            <a:fillRect/>
          </a:stretch>
        </p:blipFill>
        <p:spPr>
          <a:xfrm>
            <a:off x="215008" y="1215217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_x104805376" descr="EMB000018ec26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922825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직사각형 23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11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sp>
        <p:nvSpPr>
          <p:cNvPr id="13" name="Shape 112"/>
          <p:cNvSpPr/>
          <p:nvPr/>
        </p:nvSpPr>
        <p:spPr>
          <a:xfrm>
            <a:off x="10787106" y="4134177"/>
            <a:ext cx="3819844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endParaRPr lang="en-US" altLang="ko-KR" sz="1700" b="1" dirty="0" smtClean="0"/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endParaRPr lang="en-US" altLang="ko-KR" sz="1700" b="1" dirty="0" smtClean="0"/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endParaRPr lang="en-US" altLang="ko-KR" sz="1700" b="1" dirty="0" smtClean="0"/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endParaRPr lang="en-US" altLang="ko-KR" sz="1700" b="1" dirty="0" smtClean="0"/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en-US" altLang="ko-KR" sz="1700" b="1" dirty="0" smtClean="0"/>
              <a:t> </a:t>
            </a:r>
            <a:endParaRPr lang="ko-KR" altLang="en-US" sz="1700" b="1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132856"/>
            <a:ext cx="3925100" cy="3086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Shape 112"/>
          <p:cNvSpPr/>
          <p:nvPr/>
        </p:nvSpPr>
        <p:spPr>
          <a:xfrm>
            <a:off x="5000628" y="5429264"/>
            <a:ext cx="3786214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165100" lvl="0" indent="-165100">
              <a:spcBef>
                <a:spcPts val="600"/>
              </a:spcBef>
              <a:buSzPct val="100000"/>
              <a:buFont typeface="Arial"/>
              <a:buChar char="•"/>
            </a:pPr>
            <a:r>
              <a:rPr lang="en-US" sz="1700" b="1" dirty="0" smtClean="0"/>
              <a:t>TJB-</a:t>
            </a:r>
            <a:r>
              <a:rPr lang="ko-KR" altLang="en-US" sz="1700" b="1" dirty="0" smtClean="0"/>
              <a:t>대전방송</a:t>
            </a:r>
            <a:r>
              <a:rPr lang="en-US" altLang="ko-KR" sz="1700" b="1" dirty="0" smtClean="0"/>
              <a:t>TV</a:t>
            </a:r>
            <a:r>
              <a:rPr sz="1700" b="1" dirty="0" smtClean="0"/>
              <a:t> </a:t>
            </a:r>
            <a:r>
              <a:rPr lang="en-US" sz="1700" b="1" dirty="0" smtClean="0"/>
              <a:t>(10.29, 1</a:t>
            </a:r>
            <a:r>
              <a:rPr lang="ko-KR" altLang="en-US" sz="1700" b="1" dirty="0" smtClean="0"/>
              <a:t>회</a:t>
            </a:r>
            <a:r>
              <a:rPr lang="en-US" altLang="ko-KR" sz="1700" b="1" dirty="0" smtClean="0"/>
              <a:t>)</a:t>
            </a:r>
            <a:endParaRPr sz="1700" b="1" dirty="0"/>
          </a:p>
          <a:p>
            <a:pPr marL="165100" lvl="0" indent="-165100">
              <a:spcBef>
                <a:spcPts val="600"/>
              </a:spcBef>
              <a:buSzPct val="100000"/>
              <a:buFont typeface="Arial"/>
              <a:buChar char="•"/>
            </a:pPr>
            <a:r>
              <a:rPr lang="en-US" altLang="ko-KR" sz="1700" b="1" dirty="0" smtClean="0"/>
              <a:t>TBN  </a:t>
            </a:r>
            <a:r>
              <a:rPr lang="ko-KR" altLang="en-US" sz="1700" b="1" dirty="0" smtClean="0"/>
              <a:t>대전교통방송</a:t>
            </a:r>
            <a:r>
              <a:rPr lang="en-US" altLang="ko-KR" sz="1700" b="1" dirty="0" smtClean="0"/>
              <a:t>(</a:t>
            </a:r>
            <a:r>
              <a:rPr lang="ko-KR" altLang="en-US" sz="1700" b="1" dirty="0" smtClean="0"/>
              <a:t>매월</a:t>
            </a:r>
            <a:r>
              <a:rPr lang="en-US" altLang="ko-KR" sz="1700" b="1" dirty="0" smtClean="0"/>
              <a:t>1</a:t>
            </a:r>
            <a:r>
              <a:rPr lang="ko-KR" altLang="en-US" sz="1700" b="1" dirty="0" smtClean="0"/>
              <a:t>회</a:t>
            </a:r>
            <a:r>
              <a:rPr lang="en-US" altLang="ko-KR" sz="1700" b="1" dirty="0" smtClean="0"/>
              <a:t>)</a:t>
            </a:r>
          </a:p>
          <a:p>
            <a:pPr marL="165100" lvl="0" indent="-165100">
              <a:spcBef>
                <a:spcPts val="600"/>
              </a:spcBef>
              <a:buSzPct val="100000"/>
              <a:buFont typeface="Arial"/>
              <a:buChar char="•"/>
            </a:pPr>
            <a:r>
              <a:rPr lang="ko-KR" altLang="en-US" sz="1700" b="1" dirty="0" smtClean="0"/>
              <a:t>대전</a:t>
            </a:r>
            <a:r>
              <a:rPr lang="en-US" altLang="ko-KR" sz="1700" b="1" dirty="0" smtClean="0"/>
              <a:t>, </a:t>
            </a:r>
            <a:r>
              <a:rPr lang="ko-KR" altLang="en-US" sz="1700" b="1" dirty="0" smtClean="0"/>
              <a:t>청주</a:t>
            </a:r>
            <a:r>
              <a:rPr lang="en-US" altLang="ko-KR" sz="1700" b="1" dirty="0" smtClean="0"/>
              <a:t>MBC, </a:t>
            </a:r>
            <a:r>
              <a:rPr lang="ko-KR" altLang="en-US" sz="1700" b="1" dirty="0" smtClean="0"/>
              <a:t>청주</a:t>
            </a:r>
            <a:r>
              <a:rPr lang="en-US" altLang="ko-KR" sz="1700" b="1" dirty="0" smtClean="0"/>
              <a:t>CJB, </a:t>
            </a:r>
            <a:r>
              <a:rPr lang="ko-KR" altLang="en-US" sz="1700" b="1" dirty="0" smtClean="0"/>
              <a:t>케이블</a:t>
            </a:r>
            <a:r>
              <a:rPr lang="en-US" altLang="ko-KR" sz="1700" b="1" dirty="0" smtClean="0"/>
              <a:t> </a:t>
            </a:r>
            <a:r>
              <a:rPr lang="ko-KR" altLang="en-US" sz="1700" b="1" dirty="0" smtClean="0"/>
              <a:t>등</a:t>
            </a:r>
            <a:endParaRPr sz="1700" b="1" dirty="0"/>
          </a:p>
        </p:txBody>
      </p:sp>
      <p:sp>
        <p:nvSpPr>
          <p:cNvPr id="15" name="Shape 112"/>
          <p:cNvSpPr/>
          <p:nvPr/>
        </p:nvSpPr>
        <p:spPr>
          <a:xfrm>
            <a:off x="430306" y="5429264"/>
            <a:ext cx="4357718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165100" lvl="0" indent="-165100">
              <a:spcBef>
                <a:spcPts val="600"/>
              </a:spcBef>
              <a:buSzPct val="100000"/>
              <a:buFont typeface="Arial"/>
              <a:buChar char="•"/>
            </a:pPr>
            <a:r>
              <a:rPr lang="en-US" sz="1700" b="1" dirty="0" smtClean="0"/>
              <a:t>KBS </a:t>
            </a:r>
            <a:r>
              <a:rPr lang="ko-KR" altLang="en-US" sz="1700" b="1" dirty="0" smtClean="0"/>
              <a:t>대전방송총국과 </a:t>
            </a:r>
            <a:r>
              <a:rPr lang="en-US" altLang="ko-KR" sz="1700" b="1" dirty="0" smtClean="0"/>
              <a:t>MOU</a:t>
            </a:r>
            <a:r>
              <a:rPr lang="ko-KR" altLang="en-US" sz="1700" b="1" dirty="0" smtClean="0"/>
              <a:t>체결</a:t>
            </a:r>
            <a:r>
              <a:rPr lang="en-US" altLang="ko-KR" sz="1700" b="1" dirty="0" smtClean="0"/>
              <a:t>(1.14)</a:t>
            </a:r>
            <a:endParaRPr sz="1700" b="1" dirty="0"/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en-US" altLang="ko-KR" sz="1700" b="1" dirty="0" smtClean="0"/>
              <a:t>KBS-1TV </a:t>
            </a:r>
            <a:r>
              <a:rPr lang="ko-KR" altLang="en-US" sz="1700" b="1" dirty="0" smtClean="0"/>
              <a:t>검진특화방송</a:t>
            </a:r>
            <a:r>
              <a:rPr lang="en-US" altLang="ko-KR" sz="1700" b="1" dirty="0" smtClean="0"/>
              <a:t>(4</a:t>
            </a:r>
            <a:r>
              <a:rPr lang="ko-KR" altLang="en-US" sz="1700" b="1" dirty="0" smtClean="0"/>
              <a:t>회</a:t>
            </a:r>
            <a:r>
              <a:rPr lang="en-US" altLang="ko-KR" sz="1700" b="1" dirty="0" smtClean="0"/>
              <a:t>)</a:t>
            </a:r>
          </a:p>
          <a:p>
            <a:pPr marL="165100" lvl="0" indent="-16510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en-US" sz="1700" b="1" dirty="0" smtClean="0"/>
              <a:t>KBS-</a:t>
            </a:r>
            <a:r>
              <a:rPr lang="ko-KR" altLang="en-US" sz="1700" b="1" dirty="0" smtClean="0"/>
              <a:t>제</a:t>
            </a:r>
            <a:r>
              <a:rPr lang="en-US" altLang="ko-KR" sz="1700" b="1" dirty="0" smtClean="0"/>
              <a:t>1</a:t>
            </a:r>
            <a:r>
              <a:rPr lang="ko-KR" altLang="en-US" sz="1700" b="1" dirty="0" smtClean="0"/>
              <a:t>라디오</a:t>
            </a:r>
            <a:r>
              <a:rPr lang="en-US" altLang="ko-KR" sz="1700" b="1" dirty="0" smtClean="0"/>
              <a:t>(3</a:t>
            </a:r>
            <a:r>
              <a:rPr lang="ko-KR" altLang="en-US" sz="1700" b="1" dirty="0" smtClean="0"/>
              <a:t>회</a:t>
            </a:r>
            <a:r>
              <a:rPr lang="en-US" altLang="ko-KR" sz="1700" b="1" dirty="0" smtClean="0"/>
              <a:t>)</a:t>
            </a:r>
            <a:r>
              <a:rPr lang="ko-KR" altLang="en-US" sz="1700" b="1" dirty="0" smtClean="0"/>
              <a:t> </a:t>
            </a:r>
            <a:endParaRPr sz="1700" b="1" dirty="0"/>
          </a:p>
        </p:txBody>
      </p:sp>
      <p:sp>
        <p:nvSpPr>
          <p:cNvPr id="17" name="직사각형 16"/>
          <p:cNvSpPr/>
          <p:nvPr/>
        </p:nvSpPr>
        <p:spPr>
          <a:xfrm>
            <a:off x="755576" y="1136359"/>
            <a:ext cx="7632848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ctr" rtl="0" latinLnBrk="1" hangingPunct="0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/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라디오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연중 </a:t>
            </a:r>
            <a:r>
              <a:rPr lang="ko-KR" alt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암검진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홍보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방송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>
          <a:xfrm>
            <a:off x="0" y="1700808"/>
            <a:ext cx="9252000" cy="5400000"/>
          </a:xfrm>
          <a:prstGeom prst="rect">
            <a:avLst/>
          </a:prstGeom>
          <a:blipFill dpi="0" rotWithShape="1">
            <a:blip r:embed="rId2" cstate="print">
              <a:alphaModFix amt="53000"/>
            </a:blip>
            <a:srcRect/>
            <a:stretch>
              <a:fillRect/>
            </a:stretch>
          </a:blip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7504" y="3429000"/>
            <a:ext cx="8966254" cy="2880320"/>
            <a:chOff x="107504" y="3429000"/>
            <a:chExt cx="8966254" cy="2880320"/>
          </a:xfrm>
        </p:grpSpPr>
        <p:grpSp>
          <p:nvGrpSpPr>
            <p:cNvPr id="39" name="그룹 38"/>
            <p:cNvGrpSpPr/>
            <p:nvPr/>
          </p:nvGrpSpPr>
          <p:grpSpPr>
            <a:xfrm>
              <a:off x="107504" y="3429000"/>
              <a:ext cx="7268265" cy="2880320"/>
              <a:chOff x="963701" y="2276872"/>
              <a:chExt cx="7268265" cy="288032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963701" y="2276872"/>
                <a:ext cx="43989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3600" b="1" spc="-150" dirty="0" smtClean="0">
                    <a:ln>
                      <a:solidFill>
                        <a:schemeClr val="bg1"/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명조" pitchFamily="18" charset="-127"/>
                    <a:ea typeface="HY견명조" pitchFamily="18" charset="-127"/>
                  </a:rPr>
                  <a:t>건강</a:t>
                </a:r>
                <a:r>
                  <a:rPr lang="ko-KR" altLang="en-US" sz="3600" spc="3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1롯데마트행복Medium" pitchFamily="18" charset="-127"/>
                    <a:ea typeface="11롯데마트행복Medium" pitchFamily="18" charset="-127"/>
                  </a:rPr>
                  <a:t> </a:t>
                </a:r>
                <a:r>
                  <a:rPr lang="en-US" altLang="ko-KR" sz="6000" b="1" spc="3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ush Script MT" pitchFamily="66" charset="0"/>
                  </a:rPr>
                  <a:t>100</a:t>
                </a:r>
                <a:r>
                  <a:rPr lang="ko-KR" altLang="en-US" sz="3600" b="1" spc="300" dirty="0" smtClean="0">
                    <a:ln>
                      <a:solidFill>
                        <a:schemeClr val="bg1"/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명조" pitchFamily="18" charset="-127"/>
                    <a:ea typeface="HY견명조" pitchFamily="18" charset="-127"/>
                  </a:rPr>
                  <a:t>세 </a:t>
                </a:r>
                <a:r>
                  <a:rPr lang="ko-KR" altLang="en-US" sz="3600" b="1" spc="-150" dirty="0" smtClean="0">
                    <a:ln>
                      <a:solidFill>
                        <a:schemeClr val="bg1"/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명조" pitchFamily="18" charset="-127"/>
                    <a:ea typeface="HY견명조" pitchFamily="18" charset="-127"/>
                  </a:rPr>
                  <a:t>지름길</a:t>
                </a:r>
                <a:r>
                  <a:rPr lang="en-US" altLang="ko-KR" sz="3600" b="1" spc="300" dirty="0" smtClean="0">
                    <a:ln>
                      <a:solidFill>
                        <a:schemeClr val="bg1"/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2롯데마트행복Medium" panose="02020603020101020101" pitchFamily="18" charset="-127"/>
                    <a:ea typeface="12롯데마트행복Medium" panose="02020603020101020101" pitchFamily="18" charset="-127"/>
                  </a:rPr>
                  <a:t>,</a:t>
                </a:r>
                <a:endParaRPr lang="ko-KR" altLang="en-US" sz="3600" b="1" spc="3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2롯데마트행복Medium" panose="02020603020101020101" pitchFamily="18" charset="-127"/>
                  <a:ea typeface="12롯데마트행복Medium" panose="02020603020101020101" pitchFamily="18" charset="-127"/>
                </a:endParaRPr>
              </a:p>
            </p:txBody>
          </p:sp>
          <p:grpSp>
            <p:nvGrpSpPr>
              <p:cNvPr id="38" name="그룹 37"/>
              <p:cNvGrpSpPr/>
              <p:nvPr/>
            </p:nvGrpSpPr>
            <p:grpSpPr>
              <a:xfrm>
                <a:off x="1474268" y="2780928"/>
                <a:ext cx="6757698" cy="2376264"/>
                <a:chOff x="1330252" y="2852936"/>
                <a:chExt cx="6757698" cy="2376264"/>
              </a:xfrm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5484352" y="4078813"/>
                  <a:ext cx="260359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36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견명조" pitchFamily="18" charset="-127"/>
                      <a:ea typeface="HY견명조" pitchFamily="18" charset="-127"/>
                    </a:rPr>
                    <a:t>을 받읍시다</a:t>
                  </a:r>
                  <a:endParaRPr lang="ko-KR" altLang="en-US" sz="3600" b="1" dirty="0">
                    <a:ln>
                      <a:solidFill>
                        <a:schemeClr val="bg1"/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명조" pitchFamily="18" charset="-127"/>
                    <a:ea typeface="HY견명조" pitchFamily="18" charset="-127"/>
                  </a:endParaRPr>
                </a:p>
              </p:txBody>
            </p:sp>
            <p:grpSp>
              <p:nvGrpSpPr>
                <p:cNvPr id="37" name="그룹 36"/>
                <p:cNvGrpSpPr/>
                <p:nvPr/>
              </p:nvGrpSpPr>
              <p:grpSpPr>
                <a:xfrm>
                  <a:off x="1330252" y="2852936"/>
                  <a:ext cx="4321868" cy="2376264"/>
                  <a:chOff x="1259632" y="3356992"/>
                  <a:chExt cx="4321868" cy="2376264"/>
                </a:xfrm>
              </p:grpSpPr>
              <p:sp>
                <p:nvSpPr>
                  <p:cNvPr id="33" name="직사각형 32"/>
                  <p:cNvSpPr/>
                  <p:nvPr/>
                </p:nvSpPr>
                <p:spPr>
                  <a:xfrm>
                    <a:off x="1259632" y="3356992"/>
                    <a:ext cx="1779654" cy="221599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13800" b="1" dirty="0" smtClean="0">
                        <a:ln w="19050">
                          <a:solidFill>
                            <a:schemeClr val="tx2">
                              <a:tint val="1000"/>
                            </a:schemeClr>
                          </a:solidFill>
                          <a:prstDash val="solid"/>
                        </a:ln>
                        <a:solidFill>
                          <a:srgbClr val="FF66CC"/>
                        </a:solidFill>
                        <a:effectLst>
                          <a:outerShdw blurRad="50000" dist="50800" dir="7500000" algn="tl">
                            <a:srgbClr val="000000">
                              <a:shade val="5000"/>
                              <a:alpha val="35000"/>
                            </a:srgbClr>
                          </a:outerShdw>
                        </a:effectLst>
                        <a:latin typeface="12롯데마트행복Medium" panose="02020603020101020101" pitchFamily="18" charset="-127"/>
                        <a:ea typeface="12롯데마트행복Medium" panose="02020603020101020101" pitchFamily="18" charset="-127"/>
                      </a:rPr>
                      <a:t>암</a:t>
                    </a:r>
                    <a:endParaRPr lang="ko-KR" altLang="en-US" sz="13800" b="1" dirty="0">
                      <a:ln w="19050">
                        <a:solidFill>
                          <a:schemeClr val="tx2">
                            <a:tint val="1000"/>
                          </a:schemeClr>
                        </a:solidFill>
                        <a:prstDash val="solid"/>
                      </a:ln>
                      <a:solidFill>
                        <a:srgbClr val="FF66CC"/>
                      </a:solidFill>
                      <a:effectLst>
                        <a:outerShdw blurRad="50000" dist="50800" dir="7500000" algn="tl">
                          <a:srgbClr val="000000">
                            <a:shade val="5000"/>
                            <a:alpha val="35000"/>
                          </a:srgbClr>
                        </a:outerShdw>
                      </a:effectLst>
                      <a:latin typeface="12롯데마트행복Medium" panose="02020603020101020101" pitchFamily="18" charset="-127"/>
                      <a:ea typeface="12롯데마트행복Medium" panose="02020603020101020101" pitchFamily="18" charset="-127"/>
                    </a:endParaRPr>
                  </a:p>
                </p:txBody>
              </p:sp>
              <p:sp>
                <p:nvSpPr>
                  <p:cNvPr id="35" name="직사각형 34"/>
                  <p:cNvSpPr/>
                  <p:nvPr/>
                </p:nvSpPr>
                <p:spPr>
                  <a:xfrm>
                    <a:off x="2843808" y="3871208"/>
                    <a:ext cx="1513556" cy="18620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11500" b="1" dirty="0" smtClean="0">
                        <a:ln w="19050">
                          <a:solidFill>
                            <a:schemeClr val="tx2">
                              <a:tint val="1000"/>
                            </a:schemeClr>
                          </a:solidFill>
                          <a:prstDash val="solid"/>
                        </a:ln>
                        <a:solidFill>
                          <a:srgbClr val="00B0F0"/>
                        </a:solidFill>
                        <a:effectLst>
                          <a:outerShdw blurRad="50000" dist="50800" dir="7500000" algn="tl">
                            <a:srgbClr val="000000">
                              <a:shade val="5000"/>
                              <a:alpha val="35000"/>
                            </a:srgbClr>
                          </a:outerShdw>
                        </a:effectLst>
                        <a:latin typeface="12롯데마트행복Medium" panose="02020603020101020101" pitchFamily="18" charset="-127"/>
                        <a:ea typeface="12롯데마트행복Medium" panose="02020603020101020101" pitchFamily="18" charset="-127"/>
                      </a:rPr>
                      <a:t>검</a:t>
                    </a:r>
                    <a:endParaRPr lang="ko-KR" altLang="en-US" sz="11500" b="1" dirty="0">
                      <a:ln w="19050">
                        <a:solidFill>
                          <a:schemeClr val="tx2">
                            <a:tint val="1000"/>
                          </a:schemeClr>
                        </a:solidFill>
                        <a:prstDash val="solid"/>
                      </a:ln>
                      <a:solidFill>
                        <a:srgbClr val="00B0F0"/>
                      </a:solidFill>
                      <a:effectLst>
                        <a:outerShdw blurRad="50000" dist="50800" dir="7500000" algn="tl">
                          <a:srgbClr val="000000">
                            <a:shade val="5000"/>
                            <a:alpha val="35000"/>
                          </a:srgbClr>
                        </a:outerShdw>
                      </a:effectLst>
                      <a:latin typeface="12롯데마트행복Medium" panose="02020603020101020101" pitchFamily="18" charset="-127"/>
                      <a:ea typeface="12롯데마트행복Medium" panose="02020603020101020101" pitchFamily="18" charset="-127"/>
                    </a:endParaRPr>
                  </a:p>
                </p:txBody>
              </p:sp>
              <p:sp>
                <p:nvSpPr>
                  <p:cNvPr id="36" name="직사각형 35"/>
                  <p:cNvSpPr/>
                  <p:nvPr/>
                </p:nvSpPr>
                <p:spPr>
                  <a:xfrm>
                    <a:off x="4067944" y="3573016"/>
                    <a:ext cx="1513556" cy="18620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11500" b="1" dirty="0" smtClean="0">
                        <a:ln w="19050">
                          <a:solidFill>
                            <a:schemeClr val="tx2">
                              <a:tint val="1000"/>
                            </a:schemeClr>
                          </a:solidFill>
                          <a:prstDash val="solid"/>
                        </a:ln>
                        <a:solidFill>
                          <a:srgbClr val="92D050"/>
                        </a:solidFill>
                        <a:effectLst>
                          <a:outerShdw blurRad="50000" dist="50800" dir="7500000" algn="tl">
                            <a:srgbClr val="000000">
                              <a:shade val="5000"/>
                              <a:alpha val="35000"/>
                            </a:srgbClr>
                          </a:outerShdw>
                        </a:effectLst>
                        <a:latin typeface="12롯데마트행복Medium" panose="02020603020101020101" pitchFamily="18" charset="-127"/>
                        <a:ea typeface="12롯데마트행복Medium" panose="02020603020101020101" pitchFamily="18" charset="-127"/>
                      </a:rPr>
                      <a:t>진</a:t>
                    </a:r>
                    <a:endParaRPr lang="ko-KR" altLang="en-US" sz="11500" b="1" dirty="0">
                      <a:ln w="19050">
                        <a:solidFill>
                          <a:schemeClr val="tx2">
                            <a:tint val="1000"/>
                          </a:schemeClr>
                        </a:solidFill>
                        <a:prstDash val="solid"/>
                      </a:ln>
                      <a:solidFill>
                        <a:srgbClr val="92D050"/>
                      </a:solidFill>
                      <a:effectLst>
                        <a:outerShdw blurRad="50000" dist="50800" dir="7500000" algn="tl">
                          <a:srgbClr val="000000">
                            <a:shade val="5000"/>
                            <a:alpha val="35000"/>
                          </a:srgbClr>
                        </a:outerShdw>
                      </a:effectLst>
                      <a:latin typeface="12롯데마트행복Medium" panose="02020603020101020101" pitchFamily="18" charset="-127"/>
                      <a:ea typeface="12롯데마트행복Medium" panose="02020603020101020101" pitchFamily="18" charset="-127"/>
                    </a:endParaRPr>
                  </a:p>
                </p:txBody>
              </p:sp>
            </p:grpSp>
          </p:grpSp>
        </p:grpSp>
        <p:sp>
          <p:nvSpPr>
            <p:cNvPr id="47" name="직사각형 46"/>
            <p:cNvSpPr/>
            <p:nvPr/>
          </p:nvSpPr>
          <p:spPr>
            <a:xfrm>
              <a:off x="5364088" y="5733256"/>
              <a:ext cx="37096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rgbClr val="0000FF"/>
                  </a:solidFill>
                </a:rPr>
                <a:t>(</a:t>
              </a:r>
              <a:r>
                <a:rPr lang="ko-KR" altLang="en-US" b="1" dirty="0" smtClean="0">
                  <a:solidFill>
                    <a:srgbClr val="0000FF"/>
                  </a:solidFill>
                </a:rPr>
                <a:t>매월 </a:t>
              </a:r>
              <a:r>
                <a:rPr lang="en-US" altLang="ko-KR" b="1" dirty="0" smtClean="0">
                  <a:solidFill>
                    <a:srgbClr val="0000FF"/>
                  </a:solidFill>
                </a:rPr>
                <a:t>2</a:t>
              </a:r>
              <a:r>
                <a:rPr lang="ko-KR" altLang="en-US" b="1" dirty="0" err="1" smtClean="0">
                  <a:solidFill>
                    <a:srgbClr val="0000FF"/>
                  </a:solidFill>
                </a:rPr>
                <a:t>회검진기획기사</a:t>
              </a:r>
              <a:r>
                <a:rPr lang="en-US" altLang="ko-KR" b="1" dirty="0" smtClean="0">
                  <a:solidFill>
                    <a:srgbClr val="0000FF"/>
                  </a:solidFill>
                </a:rPr>
                <a:t>, </a:t>
              </a:r>
              <a:r>
                <a:rPr lang="ko-KR" altLang="en-US" b="1" dirty="0" smtClean="0">
                  <a:solidFill>
                    <a:srgbClr val="0000FF"/>
                  </a:solidFill>
                </a:rPr>
                <a:t>전면광고</a:t>
              </a:r>
              <a:r>
                <a:rPr lang="en-US" altLang="ko-KR" b="1" dirty="0" smtClean="0">
                  <a:solidFill>
                    <a:srgbClr val="0000FF"/>
                  </a:solidFill>
                </a:rPr>
                <a:t>)</a:t>
              </a:r>
              <a:endParaRPr lang="ko-KR" alt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3347864" y="1772816"/>
            <a:ext cx="6735392" cy="2990996"/>
            <a:chOff x="1292992" y="2958284"/>
            <a:chExt cx="6735392" cy="2990996"/>
          </a:xfrm>
        </p:grpSpPr>
        <p:grpSp>
          <p:nvGrpSpPr>
            <p:cNvPr id="86" name="도형전체"/>
            <p:cNvGrpSpPr/>
            <p:nvPr/>
          </p:nvGrpSpPr>
          <p:grpSpPr>
            <a:xfrm>
              <a:off x="1292992" y="2958284"/>
              <a:ext cx="6735392" cy="2990996"/>
              <a:chOff x="860944" y="2957743"/>
              <a:chExt cx="7405738" cy="3288678"/>
            </a:xfrm>
          </p:grpSpPr>
          <p:sp>
            <p:nvSpPr>
              <p:cNvPr id="87" name="오른쪽그림자"/>
              <p:cNvSpPr/>
              <p:nvPr/>
            </p:nvSpPr>
            <p:spPr>
              <a:xfrm flipH="1">
                <a:off x="4610860" y="4582253"/>
                <a:ext cx="3655822" cy="1613526"/>
              </a:xfrm>
              <a:custGeom>
                <a:avLst/>
                <a:gdLst>
                  <a:gd name="connsiteX0" fmla="*/ 0 w 2468880"/>
                  <a:gd name="connsiteY0" fmla="*/ 1089660 h 1089660"/>
                  <a:gd name="connsiteX1" fmla="*/ 2468880 w 2468880"/>
                  <a:gd name="connsiteY1" fmla="*/ 571500 h 1089660"/>
                  <a:gd name="connsiteX2" fmla="*/ 2468880 w 2468880"/>
                  <a:gd name="connsiteY2" fmla="*/ 0 h 1089660"/>
                  <a:gd name="connsiteX3" fmla="*/ 0 w 2468880"/>
                  <a:gd name="connsiteY3" fmla="*/ 1089660 h 108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880" h="1089660">
                    <a:moveTo>
                      <a:pt x="0" y="1089660"/>
                    </a:moveTo>
                    <a:lnTo>
                      <a:pt x="2468880" y="571500"/>
                    </a:lnTo>
                    <a:lnTo>
                      <a:pt x="2468880" y="0"/>
                    </a:lnTo>
                    <a:lnTo>
                      <a:pt x="0" y="1089660"/>
                    </a:lnTo>
                    <a:close/>
                  </a:path>
                </a:pathLst>
              </a:custGeom>
              <a:solidFill>
                <a:sysClr val="windowText" lastClr="000000">
                  <a:alpha val="47000"/>
                </a:sysClr>
              </a:solidFill>
              <a:ln w="25400" cap="flat" cmpd="sng" algn="ctr">
                <a:noFill/>
                <a:prstDash val="solid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88" name="왼쪽 그림자"/>
              <p:cNvSpPr/>
              <p:nvPr/>
            </p:nvSpPr>
            <p:spPr>
              <a:xfrm>
                <a:off x="860944" y="4582253"/>
                <a:ext cx="3655822" cy="1613526"/>
              </a:xfrm>
              <a:custGeom>
                <a:avLst/>
                <a:gdLst>
                  <a:gd name="connsiteX0" fmla="*/ 0 w 2468880"/>
                  <a:gd name="connsiteY0" fmla="*/ 1089660 h 1089660"/>
                  <a:gd name="connsiteX1" fmla="*/ 2468880 w 2468880"/>
                  <a:gd name="connsiteY1" fmla="*/ 571500 h 1089660"/>
                  <a:gd name="connsiteX2" fmla="*/ 2468880 w 2468880"/>
                  <a:gd name="connsiteY2" fmla="*/ 0 h 1089660"/>
                  <a:gd name="connsiteX3" fmla="*/ 0 w 2468880"/>
                  <a:gd name="connsiteY3" fmla="*/ 1089660 h 108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880" h="1089660">
                    <a:moveTo>
                      <a:pt x="0" y="1089660"/>
                    </a:moveTo>
                    <a:lnTo>
                      <a:pt x="2468880" y="571500"/>
                    </a:lnTo>
                    <a:lnTo>
                      <a:pt x="2468880" y="0"/>
                    </a:lnTo>
                    <a:lnTo>
                      <a:pt x="0" y="1089660"/>
                    </a:lnTo>
                    <a:close/>
                  </a:path>
                </a:pathLst>
              </a:custGeom>
              <a:solidFill>
                <a:sysClr val="windowText" lastClr="000000">
                  <a:alpha val="47000"/>
                </a:sysClr>
              </a:solidFill>
              <a:ln w="25400" cap="flat" cmpd="sng" algn="ctr">
                <a:noFill/>
                <a:prstDash val="solid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89" name="검정색 삼각형"/>
              <p:cNvSpPr/>
              <p:nvPr/>
            </p:nvSpPr>
            <p:spPr>
              <a:xfrm rot="15000000" flipH="1">
                <a:off x="4092838" y="3665308"/>
                <a:ext cx="3014521" cy="2147706"/>
              </a:xfrm>
              <a:prstGeom prst="triangle">
                <a:avLst/>
              </a:prstGeom>
              <a:gradFill flip="none" rotWithShape="0">
                <a:gsLst>
                  <a:gs pos="0">
                    <a:srgbClr val="38454D"/>
                  </a:gs>
                  <a:gs pos="49000">
                    <a:srgbClr val="3C3C3C"/>
                  </a:gs>
                  <a:gs pos="100000">
                    <a:srgbClr val="1E1C1D"/>
                  </a:gs>
                </a:gsLst>
                <a:lin ang="1800000" scaled="0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90" name="오른쪽 흰색 삼각형"/>
              <p:cNvSpPr/>
              <p:nvPr/>
            </p:nvSpPr>
            <p:spPr>
              <a:xfrm rot="15000000" flipH="1">
                <a:off x="4265332" y="4143194"/>
                <a:ext cx="2017277" cy="1437218"/>
              </a:xfrm>
              <a:prstGeom prst="triangl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241300" dist="101600" dir="11400000">
                  <a:prstClr val="black">
                    <a:alpha val="17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91" name="청색 삼각형"/>
              <p:cNvSpPr/>
              <p:nvPr/>
            </p:nvSpPr>
            <p:spPr>
              <a:xfrm rot="10800000">
                <a:off x="3080241" y="2957743"/>
                <a:ext cx="3014521" cy="2147707"/>
              </a:xfrm>
              <a:prstGeom prst="triangle">
                <a:avLst/>
              </a:prstGeom>
              <a:gradFill>
                <a:gsLst>
                  <a:gs pos="0">
                    <a:srgbClr val="05426E"/>
                  </a:gs>
                  <a:gs pos="73000">
                    <a:srgbClr val="00C5F1"/>
                  </a:gs>
                  <a:gs pos="100000">
                    <a:srgbClr val="019DC8"/>
                  </a:gs>
                </a:gsLst>
                <a:lin ang="11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92" name="가운데 삼각형"/>
              <p:cNvSpPr/>
              <p:nvPr/>
            </p:nvSpPr>
            <p:spPr>
              <a:xfrm rot="10800000">
                <a:off x="3581898" y="3671687"/>
                <a:ext cx="2017911" cy="1433763"/>
              </a:xfrm>
              <a:prstGeom prst="triangl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93" name="주황색 삼각형"/>
              <p:cNvSpPr/>
              <p:nvPr/>
            </p:nvSpPr>
            <p:spPr>
              <a:xfrm rot="6600000">
                <a:off x="2062781" y="3665308"/>
                <a:ext cx="3014521" cy="2147706"/>
              </a:xfrm>
              <a:prstGeom prst="triangle">
                <a:avLst/>
              </a:prstGeom>
              <a:gradFill flip="none" rotWithShape="1">
                <a:gsLst>
                  <a:gs pos="0">
                    <a:srgbClr val="DD602A"/>
                  </a:gs>
                  <a:gs pos="73000">
                    <a:srgbClr val="F48221"/>
                  </a:gs>
                  <a:gs pos="100000">
                    <a:srgbClr val="F78F20"/>
                  </a:gs>
                </a:gsLst>
                <a:lin ang="11400000" scaled="0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  <p:sp>
            <p:nvSpPr>
              <p:cNvPr id="94" name="왼쪽 흰색 삼각형"/>
              <p:cNvSpPr/>
              <p:nvPr/>
            </p:nvSpPr>
            <p:spPr>
              <a:xfrm rot="6600000">
                <a:off x="2899332" y="4142922"/>
                <a:ext cx="2012428" cy="1433763"/>
              </a:xfrm>
              <a:prstGeom prst="triangl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innerShdw blurRad="241300" dist="101600" dir="11400000">
                  <a:prstClr val="black">
                    <a:alpha val="17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굴림"/>
                  <a:ea typeface="HY울릉도M"/>
                  <a:cs typeface="+mn-cs"/>
                </a:endParaRPr>
              </a:p>
            </p:txBody>
          </p:sp>
        </p:grpSp>
        <p:sp>
          <p:nvSpPr>
            <p:cNvPr id="98" name="[입력란] 1번_대표특징입력"/>
            <p:cNvSpPr txBox="1"/>
            <p:nvPr/>
          </p:nvSpPr>
          <p:spPr>
            <a:xfrm rot="17400000">
              <a:off x="2172390" y="4136064"/>
              <a:ext cx="1992853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3600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sx="102000" sy="102000" algn="ctr" rotWithShape="0">
                      <a:srgbClr val="054571">
                        <a:alpha val="94000"/>
                      </a:srgbClr>
                    </a:outerShdw>
                  </a:effectLst>
                </a:defRPr>
              </a:lvl1pPr>
            </a:lstStyle>
            <a:p>
              <a:pPr algn="l"/>
              <a:r>
                <a:rPr lang="ko-KR" altLang="en-US" sz="2400" dirty="0" smtClean="0">
                  <a:solidFill>
                    <a:srgbClr val="FBD5AB"/>
                  </a:solidFill>
                  <a:effectLst>
                    <a:outerShdw blurRad="38100" sx="102000" sy="102000" algn="ctr" rotWithShape="0">
                      <a:srgbClr val="773213">
                        <a:alpha val="93725"/>
                      </a:srgbClr>
                    </a:outerShdw>
                  </a:effectLst>
                  <a:latin typeface="HY울릉도B" pitchFamily="18" charset="-127"/>
                  <a:ea typeface="HY울릉도B" pitchFamily="18" charset="-127"/>
                </a:rPr>
                <a:t>충남대학병원</a:t>
              </a:r>
              <a:endParaRPr lang="en-US" altLang="ko-KR" sz="2400" dirty="0">
                <a:solidFill>
                  <a:srgbClr val="FBD5AB"/>
                </a:solidFill>
                <a:effectLst>
                  <a:outerShdw blurRad="38100" sx="102000" sy="102000" algn="ctr" rotWithShape="0">
                    <a:srgbClr val="773213">
                      <a:alpha val="93725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endParaRPr>
            </a:p>
          </p:txBody>
        </p:sp>
        <p:sp>
          <p:nvSpPr>
            <p:cNvPr id="101" name="[입력란] 2번_대표특징입력"/>
            <p:cNvSpPr txBox="1"/>
            <p:nvPr/>
          </p:nvSpPr>
          <p:spPr>
            <a:xfrm>
              <a:off x="3530430" y="3021462"/>
              <a:ext cx="2287806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3600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sx="102000" sy="102000" algn="ctr" rotWithShape="0">
                      <a:srgbClr val="054571">
                        <a:alpha val="94000"/>
                      </a:srgbClr>
                    </a:outerShdw>
                  </a:effectLst>
                </a:defRPr>
              </a:lvl1pPr>
            </a:lstStyle>
            <a:p>
              <a:r>
                <a:rPr lang="ko-KR" altLang="en-US" sz="2400" spc="-350" dirty="0" smtClean="0">
                  <a:solidFill>
                    <a:srgbClr val="B9F2FF"/>
                  </a:solidFill>
                  <a:latin typeface="HY울릉도B" pitchFamily="18" charset="-127"/>
                  <a:ea typeface="HY울릉도B" pitchFamily="18" charset="-127"/>
                </a:rPr>
                <a:t>국민건강보험공단</a:t>
              </a:r>
              <a:endParaRPr lang="en-US" altLang="ko-KR" sz="2400" spc="-350" dirty="0">
                <a:solidFill>
                  <a:srgbClr val="B9F2FF"/>
                </a:solidFill>
                <a:latin typeface="HY울릉도B" pitchFamily="18" charset="-127"/>
                <a:ea typeface="HY울릉도B" pitchFamily="18" charset="-127"/>
              </a:endParaRPr>
            </a:p>
          </p:txBody>
        </p:sp>
        <p:sp>
          <p:nvSpPr>
            <p:cNvPr id="104" name="[입력란] 3번_대표특징입력"/>
            <p:cNvSpPr txBox="1"/>
            <p:nvPr/>
          </p:nvSpPr>
          <p:spPr>
            <a:xfrm rot="4200000">
              <a:off x="5559504" y="4101210"/>
              <a:ext cx="139012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3600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sx="102000" sy="102000" algn="ctr" rotWithShape="0">
                      <a:srgbClr val="054571">
                        <a:alpha val="94000"/>
                      </a:srgbClr>
                    </a:outerShdw>
                  </a:effectLst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smtClean="0">
                  <a:ln>
                    <a:solidFill>
                      <a:sysClr val="window" lastClr="FFFFFF">
                        <a:alpha val="0"/>
                      </a:sysClr>
                    </a:solidFill>
                  </a:ln>
                  <a:solidFill>
                    <a:srgbClr val="A3A8AB"/>
                  </a:solidFill>
                  <a:effectLst>
                    <a:outerShdw blurRad="38100" sx="102000" sy="102000" algn="ctr" rotWithShape="0">
                      <a:sysClr val="windowText" lastClr="000000">
                        <a:alpha val="94000"/>
                      </a:sysClr>
                    </a:outerShdw>
                  </a:effectLst>
                  <a:uLnTx/>
                  <a:uFillTx/>
                  <a:latin typeface="HY울릉도B"/>
                  <a:ea typeface="HY울릉도B"/>
                </a:rPr>
                <a:t>중도일보</a:t>
              </a:r>
              <a:endParaRPr kumimoji="0" lang="en-US" altLang="ko-KR" sz="2400" b="1" i="0" u="none" strike="noStrike" kern="0" cap="none" spc="0" normalizeH="0" baseline="0" noProof="0" dirty="0">
                <a:ln>
                  <a:solidFill>
                    <a:sysClr val="window" lastClr="FFFFFF">
                      <a:alpha val="0"/>
                    </a:sysClr>
                  </a:solidFill>
                </a:ln>
                <a:solidFill>
                  <a:srgbClr val="A3A8AB"/>
                </a:solidFill>
                <a:effectLst>
                  <a:outerShdw blurRad="38100" sx="102000" sy="102000" algn="ctr" rotWithShape="0">
                    <a:sysClr val="windowText" lastClr="000000">
                      <a:alpha val="94000"/>
                    </a:sysClr>
                  </a:outerShdw>
                </a:effectLst>
                <a:uLnTx/>
                <a:uFillTx/>
                <a:latin typeface="HY울릉도B"/>
                <a:ea typeface="HY울릉도B"/>
              </a:endParaRPr>
            </a:p>
          </p:txBody>
        </p:sp>
        <p:sp>
          <p:nvSpPr>
            <p:cNvPr id="105" name="타원 104"/>
            <p:cNvSpPr/>
            <p:nvPr/>
          </p:nvSpPr>
          <p:spPr>
            <a:xfrm>
              <a:off x="3979256" y="4245598"/>
              <a:ext cx="1512168" cy="1368152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</p:grpSp>
      <p:sp>
        <p:nvSpPr>
          <p:cNvPr id="19" name="직사각형 18"/>
          <p:cNvSpPr/>
          <p:nvPr/>
        </p:nvSpPr>
        <p:spPr>
          <a:xfrm>
            <a:off x="656512" y="980728"/>
            <a:ext cx="8307976" cy="584773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32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중도일보와 업무협약</a:t>
            </a:r>
            <a:r>
              <a:rPr lang="en-US" altLang="ko-KR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(3.19)</a:t>
            </a:r>
            <a:r>
              <a:rPr lang="ko-KR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대전시민 암 </a:t>
            </a:r>
            <a:r>
              <a:rPr lang="ko-KR" altLang="en-US" sz="24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검진율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향상 공동노력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9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12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pic>
        <p:nvPicPr>
          <p:cNvPr id="40" name="그림 39" descr="132118373668.png"/>
          <p:cNvPicPr>
            <a:picLocks noChangeAspect="1"/>
          </p:cNvPicPr>
          <p:nvPr/>
        </p:nvPicPr>
        <p:blipFill>
          <a:blip r:embed="rId4" cstate="print"/>
          <a:srcRect l="53476" t="39020" r="32750" b="42079"/>
          <a:stretch>
            <a:fillRect/>
          </a:stretch>
        </p:blipFill>
        <p:spPr>
          <a:xfrm>
            <a:off x="107504" y="1052736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>
          <a:xfrm>
            <a:off x="360160" y="1638000"/>
            <a:ext cx="8783840" cy="5220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4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/>
            <a:endParaRPr lang="en-US" altLang="ko-KR" sz="2400" i="1" spc="-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솔잎 M" pitchFamily="18" charset="-127"/>
              <a:ea typeface="한컴 솔잎 M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21416" y="1124744"/>
            <a:ext cx="4004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2000" b="1" dirty="0" smtClean="0">
                <a:solidFill>
                  <a:srgbClr val="0000FF"/>
                </a:solidFill>
              </a:rPr>
              <a:t>매월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2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회 검진기획기사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, 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전면광고</a:t>
            </a:r>
            <a:endParaRPr lang="ko-KR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9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13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8086" r="32220" b="5312"/>
          <a:stretch/>
        </p:blipFill>
        <p:spPr bwMode="auto">
          <a:xfrm>
            <a:off x="4932040" y="2034667"/>
            <a:ext cx="3059986" cy="4420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2" t="18061" r="32399" b="6250"/>
          <a:stretch/>
        </p:blipFill>
        <p:spPr bwMode="auto">
          <a:xfrm>
            <a:off x="899592" y="2034667"/>
            <a:ext cx="2923315" cy="433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12507224" descr="EMB00001534a10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2664296" cy="3456384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>
          <a:xfrm>
            <a:off x="656512" y="1000472"/>
            <a:ext cx="7875928" cy="584773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32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월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 검진기획기사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월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 전면광고</a:t>
            </a:r>
          </a:p>
        </p:txBody>
      </p:sp>
      <p:pic>
        <p:nvPicPr>
          <p:cNvPr id="13" name="그림 12" descr="132118373668.png"/>
          <p:cNvPicPr>
            <a:picLocks noChangeAspect="1"/>
          </p:cNvPicPr>
          <p:nvPr/>
        </p:nvPicPr>
        <p:blipFill>
          <a:blip r:embed="rId5" cstate="print"/>
          <a:srcRect l="53476" t="39020" r="32750" b="42079"/>
          <a:stretch>
            <a:fillRect/>
          </a:stretch>
        </p:blipFill>
        <p:spPr>
          <a:xfrm>
            <a:off x="107504" y="1052736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57153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467544" y="1237983"/>
            <a:ext cx="8928992" cy="1006949"/>
            <a:chOff x="215008" y="1165975"/>
            <a:chExt cx="8928992" cy="1006949"/>
          </a:xfrm>
        </p:grpSpPr>
        <p:sp>
          <p:nvSpPr>
            <p:cNvPr id="14" name="TextBox 13"/>
            <p:cNvSpPr txBox="1"/>
            <p:nvPr/>
          </p:nvSpPr>
          <p:spPr>
            <a:xfrm>
              <a:off x="821504" y="1772816"/>
              <a:ext cx="8322496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암검진의</a:t>
              </a:r>
              <a:r>
                <a:rPr kumimoji="0" lang="ko-KR" alt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 중요성 인식 및 조기 검진참여 유도로 검진 만족도 제고</a:t>
              </a:r>
              <a:endParaRPr kumimoji="0" lang="ko-KR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215008" y="1165975"/>
              <a:ext cx="8173416" cy="523218"/>
              <a:chOff x="215008" y="1165975"/>
              <a:chExt cx="8173416" cy="523218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755576" y="1165975"/>
                <a:ext cx="7632848" cy="523218"/>
              </a:xfrm>
              <a:prstGeom prst="rect">
                <a:avLst/>
              </a:prstGeom>
              <a:solidFill>
                <a:srgbClr val="003399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lang="ko-KR" altLang="en-US" sz="24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ko-KR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계절별 테마 구성 검진 캠페인 전개</a:t>
                </a:r>
              </a:p>
            </p:txBody>
          </p:sp>
          <p:pic>
            <p:nvPicPr>
              <p:cNvPr id="17" name="그림 16" descr="132118373668.png"/>
              <p:cNvPicPr>
                <a:picLocks noChangeAspect="1"/>
              </p:cNvPicPr>
              <p:nvPr/>
            </p:nvPicPr>
            <p:blipFill>
              <a:blip r:embed="rId2" cstate="print"/>
              <a:srcRect l="53476" t="39020" r="32750" b="42079"/>
              <a:stretch>
                <a:fillRect/>
              </a:stretch>
            </p:blipFill>
            <p:spPr>
              <a:xfrm>
                <a:off x="215008" y="1215217"/>
                <a:ext cx="459052" cy="432048"/>
              </a:xfrm>
              <a:prstGeom prst="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</p:pic>
        </p:grpSp>
      </p:grpSp>
      <p:grpSp>
        <p:nvGrpSpPr>
          <p:cNvPr id="7" name="그룹 6"/>
          <p:cNvGrpSpPr/>
          <p:nvPr/>
        </p:nvGrpSpPr>
        <p:grpSpPr>
          <a:xfrm>
            <a:off x="179512" y="2564904"/>
            <a:ext cx="2845532" cy="2509246"/>
            <a:chOff x="302084" y="2564904"/>
            <a:chExt cx="2845532" cy="2509246"/>
          </a:xfrm>
        </p:grpSpPr>
        <p:pic>
          <p:nvPicPr>
            <p:cNvPr id="22" name="pasted-image.pdf"/>
            <p:cNvPicPr/>
            <p:nvPr/>
          </p:nvPicPr>
          <p:blipFill>
            <a:blip r:embed="rId3" cstate="print">
              <a:extLst/>
            </a:blip>
            <a:srcRect l="15438"/>
            <a:stretch>
              <a:fillRect/>
            </a:stretch>
          </p:blipFill>
          <p:spPr>
            <a:xfrm rot="10800000">
              <a:off x="302084" y="2841902"/>
              <a:ext cx="2829755" cy="223224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8" name="그룹 17"/>
            <p:cNvGrpSpPr/>
            <p:nvPr/>
          </p:nvGrpSpPr>
          <p:grpSpPr>
            <a:xfrm>
              <a:off x="323528" y="2564904"/>
              <a:ext cx="2824088" cy="565030"/>
              <a:chOff x="251520" y="2996952"/>
              <a:chExt cx="2824088" cy="565030"/>
            </a:xfrm>
          </p:grpSpPr>
          <p:pic>
            <p:nvPicPr>
              <p:cNvPr id="64" name="pasted-image.pdf"/>
              <p:cNvPicPr/>
              <p:nvPr/>
            </p:nvPicPr>
            <p:blipFill>
              <a:blip r:embed="rId3" cstate="print">
                <a:extLst/>
              </a:blip>
              <a:srcRect l="15438"/>
              <a:stretch>
                <a:fillRect/>
              </a:stretch>
            </p:blipFill>
            <p:spPr>
              <a:xfrm rot="10800000">
                <a:off x="251520" y="2996952"/>
                <a:ext cx="2808312" cy="5650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6" name="Shape 156"/>
              <p:cNvSpPr/>
              <p:nvPr/>
            </p:nvSpPr>
            <p:spPr>
              <a:xfrm>
                <a:off x="302084" y="3089051"/>
                <a:ext cx="2773524" cy="4001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0" marR="0" lvl="0" indent="0" algn="l" defTabSz="91440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2000" b="1" dirty="0" smtClean="0">
                    <a:solidFill>
                      <a:schemeClr val="tx1"/>
                    </a:solidFill>
                  </a:rPr>
                  <a:t>테마 구성 캠페인 전개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" name="그룹 1"/>
            <p:cNvGrpSpPr/>
            <p:nvPr/>
          </p:nvGrpSpPr>
          <p:grpSpPr>
            <a:xfrm>
              <a:off x="477070" y="3328417"/>
              <a:ext cx="2348303" cy="1392689"/>
              <a:chOff x="477070" y="3328417"/>
              <a:chExt cx="2348303" cy="1392689"/>
            </a:xfrm>
          </p:grpSpPr>
          <p:sp>
            <p:nvSpPr>
              <p:cNvPr id="69" name="Shape 159"/>
              <p:cNvSpPr/>
              <p:nvPr/>
            </p:nvSpPr>
            <p:spPr>
              <a:xfrm>
                <a:off x="636314" y="3328417"/>
                <a:ext cx="2189059" cy="1392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342900" lvl="0" indent="-342900" algn="l">
                  <a:spcBef>
                    <a:spcPts val="500"/>
                  </a:spcBef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효도건강검진</a:t>
                </a:r>
                <a:endParaRPr lang="en-US" altLang="ko-KR" b="1" spc="-150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 marL="342900" lvl="0" indent="-342900" algn="l">
                  <a:spcBef>
                    <a:spcPts val="500"/>
                  </a:spcBef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하계휴가기간검진</a:t>
                </a:r>
                <a:endParaRPr lang="en-US" altLang="ko-KR" b="1" spc="-150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 marL="342900" lvl="0" indent="-342900" algn="l">
                  <a:spcBef>
                    <a:spcPts val="500"/>
                  </a:spcBef>
                  <a:buFont typeface="Arial"/>
                </a:pPr>
                <a:r>
                  <a:rPr lang="ko-KR" altLang="en-US" b="1" spc="-150" dirty="0" err="1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암검진실시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 강조기간</a:t>
                </a:r>
              </a:p>
              <a:p>
                <a:pPr marL="342900" lvl="0" indent="-342900" algn="l">
                  <a:spcBef>
                    <a:spcPts val="500"/>
                  </a:spcBef>
                  <a:buFont typeface="Arial"/>
                </a:pPr>
                <a:r>
                  <a:rPr lang="ko-KR" altLang="en-US" b="1" spc="-150" dirty="0" err="1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미수검자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 검진 챙기기</a:t>
                </a:r>
                <a:endParaRPr lang="ko-KR" altLang="en-US" b="1" spc="-150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pic>
            <p:nvPicPr>
              <p:cNvPr id="31" name="그림 30" descr="132118373668.png"/>
              <p:cNvPicPr>
                <a:picLocks noChangeAspect="1"/>
              </p:cNvPicPr>
              <p:nvPr/>
            </p:nvPicPr>
            <p:blipFill>
              <a:blip r:embed="rId4" cstate="print"/>
              <a:srcRect l="54051" t="19285" r="32985" b="61813"/>
              <a:stretch>
                <a:fillRect/>
              </a:stretch>
            </p:blipFill>
            <p:spPr>
              <a:xfrm>
                <a:off x="477070" y="3433763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2" name="그림 31" descr="132118373668.png"/>
              <p:cNvPicPr>
                <a:picLocks noChangeAspect="1"/>
              </p:cNvPicPr>
              <p:nvPr/>
            </p:nvPicPr>
            <p:blipFill>
              <a:blip r:embed="rId4" cstate="print"/>
              <a:srcRect l="54051" t="19285" r="32985" b="61813"/>
              <a:stretch>
                <a:fillRect/>
              </a:stretch>
            </p:blipFill>
            <p:spPr>
              <a:xfrm>
                <a:off x="477070" y="3789040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3" name="그림 32" descr="132118373668.png"/>
              <p:cNvPicPr>
                <a:picLocks noChangeAspect="1"/>
              </p:cNvPicPr>
              <p:nvPr/>
            </p:nvPicPr>
            <p:blipFill>
              <a:blip r:embed="rId4" cstate="print"/>
              <a:srcRect l="54051" t="19285" r="32985" b="61813"/>
              <a:stretch>
                <a:fillRect/>
              </a:stretch>
            </p:blipFill>
            <p:spPr>
              <a:xfrm>
                <a:off x="481833" y="4134807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4" name="그림 33" descr="132118373668.png"/>
              <p:cNvPicPr>
                <a:picLocks noChangeAspect="1"/>
              </p:cNvPicPr>
              <p:nvPr/>
            </p:nvPicPr>
            <p:blipFill>
              <a:blip r:embed="rId4" cstate="print"/>
              <a:srcRect l="54051" t="19285" r="32985" b="61813"/>
              <a:stretch>
                <a:fillRect/>
              </a:stretch>
            </p:blipFill>
            <p:spPr>
              <a:xfrm>
                <a:off x="486596" y="4456180"/>
                <a:ext cx="144000" cy="144000"/>
              </a:xfrm>
              <a:prstGeom prst="rect">
                <a:avLst/>
              </a:prstGeom>
            </p:spPr>
          </p:pic>
        </p:grpSp>
      </p:grpSp>
      <p:grpSp>
        <p:nvGrpSpPr>
          <p:cNvPr id="8" name="그룹 7"/>
          <p:cNvGrpSpPr/>
          <p:nvPr/>
        </p:nvGrpSpPr>
        <p:grpSpPr>
          <a:xfrm>
            <a:off x="3131840" y="2564904"/>
            <a:ext cx="2901424" cy="2509247"/>
            <a:chOff x="3254752" y="2564904"/>
            <a:chExt cx="2634495" cy="2509247"/>
          </a:xfrm>
        </p:grpSpPr>
        <p:grpSp>
          <p:nvGrpSpPr>
            <p:cNvPr id="30" name="그룹 29"/>
            <p:cNvGrpSpPr/>
            <p:nvPr/>
          </p:nvGrpSpPr>
          <p:grpSpPr>
            <a:xfrm>
              <a:off x="3254752" y="2564904"/>
              <a:ext cx="2634495" cy="2509247"/>
              <a:chOff x="3250588" y="2575937"/>
              <a:chExt cx="2634495" cy="2509247"/>
            </a:xfrm>
          </p:grpSpPr>
          <p:pic>
            <p:nvPicPr>
              <p:cNvPr id="25" name="pasted-image.pdf"/>
              <p:cNvPicPr/>
              <p:nvPr/>
            </p:nvPicPr>
            <p:blipFill>
              <a:blip r:embed="rId5" cstate="print">
                <a:extLst/>
              </a:blip>
              <a:srcRect l="15044"/>
              <a:stretch>
                <a:fillRect/>
              </a:stretch>
            </p:blipFill>
            <p:spPr>
              <a:xfrm>
                <a:off x="3258917" y="2924944"/>
                <a:ext cx="2626166" cy="2160240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19" name="그룹 18"/>
              <p:cNvGrpSpPr/>
              <p:nvPr/>
            </p:nvGrpSpPr>
            <p:grpSpPr>
              <a:xfrm>
                <a:off x="3250588" y="2575937"/>
                <a:ext cx="2626166" cy="565031"/>
                <a:chOff x="3539168" y="2854444"/>
                <a:chExt cx="2626166" cy="565031"/>
              </a:xfrm>
            </p:grpSpPr>
            <p:pic>
              <p:nvPicPr>
                <p:cNvPr id="62" name="pasted-image.pdf"/>
                <p:cNvPicPr/>
                <p:nvPr/>
              </p:nvPicPr>
              <p:blipFill>
                <a:blip r:embed="rId5" cstate="print">
                  <a:extLst/>
                </a:blip>
                <a:srcRect l="15044"/>
                <a:stretch>
                  <a:fillRect/>
                </a:stretch>
              </p:blipFill>
              <p:spPr>
                <a:xfrm>
                  <a:off x="3539168" y="2854444"/>
                  <a:ext cx="2626166" cy="56503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65" name="Shape 155"/>
                <p:cNvSpPr/>
                <p:nvPr/>
              </p:nvSpPr>
              <p:spPr>
                <a:xfrm>
                  <a:off x="3926804" y="2980114"/>
                  <a:ext cx="1877047" cy="33855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 algn="ctr">
                    <a:defRPr b="1"/>
                  </a:lvl1pPr>
                </a:lstStyle>
                <a:p>
                  <a:pPr marL="342900" lvl="0" indent="-342900">
                    <a:lnSpc>
                      <a:spcPct val="80000"/>
                    </a:lnSpc>
                    <a:spcBef>
                      <a:spcPts val="500"/>
                    </a:spcBef>
                    <a:buFont typeface="Arial"/>
                  </a:pPr>
                  <a:r>
                    <a:rPr lang="ko-KR" altLang="en-US" sz="2000" dirty="0" smtClean="0">
                      <a:solidFill>
                        <a:schemeClr val="tx1"/>
                      </a:solidFill>
                    </a:rPr>
                    <a:t>검진 만족도 제고</a:t>
                  </a:r>
                  <a:endParaRPr lang="ko-KR" alt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" name="그룹 3"/>
            <p:cNvGrpSpPr/>
            <p:nvPr/>
          </p:nvGrpSpPr>
          <p:grpSpPr>
            <a:xfrm>
              <a:off x="3496643" y="3356992"/>
              <a:ext cx="2262889" cy="1285288"/>
              <a:chOff x="3496643" y="3356992"/>
              <a:chExt cx="2262889" cy="1285288"/>
            </a:xfrm>
          </p:grpSpPr>
          <p:sp>
            <p:nvSpPr>
              <p:cNvPr id="68" name="Shape 158"/>
              <p:cNvSpPr/>
              <p:nvPr/>
            </p:nvSpPr>
            <p:spPr>
              <a:xfrm>
                <a:off x="3640867" y="3356992"/>
                <a:ext cx="2118665" cy="1285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marL="342900" lvl="0" indent="-342900" algn="l">
                  <a:lnSpc>
                    <a:spcPct val="150000"/>
                  </a:lnSpc>
                  <a:buFont typeface="Arial"/>
                </a:pPr>
                <a:r>
                  <a:rPr lang="ko-KR" altLang="en-US" b="1" spc="-150" dirty="0" err="1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암검진의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 중요성 인식 </a:t>
                </a:r>
              </a:p>
              <a:p>
                <a:pPr marL="342900" lvl="0" indent="-342900" algn="l">
                  <a:lnSpc>
                    <a:spcPct val="150000"/>
                  </a:lnSpc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조기검진 참여 유도</a:t>
                </a:r>
              </a:p>
              <a:p>
                <a:pPr marL="342900" lvl="0" indent="-342900" algn="l">
                  <a:lnSpc>
                    <a:spcPct val="150000"/>
                  </a:lnSpc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연말 </a:t>
                </a:r>
                <a:r>
                  <a:rPr lang="ko-KR" altLang="en-US" b="1" spc="-150" dirty="0" err="1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수검쏠림현상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 방지</a:t>
                </a:r>
                <a:endParaRPr lang="ko-KR" altLang="en-US" b="1" spc="-150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pic>
            <p:nvPicPr>
              <p:cNvPr id="35" name="그림 34" descr="132118373668.png"/>
              <p:cNvPicPr>
                <a:picLocks noChangeAspect="1"/>
              </p:cNvPicPr>
              <p:nvPr/>
            </p:nvPicPr>
            <p:blipFill>
              <a:blip r:embed="rId6" cstate="print"/>
              <a:srcRect l="54051" t="19285" r="32985" b="61813"/>
              <a:stretch>
                <a:fillRect/>
              </a:stretch>
            </p:blipFill>
            <p:spPr>
              <a:xfrm>
                <a:off x="3496643" y="3558727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6" name="그림 35" descr="132118373668.png"/>
              <p:cNvPicPr>
                <a:picLocks noChangeAspect="1"/>
              </p:cNvPicPr>
              <p:nvPr/>
            </p:nvPicPr>
            <p:blipFill>
              <a:blip r:embed="rId6" cstate="print"/>
              <a:srcRect l="54051" t="19285" r="32985" b="61813"/>
              <a:stretch>
                <a:fillRect/>
              </a:stretch>
            </p:blipFill>
            <p:spPr>
              <a:xfrm>
                <a:off x="3501406" y="394736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7" name="그림 36" descr="132118373668.png"/>
              <p:cNvPicPr>
                <a:picLocks noChangeAspect="1"/>
              </p:cNvPicPr>
              <p:nvPr/>
            </p:nvPicPr>
            <p:blipFill>
              <a:blip r:embed="rId6" cstate="print"/>
              <a:srcRect l="54051" t="19285" r="32985" b="61813"/>
              <a:stretch>
                <a:fillRect/>
              </a:stretch>
            </p:blipFill>
            <p:spPr>
              <a:xfrm>
                <a:off x="3501406" y="4379409"/>
                <a:ext cx="144000" cy="144000"/>
              </a:xfrm>
              <a:prstGeom prst="rect">
                <a:avLst/>
              </a:prstGeom>
            </p:spPr>
          </p:pic>
        </p:grpSp>
      </p:grpSp>
      <p:grpSp>
        <p:nvGrpSpPr>
          <p:cNvPr id="9" name="그룹 8"/>
          <p:cNvGrpSpPr/>
          <p:nvPr/>
        </p:nvGrpSpPr>
        <p:grpSpPr>
          <a:xfrm>
            <a:off x="6084168" y="2564904"/>
            <a:ext cx="2898494" cy="2520280"/>
            <a:chOff x="6341629" y="2575937"/>
            <a:chExt cx="2669204" cy="2581254"/>
          </a:xfrm>
        </p:grpSpPr>
        <p:pic>
          <p:nvPicPr>
            <p:cNvPr id="28" name="pasted-image.pdf"/>
            <p:cNvPicPr/>
            <p:nvPr/>
          </p:nvPicPr>
          <p:blipFill>
            <a:blip r:embed="rId7" cstate="print">
              <a:extLst/>
            </a:blip>
            <a:srcRect l="13939"/>
            <a:stretch>
              <a:fillRect/>
            </a:stretch>
          </p:blipFill>
          <p:spPr>
            <a:xfrm>
              <a:off x="6349997" y="2935977"/>
              <a:ext cx="2660836" cy="222121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0" name="그룹 19"/>
            <p:cNvGrpSpPr/>
            <p:nvPr/>
          </p:nvGrpSpPr>
          <p:grpSpPr>
            <a:xfrm>
              <a:off x="6341629" y="2575937"/>
              <a:ext cx="2660836" cy="565030"/>
              <a:chOff x="6940204" y="2987427"/>
              <a:chExt cx="2660836" cy="565030"/>
            </a:xfrm>
          </p:grpSpPr>
          <p:pic>
            <p:nvPicPr>
              <p:cNvPr id="63" name="pasted-image.pdf"/>
              <p:cNvPicPr/>
              <p:nvPr/>
            </p:nvPicPr>
            <p:blipFill>
              <a:blip r:embed="rId7" cstate="print">
                <a:extLst/>
              </a:blip>
              <a:srcRect l="13939"/>
              <a:stretch>
                <a:fillRect/>
              </a:stretch>
            </p:blipFill>
            <p:spPr>
              <a:xfrm>
                <a:off x="6940204" y="2987427"/>
                <a:ext cx="2660836" cy="5650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7" name="Shape 157"/>
              <p:cNvSpPr/>
              <p:nvPr/>
            </p:nvSpPr>
            <p:spPr>
              <a:xfrm>
                <a:off x="7239418" y="3131443"/>
                <a:ext cx="2139890" cy="3467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 algn="ctr">
                  <a:defRPr b="1"/>
                </a:lvl1pPr>
              </a:lstStyle>
              <a:p>
                <a:pPr marL="342900" lvl="0" indent="-342900">
                  <a:lnSpc>
                    <a:spcPct val="80000"/>
                  </a:lnSpc>
                  <a:spcBef>
                    <a:spcPts val="500"/>
                  </a:spcBef>
                  <a:buFont typeface="Arial"/>
                </a:pPr>
                <a:r>
                  <a:rPr lang="ko-KR" altLang="en-US" sz="2000" dirty="0" smtClean="0">
                    <a:solidFill>
                      <a:schemeClr val="tx1"/>
                    </a:solidFill>
                  </a:rPr>
                  <a:t>건강검진 홍보 강화</a:t>
                </a:r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6579548" y="3368025"/>
              <a:ext cx="2407496" cy="1415772"/>
              <a:chOff x="6579548" y="3368025"/>
              <a:chExt cx="2407496" cy="1415772"/>
            </a:xfrm>
          </p:grpSpPr>
          <p:sp>
            <p:nvSpPr>
              <p:cNvPr id="70" name="Shape 160"/>
              <p:cNvSpPr/>
              <p:nvPr/>
            </p:nvSpPr>
            <p:spPr>
              <a:xfrm>
                <a:off x="6747867" y="3368025"/>
                <a:ext cx="2239177" cy="14157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342900" lvl="0" indent="-342900" algn="l">
                  <a:lnSpc>
                    <a:spcPct val="150000"/>
                  </a:lnSpc>
                  <a:spcBef>
                    <a:spcPts val="300"/>
                  </a:spcBef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사업장 홈페이지</a:t>
                </a:r>
              </a:p>
              <a:p>
                <a:pPr marL="342900" lvl="0" indent="-342900" algn="ctr">
                  <a:lnSpc>
                    <a:spcPct val="150000"/>
                  </a:lnSpc>
                  <a:spcBef>
                    <a:spcPts val="300"/>
                  </a:spcBef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시청</a:t>
                </a:r>
                <a:r>
                  <a:rPr lang="en-US" altLang="ko-KR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도청</a:t>
                </a:r>
                <a:r>
                  <a:rPr lang="en-US" altLang="ko-KR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군청</a:t>
                </a:r>
                <a:r>
                  <a:rPr lang="en-US" altLang="ko-KR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, </a:t>
                </a: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교육청 </a:t>
                </a:r>
                <a:endParaRPr lang="en-US" altLang="ko-KR" b="1" spc="-150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  <a:p>
                <a:pPr marL="342900" lvl="0" indent="-342900" algn="l">
                  <a:lnSpc>
                    <a:spcPct val="150000"/>
                  </a:lnSpc>
                  <a:spcBef>
                    <a:spcPts val="300"/>
                  </a:spcBef>
                  <a:buFont typeface="Arial"/>
                </a:pPr>
                <a:r>
                  <a:rPr lang="ko-KR" altLang="en-US" b="1" spc="-150" dirty="0" smtClean="0">
                    <a:solidFill>
                      <a:schemeClr val="tx1"/>
                    </a:solidFill>
                    <a:latin typeface="맑은 고딕" pitchFamily="50" charset="-127"/>
                    <a:ea typeface="맑은 고딕" pitchFamily="50" charset="-127"/>
                  </a:rPr>
                  <a:t>등 인터넷 홈페이지</a:t>
                </a:r>
                <a:endParaRPr lang="ko-KR" altLang="en-US" b="1" spc="-150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pic>
            <p:nvPicPr>
              <p:cNvPr id="38" name="그림 37" descr="132118373668.png"/>
              <p:cNvPicPr>
                <a:picLocks noChangeAspect="1"/>
              </p:cNvPicPr>
              <p:nvPr/>
            </p:nvPicPr>
            <p:blipFill>
              <a:blip r:embed="rId8" cstate="print"/>
              <a:srcRect l="54051" t="19285" r="32985" b="61813"/>
              <a:stretch>
                <a:fillRect/>
              </a:stretch>
            </p:blipFill>
            <p:spPr>
              <a:xfrm>
                <a:off x="6579548" y="3549201"/>
                <a:ext cx="144000" cy="144000"/>
              </a:xfrm>
              <a:prstGeom prst="rect">
                <a:avLst/>
              </a:prstGeom>
            </p:spPr>
          </p:pic>
          <p:pic>
            <p:nvPicPr>
              <p:cNvPr id="39" name="그림 38" descr="132118373668.png"/>
              <p:cNvPicPr>
                <a:picLocks noChangeAspect="1"/>
              </p:cNvPicPr>
              <p:nvPr/>
            </p:nvPicPr>
            <p:blipFill>
              <a:blip r:embed="rId8" cstate="print"/>
              <a:srcRect l="54051" t="19285" r="32985" b="61813"/>
              <a:stretch>
                <a:fillRect/>
              </a:stretch>
            </p:blipFill>
            <p:spPr>
              <a:xfrm>
                <a:off x="6590925" y="4016097"/>
                <a:ext cx="144000" cy="144000"/>
              </a:xfrm>
              <a:prstGeom prst="rect">
                <a:avLst/>
              </a:prstGeom>
            </p:spPr>
          </p:pic>
        </p:grpSp>
      </p:grpSp>
      <p:grpSp>
        <p:nvGrpSpPr>
          <p:cNvPr id="43" name="그룹 42"/>
          <p:cNvGrpSpPr/>
          <p:nvPr/>
        </p:nvGrpSpPr>
        <p:grpSpPr>
          <a:xfrm>
            <a:off x="1043608" y="5359102"/>
            <a:ext cx="7200800" cy="1257414"/>
            <a:chOff x="1365152" y="4824413"/>
            <a:chExt cx="7200800" cy="1257414"/>
          </a:xfrm>
        </p:grpSpPr>
        <p:sp>
          <p:nvSpPr>
            <p:cNvPr id="44" name="AutoShape 107"/>
            <p:cNvSpPr>
              <a:spLocks noChangeArrowheads="1"/>
            </p:cNvSpPr>
            <p:nvPr/>
          </p:nvSpPr>
          <p:spPr bwMode="auto">
            <a:xfrm flipH="1" flipV="1">
              <a:off x="1868488" y="4824413"/>
              <a:ext cx="6048375" cy="660400"/>
            </a:xfrm>
            <a:custGeom>
              <a:avLst/>
              <a:gdLst>
                <a:gd name="G0" fmla="+- 5697 0 0"/>
                <a:gd name="G1" fmla="+- 21600 0 5697"/>
                <a:gd name="G2" fmla="*/ 5697 1 2"/>
                <a:gd name="G3" fmla="+- 21600 0 G2"/>
                <a:gd name="G4" fmla="+/ 5697 21600 2"/>
                <a:gd name="G5" fmla="+/ G1 0 2"/>
                <a:gd name="G6" fmla="*/ 21600 21600 5697"/>
                <a:gd name="G7" fmla="*/ G6 1 2"/>
                <a:gd name="G8" fmla="+- 21600 0 G7"/>
                <a:gd name="G9" fmla="*/ 21600 1 2"/>
                <a:gd name="G10" fmla="+- 5697 0 G9"/>
                <a:gd name="G11" fmla="?: G10 G8 0"/>
                <a:gd name="G12" fmla="?: G10 G7 21600"/>
                <a:gd name="T0" fmla="*/ 18751 w 21600"/>
                <a:gd name="T1" fmla="*/ 10800 h 21600"/>
                <a:gd name="T2" fmla="*/ 10800 w 21600"/>
                <a:gd name="T3" fmla="*/ 21600 h 21600"/>
                <a:gd name="T4" fmla="*/ 2849 w 21600"/>
                <a:gd name="T5" fmla="*/ 10800 h 21600"/>
                <a:gd name="T6" fmla="*/ 10800 w 21600"/>
                <a:gd name="T7" fmla="*/ 0 h 21600"/>
                <a:gd name="T8" fmla="*/ 4649 w 21600"/>
                <a:gd name="T9" fmla="*/ 4649 h 21600"/>
                <a:gd name="T10" fmla="*/ 16951 w 21600"/>
                <a:gd name="T11" fmla="*/ 1695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697" y="21600"/>
                  </a:lnTo>
                  <a:lnTo>
                    <a:pt x="1590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45" name="Group 118"/>
            <p:cNvGrpSpPr>
              <a:grpSpLocks/>
            </p:cNvGrpSpPr>
            <p:nvPr/>
          </p:nvGrpSpPr>
          <p:grpSpPr bwMode="auto">
            <a:xfrm>
              <a:off x="2336800" y="4918075"/>
              <a:ext cx="5113338" cy="381000"/>
              <a:chOff x="1439" y="3794"/>
              <a:chExt cx="1727" cy="75"/>
            </a:xfrm>
          </p:grpSpPr>
          <p:sp>
            <p:nvSpPr>
              <p:cNvPr id="58" name="Line 119"/>
              <p:cNvSpPr>
                <a:spLocks noChangeShapeType="1"/>
              </p:cNvSpPr>
              <p:nvPr/>
            </p:nvSpPr>
            <p:spPr bwMode="auto">
              <a:xfrm>
                <a:off x="1439" y="3869"/>
                <a:ext cx="1727" cy="0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9" name="Line 120"/>
              <p:cNvSpPr>
                <a:spLocks noChangeShapeType="1"/>
              </p:cNvSpPr>
              <p:nvPr/>
            </p:nvSpPr>
            <p:spPr bwMode="auto">
              <a:xfrm>
                <a:off x="1588" y="3838"/>
                <a:ext cx="1434" cy="0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" name="Line 121"/>
              <p:cNvSpPr>
                <a:spLocks noChangeShapeType="1"/>
              </p:cNvSpPr>
              <p:nvPr/>
            </p:nvSpPr>
            <p:spPr bwMode="auto">
              <a:xfrm>
                <a:off x="1669" y="3816"/>
                <a:ext cx="1277" cy="0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1" name="Line 122"/>
              <p:cNvSpPr>
                <a:spLocks noChangeShapeType="1"/>
              </p:cNvSpPr>
              <p:nvPr/>
            </p:nvSpPr>
            <p:spPr bwMode="auto">
              <a:xfrm>
                <a:off x="1753" y="3794"/>
                <a:ext cx="1101" cy="0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46" name="Group 108"/>
            <p:cNvGrpSpPr>
              <a:grpSpLocks/>
            </p:cNvGrpSpPr>
            <p:nvPr/>
          </p:nvGrpSpPr>
          <p:grpSpPr bwMode="auto">
            <a:xfrm>
              <a:off x="2355850" y="4841875"/>
              <a:ext cx="5237163" cy="671513"/>
              <a:chOff x="1551" y="3770"/>
              <a:chExt cx="1531" cy="132"/>
            </a:xfrm>
          </p:grpSpPr>
          <p:grpSp>
            <p:nvGrpSpPr>
              <p:cNvPr id="49" name="Group 109"/>
              <p:cNvGrpSpPr>
                <a:grpSpLocks/>
              </p:cNvGrpSpPr>
              <p:nvPr/>
            </p:nvGrpSpPr>
            <p:grpSpPr bwMode="auto">
              <a:xfrm>
                <a:off x="1803" y="3770"/>
                <a:ext cx="483" cy="132"/>
                <a:chOff x="1803" y="3770"/>
                <a:chExt cx="483" cy="132"/>
              </a:xfrm>
            </p:grpSpPr>
            <p:sp>
              <p:nvSpPr>
                <p:cNvPr id="55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1803" y="3776"/>
                  <a:ext cx="285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6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2060" y="3770"/>
                  <a:ext cx="150" cy="132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7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2240" y="3776"/>
                  <a:ext cx="46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50" name="Line 113"/>
              <p:cNvSpPr>
                <a:spLocks noChangeShapeType="1"/>
              </p:cNvSpPr>
              <p:nvPr/>
            </p:nvSpPr>
            <p:spPr bwMode="auto">
              <a:xfrm>
                <a:off x="2544" y="3776"/>
                <a:ext cx="285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" name="Line 114"/>
              <p:cNvSpPr>
                <a:spLocks noChangeShapeType="1"/>
              </p:cNvSpPr>
              <p:nvPr/>
            </p:nvSpPr>
            <p:spPr bwMode="auto">
              <a:xfrm>
                <a:off x="2422" y="3770"/>
                <a:ext cx="149" cy="132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2" name="Line 115"/>
              <p:cNvSpPr>
                <a:spLocks noChangeShapeType="1"/>
              </p:cNvSpPr>
              <p:nvPr/>
            </p:nvSpPr>
            <p:spPr bwMode="auto">
              <a:xfrm>
                <a:off x="2346" y="3776"/>
                <a:ext cx="46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" name="Line 116"/>
              <p:cNvSpPr>
                <a:spLocks noChangeShapeType="1"/>
              </p:cNvSpPr>
              <p:nvPr/>
            </p:nvSpPr>
            <p:spPr bwMode="auto">
              <a:xfrm flipV="1">
                <a:off x="1551" y="3775"/>
                <a:ext cx="438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4" name="Line 117"/>
              <p:cNvSpPr>
                <a:spLocks noChangeShapeType="1"/>
              </p:cNvSpPr>
              <p:nvPr/>
            </p:nvSpPr>
            <p:spPr bwMode="auto">
              <a:xfrm flipH="1" flipV="1">
                <a:off x="2645" y="3775"/>
                <a:ext cx="437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47" name="AutoShape 740"/>
            <p:cNvSpPr>
              <a:spLocks noChangeArrowheads="1"/>
            </p:cNvSpPr>
            <p:nvPr/>
          </p:nvSpPr>
          <p:spPr bwMode="auto">
            <a:xfrm>
              <a:off x="1365152" y="5484813"/>
              <a:ext cx="7128792" cy="5873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ko-KR" sz="1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8" name="TextBox 112"/>
            <p:cNvSpPr txBox="1">
              <a:spLocks noChangeArrowheads="1"/>
            </p:cNvSpPr>
            <p:nvPr/>
          </p:nvSpPr>
          <p:spPr bwMode="auto">
            <a:xfrm>
              <a:off x="1437160" y="5558607"/>
              <a:ext cx="71287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직장가입자 </a:t>
              </a:r>
              <a:r>
                <a:rPr lang="ko-KR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암수검률 전국 </a:t>
              </a:r>
              <a:r>
                <a:rPr lang="en-US" altLang="ko-KR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lang="ko-KR" altLang="en-US" sz="28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위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6</a:t>
              </a:r>
              <a:r>
                <a:rPr lang="ko-KR" altLang="en-US" sz="2400" b="1" dirty="0" err="1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개지역</a:t>
              </a:r>
              <a:r>
                <a:rPr lang="ko-KR" altLang="en-US" sz="2400" b="1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 본부 내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  <a:endParaRPr lang="ko-KR" altLang="en-US" sz="2400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71" name="Picture 300" descr="arr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2357437" y="4797152"/>
            <a:ext cx="4429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직사각형 71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3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7010400" y="6550223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14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_x200390912" descr="EMB000014b41081"/>
          <p:cNvPicPr>
            <a:picLocks noChangeAspect="1" noChangeArrowheads="1"/>
          </p:cNvPicPr>
          <p:nvPr/>
        </p:nvPicPr>
        <p:blipFill>
          <a:blip r:embed="rId2" cstate="print"/>
          <a:srcRect l="5350" t="11373" r="55359" b="12261"/>
          <a:stretch>
            <a:fillRect/>
          </a:stretch>
        </p:blipFill>
        <p:spPr bwMode="auto">
          <a:xfrm>
            <a:off x="5539717" y="1052736"/>
            <a:ext cx="3424771" cy="56166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1071546"/>
            <a:ext cx="77153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pic>
        <p:nvPicPr>
          <p:cNvPr id="12297" name="_x200391312" descr="DRW000014b410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4456102" cy="2664296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539552" y="1052736"/>
            <a:ext cx="4032448" cy="485006"/>
            <a:chOff x="539552" y="1052736"/>
            <a:chExt cx="4032448" cy="485006"/>
          </a:xfrm>
        </p:grpSpPr>
        <p:sp>
          <p:nvSpPr>
            <p:cNvPr id="13" name="직사각형 12"/>
            <p:cNvSpPr/>
            <p:nvPr/>
          </p:nvSpPr>
          <p:spPr>
            <a:xfrm>
              <a:off x="539552" y="1069742"/>
              <a:ext cx="4032448" cy="468000"/>
            </a:xfrm>
            <a:prstGeom prst="rect">
              <a:avLst/>
            </a:prstGeom>
            <a:gradFill flip="none" rotWithShape="1">
              <a:gsLst>
                <a:gs pos="0">
                  <a:srgbClr val="00CC66">
                    <a:shade val="30000"/>
                    <a:satMod val="115000"/>
                  </a:srgbClr>
                </a:gs>
                <a:gs pos="50000">
                  <a:srgbClr val="00CC66">
                    <a:shade val="67500"/>
                    <a:satMod val="115000"/>
                  </a:srgbClr>
                </a:gs>
                <a:gs pos="100000">
                  <a:srgbClr val="00CC66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810" y="1052736"/>
              <a:ext cx="3655807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봄 </a:t>
              </a:r>
              <a:r>
                <a:rPr kumimoji="0" lang="en-US" altLang="ko-KR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– </a:t>
              </a: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효도건강검진 캠페인</a:t>
              </a:r>
              <a:endParaRPr kumimoji="0" lang="ko-KR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32470" y="1844824"/>
            <a:ext cx="6408712" cy="3816424"/>
            <a:chOff x="232470" y="1844824"/>
            <a:chExt cx="6408712" cy="3816424"/>
          </a:xfrm>
        </p:grpSpPr>
        <p:sp>
          <p:nvSpPr>
            <p:cNvPr id="17" name="직사각형 16"/>
            <p:cNvSpPr/>
            <p:nvPr/>
          </p:nvSpPr>
          <p:spPr>
            <a:xfrm>
              <a:off x="251520" y="1844824"/>
              <a:ext cx="5832648" cy="535529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홍보기간 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: 2014. 4. 28.(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월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 ~ 5.31.(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토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32470" y="2586855"/>
              <a:ext cx="6408712" cy="1274193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홍보기관 </a:t>
              </a:r>
              <a:endParaRPr lang="en-US" altLang="ko-KR" sz="2400" b="1" spc="-150" dirty="0" smtClean="0">
                <a:solidFill>
                  <a:srgbClr val="0070C0"/>
                </a:solidFill>
              </a:endParaRP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시청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도청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교육청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군청 인터넷 홈페이지 홍보 주력</a:t>
              </a: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사업장 홈페이지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게시판 등 </a:t>
              </a:r>
              <a:r>
                <a:rPr lang="ko-KR" altLang="en-US" sz="2000" b="1" spc="-150" dirty="0" err="1" smtClean="0">
                  <a:solidFill>
                    <a:srgbClr val="0070C0"/>
                  </a:solidFill>
                </a:rPr>
                <a:t>암검진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안내 홍보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51520" y="4387055"/>
              <a:ext cx="4176464" cy="1274193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홍보내용 </a:t>
              </a:r>
              <a:endParaRPr lang="en-US" altLang="ko-KR" sz="2400" b="1" spc="-150" dirty="0" smtClean="0">
                <a:solidFill>
                  <a:srgbClr val="0070C0"/>
                </a:solidFill>
              </a:endParaRPr>
            </a:p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사업장 안내문 발송 및 보도자료 </a:t>
              </a:r>
              <a:endParaRPr lang="en-US" altLang="ko-KR" sz="2000" b="1" spc="-150" dirty="0" smtClean="0">
                <a:solidFill>
                  <a:srgbClr val="0070C0"/>
                </a:solidFill>
              </a:endParaRPr>
            </a:p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    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배포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(9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개 신문사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) </a:t>
              </a:r>
            </a:p>
          </p:txBody>
        </p:sp>
        <p:pic>
          <p:nvPicPr>
            <p:cNvPr id="26" name="그림 25" descr="132118373668.png"/>
            <p:cNvPicPr>
              <a:picLocks noChangeAspect="1"/>
            </p:cNvPicPr>
            <p:nvPr/>
          </p:nvPicPr>
          <p:blipFill>
            <a:blip r:embed="rId4" cstate="print"/>
            <a:srcRect l="54051" t="19285" r="32985" b="61813"/>
            <a:stretch>
              <a:fillRect/>
            </a:stretch>
          </p:blipFill>
          <p:spPr>
            <a:xfrm>
              <a:off x="314003" y="2032273"/>
              <a:ext cx="257906" cy="216024"/>
            </a:xfrm>
            <a:prstGeom prst="rect">
              <a:avLst/>
            </a:prstGeom>
          </p:spPr>
        </p:pic>
        <p:pic>
          <p:nvPicPr>
            <p:cNvPr id="27" name="그림 26" descr="132118373668.png"/>
            <p:cNvPicPr>
              <a:picLocks noChangeAspect="1"/>
            </p:cNvPicPr>
            <p:nvPr/>
          </p:nvPicPr>
          <p:blipFill>
            <a:blip r:embed="rId4" cstate="print"/>
            <a:srcRect l="54051" t="19285" r="32985" b="61813"/>
            <a:stretch>
              <a:fillRect/>
            </a:stretch>
          </p:blipFill>
          <p:spPr>
            <a:xfrm>
              <a:off x="304478" y="2761878"/>
              <a:ext cx="257906" cy="216024"/>
            </a:xfrm>
            <a:prstGeom prst="rect">
              <a:avLst/>
            </a:prstGeom>
          </p:spPr>
        </p:pic>
        <p:pic>
          <p:nvPicPr>
            <p:cNvPr id="28" name="그림 27" descr="132118373668.png"/>
            <p:cNvPicPr>
              <a:picLocks noChangeAspect="1"/>
            </p:cNvPicPr>
            <p:nvPr/>
          </p:nvPicPr>
          <p:blipFill>
            <a:blip r:embed="rId4" cstate="print"/>
            <a:srcRect l="54051" t="19285" r="32985" b="61813"/>
            <a:stretch>
              <a:fillRect/>
            </a:stretch>
          </p:blipFill>
          <p:spPr>
            <a:xfrm>
              <a:off x="289620" y="4562196"/>
              <a:ext cx="257906" cy="216024"/>
            </a:xfrm>
            <a:prstGeom prst="rect">
              <a:avLst/>
            </a:prstGeom>
          </p:spPr>
        </p:pic>
      </p:grpSp>
      <p:sp>
        <p:nvSpPr>
          <p:cNvPr id="30" name="직사각형 29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15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_x190733912" descr="DRW000013c41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857620" cy="3611364"/>
          </a:xfrm>
          <a:prstGeom prst="rect">
            <a:avLst/>
          </a:prstGeom>
          <a:noFill/>
        </p:spPr>
      </p:pic>
      <p:pic>
        <p:nvPicPr>
          <p:cNvPr id="31" name="_x191271544" descr="EMB000013c413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581128"/>
            <a:ext cx="5143536" cy="19653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1071546"/>
            <a:ext cx="77153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39552" y="1069742"/>
            <a:ext cx="4094931" cy="468000"/>
            <a:chOff x="539552" y="1069742"/>
            <a:chExt cx="4094931" cy="468000"/>
          </a:xfrm>
        </p:grpSpPr>
        <p:sp>
          <p:nvSpPr>
            <p:cNvPr id="13" name="직사각형 12"/>
            <p:cNvSpPr/>
            <p:nvPr/>
          </p:nvSpPr>
          <p:spPr>
            <a:xfrm>
              <a:off x="539552" y="1069742"/>
              <a:ext cx="4032448" cy="468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1895" y="1071786"/>
              <a:ext cx="407258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여름 </a:t>
              </a:r>
              <a:r>
                <a:rPr kumimoji="0" lang="en-US" altLang="ko-KR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– </a:t>
              </a: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하계휴가 검진 캠페인</a:t>
              </a:r>
              <a:endParaRPr kumimoji="0" lang="ko-KR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51520" y="1844824"/>
            <a:ext cx="6840760" cy="2373130"/>
            <a:chOff x="251520" y="1844824"/>
            <a:chExt cx="6840760" cy="2373130"/>
          </a:xfrm>
        </p:grpSpPr>
        <p:sp>
          <p:nvSpPr>
            <p:cNvPr id="17" name="직사각형 16"/>
            <p:cNvSpPr/>
            <p:nvPr/>
          </p:nvSpPr>
          <p:spPr>
            <a:xfrm>
              <a:off x="251520" y="1844824"/>
              <a:ext cx="5832648" cy="535529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홍보기간 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: 2014. 6. 16.(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월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 ~ 8.15.(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금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51520" y="2574429"/>
              <a:ext cx="6840760" cy="1643525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홍보기관 </a:t>
              </a:r>
              <a:endParaRPr lang="en-US" altLang="ko-KR" sz="2400" b="1" spc="-150" dirty="0" smtClean="0">
                <a:solidFill>
                  <a:srgbClr val="0070C0"/>
                </a:solidFill>
              </a:endParaRP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  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공중파 스크롤 방송 홍보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…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대전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MBC</a:t>
              </a: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  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인구밀집지역 현장 홍보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…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시내버스 정류장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(BIS),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버스 전광판 </a:t>
              </a: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err="1" smtClean="0">
                  <a:solidFill>
                    <a:srgbClr val="0070C0"/>
                  </a:solidFill>
                </a:rPr>
                <a:t>공교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및 일반사업장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31,574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개소  </a:t>
              </a:r>
              <a:r>
                <a:rPr lang="ko-KR" altLang="en-US" sz="2000" b="1" spc="-150" dirty="0" err="1" smtClean="0">
                  <a:solidFill>
                    <a:srgbClr val="0070C0"/>
                  </a:solidFill>
                </a:rPr>
                <a:t>암검진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안내 홍보</a:t>
              </a:r>
              <a:endParaRPr lang="en-US" altLang="ko-KR" sz="2000" b="1" spc="-150" dirty="0" smtClean="0">
                <a:solidFill>
                  <a:srgbClr val="0070C0"/>
                </a:solidFill>
              </a:endParaRPr>
            </a:p>
          </p:txBody>
        </p:sp>
        <p:pic>
          <p:nvPicPr>
            <p:cNvPr id="26" name="그림 25" descr="132118373668.png"/>
            <p:cNvPicPr>
              <a:picLocks noChangeAspect="1"/>
            </p:cNvPicPr>
            <p:nvPr/>
          </p:nvPicPr>
          <p:blipFill>
            <a:blip r:embed="rId4" cstate="print"/>
            <a:srcRect l="54051" t="19285" r="32985" b="61813"/>
            <a:stretch>
              <a:fillRect/>
            </a:stretch>
          </p:blipFill>
          <p:spPr>
            <a:xfrm>
              <a:off x="314003" y="2032273"/>
              <a:ext cx="257906" cy="216024"/>
            </a:xfrm>
            <a:prstGeom prst="rect">
              <a:avLst/>
            </a:prstGeom>
          </p:spPr>
        </p:pic>
        <p:pic>
          <p:nvPicPr>
            <p:cNvPr id="27" name="그림 26" descr="132118373668.png"/>
            <p:cNvPicPr>
              <a:picLocks noChangeAspect="1"/>
            </p:cNvPicPr>
            <p:nvPr/>
          </p:nvPicPr>
          <p:blipFill>
            <a:blip r:embed="rId4" cstate="print"/>
            <a:srcRect l="54051" t="19285" r="32985" b="61813"/>
            <a:stretch>
              <a:fillRect/>
            </a:stretch>
          </p:blipFill>
          <p:spPr>
            <a:xfrm>
              <a:off x="304478" y="2761878"/>
              <a:ext cx="257906" cy="216024"/>
            </a:xfrm>
            <a:prstGeom prst="rect">
              <a:avLst/>
            </a:prstGeom>
          </p:spPr>
        </p:pic>
      </p:grpSp>
      <p:grpSp>
        <p:nvGrpSpPr>
          <p:cNvPr id="30" name="그룹 29"/>
          <p:cNvGrpSpPr/>
          <p:nvPr/>
        </p:nvGrpSpPr>
        <p:grpSpPr>
          <a:xfrm>
            <a:off x="179512" y="4423321"/>
            <a:ext cx="4286249" cy="2303189"/>
            <a:chOff x="-4356992" y="2407630"/>
            <a:chExt cx="4286249" cy="2303189"/>
          </a:xfrm>
        </p:grpSpPr>
        <p:sp>
          <p:nvSpPr>
            <p:cNvPr id="22" name="포인트가 24개인 별 21"/>
            <p:cNvSpPr/>
            <p:nvPr/>
          </p:nvSpPr>
          <p:spPr bwMode="auto">
            <a:xfrm>
              <a:off x="-4356992" y="2407630"/>
              <a:ext cx="4286249" cy="2303189"/>
            </a:xfrm>
            <a:prstGeom prst="star24">
              <a:avLst>
                <a:gd name="adj" fmla="val 4244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00B0F0"/>
                </a:gs>
              </a:gsLst>
              <a:path path="rect">
                <a:fillToRect l="100000" t="100000"/>
              </a:path>
              <a:tileRect r="-100000" b="-100000"/>
            </a:gradFill>
            <a:ln w="38100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-3388790" y="2708920"/>
              <a:ext cx="24881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3600" b="1" spc="-150" dirty="0" err="1" smtClean="0">
                  <a:ln w="12700">
                    <a:noFill/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암검진</a:t>
              </a:r>
              <a:r>
                <a:rPr lang="ko-KR" altLang="en-US" sz="3600" b="1" spc="-150" dirty="0" smtClean="0">
                  <a:ln w="12700">
                    <a:noFill/>
                    <a:prstDash val="solid"/>
                  </a:ln>
                  <a:solidFill>
                    <a:srgbClr val="FFFF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 수검</a:t>
              </a:r>
              <a:endParaRPr lang="ko-KR" altLang="en-US" sz="3600" b="1" spc="-15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-3888432" y="3284984"/>
              <a:ext cx="3419872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 algn="ctr">
                <a:lnSpc>
                  <a:spcPct val="120000"/>
                </a:lnSpc>
                <a:buSzPct val="100000"/>
              </a:pP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70,226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명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(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전년동기대비 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7,177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명 증가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)</a:t>
              </a:r>
            </a:p>
            <a:p>
              <a:pPr marL="228600" lvl="0" indent="-228600" algn="ctr">
                <a:lnSpc>
                  <a:spcPct val="120000"/>
                </a:lnSpc>
                <a:buSzPct val="100000"/>
              </a:pPr>
              <a:r>
                <a:rPr lang="ko-KR" altLang="en-US" sz="1600" b="1" spc="-150" dirty="0" err="1" smtClean="0">
                  <a:solidFill>
                    <a:srgbClr val="002060"/>
                  </a:solidFill>
                </a:rPr>
                <a:t>목표수검률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 전국 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1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위 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(6</a:t>
              </a:r>
              <a:r>
                <a:rPr lang="ko-KR" altLang="en-US" sz="1600" b="1" spc="-150" dirty="0" smtClean="0">
                  <a:solidFill>
                    <a:srgbClr val="002060"/>
                  </a:solidFill>
                </a:rPr>
                <a:t>개 지역본부 중</a:t>
              </a:r>
              <a:r>
                <a:rPr lang="en-US" altLang="ko-KR" sz="1600" b="1" spc="-150" dirty="0" smtClean="0">
                  <a:solidFill>
                    <a:srgbClr val="002060"/>
                  </a:solidFill>
                </a:rPr>
                <a:t>)</a:t>
              </a:r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525344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16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5004048" y="980728"/>
            <a:ext cx="4139952" cy="5328592"/>
          </a:xfrm>
          <a:prstGeom prst="rect">
            <a:avLst/>
          </a:prstGeom>
          <a:blipFill dpi="0" rotWithShape="1">
            <a:blip r:embed="rId2" cstate="print">
              <a:alphaModFix amt="26000"/>
            </a:blip>
            <a:srcRect/>
            <a:stretch>
              <a:fillRect/>
            </a:stretch>
          </a:blip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pic>
        <p:nvPicPr>
          <p:cNvPr id="21" name="_x175447616" descr="EMB00000a8814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37113"/>
            <a:ext cx="4571999" cy="24208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1071546"/>
            <a:ext cx="77153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39552" y="1069742"/>
            <a:ext cx="4094931" cy="468000"/>
            <a:chOff x="539552" y="1069742"/>
            <a:chExt cx="4094931" cy="468000"/>
          </a:xfrm>
        </p:grpSpPr>
        <p:sp>
          <p:nvSpPr>
            <p:cNvPr id="13" name="직사각형 12"/>
            <p:cNvSpPr/>
            <p:nvPr/>
          </p:nvSpPr>
          <p:spPr>
            <a:xfrm>
              <a:off x="539552" y="1069742"/>
              <a:ext cx="4032448" cy="468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1895" y="1071786"/>
              <a:ext cx="4072588" cy="4616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가을 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–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암검진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강조기간 운영</a:t>
              </a:r>
            </a:p>
          </p:txBody>
        </p:sp>
      </p:grpSp>
      <p:pic>
        <p:nvPicPr>
          <p:cNvPr id="19" name="_x175447296" descr="EMB00000a8814cf"/>
          <p:cNvPicPr>
            <a:picLocks noChangeAspect="1" noChangeArrowheads="1"/>
          </p:cNvPicPr>
          <p:nvPr/>
        </p:nvPicPr>
        <p:blipFill>
          <a:blip r:embed="rId4" cstate="print"/>
          <a:srcRect l="20475" t="13954" r="18101" b="12899"/>
          <a:stretch>
            <a:fillRect/>
          </a:stretch>
        </p:blipFill>
        <p:spPr bwMode="auto">
          <a:xfrm>
            <a:off x="4572000" y="4310336"/>
            <a:ext cx="4572000" cy="2547664"/>
          </a:xfrm>
          <a:prstGeom prst="rect">
            <a:avLst/>
          </a:prstGeom>
          <a:noFill/>
        </p:spPr>
      </p:pic>
      <p:grpSp>
        <p:nvGrpSpPr>
          <p:cNvPr id="3" name="그룹 2"/>
          <p:cNvGrpSpPr/>
          <p:nvPr/>
        </p:nvGrpSpPr>
        <p:grpSpPr>
          <a:xfrm>
            <a:off x="251520" y="1844824"/>
            <a:ext cx="6840760" cy="3453716"/>
            <a:chOff x="251520" y="1844824"/>
            <a:chExt cx="6840760" cy="3453716"/>
          </a:xfrm>
        </p:grpSpPr>
        <p:sp>
          <p:nvSpPr>
            <p:cNvPr id="17" name="직사각형 16"/>
            <p:cNvSpPr/>
            <p:nvPr/>
          </p:nvSpPr>
          <p:spPr>
            <a:xfrm>
              <a:off x="251520" y="1844824"/>
              <a:ext cx="5832648" cy="535529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홍보기간 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: 2014. 8. 15.(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금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 ~ 9.30.(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화</a:t>
              </a: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)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51520" y="2759096"/>
              <a:ext cx="6840760" cy="1274193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    홍보기관 </a:t>
              </a:r>
              <a:endParaRPr lang="en-US" altLang="ko-KR" sz="2400" b="1" spc="-150" dirty="0" smtClean="0">
                <a:solidFill>
                  <a:srgbClr val="0070C0"/>
                </a:solidFill>
              </a:endParaRP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  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시청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도청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교육청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군청 인터넷 홈페이지 홍보 주력</a:t>
              </a:r>
            </a:p>
            <a:p>
              <a:pPr marL="228600" indent="-228600" algn="l" rtl="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사업장 홈페이지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게시판 등 </a:t>
              </a:r>
              <a:r>
                <a:rPr lang="ko-KR" altLang="en-US" sz="2000" b="1" spc="-150" dirty="0" err="1" smtClean="0">
                  <a:solidFill>
                    <a:srgbClr val="0070C0"/>
                  </a:solidFill>
                </a:rPr>
                <a:t>암검진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안내 홍보 게시</a:t>
              </a:r>
              <a:endParaRPr lang="en-US" altLang="ko-KR" sz="2000" b="1" spc="-150" dirty="0" smtClean="0">
                <a:solidFill>
                  <a:srgbClr val="0070C0"/>
                </a:solidFill>
              </a:endParaRPr>
            </a:p>
          </p:txBody>
        </p:sp>
        <p:pic>
          <p:nvPicPr>
            <p:cNvPr id="26" name="그림 25" descr="132118373668.png"/>
            <p:cNvPicPr>
              <a:picLocks noChangeAspect="1"/>
            </p:cNvPicPr>
            <p:nvPr/>
          </p:nvPicPr>
          <p:blipFill>
            <a:blip r:embed="rId5" cstate="print"/>
            <a:srcRect l="54051" t="19285" r="32985" b="61813"/>
            <a:stretch>
              <a:fillRect/>
            </a:stretch>
          </p:blipFill>
          <p:spPr>
            <a:xfrm>
              <a:off x="314003" y="2032273"/>
              <a:ext cx="257906" cy="216024"/>
            </a:xfrm>
            <a:prstGeom prst="rect">
              <a:avLst/>
            </a:prstGeom>
          </p:spPr>
        </p:pic>
        <p:pic>
          <p:nvPicPr>
            <p:cNvPr id="27" name="그림 26" descr="132118373668.png"/>
            <p:cNvPicPr>
              <a:picLocks noChangeAspect="1"/>
            </p:cNvPicPr>
            <p:nvPr/>
          </p:nvPicPr>
          <p:blipFill>
            <a:blip r:embed="rId5" cstate="print"/>
            <a:srcRect l="54051" t="19285" r="32985" b="61813"/>
            <a:stretch>
              <a:fillRect/>
            </a:stretch>
          </p:blipFill>
          <p:spPr>
            <a:xfrm>
              <a:off x="304478" y="2934469"/>
              <a:ext cx="257906" cy="216024"/>
            </a:xfrm>
            <a:prstGeom prst="rect">
              <a:avLst/>
            </a:prstGeom>
          </p:spPr>
        </p:pic>
        <p:sp>
          <p:nvSpPr>
            <p:cNvPr id="24" name="직사각형 23"/>
            <p:cNvSpPr/>
            <p:nvPr/>
          </p:nvSpPr>
          <p:spPr>
            <a:xfrm>
              <a:off x="251520" y="4393679"/>
              <a:ext cx="6192688" cy="904861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en-US" altLang="ko-KR" sz="24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ko-KR" altLang="en-US" sz="2400" b="1" spc="-150" dirty="0" smtClean="0">
                  <a:solidFill>
                    <a:srgbClr val="0070C0"/>
                  </a:solidFill>
                </a:rPr>
                <a:t>홍보내용 </a:t>
              </a:r>
              <a:endParaRPr lang="en-US" altLang="ko-KR" sz="2400" b="1" spc="-150" dirty="0" smtClean="0">
                <a:solidFill>
                  <a:srgbClr val="0070C0"/>
                </a:solidFill>
              </a:endParaRPr>
            </a:p>
            <a:p>
              <a:pPr marL="228600" lvl="0" indent="-228600">
                <a:lnSpc>
                  <a:spcPct val="120000"/>
                </a:lnSpc>
                <a:buSzPct val="100000"/>
              </a:pP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  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- </a:t>
              </a:r>
              <a:r>
                <a:rPr lang="ko-KR" altLang="en-US" sz="2000" b="1" spc="-150" dirty="0" err="1" smtClean="0">
                  <a:solidFill>
                    <a:srgbClr val="0070C0"/>
                  </a:solidFill>
                </a:rPr>
                <a:t>리플릿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 배부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(10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만부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),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안내문 발송</a:t>
              </a:r>
              <a:r>
                <a:rPr lang="en-US" altLang="ko-KR" sz="2000" b="1" spc="-150" dirty="0" smtClean="0">
                  <a:solidFill>
                    <a:srgbClr val="0070C0"/>
                  </a:solidFill>
                </a:rPr>
                <a:t>, </a:t>
              </a:r>
              <a:r>
                <a:rPr lang="ko-KR" altLang="en-US" sz="2000" b="1" spc="-150" dirty="0" smtClean="0">
                  <a:solidFill>
                    <a:srgbClr val="0070C0"/>
                  </a:solidFill>
                </a:rPr>
                <a:t>보도자료 </a:t>
              </a:r>
              <a:r>
                <a:rPr lang="ko-KR" altLang="en-US" sz="2000" b="1" spc="-150" dirty="0" smtClean="0">
                  <a:solidFill>
                    <a:srgbClr val="0000FF"/>
                  </a:solidFill>
                </a:rPr>
                <a:t>배포</a:t>
              </a:r>
              <a:r>
                <a:rPr lang="en-US" altLang="ko-KR" sz="2000" b="1" spc="-150" dirty="0" smtClean="0">
                  <a:solidFill>
                    <a:srgbClr val="0000FF"/>
                  </a:solidFill>
                </a:rPr>
                <a:t>(28</a:t>
              </a:r>
              <a:r>
                <a:rPr lang="ko-KR" altLang="en-US" sz="2000" b="1" spc="-150" dirty="0" smtClean="0">
                  <a:solidFill>
                    <a:srgbClr val="0000FF"/>
                  </a:solidFill>
                </a:rPr>
                <a:t>곳</a:t>
              </a:r>
              <a:r>
                <a:rPr lang="en-US" altLang="ko-KR" sz="2000" b="1" spc="-150" dirty="0" smtClean="0">
                  <a:solidFill>
                    <a:srgbClr val="0000FF"/>
                  </a:solidFill>
                </a:rPr>
                <a:t>) </a:t>
              </a:r>
            </a:p>
          </p:txBody>
        </p:sp>
        <p:pic>
          <p:nvPicPr>
            <p:cNvPr id="28" name="그림 27" descr="132118373668.png"/>
            <p:cNvPicPr>
              <a:picLocks noChangeAspect="1"/>
            </p:cNvPicPr>
            <p:nvPr/>
          </p:nvPicPr>
          <p:blipFill>
            <a:blip r:embed="rId5" cstate="print"/>
            <a:srcRect l="54051" t="19285" r="32985" b="61813"/>
            <a:stretch>
              <a:fillRect/>
            </a:stretch>
          </p:blipFill>
          <p:spPr>
            <a:xfrm>
              <a:off x="289620" y="4562196"/>
              <a:ext cx="257906" cy="216024"/>
            </a:xfrm>
            <a:prstGeom prst="rect">
              <a:avLst/>
            </a:prstGeom>
          </p:spPr>
        </p:pic>
      </p:grpSp>
      <p:sp>
        <p:nvSpPr>
          <p:cNvPr id="33" name="직사각형 32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17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683568" y="2348880"/>
            <a:ext cx="7704856" cy="4104456"/>
          </a:xfrm>
          <a:prstGeom prst="roundRect">
            <a:avLst>
              <a:gd name="adj" fmla="val 612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899592" y="3068960"/>
            <a:ext cx="7344816" cy="2952328"/>
          </a:xfrm>
          <a:prstGeom prst="roundRect">
            <a:avLst>
              <a:gd name="adj" fmla="val 612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215008" y="1165975"/>
            <a:ext cx="8173416" cy="523218"/>
            <a:chOff x="215008" y="1165975"/>
            <a:chExt cx="8173416" cy="523218"/>
          </a:xfrm>
        </p:grpSpPr>
        <p:sp>
          <p:nvSpPr>
            <p:cNvPr id="23" name="직사각형 22"/>
            <p:cNvSpPr/>
            <p:nvPr/>
          </p:nvSpPr>
          <p:spPr>
            <a:xfrm>
              <a:off x="755576" y="1165975"/>
              <a:ext cx="7632848" cy="523218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건강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검진 상설홍보관  운영</a:t>
              </a:r>
            </a:p>
          </p:txBody>
        </p:sp>
        <p:pic>
          <p:nvPicPr>
            <p:cNvPr id="24" name="그림 23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15008" y="1215217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32" name="직사각형 31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18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grpSp>
        <p:nvGrpSpPr>
          <p:cNvPr id="3" name="그룹 4"/>
          <p:cNvGrpSpPr/>
          <p:nvPr/>
        </p:nvGrpSpPr>
        <p:grpSpPr>
          <a:xfrm>
            <a:off x="611560" y="1916831"/>
            <a:ext cx="7848872" cy="4545797"/>
            <a:chOff x="611560" y="1916831"/>
            <a:chExt cx="7848872" cy="4545797"/>
          </a:xfrm>
        </p:grpSpPr>
        <p:pic>
          <p:nvPicPr>
            <p:cNvPr id="30" name="Picture 6" descr="글머리 기호_blu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081" y="6184216"/>
              <a:ext cx="172321" cy="166101"/>
            </a:xfrm>
            <a:prstGeom prst="rect">
              <a:avLst/>
            </a:prstGeom>
            <a:noFill/>
          </p:spPr>
        </p:pic>
        <p:grpSp>
          <p:nvGrpSpPr>
            <p:cNvPr id="4" name="그룹 3"/>
            <p:cNvGrpSpPr/>
            <p:nvPr/>
          </p:nvGrpSpPr>
          <p:grpSpPr>
            <a:xfrm>
              <a:off x="611560" y="1916831"/>
              <a:ext cx="7848872" cy="4545797"/>
              <a:chOff x="611560" y="1916831"/>
              <a:chExt cx="7848872" cy="4545797"/>
            </a:xfrm>
          </p:grpSpPr>
          <p:grpSp>
            <p:nvGrpSpPr>
              <p:cNvPr id="5" name="그룹 2"/>
              <p:cNvGrpSpPr/>
              <p:nvPr/>
            </p:nvGrpSpPr>
            <p:grpSpPr>
              <a:xfrm>
                <a:off x="611560" y="1916831"/>
                <a:ext cx="5832648" cy="576064"/>
                <a:chOff x="611560" y="1916831"/>
                <a:chExt cx="5832648" cy="576064"/>
              </a:xfrm>
            </p:grpSpPr>
            <p:sp>
              <p:nvSpPr>
                <p:cNvPr id="26" name="Freeform 68"/>
                <p:cNvSpPr>
                  <a:spLocks/>
                </p:cNvSpPr>
                <p:nvPr/>
              </p:nvSpPr>
              <p:spPr bwMode="auto">
                <a:xfrm rot="10800000">
                  <a:off x="611560" y="1916831"/>
                  <a:ext cx="5832648" cy="576064"/>
                </a:xfrm>
                <a:custGeom>
                  <a:avLst/>
                  <a:gdLst/>
                  <a:ahLst/>
                  <a:cxnLst>
                    <a:cxn ang="0">
                      <a:pos x="1050" y="0"/>
                    </a:cxn>
                    <a:cxn ang="0">
                      <a:pos x="1139" y="2"/>
                    </a:cxn>
                    <a:cxn ang="0">
                      <a:pos x="1295" y="2"/>
                    </a:cxn>
                    <a:cxn ang="0">
                      <a:pos x="1435" y="7"/>
                    </a:cxn>
                    <a:cxn ang="0">
                      <a:pos x="1735" y="40"/>
                    </a:cxn>
                    <a:cxn ang="0">
                      <a:pos x="1972" y="113"/>
                    </a:cxn>
                    <a:cxn ang="0">
                      <a:pos x="2001" y="212"/>
                    </a:cxn>
                    <a:cxn ang="0">
                      <a:pos x="1893" y="229"/>
                    </a:cxn>
                    <a:cxn ang="0">
                      <a:pos x="1796" y="210"/>
                    </a:cxn>
                    <a:cxn ang="0">
                      <a:pos x="1873" y="232"/>
                    </a:cxn>
                    <a:cxn ang="0">
                      <a:pos x="2106" y="307"/>
                    </a:cxn>
                    <a:cxn ang="0">
                      <a:pos x="2205" y="421"/>
                    </a:cxn>
                    <a:cxn ang="0">
                      <a:pos x="2203" y="559"/>
                    </a:cxn>
                    <a:cxn ang="0">
                      <a:pos x="2124" y="513"/>
                    </a:cxn>
                    <a:cxn ang="0">
                      <a:pos x="2104" y="489"/>
                    </a:cxn>
                    <a:cxn ang="0">
                      <a:pos x="2195" y="647"/>
                    </a:cxn>
                    <a:cxn ang="0">
                      <a:pos x="2038" y="574"/>
                    </a:cxn>
                    <a:cxn ang="0">
                      <a:pos x="1880" y="506"/>
                    </a:cxn>
                    <a:cxn ang="0">
                      <a:pos x="1965" y="530"/>
                    </a:cxn>
                    <a:cxn ang="0">
                      <a:pos x="2137" y="614"/>
                    </a:cxn>
                    <a:cxn ang="0">
                      <a:pos x="2210" y="678"/>
                    </a:cxn>
                    <a:cxn ang="0">
                      <a:pos x="2186" y="772"/>
                    </a:cxn>
                    <a:cxn ang="0">
                      <a:pos x="2043" y="667"/>
                    </a:cxn>
                    <a:cxn ang="0">
                      <a:pos x="1982" y="649"/>
                    </a:cxn>
                    <a:cxn ang="0">
                      <a:pos x="2159" y="782"/>
                    </a:cxn>
                    <a:cxn ang="0">
                      <a:pos x="2115" y="887"/>
                    </a:cxn>
                    <a:cxn ang="0">
                      <a:pos x="2043" y="883"/>
                    </a:cxn>
                    <a:cxn ang="0">
                      <a:pos x="1937" y="854"/>
                    </a:cxn>
                    <a:cxn ang="0">
                      <a:pos x="1766" y="828"/>
                    </a:cxn>
                    <a:cxn ang="0">
                      <a:pos x="1506" y="828"/>
                    </a:cxn>
                    <a:cxn ang="0">
                      <a:pos x="1120" y="883"/>
                    </a:cxn>
                    <a:cxn ang="0">
                      <a:pos x="1074" y="859"/>
                    </a:cxn>
                    <a:cxn ang="0">
                      <a:pos x="1300" y="782"/>
                    </a:cxn>
                    <a:cxn ang="0">
                      <a:pos x="1471" y="770"/>
                    </a:cxn>
                    <a:cxn ang="0">
                      <a:pos x="1198" y="733"/>
                    </a:cxn>
                    <a:cxn ang="0">
                      <a:pos x="893" y="762"/>
                    </a:cxn>
                    <a:cxn ang="0">
                      <a:pos x="658" y="840"/>
                    </a:cxn>
                    <a:cxn ang="0">
                      <a:pos x="486" y="931"/>
                    </a:cxn>
                    <a:cxn ang="0">
                      <a:pos x="374" y="1005"/>
                    </a:cxn>
                    <a:cxn ang="0">
                      <a:pos x="282" y="983"/>
                    </a:cxn>
                    <a:cxn ang="0">
                      <a:pos x="147" y="845"/>
                    </a:cxn>
                    <a:cxn ang="0">
                      <a:pos x="249" y="762"/>
                    </a:cxn>
                    <a:cxn ang="0">
                      <a:pos x="343" y="695"/>
                    </a:cxn>
                    <a:cxn ang="0">
                      <a:pos x="244" y="740"/>
                    </a:cxn>
                    <a:cxn ang="0">
                      <a:pos x="132" y="716"/>
                    </a:cxn>
                    <a:cxn ang="0">
                      <a:pos x="62" y="623"/>
                    </a:cxn>
                    <a:cxn ang="0">
                      <a:pos x="207" y="511"/>
                    </a:cxn>
                    <a:cxn ang="0">
                      <a:pos x="346" y="421"/>
                    </a:cxn>
                    <a:cxn ang="0">
                      <a:pos x="275" y="458"/>
                    </a:cxn>
                    <a:cxn ang="0">
                      <a:pos x="89" y="546"/>
                    </a:cxn>
                    <a:cxn ang="0">
                      <a:pos x="14" y="544"/>
                    </a:cxn>
                    <a:cxn ang="0">
                      <a:pos x="21" y="469"/>
                    </a:cxn>
                    <a:cxn ang="0">
                      <a:pos x="183" y="355"/>
                    </a:cxn>
                    <a:cxn ang="0">
                      <a:pos x="396" y="254"/>
                    </a:cxn>
                    <a:cxn ang="0">
                      <a:pos x="897" y="148"/>
                    </a:cxn>
                    <a:cxn ang="0">
                      <a:pos x="1302" y="93"/>
                    </a:cxn>
                    <a:cxn ang="0">
                      <a:pos x="1568" y="86"/>
                    </a:cxn>
                    <a:cxn ang="0">
                      <a:pos x="1724" y="99"/>
                    </a:cxn>
                    <a:cxn ang="0">
                      <a:pos x="1805" y="115"/>
                    </a:cxn>
                    <a:cxn ang="0">
                      <a:pos x="1724" y="82"/>
                    </a:cxn>
                    <a:cxn ang="0">
                      <a:pos x="1379" y="45"/>
                    </a:cxn>
                    <a:cxn ang="0">
                      <a:pos x="1029" y="9"/>
                    </a:cxn>
                  </a:cxnLst>
                  <a:rect l="0" t="0" r="r" b="b"/>
                  <a:pathLst>
                    <a:path w="2212" h="1026">
                      <a:moveTo>
                        <a:pt x="987" y="0"/>
                      </a:moveTo>
                      <a:lnTo>
                        <a:pt x="999" y="0"/>
                      </a:lnTo>
                      <a:lnTo>
                        <a:pt x="1009" y="0"/>
                      </a:lnTo>
                      <a:lnTo>
                        <a:pt x="1021" y="0"/>
                      </a:lnTo>
                      <a:lnTo>
                        <a:pt x="1036" y="0"/>
                      </a:lnTo>
                      <a:lnTo>
                        <a:pt x="1050" y="0"/>
                      </a:lnTo>
                      <a:lnTo>
                        <a:pt x="1065" y="0"/>
                      </a:lnTo>
                      <a:lnTo>
                        <a:pt x="1080" y="2"/>
                      </a:lnTo>
                      <a:lnTo>
                        <a:pt x="1093" y="2"/>
                      </a:lnTo>
                      <a:lnTo>
                        <a:pt x="1106" y="2"/>
                      </a:lnTo>
                      <a:lnTo>
                        <a:pt x="1120" y="2"/>
                      </a:lnTo>
                      <a:lnTo>
                        <a:pt x="1139" y="2"/>
                      </a:lnTo>
                      <a:lnTo>
                        <a:pt x="1159" y="2"/>
                      </a:lnTo>
                      <a:lnTo>
                        <a:pt x="1185" y="2"/>
                      </a:lnTo>
                      <a:lnTo>
                        <a:pt x="1210" y="2"/>
                      </a:lnTo>
                      <a:lnTo>
                        <a:pt x="1238" y="2"/>
                      </a:lnTo>
                      <a:lnTo>
                        <a:pt x="1265" y="2"/>
                      </a:lnTo>
                      <a:lnTo>
                        <a:pt x="1295" y="2"/>
                      </a:lnTo>
                      <a:lnTo>
                        <a:pt x="1324" y="2"/>
                      </a:lnTo>
                      <a:lnTo>
                        <a:pt x="1350" y="5"/>
                      </a:lnTo>
                      <a:lnTo>
                        <a:pt x="1377" y="5"/>
                      </a:lnTo>
                      <a:lnTo>
                        <a:pt x="1399" y="5"/>
                      </a:lnTo>
                      <a:lnTo>
                        <a:pt x="1418" y="5"/>
                      </a:lnTo>
                      <a:lnTo>
                        <a:pt x="1435" y="7"/>
                      </a:lnTo>
                      <a:lnTo>
                        <a:pt x="1447" y="7"/>
                      </a:lnTo>
                      <a:lnTo>
                        <a:pt x="1510" y="9"/>
                      </a:lnTo>
                      <a:lnTo>
                        <a:pt x="1568" y="16"/>
                      </a:lnTo>
                      <a:lnTo>
                        <a:pt x="1627" y="21"/>
                      </a:lnTo>
                      <a:lnTo>
                        <a:pt x="1682" y="33"/>
                      </a:lnTo>
                      <a:lnTo>
                        <a:pt x="1735" y="40"/>
                      </a:lnTo>
                      <a:lnTo>
                        <a:pt x="1783" y="51"/>
                      </a:lnTo>
                      <a:lnTo>
                        <a:pt x="1830" y="60"/>
                      </a:lnTo>
                      <a:lnTo>
                        <a:pt x="1873" y="73"/>
                      </a:lnTo>
                      <a:lnTo>
                        <a:pt x="1912" y="86"/>
                      </a:lnTo>
                      <a:lnTo>
                        <a:pt x="1946" y="99"/>
                      </a:lnTo>
                      <a:lnTo>
                        <a:pt x="1972" y="113"/>
                      </a:lnTo>
                      <a:lnTo>
                        <a:pt x="1997" y="130"/>
                      </a:lnTo>
                      <a:lnTo>
                        <a:pt x="2014" y="148"/>
                      </a:lnTo>
                      <a:lnTo>
                        <a:pt x="2028" y="164"/>
                      </a:lnTo>
                      <a:lnTo>
                        <a:pt x="2033" y="183"/>
                      </a:lnTo>
                      <a:lnTo>
                        <a:pt x="2033" y="203"/>
                      </a:lnTo>
                      <a:lnTo>
                        <a:pt x="2001" y="212"/>
                      </a:lnTo>
                      <a:lnTo>
                        <a:pt x="1975" y="220"/>
                      </a:lnTo>
                      <a:lnTo>
                        <a:pt x="1953" y="225"/>
                      </a:lnTo>
                      <a:lnTo>
                        <a:pt x="1933" y="227"/>
                      </a:lnTo>
                      <a:lnTo>
                        <a:pt x="1919" y="229"/>
                      </a:lnTo>
                      <a:lnTo>
                        <a:pt x="1904" y="232"/>
                      </a:lnTo>
                      <a:lnTo>
                        <a:pt x="1893" y="229"/>
                      </a:lnTo>
                      <a:lnTo>
                        <a:pt x="1880" y="227"/>
                      </a:lnTo>
                      <a:lnTo>
                        <a:pt x="1869" y="227"/>
                      </a:lnTo>
                      <a:lnTo>
                        <a:pt x="1854" y="222"/>
                      </a:lnTo>
                      <a:lnTo>
                        <a:pt x="1836" y="220"/>
                      </a:lnTo>
                      <a:lnTo>
                        <a:pt x="1818" y="216"/>
                      </a:lnTo>
                      <a:lnTo>
                        <a:pt x="1796" y="210"/>
                      </a:lnTo>
                      <a:lnTo>
                        <a:pt x="1766" y="208"/>
                      </a:lnTo>
                      <a:lnTo>
                        <a:pt x="1730" y="203"/>
                      </a:lnTo>
                      <a:lnTo>
                        <a:pt x="1691" y="201"/>
                      </a:lnTo>
                      <a:lnTo>
                        <a:pt x="1755" y="208"/>
                      </a:lnTo>
                      <a:lnTo>
                        <a:pt x="1815" y="220"/>
                      </a:lnTo>
                      <a:lnTo>
                        <a:pt x="1873" y="232"/>
                      </a:lnTo>
                      <a:lnTo>
                        <a:pt x="1922" y="242"/>
                      </a:lnTo>
                      <a:lnTo>
                        <a:pt x="1968" y="254"/>
                      </a:lnTo>
                      <a:lnTo>
                        <a:pt x="2009" y="266"/>
                      </a:lnTo>
                      <a:lnTo>
                        <a:pt x="2045" y="278"/>
                      </a:lnTo>
                      <a:lnTo>
                        <a:pt x="2080" y="293"/>
                      </a:lnTo>
                      <a:lnTo>
                        <a:pt x="2106" y="307"/>
                      </a:lnTo>
                      <a:lnTo>
                        <a:pt x="2133" y="324"/>
                      </a:lnTo>
                      <a:lnTo>
                        <a:pt x="2152" y="341"/>
                      </a:lnTo>
                      <a:lnTo>
                        <a:pt x="2171" y="361"/>
                      </a:lnTo>
                      <a:lnTo>
                        <a:pt x="2186" y="379"/>
                      </a:lnTo>
                      <a:lnTo>
                        <a:pt x="2195" y="399"/>
                      </a:lnTo>
                      <a:lnTo>
                        <a:pt x="2205" y="421"/>
                      </a:lnTo>
                      <a:lnTo>
                        <a:pt x="2212" y="445"/>
                      </a:lnTo>
                      <a:lnTo>
                        <a:pt x="2197" y="469"/>
                      </a:lnTo>
                      <a:lnTo>
                        <a:pt x="2195" y="506"/>
                      </a:lnTo>
                      <a:lnTo>
                        <a:pt x="2197" y="537"/>
                      </a:lnTo>
                      <a:lnTo>
                        <a:pt x="2203" y="555"/>
                      </a:lnTo>
                      <a:lnTo>
                        <a:pt x="2203" y="559"/>
                      </a:lnTo>
                      <a:lnTo>
                        <a:pt x="2197" y="559"/>
                      </a:lnTo>
                      <a:lnTo>
                        <a:pt x="2186" y="555"/>
                      </a:lnTo>
                      <a:lnTo>
                        <a:pt x="2173" y="546"/>
                      </a:lnTo>
                      <a:lnTo>
                        <a:pt x="2157" y="537"/>
                      </a:lnTo>
                      <a:lnTo>
                        <a:pt x="2139" y="525"/>
                      </a:lnTo>
                      <a:lnTo>
                        <a:pt x="2124" y="513"/>
                      </a:lnTo>
                      <a:lnTo>
                        <a:pt x="2111" y="500"/>
                      </a:lnTo>
                      <a:lnTo>
                        <a:pt x="2098" y="489"/>
                      </a:lnTo>
                      <a:lnTo>
                        <a:pt x="2091" y="482"/>
                      </a:lnTo>
                      <a:lnTo>
                        <a:pt x="2086" y="480"/>
                      </a:lnTo>
                      <a:lnTo>
                        <a:pt x="2091" y="480"/>
                      </a:lnTo>
                      <a:lnTo>
                        <a:pt x="2104" y="489"/>
                      </a:lnTo>
                      <a:lnTo>
                        <a:pt x="2124" y="506"/>
                      </a:lnTo>
                      <a:lnTo>
                        <a:pt x="2154" y="530"/>
                      </a:lnTo>
                      <a:lnTo>
                        <a:pt x="2197" y="561"/>
                      </a:lnTo>
                      <a:lnTo>
                        <a:pt x="2210" y="583"/>
                      </a:lnTo>
                      <a:lnTo>
                        <a:pt x="2207" y="617"/>
                      </a:lnTo>
                      <a:lnTo>
                        <a:pt x="2195" y="647"/>
                      </a:lnTo>
                      <a:lnTo>
                        <a:pt x="2179" y="649"/>
                      </a:lnTo>
                      <a:lnTo>
                        <a:pt x="2157" y="634"/>
                      </a:lnTo>
                      <a:lnTo>
                        <a:pt x="2133" y="619"/>
                      </a:lnTo>
                      <a:lnTo>
                        <a:pt x="2100" y="605"/>
                      </a:lnTo>
                      <a:lnTo>
                        <a:pt x="2071" y="590"/>
                      </a:lnTo>
                      <a:lnTo>
                        <a:pt x="2038" y="574"/>
                      </a:lnTo>
                      <a:lnTo>
                        <a:pt x="2006" y="559"/>
                      </a:lnTo>
                      <a:lnTo>
                        <a:pt x="1975" y="546"/>
                      </a:lnTo>
                      <a:lnTo>
                        <a:pt x="1946" y="533"/>
                      </a:lnTo>
                      <a:lnTo>
                        <a:pt x="1919" y="520"/>
                      </a:lnTo>
                      <a:lnTo>
                        <a:pt x="1897" y="511"/>
                      </a:lnTo>
                      <a:lnTo>
                        <a:pt x="1880" y="506"/>
                      </a:lnTo>
                      <a:lnTo>
                        <a:pt x="1873" y="500"/>
                      </a:lnTo>
                      <a:lnTo>
                        <a:pt x="1873" y="498"/>
                      </a:lnTo>
                      <a:lnTo>
                        <a:pt x="1880" y="500"/>
                      </a:lnTo>
                      <a:lnTo>
                        <a:pt x="1900" y="506"/>
                      </a:lnTo>
                      <a:lnTo>
                        <a:pt x="1929" y="518"/>
                      </a:lnTo>
                      <a:lnTo>
                        <a:pt x="1965" y="530"/>
                      </a:lnTo>
                      <a:lnTo>
                        <a:pt x="1999" y="544"/>
                      </a:lnTo>
                      <a:lnTo>
                        <a:pt x="2033" y="557"/>
                      </a:lnTo>
                      <a:lnTo>
                        <a:pt x="2062" y="571"/>
                      </a:lnTo>
                      <a:lnTo>
                        <a:pt x="2089" y="586"/>
                      </a:lnTo>
                      <a:lnTo>
                        <a:pt x="2113" y="601"/>
                      </a:lnTo>
                      <a:lnTo>
                        <a:pt x="2137" y="614"/>
                      </a:lnTo>
                      <a:lnTo>
                        <a:pt x="2154" y="627"/>
                      </a:lnTo>
                      <a:lnTo>
                        <a:pt x="2171" y="641"/>
                      </a:lnTo>
                      <a:lnTo>
                        <a:pt x="2186" y="651"/>
                      </a:lnTo>
                      <a:lnTo>
                        <a:pt x="2195" y="661"/>
                      </a:lnTo>
                      <a:lnTo>
                        <a:pt x="2205" y="671"/>
                      </a:lnTo>
                      <a:lnTo>
                        <a:pt x="2210" y="678"/>
                      </a:lnTo>
                      <a:lnTo>
                        <a:pt x="2212" y="682"/>
                      </a:lnTo>
                      <a:lnTo>
                        <a:pt x="2212" y="687"/>
                      </a:lnTo>
                      <a:lnTo>
                        <a:pt x="2210" y="689"/>
                      </a:lnTo>
                      <a:lnTo>
                        <a:pt x="2197" y="707"/>
                      </a:lnTo>
                      <a:lnTo>
                        <a:pt x="2192" y="744"/>
                      </a:lnTo>
                      <a:lnTo>
                        <a:pt x="2186" y="772"/>
                      </a:lnTo>
                      <a:lnTo>
                        <a:pt x="2173" y="777"/>
                      </a:lnTo>
                      <a:lnTo>
                        <a:pt x="2159" y="760"/>
                      </a:lnTo>
                      <a:lnTo>
                        <a:pt x="2137" y="735"/>
                      </a:lnTo>
                      <a:lnTo>
                        <a:pt x="2108" y="714"/>
                      </a:lnTo>
                      <a:lnTo>
                        <a:pt x="2074" y="689"/>
                      </a:lnTo>
                      <a:lnTo>
                        <a:pt x="2043" y="667"/>
                      </a:lnTo>
                      <a:lnTo>
                        <a:pt x="2009" y="651"/>
                      </a:lnTo>
                      <a:lnTo>
                        <a:pt x="1979" y="643"/>
                      </a:lnTo>
                      <a:lnTo>
                        <a:pt x="1955" y="643"/>
                      </a:lnTo>
                      <a:lnTo>
                        <a:pt x="1953" y="647"/>
                      </a:lnTo>
                      <a:lnTo>
                        <a:pt x="1965" y="647"/>
                      </a:lnTo>
                      <a:lnTo>
                        <a:pt x="1982" y="649"/>
                      </a:lnTo>
                      <a:lnTo>
                        <a:pt x="2012" y="654"/>
                      </a:lnTo>
                      <a:lnTo>
                        <a:pt x="2043" y="667"/>
                      </a:lnTo>
                      <a:lnTo>
                        <a:pt x="2080" y="689"/>
                      </a:lnTo>
                      <a:lnTo>
                        <a:pt x="2118" y="722"/>
                      </a:lnTo>
                      <a:lnTo>
                        <a:pt x="2154" y="768"/>
                      </a:lnTo>
                      <a:lnTo>
                        <a:pt x="2159" y="782"/>
                      </a:lnTo>
                      <a:lnTo>
                        <a:pt x="2157" y="801"/>
                      </a:lnTo>
                      <a:lnTo>
                        <a:pt x="2152" y="821"/>
                      </a:lnTo>
                      <a:lnTo>
                        <a:pt x="2144" y="843"/>
                      </a:lnTo>
                      <a:lnTo>
                        <a:pt x="2135" y="862"/>
                      </a:lnTo>
                      <a:lnTo>
                        <a:pt x="2124" y="876"/>
                      </a:lnTo>
                      <a:lnTo>
                        <a:pt x="2115" y="887"/>
                      </a:lnTo>
                      <a:lnTo>
                        <a:pt x="2106" y="887"/>
                      </a:lnTo>
                      <a:lnTo>
                        <a:pt x="2093" y="887"/>
                      </a:lnTo>
                      <a:lnTo>
                        <a:pt x="2082" y="889"/>
                      </a:lnTo>
                      <a:lnTo>
                        <a:pt x="2071" y="889"/>
                      </a:lnTo>
                      <a:lnTo>
                        <a:pt x="2058" y="887"/>
                      </a:lnTo>
                      <a:lnTo>
                        <a:pt x="2043" y="883"/>
                      </a:lnTo>
                      <a:lnTo>
                        <a:pt x="2028" y="881"/>
                      </a:lnTo>
                      <a:lnTo>
                        <a:pt x="2012" y="878"/>
                      </a:lnTo>
                      <a:lnTo>
                        <a:pt x="1994" y="874"/>
                      </a:lnTo>
                      <a:lnTo>
                        <a:pt x="1975" y="867"/>
                      </a:lnTo>
                      <a:lnTo>
                        <a:pt x="1955" y="862"/>
                      </a:lnTo>
                      <a:lnTo>
                        <a:pt x="1937" y="854"/>
                      </a:lnTo>
                      <a:lnTo>
                        <a:pt x="1912" y="852"/>
                      </a:lnTo>
                      <a:lnTo>
                        <a:pt x="1888" y="845"/>
                      </a:lnTo>
                      <a:lnTo>
                        <a:pt x="1861" y="840"/>
                      </a:lnTo>
                      <a:lnTo>
                        <a:pt x="1830" y="835"/>
                      </a:lnTo>
                      <a:lnTo>
                        <a:pt x="1801" y="832"/>
                      </a:lnTo>
                      <a:lnTo>
                        <a:pt x="1766" y="828"/>
                      </a:lnTo>
                      <a:lnTo>
                        <a:pt x="1728" y="825"/>
                      </a:lnTo>
                      <a:lnTo>
                        <a:pt x="1689" y="825"/>
                      </a:lnTo>
                      <a:lnTo>
                        <a:pt x="1647" y="823"/>
                      </a:lnTo>
                      <a:lnTo>
                        <a:pt x="1603" y="823"/>
                      </a:lnTo>
                      <a:lnTo>
                        <a:pt x="1556" y="825"/>
                      </a:lnTo>
                      <a:lnTo>
                        <a:pt x="1506" y="828"/>
                      </a:lnTo>
                      <a:lnTo>
                        <a:pt x="1449" y="832"/>
                      </a:lnTo>
                      <a:lnTo>
                        <a:pt x="1392" y="840"/>
                      </a:lnTo>
                      <a:lnTo>
                        <a:pt x="1331" y="847"/>
                      </a:lnTo>
                      <a:lnTo>
                        <a:pt x="1265" y="857"/>
                      </a:lnTo>
                      <a:lnTo>
                        <a:pt x="1196" y="872"/>
                      </a:lnTo>
                      <a:lnTo>
                        <a:pt x="1120" y="883"/>
                      </a:lnTo>
                      <a:lnTo>
                        <a:pt x="1043" y="900"/>
                      </a:lnTo>
                      <a:lnTo>
                        <a:pt x="963" y="920"/>
                      </a:lnTo>
                      <a:lnTo>
                        <a:pt x="876" y="944"/>
                      </a:lnTo>
                      <a:lnTo>
                        <a:pt x="950" y="911"/>
                      </a:lnTo>
                      <a:lnTo>
                        <a:pt x="1016" y="883"/>
                      </a:lnTo>
                      <a:lnTo>
                        <a:pt x="1074" y="859"/>
                      </a:lnTo>
                      <a:lnTo>
                        <a:pt x="1122" y="840"/>
                      </a:lnTo>
                      <a:lnTo>
                        <a:pt x="1166" y="823"/>
                      </a:lnTo>
                      <a:lnTo>
                        <a:pt x="1205" y="808"/>
                      </a:lnTo>
                      <a:lnTo>
                        <a:pt x="1241" y="799"/>
                      </a:lnTo>
                      <a:lnTo>
                        <a:pt x="1271" y="790"/>
                      </a:lnTo>
                      <a:lnTo>
                        <a:pt x="1300" y="782"/>
                      </a:lnTo>
                      <a:lnTo>
                        <a:pt x="1326" y="779"/>
                      </a:lnTo>
                      <a:lnTo>
                        <a:pt x="1353" y="775"/>
                      </a:lnTo>
                      <a:lnTo>
                        <a:pt x="1379" y="772"/>
                      </a:lnTo>
                      <a:lnTo>
                        <a:pt x="1406" y="772"/>
                      </a:lnTo>
                      <a:lnTo>
                        <a:pt x="1438" y="770"/>
                      </a:lnTo>
                      <a:lnTo>
                        <a:pt x="1471" y="770"/>
                      </a:lnTo>
                      <a:lnTo>
                        <a:pt x="1510" y="768"/>
                      </a:lnTo>
                      <a:lnTo>
                        <a:pt x="1445" y="755"/>
                      </a:lnTo>
                      <a:lnTo>
                        <a:pt x="1379" y="746"/>
                      </a:lnTo>
                      <a:lnTo>
                        <a:pt x="1319" y="740"/>
                      </a:lnTo>
                      <a:lnTo>
                        <a:pt x="1258" y="735"/>
                      </a:lnTo>
                      <a:lnTo>
                        <a:pt x="1198" y="733"/>
                      </a:lnTo>
                      <a:lnTo>
                        <a:pt x="1142" y="733"/>
                      </a:lnTo>
                      <a:lnTo>
                        <a:pt x="1089" y="735"/>
                      </a:lnTo>
                      <a:lnTo>
                        <a:pt x="1036" y="740"/>
                      </a:lnTo>
                      <a:lnTo>
                        <a:pt x="987" y="746"/>
                      </a:lnTo>
                      <a:lnTo>
                        <a:pt x="937" y="753"/>
                      </a:lnTo>
                      <a:lnTo>
                        <a:pt x="893" y="762"/>
                      </a:lnTo>
                      <a:lnTo>
                        <a:pt x="849" y="772"/>
                      </a:lnTo>
                      <a:lnTo>
                        <a:pt x="808" y="786"/>
                      </a:lnTo>
                      <a:lnTo>
                        <a:pt x="765" y="799"/>
                      </a:lnTo>
                      <a:lnTo>
                        <a:pt x="728" y="810"/>
                      </a:lnTo>
                      <a:lnTo>
                        <a:pt x="691" y="825"/>
                      </a:lnTo>
                      <a:lnTo>
                        <a:pt x="658" y="840"/>
                      </a:lnTo>
                      <a:lnTo>
                        <a:pt x="627" y="854"/>
                      </a:lnTo>
                      <a:lnTo>
                        <a:pt x="594" y="872"/>
                      </a:lnTo>
                      <a:lnTo>
                        <a:pt x="566" y="887"/>
                      </a:lnTo>
                      <a:lnTo>
                        <a:pt x="539" y="900"/>
                      </a:lnTo>
                      <a:lnTo>
                        <a:pt x="510" y="918"/>
                      </a:lnTo>
                      <a:lnTo>
                        <a:pt x="486" y="931"/>
                      </a:lnTo>
                      <a:lnTo>
                        <a:pt x="464" y="946"/>
                      </a:lnTo>
                      <a:lnTo>
                        <a:pt x="442" y="961"/>
                      </a:lnTo>
                      <a:lnTo>
                        <a:pt x="423" y="973"/>
                      </a:lnTo>
                      <a:lnTo>
                        <a:pt x="403" y="986"/>
                      </a:lnTo>
                      <a:lnTo>
                        <a:pt x="389" y="997"/>
                      </a:lnTo>
                      <a:lnTo>
                        <a:pt x="374" y="1005"/>
                      </a:lnTo>
                      <a:lnTo>
                        <a:pt x="361" y="1017"/>
                      </a:lnTo>
                      <a:lnTo>
                        <a:pt x="348" y="1021"/>
                      </a:lnTo>
                      <a:lnTo>
                        <a:pt x="336" y="1026"/>
                      </a:lnTo>
                      <a:lnTo>
                        <a:pt x="324" y="1024"/>
                      </a:lnTo>
                      <a:lnTo>
                        <a:pt x="304" y="1008"/>
                      </a:lnTo>
                      <a:lnTo>
                        <a:pt x="282" y="983"/>
                      </a:lnTo>
                      <a:lnTo>
                        <a:pt x="260" y="951"/>
                      </a:lnTo>
                      <a:lnTo>
                        <a:pt x="234" y="920"/>
                      </a:lnTo>
                      <a:lnTo>
                        <a:pt x="210" y="889"/>
                      </a:lnTo>
                      <a:lnTo>
                        <a:pt x="188" y="867"/>
                      </a:lnTo>
                      <a:lnTo>
                        <a:pt x="166" y="852"/>
                      </a:lnTo>
                      <a:lnTo>
                        <a:pt x="147" y="845"/>
                      </a:lnTo>
                      <a:lnTo>
                        <a:pt x="142" y="832"/>
                      </a:lnTo>
                      <a:lnTo>
                        <a:pt x="150" y="823"/>
                      </a:lnTo>
                      <a:lnTo>
                        <a:pt x="169" y="808"/>
                      </a:lnTo>
                      <a:lnTo>
                        <a:pt x="191" y="799"/>
                      </a:lnTo>
                      <a:lnTo>
                        <a:pt x="220" y="782"/>
                      </a:lnTo>
                      <a:lnTo>
                        <a:pt x="249" y="762"/>
                      </a:lnTo>
                      <a:lnTo>
                        <a:pt x="278" y="746"/>
                      </a:lnTo>
                      <a:lnTo>
                        <a:pt x="309" y="722"/>
                      </a:lnTo>
                      <a:lnTo>
                        <a:pt x="328" y="707"/>
                      </a:lnTo>
                      <a:lnTo>
                        <a:pt x="341" y="697"/>
                      </a:lnTo>
                      <a:lnTo>
                        <a:pt x="348" y="695"/>
                      </a:lnTo>
                      <a:lnTo>
                        <a:pt x="343" y="695"/>
                      </a:lnTo>
                      <a:lnTo>
                        <a:pt x="336" y="700"/>
                      </a:lnTo>
                      <a:lnTo>
                        <a:pt x="324" y="707"/>
                      </a:lnTo>
                      <a:lnTo>
                        <a:pt x="306" y="714"/>
                      </a:lnTo>
                      <a:lnTo>
                        <a:pt x="290" y="724"/>
                      </a:lnTo>
                      <a:lnTo>
                        <a:pt x="268" y="733"/>
                      </a:lnTo>
                      <a:lnTo>
                        <a:pt x="244" y="740"/>
                      </a:lnTo>
                      <a:lnTo>
                        <a:pt x="222" y="748"/>
                      </a:lnTo>
                      <a:lnTo>
                        <a:pt x="200" y="750"/>
                      </a:lnTo>
                      <a:lnTo>
                        <a:pt x="179" y="748"/>
                      </a:lnTo>
                      <a:lnTo>
                        <a:pt x="161" y="744"/>
                      </a:lnTo>
                      <a:lnTo>
                        <a:pt x="145" y="733"/>
                      </a:lnTo>
                      <a:lnTo>
                        <a:pt x="132" y="716"/>
                      </a:lnTo>
                      <a:lnTo>
                        <a:pt x="115" y="702"/>
                      </a:lnTo>
                      <a:lnTo>
                        <a:pt x="99" y="685"/>
                      </a:lnTo>
                      <a:lnTo>
                        <a:pt x="84" y="667"/>
                      </a:lnTo>
                      <a:lnTo>
                        <a:pt x="69" y="651"/>
                      </a:lnTo>
                      <a:lnTo>
                        <a:pt x="62" y="636"/>
                      </a:lnTo>
                      <a:lnTo>
                        <a:pt x="62" y="623"/>
                      </a:lnTo>
                      <a:lnTo>
                        <a:pt x="69" y="610"/>
                      </a:lnTo>
                      <a:lnTo>
                        <a:pt x="93" y="590"/>
                      </a:lnTo>
                      <a:lnTo>
                        <a:pt x="121" y="568"/>
                      </a:lnTo>
                      <a:lnTo>
                        <a:pt x="150" y="549"/>
                      </a:lnTo>
                      <a:lnTo>
                        <a:pt x="179" y="530"/>
                      </a:lnTo>
                      <a:lnTo>
                        <a:pt x="207" y="511"/>
                      </a:lnTo>
                      <a:lnTo>
                        <a:pt x="236" y="491"/>
                      </a:lnTo>
                      <a:lnTo>
                        <a:pt x="266" y="471"/>
                      </a:lnTo>
                      <a:lnTo>
                        <a:pt x="290" y="458"/>
                      </a:lnTo>
                      <a:lnTo>
                        <a:pt x="312" y="440"/>
                      </a:lnTo>
                      <a:lnTo>
                        <a:pt x="328" y="431"/>
                      </a:lnTo>
                      <a:lnTo>
                        <a:pt x="346" y="421"/>
                      </a:lnTo>
                      <a:lnTo>
                        <a:pt x="355" y="416"/>
                      </a:lnTo>
                      <a:lnTo>
                        <a:pt x="357" y="414"/>
                      </a:lnTo>
                      <a:lnTo>
                        <a:pt x="353" y="414"/>
                      </a:lnTo>
                      <a:lnTo>
                        <a:pt x="343" y="421"/>
                      </a:lnTo>
                      <a:lnTo>
                        <a:pt x="321" y="431"/>
                      </a:lnTo>
                      <a:lnTo>
                        <a:pt x="275" y="458"/>
                      </a:lnTo>
                      <a:lnTo>
                        <a:pt x="234" y="480"/>
                      </a:lnTo>
                      <a:lnTo>
                        <a:pt x="198" y="496"/>
                      </a:lnTo>
                      <a:lnTo>
                        <a:pt x="164" y="513"/>
                      </a:lnTo>
                      <a:lnTo>
                        <a:pt x="135" y="528"/>
                      </a:lnTo>
                      <a:lnTo>
                        <a:pt x="111" y="537"/>
                      </a:lnTo>
                      <a:lnTo>
                        <a:pt x="89" y="546"/>
                      </a:lnTo>
                      <a:lnTo>
                        <a:pt x="69" y="552"/>
                      </a:lnTo>
                      <a:lnTo>
                        <a:pt x="53" y="555"/>
                      </a:lnTo>
                      <a:lnTo>
                        <a:pt x="40" y="555"/>
                      </a:lnTo>
                      <a:lnTo>
                        <a:pt x="31" y="555"/>
                      </a:lnTo>
                      <a:lnTo>
                        <a:pt x="21" y="549"/>
                      </a:lnTo>
                      <a:lnTo>
                        <a:pt x="14" y="544"/>
                      </a:lnTo>
                      <a:lnTo>
                        <a:pt x="7" y="535"/>
                      </a:lnTo>
                      <a:lnTo>
                        <a:pt x="5" y="525"/>
                      </a:lnTo>
                      <a:lnTo>
                        <a:pt x="0" y="511"/>
                      </a:lnTo>
                      <a:lnTo>
                        <a:pt x="2" y="498"/>
                      </a:lnTo>
                      <a:lnTo>
                        <a:pt x="7" y="484"/>
                      </a:lnTo>
                      <a:lnTo>
                        <a:pt x="21" y="469"/>
                      </a:lnTo>
                      <a:lnTo>
                        <a:pt x="38" y="452"/>
                      </a:lnTo>
                      <a:lnTo>
                        <a:pt x="60" y="433"/>
                      </a:lnTo>
                      <a:lnTo>
                        <a:pt x="86" y="416"/>
                      </a:lnTo>
                      <a:lnTo>
                        <a:pt x="115" y="394"/>
                      </a:lnTo>
                      <a:lnTo>
                        <a:pt x="147" y="377"/>
                      </a:lnTo>
                      <a:lnTo>
                        <a:pt x="183" y="355"/>
                      </a:lnTo>
                      <a:lnTo>
                        <a:pt x="218" y="337"/>
                      </a:lnTo>
                      <a:lnTo>
                        <a:pt x="256" y="317"/>
                      </a:lnTo>
                      <a:lnTo>
                        <a:pt x="290" y="297"/>
                      </a:lnTo>
                      <a:lnTo>
                        <a:pt x="328" y="280"/>
                      </a:lnTo>
                      <a:lnTo>
                        <a:pt x="363" y="266"/>
                      </a:lnTo>
                      <a:lnTo>
                        <a:pt x="396" y="254"/>
                      </a:lnTo>
                      <a:lnTo>
                        <a:pt x="433" y="242"/>
                      </a:lnTo>
                      <a:lnTo>
                        <a:pt x="535" y="220"/>
                      </a:lnTo>
                      <a:lnTo>
                        <a:pt x="634" y="196"/>
                      </a:lnTo>
                      <a:lnTo>
                        <a:pt x="726" y="179"/>
                      </a:lnTo>
                      <a:lnTo>
                        <a:pt x="813" y="161"/>
                      </a:lnTo>
                      <a:lnTo>
                        <a:pt x="897" y="148"/>
                      </a:lnTo>
                      <a:lnTo>
                        <a:pt x="975" y="135"/>
                      </a:lnTo>
                      <a:lnTo>
                        <a:pt x="1050" y="123"/>
                      </a:lnTo>
                      <a:lnTo>
                        <a:pt x="1118" y="113"/>
                      </a:lnTo>
                      <a:lnTo>
                        <a:pt x="1183" y="106"/>
                      </a:lnTo>
                      <a:lnTo>
                        <a:pt x="1247" y="99"/>
                      </a:lnTo>
                      <a:lnTo>
                        <a:pt x="1302" y="93"/>
                      </a:lnTo>
                      <a:lnTo>
                        <a:pt x="1355" y="89"/>
                      </a:lnTo>
                      <a:lnTo>
                        <a:pt x="1406" y="86"/>
                      </a:lnTo>
                      <a:lnTo>
                        <a:pt x="1449" y="86"/>
                      </a:lnTo>
                      <a:lnTo>
                        <a:pt x="1493" y="84"/>
                      </a:lnTo>
                      <a:lnTo>
                        <a:pt x="1532" y="84"/>
                      </a:lnTo>
                      <a:lnTo>
                        <a:pt x="1568" y="86"/>
                      </a:lnTo>
                      <a:lnTo>
                        <a:pt x="1599" y="86"/>
                      </a:lnTo>
                      <a:lnTo>
                        <a:pt x="1629" y="89"/>
                      </a:lnTo>
                      <a:lnTo>
                        <a:pt x="1656" y="91"/>
                      </a:lnTo>
                      <a:lnTo>
                        <a:pt x="1682" y="93"/>
                      </a:lnTo>
                      <a:lnTo>
                        <a:pt x="1704" y="97"/>
                      </a:lnTo>
                      <a:lnTo>
                        <a:pt x="1724" y="99"/>
                      </a:lnTo>
                      <a:lnTo>
                        <a:pt x="1742" y="104"/>
                      </a:lnTo>
                      <a:lnTo>
                        <a:pt x="1759" y="106"/>
                      </a:lnTo>
                      <a:lnTo>
                        <a:pt x="1774" y="108"/>
                      </a:lnTo>
                      <a:lnTo>
                        <a:pt x="1783" y="111"/>
                      </a:lnTo>
                      <a:lnTo>
                        <a:pt x="1796" y="113"/>
                      </a:lnTo>
                      <a:lnTo>
                        <a:pt x="1805" y="115"/>
                      </a:lnTo>
                      <a:lnTo>
                        <a:pt x="1815" y="115"/>
                      </a:lnTo>
                      <a:lnTo>
                        <a:pt x="1823" y="118"/>
                      </a:lnTo>
                      <a:lnTo>
                        <a:pt x="1827" y="118"/>
                      </a:lnTo>
                      <a:lnTo>
                        <a:pt x="1801" y="104"/>
                      </a:lnTo>
                      <a:lnTo>
                        <a:pt x="1766" y="91"/>
                      </a:lnTo>
                      <a:lnTo>
                        <a:pt x="1724" y="82"/>
                      </a:lnTo>
                      <a:lnTo>
                        <a:pt x="1677" y="73"/>
                      </a:lnTo>
                      <a:lnTo>
                        <a:pt x="1623" y="65"/>
                      </a:lnTo>
                      <a:lnTo>
                        <a:pt x="1566" y="60"/>
                      </a:lnTo>
                      <a:lnTo>
                        <a:pt x="1506" y="55"/>
                      </a:lnTo>
                      <a:lnTo>
                        <a:pt x="1445" y="51"/>
                      </a:lnTo>
                      <a:lnTo>
                        <a:pt x="1379" y="45"/>
                      </a:lnTo>
                      <a:lnTo>
                        <a:pt x="1319" y="43"/>
                      </a:lnTo>
                      <a:lnTo>
                        <a:pt x="1253" y="38"/>
                      </a:lnTo>
                      <a:lnTo>
                        <a:pt x="1192" y="33"/>
                      </a:lnTo>
                      <a:lnTo>
                        <a:pt x="1135" y="27"/>
                      </a:lnTo>
                      <a:lnTo>
                        <a:pt x="1082" y="18"/>
                      </a:lnTo>
                      <a:lnTo>
                        <a:pt x="1029" y="9"/>
                      </a:lnTo>
                      <a:lnTo>
                        <a:pt x="987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dirty="0"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7" name="직사각형 26"/>
                <p:cNvSpPr/>
                <p:nvPr/>
              </p:nvSpPr>
              <p:spPr>
                <a:xfrm>
                  <a:off x="611560" y="1988840"/>
                  <a:ext cx="547260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21310" marR="38100" indent="-13081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ko-KR" altLang="en-US" sz="20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대전도시 철도공사 </a:t>
                  </a:r>
                  <a:r>
                    <a:rPr lang="ko-KR" altLang="en-US" sz="2000" b="1" dirty="0" err="1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유성온천역</a:t>
                  </a:r>
                  <a:r>
                    <a:rPr lang="en-US" altLang="ko-KR" sz="20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</a:t>
                  </a:r>
                  <a:r>
                    <a:rPr lang="ko-KR" altLang="en-US" sz="2000" b="1" dirty="0" err="1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건강다솜방</a:t>
                  </a:r>
                  <a:r>
                    <a:rPr lang="en-US" altLang="ko-KR" sz="20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)</a:t>
                  </a:r>
                </a:p>
              </p:txBody>
            </p:sp>
          </p:grpSp>
          <p:sp>
            <p:nvSpPr>
              <p:cNvPr id="28" name="직사각형 27"/>
              <p:cNvSpPr/>
              <p:nvPr/>
            </p:nvSpPr>
            <p:spPr>
              <a:xfrm>
                <a:off x="971600" y="2492896"/>
                <a:ext cx="70567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1310" marR="38100" indent="-13081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b="1" dirty="0" smtClean="0">
                    <a:solidFill>
                      <a:srgbClr val="C00000"/>
                    </a:solidFill>
                  </a:rPr>
                  <a:t>국민건강보험</a:t>
                </a:r>
                <a:r>
                  <a:rPr lang="en-US" altLang="ko-KR" b="1" dirty="0" smtClean="0">
                    <a:solidFill>
                      <a:srgbClr val="C00000"/>
                    </a:solidFill>
                  </a:rPr>
                  <a:t>,  </a:t>
                </a:r>
                <a:r>
                  <a:rPr lang="ko-KR" altLang="en-US" b="1" dirty="0" smtClean="0">
                    <a:solidFill>
                      <a:srgbClr val="C00000"/>
                    </a:solidFill>
                  </a:rPr>
                  <a:t>충남대학교병원</a:t>
                </a:r>
                <a:r>
                  <a:rPr lang="en-US" altLang="ko-KR" b="1" dirty="0" smtClean="0">
                    <a:solidFill>
                      <a:srgbClr val="C00000"/>
                    </a:solidFill>
                  </a:rPr>
                  <a:t>,  </a:t>
                </a:r>
                <a:r>
                  <a:rPr lang="ko-KR" altLang="en-US" b="1" dirty="0" smtClean="0">
                    <a:solidFill>
                      <a:srgbClr val="C00000"/>
                    </a:solidFill>
                  </a:rPr>
                  <a:t>대전도시철도공사 협무협약</a:t>
                </a:r>
                <a:endParaRPr lang="en-US" altLang="ko-KR" b="1" dirty="0" smtClean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403648" y="6093296"/>
                <a:ext cx="70567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1310" marR="38100" indent="-13081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ko-KR" altLang="en-US" b="1" dirty="0" smtClean="0">
                    <a:latin typeface="맑은 고딕" pitchFamily="50" charset="-127"/>
                    <a:ea typeface="맑은 고딕" pitchFamily="50" charset="-127"/>
                  </a:rPr>
                  <a:t>지</a:t>
                </a:r>
                <a:r>
                  <a:rPr lang="ko-KR" altLang="en-US" b="1" dirty="0" smtClean="0"/>
                  <a:t>하철 승객 </a:t>
                </a:r>
                <a:r>
                  <a:rPr lang="en-US" altLang="ko-KR" b="1" dirty="0" smtClean="0"/>
                  <a:t>(1</a:t>
                </a:r>
                <a:r>
                  <a:rPr lang="ko-KR" altLang="en-US" b="1" dirty="0" smtClean="0"/>
                  <a:t>일 평균 이용객수 </a:t>
                </a:r>
                <a:r>
                  <a:rPr lang="en-US" altLang="ko-KR" b="1" dirty="0" smtClean="0"/>
                  <a:t>8,000</a:t>
                </a:r>
                <a:r>
                  <a:rPr lang="ko-KR" altLang="en-US" b="1" dirty="0" smtClean="0"/>
                  <a:t>여명</a:t>
                </a:r>
                <a:r>
                  <a:rPr lang="en-US" altLang="ko-KR" b="1" dirty="0" smtClean="0"/>
                  <a:t>) </a:t>
                </a:r>
                <a:r>
                  <a:rPr lang="ko-KR" altLang="en-US" b="1" dirty="0" smtClean="0"/>
                  <a:t>및 지역주민</a:t>
                </a:r>
                <a:r>
                  <a:rPr lang="en-US" altLang="ko-KR" b="1" dirty="0" smtClean="0"/>
                  <a:t> </a:t>
                </a:r>
                <a:r>
                  <a:rPr lang="ko-KR" altLang="en-US" b="1" dirty="0" smtClean="0"/>
                  <a:t>대상</a:t>
                </a:r>
                <a:endParaRPr lang="en-US" altLang="ko-KR" b="1" dirty="0" smtClean="0"/>
              </a:p>
            </p:txBody>
          </p:sp>
        </p:grpSp>
      </p:grp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112503784" descr="EMB00001534a10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140968"/>
            <a:ext cx="7200800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473702" y="1916831"/>
            <a:ext cx="8376132" cy="4567283"/>
            <a:chOff x="473702" y="1916831"/>
            <a:chExt cx="8376132" cy="4567283"/>
          </a:xfrm>
        </p:grpSpPr>
        <p:pic>
          <p:nvPicPr>
            <p:cNvPr id="135" name="image37.jpg" descr="조감도.jp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11560" y="2996953"/>
              <a:ext cx="5976664" cy="30963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6" name="image38.jpg" descr="EMB00001a285030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6660232" y="2996952"/>
              <a:ext cx="2189602" cy="14583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7" name="image39.jpg" descr="EMB00001a28502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6660232" y="4581128"/>
              <a:ext cx="2189602" cy="14583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eform 68"/>
            <p:cNvSpPr>
              <a:spLocks/>
            </p:cNvSpPr>
            <p:nvPr/>
          </p:nvSpPr>
          <p:spPr bwMode="auto">
            <a:xfrm rot="10800000">
              <a:off x="611560" y="1916831"/>
              <a:ext cx="5544616" cy="576064"/>
            </a:xfrm>
            <a:custGeom>
              <a:avLst/>
              <a:gdLst/>
              <a:ahLst/>
              <a:cxnLst>
                <a:cxn ang="0">
                  <a:pos x="1050" y="0"/>
                </a:cxn>
                <a:cxn ang="0">
                  <a:pos x="1139" y="2"/>
                </a:cxn>
                <a:cxn ang="0">
                  <a:pos x="1295" y="2"/>
                </a:cxn>
                <a:cxn ang="0">
                  <a:pos x="1435" y="7"/>
                </a:cxn>
                <a:cxn ang="0">
                  <a:pos x="1735" y="40"/>
                </a:cxn>
                <a:cxn ang="0">
                  <a:pos x="1972" y="113"/>
                </a:cxn>
                <a:cxn ang="0">
                  <a:pos x="2001" y="212"/>
                </a:cxn>
                <a:cxn ang="0">
                  <a:pos x="1893" y="229"/>
                </a:cxn>
                <a:cxn ang="0">
                  <a:pos x="1796" y="210"/>
                </a:cxn>
                <a:cxn ang="0">
                  <a:pos x="1873" y="232"/>
                </a:cxn>
                <a:cxn ang="0">
                  <a:pos x="2106" y="307"/>
                </a:cxn>
                <a:cxn ang="0">
                  <a:pos x="2205" y="421"/>
                </a:cxn>
                <a:cxn ang="0">
                  <a:pos x="2203" y="559"/>
                </a:cxn>
                <a:cxn ang="0">
                  <a:pos x="2124" y="513"/>
                </a:cxn>
                <a:cxn ang="0">
                  <a:pos x="2104" y="489"/>
                </a:cxn>
                <a:cxn ang="0">
                  <a:pos x="2195" y="647"/>
                </a:cxn>
                <a:cxn ang="0">
                  <a:pos x="2038" y="574"/>
                </a:cxn>
                <a:cxn ang="0">
                  <a:pos x="1880" y="506"/>
                </a:cxn>
                <a:cxn ang="0">
                  <a:pos x="1965" y="530"/>
                </a:cxn>
                <a:cxn ang="0">
                  <a:pos x="2137" y="614"/>
                </a:cxn>
                <a:cxn ang="0">
                  <a:pos x="2210" y="678"/>
                </a:cxn>
                <a:cxn ang="0">
                  <a:pos x="2186" y="772"/>
                </a:cxn>
                <a:cxn ang="0">
                  <a:pos x="2043" y="667"/>
                </a:cxn>
                <a:cxn ang="0">
                  <a:pos x="1982" y="649"/>
                </a:cxn>
                <a:cxn ang="0">
                  <a:pos x="2159" y="782"/>
                </a:cxn>
                <a:cxn ang="0">
                  <a:pos x="2115" y="887"/>
                </a:cxn>
                <a:cxn ang="0">
                  <a:pos x="2043" y="883"/>
                </a:cxn>
                <a:cxn ang="0">
                  <a:pos x="1937" y="854"/>
                </a:cxn>
                <a:cxn ang="0">
                  <a:pos x="1766" y="828"/>
                </a:cxn>
                <a:cxn ang="0">
                  <a:pos x="1506" y="828"/>
                </a:cxn>
                <a:cxn ang="0">
                  <a:pos x="1120" y="883"/>
                </a:cxn>
                <a:cxn ang="0">
                  <a:pos x="1074" y="859"/>
                </a:cxn>
                <a:cxn ang="0">
                  <a:pos x="1300" y="782"/>
                </a:cxn>
                <a:cxn ang="0">
                  <a:pos x="1471" y="770"/>
                </a:cxn>
                <a:cxn ang="0">
                  <a:pos x="1198" y="733"/>
                </a:cxn>
                <a:cxn ang="0">
                  <a:pos x="893" y="762"/>
                </a:cxn>
                <a:cxn ang="0">
                  <a:pos x="658" y="840"/>
                </a:cxn>
                <a:cxn ang="0">
                  <a:pos x="486" y="931"/>
                </a:cxn>
                <a:cxn ang="0">
                  <a:pos x="374" y="1005"/>
                </a:cxn>
                <a:cxn ang="0">
                  <a:pos x="282" y="983"/>
                </a:cxn>
                <a:cxn ang="0">
                  <a:pos x="147" y="845"/>
                </a:cxn>
                <a:cxn ang="0">
                  <a:pos x="249" y="762"/>
                </a:cxn>
                <a:cxn ang="0">
                  <a:pos x="343" y="695"/>
                </a:cxn>
                <a:cxn ang="0">
                  <a:pos x="244" y="740"/>
                </a:cxn>
                <a:cxn ang="0">
                  <a:pos x="132" y="716"/>
                </a:cxn>
                <a:cxn ang="0">
                  <a:pos x="62" y="623"/>
                </a:cxn>
                <a:cxn ang="0">
                  <a:pos x="207" y="511"/>
                </a:cxn>
                <a:cxn ang="0">
                  <a:pos x="346" y="421"/>
                </a:cxn>
                <a:cxn ang="0">
                  <a:pos x="275" y="458"/>
                </a:cxn>
                <a:cxn ang="0">
                  <a:pos x="89" y="546"/>
                </a:cxn>
                <a:cxn ang="0">
                  <a:pos x="14" y="544"/>
                </a:cxn>
                <a:cxn ang="0">
                  <a:pos x="21" y="469"/>
                </a:cxn>
                <a:cxn ang="0">
                  <a:pos x="183" y="355"/>
                </a:cxn>
                <a:cxn ang="0">
                  <a:pos x="396" y="254"/>
                </a:cxn>
                <a:cxn ang="0">
                  <a:pos x="897" y="148"/>
                </a:cxn>
                <a:cxn ang="0">
                  <a:pos x="1302" y="93"/>
                </a:cxn>
                <a:cxn ang="0">
                  <a:pos x="1568" y="86"/>
                </a:cxn>
                <a:cxn ang="0">
                  <a:pos x="1724" y="99"/>
                </a:cxn>
                <a:cxn ang="0">
                  <a:pos x="1805" y="115"/>
                </a:cxn>
                <a:cxn ang="0">
                  <a:pos x="1724" y="82"/>
                </a:cxn>
                <a:cxn ang="0">
                  <a:pos x="1379" y="45"/>
                </a:cxn>
                <a:cxn ang="0">
                  <a:pos x="1029" y="9"/>
                </a:cxn>
              </a:cxnLst>
              <a:rect l="0" t="0" r="r" b="b"/>
              <a:pathLst>
                <a:path w="2212" h="1026">
                  <a:moveTo>
                    <a:pt x="987" y="0"/>
                  </a:moveTo>
                  <a:lnTo>
                    <a:pt x="999" y="0"/>
                  </a:lnTo>
                  <a:lnTo>
                    <a:pt x="1009" y="0"/>
                  </a:lnTo>
                  <a:lnTo>
                    <a:pt x="1021" y="0"/>
                  </a:lnTo>
                  <a:lnTo>
                    <a:pt x="1036" y="0"/>
                  </a:lnTo>
                  <a:lnTo>
                    <a:pt x="1050" y="0"/>
                  </a:lnTo>
                  <a:lnTo>
                    <a:pt x="1065" y="0"/>
                  </a:lnTo>
                  <a:lnTo>
                    <a:pt x="1080" y="2"/>
                  </a:lnTo>
                  <a:lnTo>
                    <a:pt x="1093" y="2"/>
                  </a:lnTo>
                  <a:lnTo>
                    <a:pt x="1106" y="2"/>
                  </a:lnTo>
                  <a:lnTo>
                    <a:pt x="1120" y="2"/>
                  </a:lnTo>
                  <a:lnTo>
                    <a:pt x="1139" y="2"/>
                  </a:lnTo>
                  <a:lnTo>
                    <a:pt x="1159" y="2"/>
                  </a:lnTo>
                  <a:lnTo>
                    <a:pt x="1185" y="2"/>
                  </a:lnTo>
                  <a:lnTo>
                    <a:pt x="1210" y="2"/>
                  </a:lnTo>
                  <a:lnTo>
                    <a:pt x="1238" y="2"/>
                  </a:lnTo>
                  <a:lnTo>
                    <a:pt x="1265" y="2"/>
                  </a:lnTo>
                  <a:lnTo>
                    <a:pt x="1295" y="2"/>
                  </a:lnTo>
                  <a:lnTo>
                    <a:pt x="1324" y="2"/>
                  </a:lnTo>
                  <a:lnTo>
                    <a:pt x="1350" y="5"/>
                  </a:lnTo>
                  <a:lnTo>
                    <a:pt x="1377" y="5"/>
                  </a:lnTo>
                  <a:lnTo>
                    <a:pt x="1399" y="5"/>
                  </a:lnTo>
                  <a:lnTo>
                    <a:pt x="1418" y="5"/>
                  </a:lnTo>
                  <a:lnTo>
                    <a:pt x="1435" y="7"/>
                  </a:lnTo>
                  <a:lnTo>
                    <a:pt x="1447" y="7"/>
                  </a:lnTo>
                  <a:lnTo>
                    <a:pt x="1510" y="9"/>
                  </a:lnTo>
                  <a:lnTo>
                    <a:pt x="1568" y="16"/>
                  </a:lnTo>
                  <a:lnTo>
                    <a:pt x="1627" y="21"/>
                  </a:lnTo>
                  <a:lnTo>
                    <a:pt x="1682" y="33"/>
                  </a:lnTo>
                  <a:lnTo>
                    <a:pt x="1735" y="40"/>
                  </a:lnTo>
                  <a:lnTo>
                    <a:pt x="1783" y="51"/>
                  </a:lnTo>
                  <a:lnTo>
                    <a:pt x="1830" y="60"/>
                  </a:lnTo>
                  <a:lnTo>
                    <a:pt x="1873" y="73"/>
                  </a:lnTo>
                  <a:lnTo>
                    <a:pt x="1912" y="86"/>
                  </a:lnTo>
                  <a:lnTo>
                    <a:pt x="1946" y="99"/>
                  </a:lnTo>
                  <a:lnTo>
                    <a:pt x="1972" y="113"/>
                  </a:lnTo>
                  <a:lnTo>
                    <a:pt x="1997" y="130"/>
                  </a:lnTo>
                  <a:lnTo>
                    <a:pt x="2014" y="148"/>
                  </a:lnTo>
                  <a:lnTo>
                    <a:pt x="2028" y="164"/>
                  </a:lnTo>
                  <a:lnTo>
                    <a:pt x="2033" y="183"/>
                  </a:lnTo>
                  <a:lnTo>
                    <a:pt x="2033" y="203"/>
                  </a:lnTo>
                  <a:lnTo>
                    <a:pt x="2001" y="212"/>
                  </a:lnTo>
                  <a:lnTo>
                    <a:pt x="1975" y="220"/>
                  </a:lnTo>
                  <a:lnTo>
                    <a:pt x="1953" y="225"/>
                  </a:lnTo>
                  <a:lnTo>
                    <a:pt x="1933" y="227"/>
                  </a:lnTo>
                  <a:lnTo>
                    <a:pt x="1919" y="229"/>
                  </a:lnTo>
                  <a:lnTo>
                    <a:pt x="1904" y="232"/>
                  </a:lnTo>
                  <a:lnTo>
                    <a:pt x="1893" y="229"/>
                  </a:lnTo>
                  <a:lnTo>
                    <a:pt x="1880" y="227"/>
                  </a:lnTo>
                  <a:lnTo>
                    <a:pt x="1869" y="227"/>
                  </a:lnTo>
                  <a:lnTo>
                    <a:pt x="1854" y="222"/>
                  </a:lnTo>
                  <a:lnTo>
                    <a:pt x="1836" y="220"/>
                  </a:lnTo>
                  <a:lnTo>
                    <a:pt x="1818" y="216"/>
                  </a:lnTo>
                  <a:lnTo>
                    <a:pt x="1796" y="210"/>
                  </a:lnTo>
                  <a:lnTo>
                    <a:pt x="1766" y="208"/>
                  </a:lnTo>
                  <a:lnTo>
                    <a:pt x="1730" y="203"/>
                  </a:lnTo>
                  <a:lnTo>
                    <a:pt x="1691" y="201"/>
                  </a:lnTo>
                  <a:lnTo>
                    <a:pt x="1755" y="208"/>
                  </a:lnTo>
                  <a:lnTo>
                    <a:pt x="1815" y="220"/>
                  </a:lnTo>
                  <a:lnTo>
                    <a:pt x="1873" y="232"/>
                  </a:lnTo>
                  <a:lnTo>
                    <a:pt x="1922" y="242"/>
                  </a:lnTo>
                  <a:lnTo>
                    <a:pt x="1968" y="254"/>
                  </a:lnTo>
                  <a:lnTo>
                    <a:pt x="2009" y="266"/>
                  </a:lnTo>
                  <a:lnTo>
                    <a:pt x="2045" y="278"/>
                  </a:lnTo>
                  <a:lnTo>
                    <a:pt x="2080" y="293"/>
                  </a:lnTo>
                  <a:lnTo>
                    <a:pt x="2106" y="307"/>
                  </a:lnTo>
                  <a:lnTo>
                    <a:pt x="2133" y="324"/>
                  </a:lnTo>
                  <a:lnTo>
                    <a:pt x="2152" y="341"/>
                  </a:lnTo>
                  <a:lnTo>
                    <a:pt x="2171" y="361"/>
                  </a:lnTo>
                  <a:lnTo>
                    <a:pt x="2186" y="379"/>
                  </a:lnTo>
                  <a:lnTo>
                    <a:pt x="2195" y="399"/>
                  </a:lnTo>
                  <a:lnTo>
                    <a:pt x="2205" y="421"/>
                  </a:lnTo>
                  <a:lnTo>
                    <a:pt x="2212" y="445"/>
                  </a:lnTo>
                  <a:lnTo>
                    <a:pt x="2197" y="469"/>
                  </a:lnTo>
                  <a:lnTo>
                    <a:pt x="2195" y="506"/>
                  </a:lnTo>
                  <a:lnTo>
                    <a:pt x="2197" y="537"/>
                  </a:lnTo>
                  <a:lnTo>
                    <a:pt x="2203" y="555"/>
                  </a:lnTo>
                  <a:lnTo>
                    <a:pt x="2203" y="559"/>
                  </a:lnTo>
                  <a:lnTo>
                    <a:pt x="2197" y="559"/>
                  </a:lnTo>
                  <a:lnTo>
                    <a:pt x="2186" y="555"/>
                  </a:lnTo>
                  <a:lnTo>
                    <a:pt x="2173" y="546"/>
                  </a:lnTo>
                  <a:lnTo>
                    <a:pt x="2157" y="537"/>
                  </a:lnTo>
                  <a:lnTo>
                    <a:pt x="2139" y="525"/>
                  </a:lnTo>
                  <a:lnTo>
                    <a:pt x="2124" y="513"/>
                  </a:lnTo>
                  <a:lnTo>
                    <a:pt x="2111" y="500"/>
                  </a:lnTo>
                  <a:lnTo>
                    <a:pt x="2098" y="489"/>
                  </a:lnTo>
                  <a:lnTo>
                    <a:pt x="2091" y="482"/>
                  </a:lnTo>
                  <a:lnTo>
                    <a:pt x="2086" y="480"/>
                  </a:lnTo>
                  <a:lnTo>
                    <a:pt x="2091" y="480"/>
                  </a:lnTo>
                  <a:lnTo>
                    <a:pt x="2104" y="489"/>
                  </a:lnTo>
                  <a:lnTo>
                    <a:pt x="2124" y="506"/>
                  </a:lnTo>
                  <a:lnTo>
                    <a:pt x="2154" y="530"/>
                  </a:lnTo>
                  <a:lnTo>
                    <a:pt x="2197" y="561"/>
                  </a:lnTo>
                  <a:lnTo>
                    <a:pt x="2210" y="583"/>
                  </a:lnTo>
                  <a:lnTo>
                    <a:pt x="2207" y="617"/>
                  </a:lnTo>
                  <a:lnTo>
                    <a:pt x="2195" y="647"/>
                  </a:lnTo>
                  <a:lnTo>
                    <a:pt x="2179" y="649"/>
                  </a:lnTo>
                  <a:lnTo>
                    <a:pt x="2157" y="634"/>
                  </a:lnTo>
                  <a:lnTo>
                    <a:pt x="2133" y="619"/>
                  </a:lnTo>
                  <a:lnTo>
                    <a:pt x="2100" y="605"/>
                  </a:lnTo>
                  <a:lnTo>
                    <a:pt x="2071" y="590"/>
                  </a:lnTo>
                  <a:lnTo>
                    <a:pt x="2038" y="574"/>
                  </a:lnTo>
                  <a:lnTo>
                    <a:pt x="2006" y="559"/>
                  </a:lnTo>
                  <a:lnTo>
                    <a:pt x="1975" y="546"/>
                  </a:lnTo>
                  <a:lnTo>
                    <a:pt x="1946" y="533"/>
                  </a:lnTo>
                  <a:lnTo>
                    <a:pt x="1919" y="520"/>
                  </a:lnTo>
                  <a:lnTo>
                    <a:pt x="1897" y="511"/>
                  </a:lnTo>
                  <a:lnTo>
                    <a:pt x="1880" y="506"/>
                  </a:lnTo>
                  <a:lnTo>
                    <a:pt x="1873" y="500"/>
                  </a:lnTo>
                  <a:lnTo>
                    <a:pt x="1873" y="498"/>
                  </a:lnTo>
                  <a:lnTo>
                    <a:pt x="1880" y="500"/>
                  </a:lnTo>
                  <a:lnTo>
                    <a:pt x="1900" y="506"/>
                  </a:lnTo>
                  <a:lnTo>
                    <a:pt x="1929" y="518"/>
                  </a:lnTo>
                  <a:lnTo>
                    <a:pt x="1965" y="530"/>
                  </a:lnTo>
                  <a:lnTo>
                    <a:pt x="1999" y="544"/>
                  </a:lnTo>
                  <a:lnTo>
                    <a:pt x="2033" y="557"/>
                  </a:lnTo>
                  <a:lnTo>
                    <a:pt x="2062" y="571"/>
                  </a:lnTo>
                  <a:lnTo>
                    <a:pt x="2089" y="586"/>
                  </a:lnTo>
                  <a:lnTo>
                    <a:pt x="2113" y="601"/>
                  </a:lnTo>
                  <a:lnTo>
                    <a:pt x="2137" y="614"/>
                  </a:lnTo>
                  <a:lnTo>
                    <a:pt x="2154" y="627"/>
                  </a:lnTo>
                  <a:lnTo>
                    <a:pt x="2171" y="641"/>
                  </a:lnTo>
                  <a:lnTo>
                    <a:pt x="2186" y="651"/>
                  </a:lnTo>
                  <a:lnTo>
                    <a:pt x="2195" y="661"/>
                  </a:lnTo>
                  <a:lnTo>
                    <a:pt x="2205" y="671"/>
                  </a:lnTo>
                  <a:lnTo>
                    <a:pt x="2210" y="678"/>
                  </a:lnTo>
                  <a:lnTo>
                    <a:pt x="2212" y="682"/>
                  </a:lnTo>
                  <a:lnTo>
                    <a:pt x="2212" y="687"/>
                  </a:lnTo>
                  <a:lnTo>
                    <a:pt x="2210" y="689"/>
                  </a:lnTo>
                  <a:lnTo>
                    <a:pt x="2197" y="707"/>
                  </a:lnTo>
                  <a:lnTo>
                    <a:pt x="2192" y="744"/>
                  </a:lnTo>
                  <a:lnTo>
                    <a:pt x="2186" y="772"/>
                  </a:lnTo>
                  <a:lnTo>
                    <a:pt x="2173" y="777"/>
                  </a:lnTo>
                  <a:lnTo>
                    <a:pt x="2159" y="760"/>
                  </a:lnTo>
                  <a:lnTo>
                    <a:pt x="2137" y="735"/>
                  </a:lnTo>
                  <a:lnTo>
                    <a:pt x="2108" y="714"/>
                  </a:lnTo>
                  <a:lnTo>
                    <a:pt x="2074" y="689"/>
                  </a:lnTo>
                  <a:lnTo>
                    <a:pt x="2043" y="667"/>
                  </a:lnTo>
                  <a:lnTo>
                    <a:pt x="2009" y="651"/>
                  </a:lnTo>
                  <a:lnTo>
                    <a:pt x="1979" y="643"/>
                  </a:lnTo>
                  <a:lnTo>
                    <a:pt x="1955" y="643"/>
                  </a:lnTo>
                  <a:lnTo>
                    <a:pt x="1953" y="647"/>
                  </a:lnTo>
                  <a:lnTo>
                    <a:pt x="1965" y="647"/>
                  </a:lnTo>
                  <a:lnTo>
                    <a:pt x="1982" y="649"/>
                  </a:lnTo>
                  <a:lnTo>
                    <a:pt x="2012" y="654"/>
                  </a:lnTo>
                  <a:lnTo>
                    <a:pt x="2043" y="667"/>
                  </a:lnTo>
                  <a:lnTo>
                    <a:pt x="2080" y="689"/>
                  </a:lnTo>
                  <a:lnTo>
                    <a:pt x="2118" y="722"/>
                  </a:lnTo>
                  <a:lnTo>
                    <a:pt x="2154" y="768"/>
                  </a:lnTo>
                  <a:lnTo>
                    <a:pt x="2159" y="782"/>
                  </a:lnTo>
                  <a:lnTo>
                    <a:pt x="2157" y="801"/>
                  </a:lnTo>
                  <a:lnTo>
                    <a:pt x="2152" y="821"/>
                  </a:lnTo>
                  <a:lnTo>
                    <a:pt x="2144" y="843"/>
                  </a:lnTo>
                  <a:lnTo>
                    <a:pt x="2135" y="862"/>
                  </a:lnTo>
                  <a:lnTo>
                    <a:pt x="2124" y="876"/>
                  </a:lnTo>
                  <a:lnTo>
                    <a:pt x="2115" y="887"/>
                  </a:lnTo>
                  <a:lnTo>
                    <a:pt x="2106" y="887"/>
                  </a:lnTo>
                  <a:lnTo>
                    <a:pt x="2093" y="887"/>
                  </a:lnTo>
                  <a:lnTo>
                    <a:pt x="2082" y="889"/>
                  </a:lnTo>
                  <a:lnTo>
                    <a:pt x="2071" y="889"/>
                  </a:lnTo>
                  <a:lnTo>
                    <a:pt x="2058" y="887"/>
                  </a:lnTo>
                  <a:lnTo>
                    <a:pt x="2043" y="883"/>
                  </a:lnTo>
                  <a:lnTo>
                    <a:pt x="2028" y="881"/>
                  </a:lnTo>
                  <a:lnTo>
                    <a:pt x="2012" y="878"/>
                  </a:lnTo>
                  <a:lnTo>
                    <a:pt x="1994" y="874"/>
                  </a:lnTo>
                  <a:lnTo>
                    <a:pt x="1975" y="867"/>
                  </a:lnTo>
                  <a:lnTo>
                    <a:pt x="1955" y="862"/>
                  </a:lnTo>
                  <a:lnTo>
                    <a:pt x="1937" y="854"/>
                  </a:lnTo>
                  <a:lnTo>
                    <a:pt x="1912" y="852"/>
                  </a:lnTo>
                  <a:lnTo>
                    <a:pt x="1888" y="845"/>
                  </a:lnTo>
                  <a:lnTo>
                    <a:pt x="1861" y="840"/>
                  </a:lnTo>
                  <a:lnTo>
                    <a:pt x="1830" y="835"/>
                  </a:lnTo>
                  <a:lnTo>
                    <a:pt x="1801" y="832"/>
                  </a:lnTo>
                  <a:lnTo>
                    <a:pt x="1766" y="828"/>
                  </a:lnTo>
                  <a:lnTo>
                    <a:pt x="1728" y="825"/>
                  </a:lnTo>
                  <a:lnTo>
                    <a:pt x="1689" y="825"/>
                  </a:lnTo>
                  <a:lnTo>
                    <a:pt x="1647" y="823"/>
                  </a:lnTo>
                  <a:lnTo>
                    <a:pt x="1603" y="823"/>
                  </a:lnTo>
                  <a:lnTo>
                    <a:pt x="1556" y="825"/>
                  </a:lnTo>
                  <a:lnTo>
                    <a:pt x="1506" y="828"/>
                  </a:lnTo>
                  <a:lnTo>
                    <a:pt x="1449" y="832"/>
                  </a:lnTo>
                  <a:lnTo>
                    <a:pt x="1392" y="840"/>
                  </a:lnTo>
                  <a:lnTo>
                    <a:pt x="1331" y="847"/>
                  </a:lnTo>
                  <a:lnTo>
                    <a:pt x="1265" y="857"/>
                  </a:lnTo>
                  <a:lnTo>
                    <a:pt x="1196" y="872"/>
                  </a:lnTo>
                  <a:lnTo>
                    <a:pt x="1120" y="883"/>
                  </a:lnTo>
                  <a:lnTo>
                    <a:pt x="1043" y="900"/>
                  </a:lnTo>
                  <a:lnTo>
                    <a:pt x="963" y="920"/>
                  </a:lnTo>
                  <a:lnTo>
                    <a:pt x="876" y="944"/>
                  </a:lnTo>
                  <a:lnTo>
                    <a:pt x="950" y="911"/>
                  </a:lnTo>
                  <a:lnTo>
                    <a:pt x="1016" y="883"/>
                  </a:lnTo>
                  <a:lnTo>
                    <a:pt x="1074" y="859"/>
                  </a:lnTo>
                  <a:lnTo>
                    <a:pt x="1122" y="840"/>
                  </a:lnTo>
                  <a:lnTo>
                    <a:pt x="1166" y="823"/>
                  </a:lnTo>
                  <a:lnTo>
                    <a:pt x="1205" y="808"/>
                  </a:lnTo>
                  <a:lnTo>
                    <a:pt x="1241" y="799"/>
                  </a:lnTo>
                  <a:lnTo>
                    <a:pt x="1271" y="790"/>
                  </a:lnTo>
                  <a:lnTo>
                    <a:pt x="1300" y="782"/>
                  </a:lnTo>
                  <a:lnTo>
                    <a:pt x="1326" y="779"/>
                  </a:lnTo>
                  <a:lnTo>
                    <a:pt x="1353" y="775"/>
                  </a:lnTo>
                  <a:lnTo>
                    <a:pt x="1379" y="772"/>
                  </a:lnTo>
                  <a:lnTo>
                    <a:pt x="1406" y="772"/>
                  </a:lnTo>
                  <a:lnTo>
                    <a:pt x="1438" y="770"/>
                  </a:lnTo>
                  <a:lnTo>
                    <a:pt x="1471" y="770"/>
                  </a:lnTo>
                  <a:lnTo>
                    <a:pt x="1510" y="768"/>
                  </a:lnTo>
                  <a:lnTo>
                    <a:pt x="1445" y="755"/>
                  </a:lnTo>
                  <a:lnTo>
                    <a:pt x="1379" y="746"/>
                  </a:lnTo>
                  <a:lnTo>
                    <a:pt x="1319" y="740"/>
                  </a:lnTo>
                  <a:lnTo>
                    <a:pt x="1258" y="735"/>
                  </a:lnTo>
                  <a:lnTo>
                    <a:pt x="1198" y="733"/>
                  </a:lnTo>
                  <a:lnTo>
                    <a:pt x="1142" y="733"/>
                  </a:lnTo>
                  <a:lnTo>
                    <a:pt x="1089" y="735"/>
                  </a:lnTo>
                  <a:lnTo>
                    <a:pt x="1036" y="740"/>
                  </a:lnTo>
                  <a:lnTo>
                    <a:pt x="987" y="746"/>
                  </a:lnTo>
                  <a:lnTo>
                    <a:pt x="937" y="753"/>
                  </a:lnTo>
                  <a:lnTo>
                    <a:pt x="893" y="762"/>
                  </a:lnTo>
                  <a:lnTo>
                    <a:pt x="849" y="772"/>
                  </a:lnTo>
                  <a:lnTo>
                    <a:pt x="808" y="786"/>
                  </a:lnTo>
                  <a:lnTo>
                    <a:pt x="765" y="799"/>
                  </a:lnTo>
                  <a:lnTo>
                    <a:pt x="728" y="810"/>
                  </a:lnTo>
                  <a:lnTo>
                    <a:pt x="691" y="825"/>
                  </a:lnTo>
                  <a:lnTo>
                    <a:pt x="658" y="840"/>
                  </a:lnTo>
                  <a:lnTo>
                    <a:pt x="627" y="854"/>
                  </a:lnTo>
                  <a:lnTo>
                    <a:pt x="594" y="872"/>
                  </a:lnTo>
                  <a:lnTo>
                    <a:pt x="566" y="887"/>
                  </a:lnTo>
                  <a:lnTo>
                    <a:pt x="539" y="900"/>
                  </a:lnTo>
                  <a:lnTo>
                    <a:pt x="510" y="918"/>
                  </a:lnTo>
                  <a:lnTo>
                    <a:pt x="486" y="931"/>
                  </a:lnTo>
                  <a:lnTo>
                    <a:pt x="464" y="946"/>
                  </a:lnTo>
                  <a:lnTo>
                    <a:pt x="442" y="961"/>
                  </a:lnTo>
                  <a:lnTo>
                    <a:pt x="423" y="973"/>
                  </a:lnTo>
                  <a:lnTo>
                    <a:pt x="403" y="986"/>
                  </a:lnTo>
                  <a:lnTo>
                    <a:pt x="389" y="997"/>
                  </a:lnTo>
                  <a:lnTo>
                    <a:pt x="374" y="1005"/>
                  </a:lnTo>
                  <a:lnTo>
                    <a:pt x="361" y="1017"/>
                  </a:lnTo>
                  <a:lnTo>
                    <a:pt x="348" y="1021"/>
                  </a:lnTo>
                  <a:lnTo>
                    <a:pt x="336" y="1026"/>
                  </a:lnTo>
                  <a:lnTo>
                    <a:pt x="324" y="1024"/>
                  </a:lnTo>
                  <a:lnTo>
                    <a:pt x="304" y="1008"/>
                  </a:lnTo>
                  <a:lnTo>
                    <a:pt x="282" y="983"/>
                  </a:lnTo>
                  <a:lnTo>
                    <a:pt x="260" y="951"/>
                  </a:lnTo>
                  <a:lnTo>
                    <a:pt x="234" y="920"/>
                  </a:lnTo>
                  <a:lnTo>
                    <a:pt x="210" y="889"/>
                  </a:lnTo>
                  <a:lnTo>
                    <a:pt x="188" y="867"/>
                  </a:lnTo>
                  <a:lnTo>
                    <a:pt x="166" y="852"/>
                  </a:lnTo>
                  <a:lnTo>
                    <a:pt x="147" y="845"/>
                  </a:lnTo>
                  <a:lnTo>
                    <a:pt x="142" y="832"/>
                  </a:lnTo>
                  <a:lnTo>
                    <a:pt x="150" y="823"/>
                  </a:lnTo>
                  <a:lnTo>
                    <a:pt x="169" y="808"/>
                  </a:lnTo>
                  <a:lnTo>
                    <a:pt x="191" y="799"/>
                  </a:lnTo>
                  <a:lnTo>
                    <a:pt x="220" y="782"/>
                  </a:lnTo>
                  <a:lnTo>
                    <a:pt x="249" y="762"/>
                  </a:lnTo>
                  <a:lnTo>
                    <a:pt x="278" y="746"/>
                  </a:lnTo>
                  <a:lnTo>
                    <a:pt x="309" y="722"/>
                  </a:lnTo>
                  <a:lnTo>
                    <a:pt x="328" y="707"/>
                  </a:lnTo>
                  <a:lnTo>
                    <a:pt x="341" y="697"/>
                  </a:lnTo>
                  <a:lnTo>
                    <a:pt x="348" y="695"/>
                  </a:lnTo>
                  <a:lnTo>
                    <a:pt x="343" y="695"/>
                  </a:lnTo>
                  <a:lnTo>
                    <a:pt x="336" y="700"/>
                  </a:lnTo>
                  <a:lnTo>
                    <a:pt x="324" y="707"/>
                  </a:lnTo>
                  <a:lnTo>
                    <a:pt x="306" y="714"/>
                  </a:lnTo>
                  <a:lnTo>
                    <a:pt x="290" y="724"/>
                  </a:lnTo>
                  <a:lnTo>
                    <a:pt x="268" y="733"/>
                  </a:lnTo>
                  <a:lnTo>
                    <a:pt x="244" y="740"/>
                  </a:lnTo>
                  <a:lnTo>
                    <a:pt x="222" y="748"/>
                  </a:lnTo>
                  <a:lnTo>
                    <a:pt x="200" y="750"/>
                  </a:lnTo>
                  <a:lnTo>
                    <a:pt x="179" y="748"/>
                  </a:lnTo>
                  <a:lnTo>
                    <a:pt x="161" y="744"/>
                  </a:lnTo>
                  <a:lnTo>
                    <a:pt x="145" y="733"/>
                  </a:lnTo>
                  <a:lnTo>
                    <a:pt x="132" y="716"/>
                  </a:lnTo>
                  <a:lnTo>
                    <a:pt x="115" y="702"/>
                  </a:lnTo>
                  <a:lnTo>
                    <a:pt x="99" y="685"/>
                  </a:lnTo>
                  <a:lnTo>
                    <a:pt x="84" y="667"/>
                  </a:lnTo>
                  <a:lnTo>
                    <a:pt x="69" y="651"/>
                  </a:lnTo>
                  <a:lnTo>
                    <a:pt x="62" y="636"/>
                  </a:lnTo>
                  <a:lnTo>
                    <a:pt x="62" y="623"/>
                  </a:lnTo>
                  <a:lnTo>
                    <a:pt x="69" y="610"/>
                  </a:lnTo>
                  <a:lnTo>
                    <a:pt x="93" y="590"/>
                  </a:lnTo>
                  <a:lnTo>
                    <a:pt x="121" y="568"/>
                  </a:lnTo>
                  <a:lnTo>
                    <a:pt x="150" y="549"/>
                  </a:lnTo>
                  <a:lnTo>
                    <a:pt x="179" y="530"/>
                  </a:lnTo>
                  <a:lnTo>
                    <a:pt x="207" y="511"/>
                  </a:lnTo>
                  <a:lnTo>
                    <a:pt x="236" y="491"/>
                  </a:lnTo>
                  <a:lnTo>
                    <a:pt x="266" y="471"/>
                  </a:lnTo>
                  <a:lnTo>
                    <a:pt x="290" y="458"/>
                  </a:lnTo>
                  <a:lnTo>
                    <a:pt x="312" y="440"/>
                  </a:lnTo>
                  <a:lnTo>
                    <a:pt x="328" y="431"/>
                  </a:lnTo>
                  <a:lnTo>
                    <a:pt x="346" y="421"/>
                  </a:lnTo>
                  <a:lnTo>
                    <a:pt x="355" y="416"/>
                  </a:lnTo>
                  <a:lnTo>
                    <a:pt x="357" y="414"/>
                  </a:lnTo>
                  <a:lnTo>
                    <a:pt x="353" y="414"/>
                  </a:lnTo>
                  <a:lnTo>
                    <a:pt x="343" y="421"/>
                  </a:lnTo>
                  <a:lnTo>
                    <a:pt x="321" y="431"/>
                  </a:lnTo>
                  <a:lnTo>
                    <a:pt x="275" y="458"/>
                  </a:lnTo>
                  <a:lnTo>
                    <a:pt x="234" y="480"/>
                  </a:lnTo>
                  <a:lnTo>
                    <a:pt x="198" y="496"/>
                  </a:lnTo>
                  <a:lnTo>
                    <a:pt x="164" y="513"/>
                  </a:lnTo>
                  <a:lnTo>
                    <a:pt x="135" y="528"/>
                  </a:lnTo>
                  <a:lnTo>
                    <a:pt x="111" y="537"/>
                  </a:lnTo>
                  <a:lnTo>
                    <a:pt x="89" y="546"/>
                  </a:lnTo>
                  <a:lnTo>
                    <a:pt x="69" y="552"/>
                  </a:lnTo>
                  <a:lnTo>
                    <a:pt x="53" y="555"/>
                  </a:lnTo>
                  <a:lnTo>
                    <a:pt x="40" y="555"/>
                  </a:lnTo>
                  <a:lnTo>
                    <a:pt x="31" y="555"/>
                  </a:lnTo>
                  <a:lnTo>
                    <a:pt x="21" y="549"/>
                  </a:lnTo>
                  <a:lnTo>
                    <a:pt x="14" y="544"/>
                  </a:lnTo>
                  <a:lnTo>
                    <a:pt x="7" y="535"/>
                  </a:lnTo>
                  <a:lnTo>
                    <a:pt x="5" y="525"/>
                  </a:lnTo>
                  <a:lnTo>
                    <a:pt x="0" y="511"/>
                  </a:lnTo>
                  <a:lnTo>
                    <a:pt x="2" y="498"/>
                  </a:lnTo>
                  <a:lnTo>
                    <a:pt x="7" y="484"/>
                  </a:lnTo>
                  <a:lnTo>
                    <a:pt x="21" y="469"/>
                  </a:lnTo>
                  <a:lnTo>
                    <a:pt x="38" y="452"/>
                  </a:lnTo>
                  <a:lnTo>
                    <a:pt x="60" y="433"/>
                  </a:lnTo>
                  <a:lnTo>
                    <a:pt x="86" y="416"/>
                  </a:lnTo>
                  <a:lnTo>
                    <a:pt x="115" y="394"/>
                  </a:lnTo>
                  <a:lnTo>
                    <a:pt x="147" y="377"/>
                  </a:lnTo>
                  <a:lnTo>
                    <a:pt x="183" y="355"/>
                  </a:lnTo>
                  <a:lnTo>
                    <a:pt x="218" y="337"/>
                  </a:lnTo>
                  <a:lnTo>
                    <a:pt x="256" y="317"/>
                  </a:lnTo>
                  <a:lnTo>
                    <a:pt x="290" y="297"/>
                  </a:lnTo>
                  <a:lnTo>
                    <a:pt x="328" y="280"/>
                  </a:lnTo>
                  <a:lnTo>
                    <a:pt x="363" y="266"/>
                  </a:lnTo>
                  <a:lnTo>
                    <a:pt x="396" y="254"/>
                  </a:lnTo>
                  <a:lnTo>
                    <a:pt x="433" y="242"/>
                  </a:lnTo>
                  <a:lnTo>
                    <a:pt x="535" y="220"/>
                  </a:lnTo>
                  <a:lnTo>
                    <a:pt x="634" y="196"/>
                  </a:lnTo>
                  <a:lnTo>
                    <a:pt x="726" y="179"/>
                  </a:lnTo>
                  <a:lnTo>
                    <a:pt x="813" y="161"/>
                  </a:lnTo>
                  <a:lnTo>
                    <a:pt x="897" y="148"/>
                  </a:lnTo>
                  <a:lnTo>
                    <a:pt x="975" y="135"/>
                  </a:lnTo>
                  <a:lnTo>
                    <a:pt x="1050" y="123"/>
                  </a:lnTo>
                  <a:lnTo>
                    <a:pt x="1118" y="113"/>
                  </a:lnTo>
                  <a:lnTo>
                    <a:pt x="1183" y="106"/>
                  </a:lnTo>
                  <a:lnTo>
                    <a:pt x="1247" y="99"/>
                  </a:lnTo>
                  <a:lnTo>
                    <a:pt x="1302" y="93"/>
                  </a:lnTo>
                  <a:lnTo>
                    <a:pt x="1355" y="89"/>
                  </a:lnTo>
                  <a:lnTo>
                    <a:pt x="1406" y="86"/>
                  </a:lnTo>
                  <a:lnTo>
                    <a:pt x="1449" y="86"/>
                  </a:lnTo>
                  <a:lnTo>
                    <a:pt x="1493" y="84"/>
                  </a:lnTo>
                  <a:lnTo>
                    <a:pt x="1532" y="84"/>
                  </a:lnTo>
                  <a:lnTo>
                    <a:pt x="1568" y="86"/>
                  </a:lnTo>
                  <a:lnTo>
                    <a:pt x="1599" y="86"/>
                  </a:lnTo>
                  <a:lnTo>
                    <a:pt x="1629" y="89"/>
                  </a:lnTo>
                  <a:lnTo>
                    <a:pt x="1656" y="91"/>
                  </a:lnTo>
                  <a:lnTo>
                    <a:pt x="1682" y="93"/>
                  </a:lnTo>
                  <a:lnTo>
                    <a:pt x="1704" y="97"/>
                  </a:lnTo>
                  <a:lnTo>
                    <a:pt x="1724" y="99"/>
                  </a:lnTo>
                  <a:lnTo>
                    <a:pt x="1742" y="104"/>
                  </a:lnTo>
                  <a:lnTo>
                    <a:pt x="1759" y="106"/>
                  </a:lnTo>
                  <a:lnTo>
                    <a:pt x="1774" y="108"/>
                  </a:lnTo>
                  <a:lnTo>
                    <a:pt x="1783" y="111"/>
                  </a:lnTo>
                  <a:lnTo>
                    <a:pt x="1796" y="113"/>
                  </a:lnTo>
                  <a:lnTo>
                    <a:pt x="1805" y="115"/>
                  </a:lnTo>
                  <a:lnTo>
                    <a:pt x="1815" y="115"/>
                  </a:lnTo>
                  <a:lnTo>
                    <a:pt x="1823" y="118"/>
                  </a:lnTo>
                  <a:lnTo>
                    <a:pt x="1827" y="118"/>
                  </a:lnTo>
                  <a:lnTo>
                    <a:pt x="1801" y="104"/>
                  </a:lnTo>
                  <a:lnTo>
                    <a:pt x="1766" y="91"/>
                  </a:lnTo>
                  <a:lnTo>
                    <a:pt x="1724" y="82"/>
                  </a:lnTo>
                  <a:lnTo>
                    <a:pt x="1677" y="73"/>
                  </a:lnTo>
                  <a:lnTo>
                    <a:pt x="1623" y="65"/>
                  </a:lnTo>
                  <a:lnTo>
                    <a:pt x="1566" y="60"/>
                  </a:lnTo>
                  <a:lnTo>
                    <a:pt x="1506" y="55"/>
                  </a:lnTo>
                  <a:lnTo>
                    <a:pt x="1445" y="51"/>
                  </a:lnTo>
                  <a:lnTo>
                    <a:pt x="1379" y="45"/>
                  </a:lnTo>
                  <a:lnTo>
                    <a:pt x="1319" y="43"/>
                  </a:lnTo>
                  <a:lnTo>
                    <a:pt x="1253" y="38"/>
                  </a:lnTo>
                  <a:lnTo>
                    <a:pt x="1192" y="33"/>
                  </a:lnTo>
                  <a:lnTo>
                    <a:pt x="1135" y="27"/>
                  </a:lnTo>
                  <a:lnTo>
                    <a:pt x="1082" y="18"/>
                  </a:lnTo>
                  <a:lnTo>
                    <a:pt x="1029" y="9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 dirty="0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73702" y="1988840"/>
              <a:ext cx="54664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21310" marR="38100" indent="-130810" algn="just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계룡산국립공원</a:t>
              </a:r>
              <a:r>
                <a:rPr lang="en-US" altLang="ko-K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ko-KR" altLang="en-US" sz="20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네이처센터</a:t>
              </a:r>
              <a:r>
                <a:rPr lang="en-US" altLang="ko-K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]_ </a:t>
              </a:r>
              <a:r>
                <a:rPr lang="ko-KR" altLang="en-US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홍보관 유치</a:t>
              </a:r>
              <a:endPara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971600" y="2492896"/>
              <a:ext cx="7056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21310" marR="38100" indent="-130810" algn="just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b="1" dirty="0" smtClean="0">
                  <a:solidFill>
                    <a:srgbClr val="C00000"/>
                  </a:solidFill>
                </a:rPr>
                <a:t>국민건강보험공단</a:t>
              </a:r>
              <a:r>
                <a:rPr lang="en-US" altLang="ko-KR" b="1" dirty="0" smtClean="0">
                  <a:solidFill>
                    <a:srgbClr val="C00000"/>
                  </a:solidFill>
                </a:rPr>
                <a:t>, </a:t>
              </a:r>
              <a:r>
                <a:rPr lang="ko-KR" altLang="en-US" b="1" dirty="0" smtClean="0">
                  <a:solidFill>
                    <a:srgbClr val="C00000"/>
                  </a:solidFill>
                </a:rPr>
                <a:t>충남대학교병원</a:t>
              </a:r>
              <a:r>
                <a:rPr lang="en-US" altLang="ko-KR" b="1" dirty="0" smtClean="0">
                  <a:solidFill>
                    <a:srgbClr val="C00000"/>
                  </a:solidFill>
                </a:rPr>
                <a:t>, </a:t>
              </a:r>
              <a:r>
                <a:rPr lang="ko-KR" altLang="en-US" b="1" dirty="0" smtClean="0">
                  <a:solidFill>
                    <a:srgbClr val="C00000"/>
                  </a:solidFill>
                </a:rPr>
                <a:t>계룡산국립공원 업무협약</a:t>
              </a:r>
              <a:endParaRPr lang="en-US" altLang="ko-KR" b="1" dirty="0" smtClean="0">
                <a:solidFill>
                  <a:srgbClr val="C00000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899592" y="6114782"/>
              <a:ext cx="7056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21310" marR="38100" indent="-130810" algn="just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b="1" dirty="0" err="1" smtClean="0"/>
                <a:t>수통골</a:t>
              </a:r>
              <a:r>
                <a:rPr lang="ko-KR" altLang="en-US" b="1" dirty="0" smtClean="0"/>
                <a:t> 탐방객수 평균 월 </a:t>
              </a:r>
              <a:r>
                <a:rPr lang="en-US" altLang="ko-KR" b="1" dirty="0" smtClean="0"/>
                <a:t>40,000</a:t>
              </a:r>
              <a:r>
                <a:rPr lang="ko-KR" altLang="en-US" b="1" dirty="0" smtClean="0"/>
                <a:t>명</a:t>
              </a:r>
              <a:endParaRPr lang="en-US" altLang="ko-KR" b="1" dirty="0" smtClean="0"/>
            </a:p>
          </p:txBody>
        </p:sp>
        <p:pic>
          <p:nvPicPr>
            <p:cNvPr id="14" name="Picture 6" descr="글머리 기호_bl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1125" y="6215227"/>
              <a:ext cx="172321" cy="166101"/>
            </a:xfrm>
            <a:prstGeom prst="rect">
              <a:avLst/>
            </a:prstGeom>
            <a:noFill/>
          </p:spPr>
        </p:pic>
      </p:grpSp>
      <p:sp>
        <p:nvSpPr>
          <p:cNvPr id="15" name="직사각형 14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19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251520" y="1208368"/>
            <a:ext cx="8173416" cy="523218"/>
            <a:chOff x="215008" y="1165975"/>
            <a:chExt cx="8173416" cy="523218"/>
          </a:xfrm>
        </p:grpSpPr>
        <p:sp>
          <p:nvSpPr>
            <p:cNvPr id="18" name="직사각형 17"/>
            <p:cNvSpPr/>
            <p:nvPr/>
          </p:nvSpPr>
          <p:spPr>
            <a:xfrm>
              <a:off x="755576" y="1165975"/>
              <a:ext cx="7632848" cy="523218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건강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검진 상설홍보관  운영</a:t>
              </a:r>
            </a:p>
          </p:txBody>
        </p:sp>
        <p:pic>
          <p:nvPicPr>
            <p:cNvPr id="19" name="그림 18" descr="132118373668.png"/>
            <p:cNvPicPr>
              <a:picLocks noChangeAspect="1"/>
            </p:cNvPicPr>
            <p:nvPr/>
          </p:nvPicPr>
          <p:blipFill>
            <a:blip r:embed="rId6" cstate="print"/>
            <a:srcRect l="53476" t="39020" r="32750" b="42079"/>
            <a:stretch>
              <a:fillRect/>
            </a:stretch>
          </p:blipFill>
          <p:spPr>
            <a:xfrm>
              <a:off x="215008" y="1215217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30888" y="6351193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2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44084" y="1196752"/>
            <a:ext cx="7440135" cy="5845967"/>
            <a:chOff x="757714" y="1021081"/>
            <a:chExt cx="7440135" cy="5068757"/>
          </a:xfrm>
        </p:grpSpPr>
        <p:grpSp>
          <p:nvGrpSpPr>
            <p:cNvPr id="18" name="그룹 18"/>
            <p:cNvGrpSpPr/>
            <p:nvPr/>
          </p:nvGrpSpPr>
          <p:grpSpPr>
            <a:xfrm>
              <a:off x="757714" y="1021081"/>
              <a:ext cx="7440135" cy="4228466"/>
              <a:chOff x="757714" y="1715770"/>
              <a:chExt cx="7440135" cy="4228466"/>
            </a:xfrm>
          </p:grpSpPr>
          <p:grpSp>
            <p:nvGrpSpPr>
              <p:cNvPr id="22" name="Group 20"/>
              <p:cNvGrpSpPr>
                <a:grpSpLocks/>
              </p:cNvGrpSpPr>
              <p:nvPr/>
            </p:nvGrpSpPr>
            <p:grpSpPr bwMode="auto">
              <a:xfrm>
                <a:off x="973137" y="1715770"/>
                <a:ext cx="7224712" cy="1079500"/>
                <a:chOff x="556" y="1093"/>
                <a:chExt cx="4551" cy="680"/>
              </a:xfrm>
            </p:grpSpPr>
            <p:pic>
              <p:nvPicPr>
                <p:cNvPr id="37" name="Picture 3" descr="그림12 copy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56" y="1093"/>
                  <a:ext cx="4551" cy="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Rectangle 8"/>
                <p:cNvSpPr>
                  <a:spLocks noChangeArrowheads="1"/>
                </p:cNvSpPr>
                <p:nvPr/>
              </p:nvSpPr>
              <p:spPr bwMode="auto">
                <a:xfrm>
                  <a:off x="1556" y="1340"/>
                  <a:ext cx="1021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ko-KR" altLang="en-US" sz="2800" dirty="0" smtClean="0">
                      <a:latin typeface="HY울릉도B" pitchFamily="18" charset="-127"/>
                      <a:ea typeface="HY울릉도B" pitchFamily="18" charset="-127"/>
                    </a:rPr>
                    <a:t>추진배경</a:t>
                  </a:r>
                  <a:endParaRPr lang="ko-KR" altLang="en-US" sz="2800" dirty="0">
                    <a:latin typeface="HY울릉도B" pitchFamily="18" charset="-127"/>
                    <a:ea typeface="HY울릉도B" pitchFamily="18" charset="-127"/>
                  </a:endParaRPr>
                </a:p>
              </p:txBody>
            </p:sp>
            <p:sp>
              <p:nvSpPr>
                <p:cNvPr id="39" name="Rectangle 8"/>
                <p:cNvSpPr>
                  <a:spLocks noChangeArrowheads="1"/>
                </p:cNvSpPr>
                <p:nvPr/>
              </p:nvSpPr>
              <p:spPr bwMode="auto">
                <a:xfrm>
                  <a:off x="960" y="1321"/>
                  <a:ext cx="278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2800" dirty="0" smtClean="0">
                      <a:solidFill>
                        <a:srgbClr val="000066"/>
                      </a:solidFill>
                      <a:latin typeface="휴먼둥근헤드라인" pitchFamily="18" charset="-127"/>
                      <a:ea typeface="휴먼둥근헤드라인" pitchFamily="18" charset="-127"/>
                    </a:rPr>
                    <a:t>1</a:t>
                  </a:r>
                  <a:endParaRPr lang="en-US" altLang="ko-KR" sz="2800" dirty="0">
                    <a:solidFill>
                      <a:srgbClr val="000066"/>
                    </a:solidFill>
                    <a:latin typeface="휴먼둥근헤드라인" pitchFamily="18" charset="-127"/>
                    <a:ea typeface="휴먼둥근헤드라인" pitchFamily="18" charset="-127"/>
                  </a:endParaRPr>
                </a:p>
              </p:txBody>
            </p:sp>
          </p:grpSp>
          <p:grpSp>
            <p:nvGrpSpPr>
              <p:cNvPr id="23" name="Group 20"/>
              <p:cNvGrpSpPr>
                <a:grpSpLocks/>
              </p:cNvGrpSpPr>
              <p:nvPr/>
            </p:nvGrpSpPr>
            <p:grpSpPr bwMode="auto">
              <a:xfrm>
                <a:off x="757714" y="2759076"/>
                <a:ext cx="7224712" cy="1079500"/>
                <a:chOff x="461" y="1011"/>
                <a:chExt cx="4551" cy="680"/>
              </a:xfrm>
            </p:grpSpPr>
            <p:pic>
              <p:nvPicPr>
                <p:cNvPr id="33" name="Picture 3" descr="그림12 copy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61" y="1011"/>
                  <a:ext cx="4551" cy="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Rectangle 8"/>
                <p:cNvSpPr>
                  <a:spLocks noChangeArrowheads="1"/>
                </p:cNvSpPr>
                <p:nvPr/>
              </p:nvSpPr>
              <p:spPr bwMode="auto">
                <a:xfrm>
                  <a:off x="1504" y="1259"/>
                  <a:ext cx="1005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ko-KR" altLang="en-US" sz="2800" b="1" dirty="0" smtClean="0">
                      <a:latin typeface="HY울릉도B" pitchFamily="18" charset="-127"/>
                      <a:ea typeface="HY울릉도B" pitchFamily="18" charset="-127"/>
                    </a:rPr>
                    <a:t>추진계획</a:t>
                  </a:r>
                  <a:endParaRPr lang="ko-KR" altLang="en-US" sz="2800" b="1" dirty="0">
                    <a:latin typeface="HY울릉도B" pitchFamily="18" charset="-127"/>
                    <a:ea typeface="HY울릉도B" pitchFamily="18" charset="-127"/>
                  </a:endParaRPr>
                </a:p>
              </p:txBody>
            </p:sp>
            <p:sp>
              <p:nvSpPr>
                <p:cNvPr id="36" name="Rectangle 8"/>
                <p:cNvSpPr>
                  <a:spLocks noChangeArrowheads="1"/>
                </p:cNvSpPr>
                <p:nvPr/>
              </p:nvSpPr>
              <p:spPr bwMode="auto">
                <a:xfrm>
                  <a:off x="960" y="1220"/>
                  <a:ext cx="276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2800" b="1" dirty="0">
                      <a:solidFill>
                        <a:srgbClr val="000066"/>
                      </a:solidFill>
                      <a:latin typeface="휴먼둥근헤드라인" pitchFamily="18" charset="-127"/>
                      <a:ea typeface="휴먼둥근헤드라인" pitchFamily="18" charset="-127"/>
                    </a:rPr>
                    <a:t>2</a:t>
                  </a:r>
                </a:p>
              </p:txBody>
            </p:sp>
          </p:grpSp>
          <p:grpSp>
            <p:nvGrpSpPr>
              <p:cNvPr id="24" name="Group 20"/>
              <p:cNvGrpSpPr>
                <a:grpSpLocks/>
              </p:cNvGrpSpPr>
              <p:nvPr/>
            </p:nvGrpSpPr>
            <p:grpSpPr bwMode="auto">
              <a:xfrm>
                <a:off x="757714" y="3850006"/>
                <a:ext cx="7224712" cy="1079500"/>
                <a:chOff x="533" y="1011"/>
                <a:chExt cx="4551" cy="680"/>
              </a:xfrm>
            </p:grpSpPr>
            <p:pic>
              <p:nvPicPr>
                <p:cNvPr id="30" name="Picture 3" descr="그림12 copy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33" y="1011"/>
                  <a:ext cx="4551" cy="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1562" y="1262"/>
                  <a:ext cx="1021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ko-KR" altLang="en-US" sz="2800" dirty="0" smtClean="0">
                      <a:latin typeface="HY울릉도B" pitchFamily="18" charset="-127"/>
                      <a:ea typeface="HY울릉도B" pitchFamily="18" charset="-127"/>
                    </a:rPr>
                    <a:t>추진내용</a:t>
                  </a:r>
                  <a:endParaRPr lang="ko-KR" altLang="en-US" sz="2800" dirty="0">
                    <a:latin typeface="HY울릉도B" pitchFamily="18" charset="-127"/>
                    <a:ea typeface="HY울릉도B" pitchFamily="18" charset="-127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>
                  <a:off x="1008" y="1243"/>
                  <a:ext cx="278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2800" dirty="0" smtClean="0">
                      <a:solidFill>
                        <a:srgbClr val="000066"/>
                      </a:solidFill>
                      <a:latin typeface="휴먼둥근헤드라인" pitchFamily="18" charset="-127"/>
                      <a:ea typeface="휴먼둥근헤드라인" pitchFamily="18" charset="-127"/>
                    </a:rPr>
                    <a:t>3</a:t>
                  </a:r>
                  <a:endParaRPr lang="en-US" altLang="ko-KR" sz="2800" dirty="0">
                    <a:solidFill>
                      <a:srgbClr val="000066"/>
                    </a:solidFill>
                    <a:latin typeface="휴먼둥근헤드라인" pitchFamily="18" charset="-127"/>
                    <a:ea typeface="휴먼둥근헤드라인" pitchFamily="18" charset="-127"/>
                  </a:endParaRPr>
                </a:p>
              </p:txBody>
            </p:sp>
          </p:grpSp>
          <p:grpSp>
            <p:nvGrpSpPr>
              <p:cNvPr id="25" name="Group 20"/>
              <p:cNvGrpSpPr>
                <a:grpSpLocks/>
              </p:cNvGrpSpPr>
              <p:nvPr/>
            </p:nvGrpSpPr>
            <p:grpSpPr bwMode="auto">
              <a:xfrm>
                <a:off x="757872" y="4864736"/>
                <a:ext cx="7224712" cy="1079500"/>
                <a:chOff x="608" y="1007"/>
                <a:chExt cx="4551" cy="680"/>
              </a:xfrm>
            </p:grpSpPr>
            <p:pic>
              <p:nvPicPr>
                <p:cNvPr id="27" name="Picture 3" descr="그림12 copy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08" y="1007"/>
                  <a:ext cx="4551" cy="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Rectangle 8"/>
                <p:cNvSpPr>
                  <a:spLocks noChangeArrowheads="1"/>
                </p:cNvSpPr>
                <p:nvPr/>
              </p:nvSpPr>
              <p:spPr bwMode="auto">
                <a:xfrm>
                  <a:off x="1556" y="1340"/>
                  <a:ext cx="116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2400" dirty="0">
                    <a:solidFill>
                      <a:schemeClr val="tx1"/>
                    </a:solidFill>
                    <a:latin typeface="HY울릉도B" pitchFamily="18" charset="-127"/>
                    <a:ea typeface="HY울릉도B" pitchFamily="18" charset="-127"/>
                  </a:endParaRPr>
                </a:p>
              </p:txBody>
            </p:sp>
            <p:sp>
              <p:nvSpPr>
                <p:cNvPr id="29" name="Rectangle 8"/>
                <p:cNvSpPr>
                  <a:spLocks noChangeArrowheads="1"/>
                </p:cNvSpPr>
                <p:nvPr/>
              </p:nvSpPr>
              <p:spPr bwMode="auto">
                <a:xfrm>
                  <a:off x="1090" y="1240"/>
                  <a:ext cx="278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bg1"/>
                  </a:outerShdw>
                </a:effectLst>
              </p:spPr>
              <p:txBody>
                <a:bodyPr wrap="none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2800" dirty="0">
                      <a:solidFill>
                        <a:srgbClr val="000066"/>
                      </a:solidFill>
                      <a:latin typeface="휴먼둥근헤드라인" pitchFamily="18" charset="-127"/>
                      <a:ea typeface="휴먼둥근헤드라인" pitchFamily="18" charset="-127"/>
                    </a:rPr>
                    <a:t>4</a:t>
                  </a:r>
                </a:p>
              </p:txBody>
            </p:sp>
          </p:grpSp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>
                <a:off x="2446972" y="5237326"/>
                <a:ext cx="2938625" cy="4536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ko-KR" altLang="en-US" sz="2800" dirty="0" smtClean="0">
                    <a:latin typeface="HY울릉도B" pitchFamily="18" charset="-127"/>
                    <a:ea typeface="HY울릉도B" pitchFamily="18" charset="-127"/>
                  </a:rPr>
                  <a:t>추진성과 및 제언</a:t>
                </a:r>
                <a:endParaRPr lang="ko-KR" altLang="en-US" sz="2800" dirty="0">
                  <a:latin typeface="HY울릉도B" pitchFamily="18" charset="-127"/>
                  <a:ea typeface="HY울릉도B" pitchFamily="18" charset="-127"/>
                </a:endParaRPr>
              </a:p>
            </p:txBody>
          </p:sp>
        </p:grp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526560" y="5566618"/>
              <a:ext cx="18473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ko-KR" sz="2800" dirty="0">
                <a:solidFill>
                  <a:srgbClr val="000066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95536" y="188640"/>
            <a:ext cx="381642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44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발표순서</a:t>
            </a:r>
            <a:endParaRPr kumimoji="0" lang="ko-KR" altLang="en-US" sz="4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922261" y="1126326"/>
            <a:ext cx="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3F6797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200" b="1" dirty="0">
              <a:solidFill>
                <a:srgbClr val="3F6797"/>
              </a:solidFill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922261" y="1864238"/>
            <a:ext cx="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>
                <a:solidFill>
                  <a:srgbClr val="3F6797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200" b="1" dirty="0">
              <a:solidFill>
                <a:srgbClr val="3F6797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15008" y="991181"/>
            <a:ext cx="8928992" cy="584773"/>
            <a:chOff x="215008" y="991181"/>
            <a:chExt cx="8928992" cy="584773"/>
          </a:xfrm>
        </p:grpSpPr>
        <p:sp>
          <p:nvSpPr>
            <p:cNvPr id="19" name="직사각형 18"/>
            <p:cNvSpPr/>
            <p:nvPr/>
          </p:nvSpPr>
          <p:spPr>
            <a:xfrm>
              <a:off x="755576" y="991181"/>
              <a:ext cx="8388424" cy="58477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400" b="1" spc="-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한컴 솔잎 M" pitchFamily="18" charset="-127"/>
                  <a:ea typeface="한컴 솔잎 M" pitchFamily="18" charset="-127"/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사업장 근로자에게 찾아가는 </a:t>
              </a:r>
              <a:r>
                <a:rPr lang="en-US" altLang="ko-KR" sz="2400" b="1" spc="-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- </a:t>
              </a:r>
              <a:r>
                <a:rPr lang="ko-KR" altLang="en-US" sz="3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</a:rPr>
                <a:t>일일 홍보관 운영</a:t>
              </a:r>
            </a:p>
          </p:txBody>
        </p:sp>
        <p:pic>
          <p:nvPicPr>
            <p:cNvPr id="20" name="그림 19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15008" y="1071201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5" name="그룹 4"/>
          <p:cNvGrpSpPr/>
          <p:nvPr/>
        </p:nvGrpSpPr>
        <p:grpSpPr>
          <a:xfrm>
            <a:off x="5796137" y="4653136"/>
            <a:ext cx="1720982" cy="1283950"/>
            <a:chOff x="6120071" y="4005064"/>
            <a:chExt cx="1540908" cy="1283950"/>
          </a:xfrm>
        </p:grpSpPr>
        <p:sp>
          <p:nvSpPr>
            <p:cNvPr id="157" name="Shape 157"/>
            <p:cNvSpPr/>
            <p:nvPr/>
          </p:nvSpPr>
          <p:spPr>
            <a:xfrm>
              <a:off x="6967546" y="4005064"/>
              <a:ext cx="82727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b="1"/>
              </a:lvl1pPr>
            </a:lstStyle>
            <a:p>
              <a:pPr lvl="0">
                <a:defRPr b="0"/>
              </a:pPr>
              <a:endParaRPr b="0" dirty="0"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6120071" y="4581128"/>
              <a:ext cx="1540908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/>
              <a:r>
                <a:rPr sz="2000" b="1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교육장소</a:t>
              </a:r>
              <a:r>
                <a:rPr sz="20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제공</a:t>
              </a:r>
              <a:endParaRPr lang="en-US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/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근로자</a:t>
              </a:r>
              <a:r>
                <a:rPr sz="20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모집</a:t>
              </a:r>
              <a:endParaRPr sz="2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084168" y="2924944"/>
            <a:ext cx="2506453" cy="1656184"/>
            <a:chOff x="6156175" y="1556792"/>
            <a:chExt cx="2310320" cy="1656184"/>
          </a:xfrm>
        </p:grpSpPr>
        <p:sp>
          <p:nvSpPr>
            <p:cNvPr id="155" name="Shape 155"/>
            <p:cNvSpPr/>
            <p:nvPr/>
          </p:nvSpPr>
          <p:spPr>
            <a:xfrm>
              <a:off x="6475070" y="2843644"/>
              <a:ext cx="85165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b="1"/>
              </a:lvl1pPr>
            </a:lstStyle>
            <a:p>
              <a:pPr lvl="0">
                <a:defRPr b="0"/>
              </a:pPr>
              <a:endParaRPr b="0" dirty="0"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6156175" y="1556792"/>
              <a:ext cx="2310320" cy="13234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lvl="0" algn="l"/>
              <a:r>
                <a:rPr sz="2000" b="1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사업장</a:t>
              </a:r>
              <a:r>
                <a:rPr sz="20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선정</a:t>
              </a:r>
              <a:endParaRPr lang="en-US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l"/>
              <a:r>
                <a:rPr lang="ko-KR" altLang="en-US" sz="20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건강부스 운영</a:t>
              </a:r>
              <a:endParaRPr lang="en-US" altLang="ko-KR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l"/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건강</a:t>
              </a:r>
              <a:r>
                <a:rPr sz="20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(암)</a:t>
              </a:r>
              <a:r>
                <a:rPr sz="2000" b="1" dirty="0" err="1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검진</a:t>
              </a:r>
              <a:r>
                <a:rPr sz="2000" b="1" dirty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홍보문</a:t>
              </a:r>
              <a:endParaRPr sz="2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lvl="0" algn="l"/>
              <a:r>
                <a:rPr sz="20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홍보용품</a:t>
              </a:r>
              <a:r>
                <a:rPr lang="en-US" sz="20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0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제공</a:t>
              </a:r>
              <a:endParaRPr sz="2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59" name="Shape 159"/>
          <p:cNvSpPr/>
          <p:nvPr/>
        </p:nvSpPr>
        <p:spPr>
          <a:xfrm>
            <a:off x="755576" y="4005064"/>
            <a:ext cx="223394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0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교육강사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지원</a:t>
            </a:r>
            <a:endParaRPr lang="en-US" sz="2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암 </a:t>
            </a:r>
            <a:r>
              <a:rPr sz="2000" b="1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홍보</a:t>
            </a:r>
            <a:r>
              <a:rPr sz="2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판넬</a:t>
            </a:r>
            <a:endParaRPr lang="en-US" sz="2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sz="20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암종</a:t>
            </a:r>
            <a:r>
              <a:rPr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모형</a:t>
            </a:r>
            <a:r>
              <a:rPr lang="en-US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전시</a:t>
            </a:r>
            <a:r>
              <a:rPr sz="20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/>
            <a:r>
              <a:rPr sz="2000" b="1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암예방</a:t>
            </a:r>
            <a:r>
              <a:rPr sz="20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sz="20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실천지침서</a:t>
            </a:r>
            <a:endParaRPr lang="en-US" sz="20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7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20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pic>
        <p:nvPicPr>
          <p:cNvPr id="48" name="그림 47" descr="4-01.png"/>
          <p:cNvPicPr>
            <a:picLocks noChangeAspect="1"/>
          </p:cNvPicPr>
          <p:nvPr/>
        </p:nvPicPr>
        <p:blipFill>
          <a:blip r:embed="rId3" cstate="print"/>
          <a:srcRect l="6266" t="5537" r="5752" b="5966"/>
          <a:stretch>
            <a:fillRect/>
          </a:stretch>
        </p:blipFill>
        <p:spPr>
          <a:xfrm>
            <a:off x="2987824" y="2204864"/>
            <a:ext cx="3006752" cy="3024336"/>
          </a:xfrm>
          <a:prstGeom prst="rect">
            <a:avLst/>
          </a:prstGeom>
        </p:spPr>
      </p:pic>
      <p:grpSp>
        <p:nvGrpSpPr>
          <p:cNvPr id="59" name="Group 17"/>
          <p:cNvGrpSpPr>
            <a:grpSpLocks/>
          </p:cNvGrpSpPr>
          <p:nvPr/>
        </p:nvGrpSpPr>
        <p:grpSpPr bwMode="auto">
          <a:xfrm>
            <a:off x="5868144" y="1916832"/>
            <a:ext cx="2808312" cy="933623"/>
            <a:chOff x="839" y="2098"/>
            <a:chExt cx="1178" cy="532"/>
          </a:xfrm>
        </p:grpSpPr>
        <p:sp>
          <p:nvSpPr>
            <p:cNvPr id="60" name="AutoShape 18"/>
            <p:cNvSpPr>
              <a:spLocks noChangeArrowheads="1"/>
            </p:cNvSpPr>
            <p:nvPr/>
          </p:nvSpPr>
          <p:spPr bwMode="auto">
            <a:xfrm>
              <a:off x="839" y="2098"/>
              <a:ext cx="1178" cy="5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66"/>
                </a:gs>
                <a:gs pos="50000">
                  <a:srgbClr val="CC0066">
                    <a:gamma/>
                    <a:shade val="13333"/>
                    <a:invGamma/>
                  </a:srgbClr>
                </a:gs>
                <a:gs pos="100000">
                  <a:srgbClr val="CC00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1" name="AutoShape 19"/>
            <p:cNvSpPr>
              <a:spLocks noChangeArrowheads="1"/>
            </p:cNvSpPr>
            <p:nvPr/>
          </p:nvSpPr>
          <p:spPr bwMode="auto">
            <a:xfrm>
              <a:off x="892" y="2205"/>
              <a:ext cx="1072" cy="2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55294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5529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2" name="AutoShape 20"/>
            <p:cNvSpPr>
              <a:spLocks noChangeArrowheads="1"/>
            </p:cNvSpPr>
            <p:nvPr/>
          </p:nvSpPr>
          <p:spPr bwMode="auto">
            <a:xfrm>
              <a:off x="903" y="2153"/>
              <a:ext cx="1050" cy="4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chemeClr val="bg1">
                    <a:gamma/>
                    <a:shade val="9529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5" name="AutoShape 23"/>
            <p:cNvSpPr>
              <a:spLocks noChangeArrowheads="1"/>
            </p:cNvSpPr>
            <p:nvPr/>
          </p:nvSpPr>
          <p:spPr bwMode="auto">
            <a:xfrm flipV="1">
              <a:off x="911" y="2578"/>
              <a:ext cx="1034" cy="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012160" y="2132856"/>
            <a:ext cx="291581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국민건강보험공단</a:t>
            </a:r>
            <a:endParaRPr kumimoji="0" lang="ko-KR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  <p:grpSp>
        <p:nvGrpSpPr>
          <p:cNvPr id="67" name="Group 3"/>
          <p:cNvGrpSpPr>
            <a:grpSpLocks/>
          </p:cNvGrpSpPr>
          <p:nvPr/>
        </p:nvGrpSpPr>
        <p:grpSpPr bwMode="auto">
          <a:xfrm>
            <a:off x="3779912" y="5157192"/>
            <a:ext cx="1800202" cy="898594"/>
            <a:chOff x="839" y="669"/>
            <a:chExt cx="1178" cy="538"/>
          </a:xfrm>
        </p:grpSpPr>
        <p:sp>
          <p:nvSpPr>
            <p:cNvPr id="68" name="AutoShape 4"/>
            <p:cNvSpPr>
              <a:spLocks noChangeArrowheads="1"/>
            </p:cNvSpPr>
            <p:nvPr/>
          </p:nvSpPr>
          <p:spPr bwMode="auto">
            <a:xfrm>
              <a:off x="839" y="675"/>
              <a:ext cx="1178" cy="5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1333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9" name="AutoShape 5"/>
            <p:cNvSpPr>
              <a:spLocks noChangeArrowheads="1"/>
            </p:cNvSpPr>
            <p:nvPr/>
          </p:nvSpPr>
          <p:spPr bwMode="auto">
            <a:xfrm>
              <a:off x="892" y="721"/>
              <a:ext cx="1072" cy="4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55294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5529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70" name="AutoShape 6"/>
            <p:cNvSpPr>
              <a:spLocks noChangeArrowheads="1"/>
            </p:cNvSpPr>
            <p:nvPr/>
          </p:nvSpPr>
          <p:spPr bwMode="auto">
            <a:xfrm>
              <a:off x="886" y="775"/>
              <a:ext cx="1084" cy="30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chemeClr val="bg1">
                    <a:gamma/>
                    <a:shade val="9529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</a:rPr>
                <a:t>  사업장</a:t>
              </a:r>
              <a:endParaRPr lang="ko-KR" altLang="en-US" dirty="0">
                <a:solidFill>
                  <a:schemeClr val="tx1"/>
                </a:solidFill>
                <a:latin typeface="HY헤드라인M" pitchFamily="18" charset="-127"/>
              </a:endParaRPr>
            </a:p>
          </p:txBody>
        </p:sp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911" y="669"/>
              <a:ext cx="1034" cy="518"/>
              <a:chOff x="766" y="1849"/>
              <a:chExt cx="1414" cy="712"/>
            </a:xfrm>
          </p:grpSpPr>
          <p:sp>
            <p:nvSpPr>
              <p:cNvPr id="72" name="AutoShape 8"/>
              <p:cNvSpPr>
                <a:spLocks noChangeArrowheads="1"/>
              </p:cNvSpPr>
              <p:nvPr/>
            </p:nvSpPr>
            <p:spPr bwMode="auto">
              <a:xfrm>
                <a:off x="766" y="1849"/>
                <a:ext cx="1414" cy="4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73" name="AutoShape 9"/>
              <p:cNvSpPr>
                <a:spLocks noChangeArrowheads="1"/>
              </p:cNvSpPr>
              <p:nvPr/>
            </p:nvSpPr>
            <p:spPr bwMode="auto">
              <a:xfrm flipV="1">
                <a:off x="766" y="2517"/>
                <a:ext cx="1414" cy="4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grpSp>
        <p:nvGrpSpPr>
          <p:cNvPr id="52" name="Group 10"/>
          <p:cNvGrpSpPr>
            <a:grpSpLocks/>
          </p:cNvGrpSpPr>
          <p:nvPr/>
        </p:nvGrpSpPr>
        <p:grpSpPr bwMode="auto">
          <a:xfrm>
            <a:off x="683568" y="2924944"/>
            <a:ext cx="2160240" cy="908367"/>
            <a:chOff x="839" y="1380"/>
            <a:chExt cx="1178" cy="538"/>
          </a:xfrm>
        </p:grpSpPr>
        <p:sp>
          <p:nvSpPr>
            <p:cNvPr id="53" name="AutoShape 11"/>
            <p:cNvSpPr>
              <a:spLocks noChangeArrowheads="1"/>
            </p:cNvSpPr>
            <p:nvPr/>
          </p:nvSpPr>
          <p:spPr bwMode="auto">
            <a:xfrm>
              <a:off x="839" y="1386"/>
              <a:ext cx="1178" cy="5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6699"/>
                </a:gs>
                <a:gs pos="50000">
                  <a:srgbClr val="006699">
                    <a:gamma/>
                    <a:shade val="13333"/>
                    <a:invGamma/>
                  </a:srgbClr>
                </a:gs>
                <a:gs pos="100000">
                  <a:srgbClr val="0066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4" name="AutoShape 12"/>
            <p:cNvSpPr>
              <a:spLocks noChangeArrowheads="1"/>
            </p:cNvSpPr>
            <p:nvPr/>
          </p:nvSpPr>
          <p:spPr bwMode="auto">
            <a:xfrm>
              <a:off x="892" y="1432"/>
              <a:ext cx="1072" cy="4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55294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5529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5" name="AutoShape 13"/>
            <p:cNvSpPr>
              <a:spLocks noChangeArrowheads="1"/>
            </p:cNvSpPr>
            <p:nvPr/>
          </p:nvSpPr>
          <p:spPr bwMode="auto">
            <a:xfrm>
              <a:off x="903" y="1494"/>
              <a:ext cx="1035" cy="31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chemeClr val="bg1">
                    <a:gamma/>
                    <a:shade val="9529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1pPr>
              <a:lvl2pPr marL="4572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2pPr>
              <a:lvl3pPr marL="9144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3pPr>
              <a:lvl4pPr marL="13716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4pPr>
              <a:lvl5pPr marL="1828800" algn="l" rtl="0" fontAlgn="base" latinLnBrk="1">
                <a:spcBef>
                  <a:spcPct val="50000"/>
                </a:spcBef>
                <a:spcAft>
                  <a:spcPct val="0"/>
                </a:spcAft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2400" b="1" kern="1200">
                  <a:solidFill>
                    <a:schemeClr val="bg1"/>
                  </a:solidFill>
                  <a:latin typeface="Verdana" pitchFamily="34" charset="0"/>
                  <a:ea typeface="HY헤드라인M" pitchFamily="18" charset="-127"/>
                  <a:cs typeface="+mn-cs"/>
                </a:defRPr>
              </a:lvl9pPr>
            </a:lstStyle>
            <a:p>
              <a:r>
                <a:rPr lang="ko-KR" altLang="en-US" dirty="0" smtClean="0">
                  <a:solidFill>
                    <a:schemeClr val="tx1"/>
                  </a:solidFill>
                </a:rPr>
                <a:t> </a:t>
              </a:r>
              <a:r>
                <a:rPr lang="ko-KR" altLang="en-US" dirty="0" err="1" smtClean="0">
                  <a:solidFill>
                    <a:schemeClr val="tx1"/>
                  </a:solidFill>
                </a:rPr>
                <a:t>지역암센터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6" name="Group 14"/>
            <p:cNvGrpSpPr>
              <a:grpSpLocks/>
            </p:cNvGrpSpPr>
            <p:nvPr/>
          </p:nvGrpSpPr>
          <p:grpSpPr bwMode="auto">
            <a:xfrm>
              <a:off x="911" y="1380"/>
              <a:ext cx="1034" cy="518"/>
              <a:chOff x="766" y="1849"/>
              <a:chExt cx="1414" cy="712"/>
            </a:xfrm>
          </p:grpSpPr>
          <p:sp>
            <p:nvSpPr>
              <p:cNvPr id="57" name="AutoShape 15"/>
              <p:cNvSpPr>
                <a:spLocks noChangeArrowheads="1"/>
              </p:cNvSpPr>
              <p:nvPr/>
            </p:nvSpPr>
            <p:spPr bwMode="auto">
              <a:xfrm>
                <a:off x="766" y="1849"/>
                <a:ext cx="1414" cy="4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58" name="AutoShape 16"/>
              <p:cNvSpPr>
                <a:spLocks noChangeArrowheads="1"/>
              </p:cNvSpPr>
              <p:nvPr/>
            </p:nvSpPr>
            <p:spPr bwMode="auto">
              <a:xfrm flipV="1">
                <a:off x="766" y="2517"/>
                <a:ext cx="1414" cy="4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>
                      <a:alpha val="60001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1pPr>
                <a:lvl2pPr marL="4572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2pPr>
                <a:lvl3pPr marL="9144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3pPr>
                <a:lvl4pPr marL="13716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4pPr>
                <a:lvl5pPr marL="1828800" algn="l" rtl="0" fontAlgn="base" latinLnBrk="1">
                  <a:spcBef>
                    <a:spcPct val="50000"/>
                  </a:spcBef>
                  <a:spcAft>
                    <a:spcPct val="0"/>
                  </a:spcAft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2400" b="1" kern="1200">
                    <a:solidFill>
                      <a:schemeClr val="bg1"/>
                    </a:solidFill>
                    <a:latin typeface="Verdana" pitchFamily="34" charset="0"/>
                    <a:ea typeface="HY헤드라인M" pitchFamily="18" charset="-127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132118373668.png"/>
          <p:cNvPicPr>
            <a:picLocks noChangeAspect="1"/>
          </p:cNvPicPr>
          <p:nvPr/>
        </p:nvPicPr>
        <p:blipFill>
          <a:blip r:embed="rId2" cstate="print"/>
          <a:srcRect l="53476" t="39020" r="32750" b="42079"/>
          <a:stretch>
            <a:fillRect/>
          </a:stretch>
        </p:blipFill>
        <p:spPr>
          <a:xfrm>
            <a:off x="143000" y="999193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63" name="그룹 62"/>
          <p:cNvGrpSpPr/>
          <p:nvPr/>
        </p:nvGrpSpPr>
        <p:grpSpPr>
          <a:xfrm>
            <a:off x="179512" y="5061081"/>
            <a:ext cx="5328592" cy="461663"/>
            <a:chOff x="251520" y="2570416"/>
            <a:chExt cx="5328592" cy="461663"/>
          </a:xfrm>
          <a:noFill/>
        </p:grpSpPr>
        <p:sp>
          <p:nvSpPr>
            <p:cNvPr id="64" name="직사각형 63"/>
            <p:cNvSpPr/>
            <p:nvPr/>
          </p:nvSpPr>
          <p:spPr>
            <a:xfrm>
              <a:off x="807830" y="2570416"/>
              <a:ext cx="4772282" cy="461663"/>
            </a:xfrm>
            <a:prstGeom prst="rect">
              <a:avLst/>
            </a:prstGeom>
            <a:grpFill/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l" rtl="0" latinLnBrk="1" hangingPunct="0"/>
              <a:r>
                <a:rPr lang="ko-KR" altLang="en-US" sz="2400" b="1" dirty="0" smtClean="0">
                  <a:solidFill>
                    <a:schemeClr val="tx1"/>
                  </a:solidFill>
                </a:rPr>
                <a:t>운영기간 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: 2014. 5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월 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~ 8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월</a:t>
              </a:r>
              <a:endParaRPr lang="ko-KR" altLang="en-US" sz="32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5" name="그림 64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51520" y="2585223"/>
              <a:ext cx="459052" cy="432048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69" name="그룹 68"/>
          <p:cNvGrpSpPr/>
          <p:nvPr/>
        </p:nvGrpSpPr>
        <p:grpSpPr>
          <a:xfrm>
            <a:off x="179512" y="5775649"/>
            <a:ext cx="7848872" cy="461663"/>
            <a:chOff x="251520" y="2570416"/>
            <a:chExt cx="7848872" cy="461663"/>
          </a:xfrm>
          <a:noFill/>
        </p:grpSpPr>
        <p:sp>
          <p:nvSpPr>
            <p:cNvPr id="70" name="직사각형 69"/>
            <p:cNvSpPr/>
            <p:nvPr/>
          </p:nvSpPr>
          <p:spPr>
            <a:xfrm>
              <a:off x="807830" y="2570416"/>
              <a:ext cx="7292562" cy="461663"/>
            </a:xfrm>
            <a:prstGeom prst="rect">
              <a:avLst/>
            </a:prstGeom>
            <a:grpFill/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l" rtl="0" latinLnBrk="1" hangingPunct="0"/>
              <a:r>
                <a:rPr lang="ko-KR" altLang="en-US" sz="2400" b="1" dirty="0" smtClean="0">
                  <a:solidFill>
                    <a:schemeClr val="tx1"/>
                  </a:solidFill>
                </a:rPr>
                <a:t>운영 사업장 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: 4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개소 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5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회 실시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근로자 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1,010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명 참석</a:t>
              </a:r>
            </a:p>
          </p:txBody>
        </p:sp>
        <p:pic>
          <p:nvPicPr>
            <p:cNvPr id="71" name="그림 70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51520" y="2585223"/>
              <a:ext cx="459052" cy="432048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72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21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251520" y="116632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7504" y="1700808"/>
            <a:ext cx="9036496" cy="3641525"/>
            <a:chOff x="107504" y="1743100"/>
            <a:chExt cx="9036496" cy="3641525"/>
          </a:xfrm>
        </p:grpSpPr>
        <p:grpSp>
          <p:nvGrpSpPr>
            <p:cNvPr id="100" name="그룹 99"/>
            <p:cNvGrpSpPr/>
            <p:nvPr/>
          </p:nvGrpSpPr>
          <p:grpSpPr>
            <a:xfrm>
              <a:off x="1863211" y="1743100"/>
              <a:ext cx="1980000" cy="2639913"/>
              <a:chOff x="4761102" y="1052736"/>
              <a:chExt cx="1980000" cy="2639913"/>
            </a:xfrm>
          </p:grpSpPr>
          <p:sp>
            <p:nvSpPr>
              <p:cNvPr id="101" name="순서도: 지연 100"/>
              <p:cNvSpPr/>
              <p:nvPr/>
            </p:nvSpPr>
            <p:spPr>
              <a:xfrm rot="16200000">
                <a:off x="4680040" y="1304736"/>
                <a:ext cx="2160000" cy="1656000"/>
              </a:xfrm>
              <a:prstGeom prst="flowChartDelay">
                <a:avLst/>
              </a:prstGeom>
              <a:blipFill dpi="0" rotWithShape="0">
                <a:blip r:embed="rId3" cstate="print"/>
                <a:srcRect/>
                <a:stretch>
                  <a:fillRect/>
                </a:stretch>
              </a:blipFill>
              <a:ln w="25400" cap="flat">
                <a:noFill/>
                <a:prstDash val="solid"/>
                <a:beve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cross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4761102" y="2180481"/>
                <a:ext cx="1980000" cy="15121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5000"/>
                    </a:schemeClr>
                  </a:gs>
                  <a:gs pos="60000">
                    <a:schemeClr val="bg1"/>
                  </a:gs>
                </a:gsLst>
                <a:lin ang="5400000" scaled="0"/>
                <a:tileRect/>
              </a:gra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5382894" y="1743100"/>
              <a:ext cx="1980000" cy="2639912"/>
              <a:chOff x="2872383" y="188641"/>
              <a:chExt cx="1980000" cy="2639912"/>
            </a:xfrm>
          </p:grpSpPr>
          <p:sp>
            <p:nvSpPr>
              <p:cNvPr id="97" name="순서도: 지연 96"/>
              <p:cNvSpPr/>
              <p:nvPr/>
            </p:nvSpPr>
            <p:spPr>
              <a:xfrm rot="16200000">
                <a:off x="2780910" y="440641"/>
                <a:ext cx="2160000" cy="1656000"/>
              </a:xfrm>
              <a:prstGeom prst="flowChartDelay">
                <a:avLst/>
              </a:prstGeom>
              <a:blipFill dpi="0" rotWithShape="0">
                <a:blip r:embed="rId4" cstate="print"/>
                <a:srcRect/>
                <a:stretch>
                  <a:fillRect/>
                </a:stretch>
              </a:blipFill>
              <a:ln w="25400" cap="flat">
                <a:noFill/>
                <a:prstDash val="solid"/>
                <a:beve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cross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2872383" y="1316385"/>
                <a:ext cx="1980000" cy="15121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5000"/>
                    </a:schemeClr>
                  </a:gs>
                  <a:gs pos="60000">
                    <a:schemeClr val="bg1"/>
                  </a:gs>
                </a:gsLst>
                <a:lin ang="5400000" scaled="0"/>
                <a:tileRect/>
              </a:gra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107504" y="1743100"/>
              <a:ext cx="1980000" cy="3622475"/>
              <a:chOff x="-1815864" y="1269000"/>
              <a:chExt cx="1980000" cy="3622475"/>
            </a:xfrm>
          </p:grpSpPr>
          <p:sp>
            <p:nvSpPr>
              <p:cNvPr id="28" name="순서도: 지연 27"/>
              <p:cNvSpPr/>
              <p:nvPr/>
            </p:nvSpPr>
            <p:spPr>
              <a:xfrm rot="16200000">
                <a:off x="-1908000" y="1521000"/>
                <a:ext cx="2160000" cy="1656000"/>
              </a:xfrm>
              <a:prstGeom prst="flowChartDelay">
                <a:avLst/>
              </a:prstGeom>
              <a:blipFill dpi="0" rotWithShape="0">
                <a:blip r:embed="rId5" cstate="print"/>
                <a:srcRect/>
                <a:stretch>
                  <a:fillRect/>
                </a:stretch>
              </a:blipFill>
              <a:ln w="25400" cap="flat">
                <a:noFill/>
                <a:prstDash val="solid"/>
                <a:beve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cross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-1815864" y="2392553"/>
                <a:ext cx="1980000" cy="15121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5000"/>
                    </a:schemeClr>
                  </a:gs>
                  <a:gs pos="60000">
                    <a:schemeClr val="bg1"/>
                  </a:gs>
                </a:gsLst>
                <a:lin ang="5400000" scaled="0"/>
                <a:tileRect/>
              </a:gra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-1664639" y="2983475"/>
                <a:ext cx="1620000" cy="19080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8000000" scaled="0"/>
              </a:gradFill>
              <a:ln/>
              <a:scene3d>
                <a:camera prst="orthographicFront">
                  <a:rot lat="17099985" lon="0" rev="0"/>
                </a:camera>
                <a:lightRig rig="harsh" dir="t"/>
              </a:scene3d>
              <a:sp3d>
                <a:bevelT/>
                <a:bevelB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  <a:flatTx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8" name="AutoShape 14"/>
              <p:cNvSpPr>
                <a:spLocks noChangeArrowheads="1"/>
              </p:cNvSpPr>
              <p:nvPr/>
            </p:nvSpPr>
            <p:spPr bwMode="auto">
              <a:xfrm>
                <a:off x="-1565916" y="3738157"/>
                <a:ext cx="1341437" cy="420688"/>
              </a:xfrm>
              <a:prstGeom prst="parallelogram">
                <a:avLst>
                  <a:gd name="adj" fmla="val 0"/>
                </a:avLst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ko-KR" altLang="en-US" sz="2400" spc="-150" dirty="0" smtClean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헤드라인M" pitchFamily="18" charset="-127"/>
                    <a:ea typeface="HY헤드라인M" pitchFamily="18" charset="-127"/>
                    <a:cs typeface="굴림" pitchFamily="50" charset="-127"/>
                  </a:rPr>
                  <a:t>건강강좌</a:t>
                </a:r>
                <a:endParaRPr lang="ko-KR" sz="2400" spc="-150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endParaRP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3635752" y="1743100"/>
              <a:ext cx="1980000" cy="3626665"/>
              <a:chOff x="2843808" y="1052737"/>
              <a:chExt cx="1980000" cy="3626665"/>
            </a:xfrm>
          </p:grpSpPr>
          <p:sp>
            <p:nvSpPr>
              <p:cNvPr id="33" name="순서도: 지연 32"/>
              <p:cNvSpPr/>
              <p:nvPr/>
            </p:nvSpPr>
            <p:spPr>
              <a:xfrm rot="16200000">
                <a:off x="2736008" y="1304737"/>
                <a:ext cx="2160000" cy="1656000"/>
              </a:xfrm>
              <a:prstGeom prst="flowChartDelay">
                <a:avLst/>
              </a:prstGeom>
              <a:blipFill dpi="0" rotWithShape="0">
                <a:blip r:embed="rId6" cstate="print"/>
                <a:srcRect/>
                <a:stretch>
                  <a:fillRect/>
                </a:stretch>
              </a:blipFill>
              <a:ln w="25400" cap="flat">
                <a:noFill/>
                <a:prstDash val="solid"/>
                <a:beve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cross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843808" y="2180480"/>
                <a:ext cx="1980000" cy="15121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5000"/>
                    </a:schemeClr>
                  </a:gs>
                  <a:gs pos="60000">
                    <a:schemeClr val="bg1"/>
                  </a:gs>
                </a:gsLst>
                <a:lin ang="5400000" scaled="0"/>
                <a:tileRect/>
              </a:gra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2995033" y="2771402"/>
                <a:ext cx="1620000" cy="19080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8000000" scaled="0"/>
              </a:gradFill>
              <a:ln/>
              <a:scene3d>
                <a:camera prst="orthographicFront">
                  <a:rot lat="17099985" lon="0" rev="0"/>
                </a:camera>
                <a:lightRig rig="harsh" dir="t"/>
              </a:scene3d>
              <a:sp3d>
                <a:bevelT/>
                <a:bevelB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  <a:flatTx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48" name="AutoShape 14"/>
              <p:cNvSpPr>
                <a:spLocks noChangeArrowheads="1"/>
              </p:cNvSpPr>
              <p:nvPr/>
            </p:nvSpPr>
            <p:spPr bwMode="auto">
              <a:xfrm>
                <a:off x="3093756" y="3526084"/>
                <a:ext cx="1341437" cy="420688"/>
              </a:xfrm>
              <a:prstGeom prst="parallelogram">
                <a:avLst>
                  <a:gd name="adj" fmla="val 0"/>
                </a:avLst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ko-KR" altLang="en-US" sz="2400" b="1" spc="-300" dirty="0" err="1" smtClean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헤드라인M" pitchFamily="18" charset="-127"/>
                    <a:ea typeface="HY헤드라인M" pitchFamily="18" charset="-127"/>
                    <a:cs typeface="굴림" pitchFamily="50" charset="-127"/>
                  </a:rPr>
                  <a:t>암검진홍보</a:t>
                </a:r>
                <a:endParaRPr lang="ko-KR" sz="2400" b="1" spc="-300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7164000" y="1743100"/>
              <a:ext cx="1980000" cy="3641525"/>
              <a:chOff x="6876256" y="1052736"/>
              <a:chExt cx="1980000" cy="3641525"/>
            </a:xfrm>
          </p:grpSpPr>
          <p:sp>
            <p:nvSpPr>
              <p:cNvPr id="35" name="순서도: 지연 34"/>
              <p:cNvSpPr/>
              <p:nvPr/>
            </p:nvSpPr>
            <p:spPr>
              <a:xfrm rot="16200000">
                <a:off x="6768272" y="1304736"/>
                <a:ext cx="2160000" cy="1656000"/>
              </a:xfrm>
              <a:prstGeom prst="flowChartDelay">
                <a:avLst/>
              </a:prstGeom>
              <a:blipFill dpi="0" rotWithShape="0">
                <a:blip r:embed="rId7" cstate="print"/>
                <a:srcRect/>
                <a:stretch>
                  <a:fillRect/>
                </a:stretch>
              </a:blipFill>
              <a:ln w="25400" cap="flat">
                <a:noFill/>
                <a:prstDash val="solid"/>
                <a:beve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cross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6876256" y="2195339"/>
                <a:ext cx="1980000" cy="15121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45000"/>
                    </a:schemeClr>
                  </a:gs>
                  <a:gs pos="60000">
                    <a:schemeClr val="bg1"/>
                  </a:gs>
                </a:gsLst>
                <a:lin ang="5400000" scaled="0"/>
                <a:tileRect/>
              </a:gra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  <a:softEdge rad="1270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7027481" y="2786261"/>
                <a:ext cx="1620000" cy="19080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8000000" scaled="0"/>
              </a:gradFill>
              <a:ln/>
              <a:scene3d>
                <a:camera prst="orthographicFront">
                  <a:rot lat="17099985" lon="0" rev="0"/>
                </a:camera>
                <a:lightRig rig="harsh" dir="t"/>
              </a:scene3d>
              <a:sp3d>
                <a:bevelT/>
                <a:bevelB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  <a:flatTx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55" name="AutoShape 14"/>
              <p:cNvSpPr>
                <a:spLocks noChangeArrowheads="1"/>
              </p:cNvSpPr>
              <p:nvPr/>
            </p:nvSpPr>
            <p:spPr bwMode="auto">
              <a:xfrm>
                <a:off x="7126204" y="3569518"/>
                <a:ext cx="1341437" cy="420688"/>
              </a:xfrm>
              <a:prstGeom prst="parallelogram">
                <a:avLst>
                  <a:gd name="adj" fmla="val 0"/>
                </a:avLst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ko-KR" altLang="en-US" sz="2000" b="1" spc="-300" dirty="0" smtClean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헤드라인M" pitchFamily="18" charset="-127"/>
                    <a:ea typeface="HY헤드라인M" pitchFamily="18" charset="-127"/>
                    <a:cs typeface="굴림" pitchFamily="50" charset="-127"/>
                  </a:rPr>
                  <a:t>건강부스 운영</a:t>
                </a:r>
                <a:endParaRPr lang="ko-KR" sz="2000" b="1" spc="-300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endParaRPr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251520" y="3557017"/>
              <a:ext cx="1698540" cy="579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sz="1500" b="1" spc="-150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조기암검진의</a:t>
              </a:r>
              <a:r>
                <a:rPr sz="1500" b="1" spc="-150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sz="1500" b="1" spc="-150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중요성</a:t>
              </a:r>
              <a:endParaRPr lang="en-US" sz="1500" b="1" spc="-15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sz="1500" b="1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암예방</a:t>
              </a:r>
              <a:r>
                <a:rPr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sz="1500" b="1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수칙</a:t>
              </a:r>
              <a:endParaRPr sz="15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8" name="Shape 207"/>
            <p:cNvSpPr/>
            <p:nvPr/>
          </p:nvSpPr>
          <p:spPr>
            <a:xfrm>
              <a:off x="2089827" y="3566542"/>
              <a:ext cx="1573506" cy="579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암 </a:t>
              </a:r>
              <a:r>
                <a:rPr lang="ko-KR" altLang="en-US" sz="1500" b="1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홍보판넬</a:t>
              </a: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 전시</a:t>
              </a:r>
              <a:endParaRPr lang="en-US" altLang="ko-KR" sz="15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암 모형전시</a:t>
              </a:r>
              <a:endParaRPr sz="15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9" name="Shape 207"/>
            <p:cNvSpPr/>
            <p:nvPr/>
          </p:nvSpPr>
          <p:spPr>
            <a:xfrm>
              <a:off x="3858613" y="3557017"/>
              <a:ext cx="1698540" cy="579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암예방</a:t>
              </a: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 실천지침서</a:t>
              </a:r>
              <a:endParaRPr lang="en-US" altLang="ko-KR" sz="15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홍보용품</a:t>
              </a:r>
              <a:endParaRPr sz="15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0" name="Shape 207"/>
            <p:cNvSpPr/>
            <p:nvPr/>
          </p:nvSpPr>
          <p:spPr>
            <a:xfrm>
              <a:off x="5671170" y="3557017"/>
              <a:ext cx="1477325" cy="579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spc="-150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유방자가검진시기</a:t>
              </a:r>
              <a:endParaRPr lang="en-US" altLang="ko-KR" sz="1500" b="1" spc="-15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암 증상</a:t>
              </a:r>
              <a:endParaRPr sz="15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1" name="Shape 207"/>
            <p:cNvSpPr/>
            <p:nvPr/>
          </p:nvSpPr>
          <p:spPr>
            <a:xfrm>
              <a:off x="7524328" y="3557017"/>
              <a:ext cx="1121459" cy="579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err="1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체성분</a:t>
              </a: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 분석</a:t>
              </a:r>
              <a:endParaRPr lang="en-US" altLang="ko-KR" sz="15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marL="342900" lvl="0" indent="-342900" algn="l">
                <a:lnSpc>
                  <a:spcPts val="1600"/>
                </a:lnSpc>
                <a:spcBef>
                  <a:spcPts val="600"/>
                </a:spcBef>
                <a:buFont typeface="Arial"/>
              </a:pPr>
              <a:r>
                <a:rPr lang="ko-KR" altLang="en-US" sz="1500" b="1" dirty="0" smtClean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결과 상담</a:t>
              </a:r>
              <a:endParaRPr sz="15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179512" y="3645024"/>
              <a:ext cx="1944216" cy="396032"/>
              <a:chOff x="179512" y="3645024"/>
              <a:chExt cx="1944216" cy="396032"/>
            </a:xfrm>
          </p:grpSpPr>
          <p:pic>
            <p:nvPicPr>
              <p:cNvPr id="83" name="Picture 6" descr="글머리 기호_blu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9512" y="3645024"/>
                <a:ext cx="112044" cy="1080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4" name="Picture 6" descr="글머리 기호_blu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9512" y="3933056"/>
                <a:ext cx="112044" cy="1080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5" name="Picture 6" descr="글머리 기호_blu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11684" y="3645024"/>
                <a:ext cx="112044" cy="10800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6" name="Picture 6" descr="글머리 기호_blu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11684" y="3933056"/>
                <a:ext cx="112044" cy="1080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87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4712" y="3645024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8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7048" y="3933056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9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85957" y="3645024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0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77448" y="3645024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1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80112" y="3933056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2" name="Picture 6" descr="글머리 기호_blu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80312" y="3933056"/>
              <a:ext cx="112044" cy="10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3" name="직사각형 92"/>
            <p:cNvSpPr/>
            <p:nvPr/>
          </p:nvSpPr>
          <p:spPr>
            <a:xfrm>
              <a:off x="2022853" y="3461766"/>
              <a:ext cx="1620000" cy="1908000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000000" scaled="0"/>
            </a:gradFill>
            <a:ln/>
            <a:scene3d>
              <a:camera prst="orthographicFront">
                <a:rot lat="17099985" lon="0" rev="0"/>
              </a:camera>
              <a:lightRig rig="harsh" dir="t"/>
            </a:scene3d>
            <a:sp3d>
              <a:bevelT/>
              <a:bevelB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  <a:flatTx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1916814" y="4191471"/>
              <a:ext cx="17620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400" b="1" spc="-300" dirty="0" err="1" smtClean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rPr>
                <a:t>암홍보관운영</a:t>
              </a:r>
              <a:endParaRPr lang="ko-KR" altLang="ko-KR" sz="2400" b="1" spc="-3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5551101" y="3461767"/>
              <a:ext cx="1620000" cy="1908000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8000000" scaled="0"/>
            </a:gradFill>
            <a:ln/>
            <a:scene3d>
              <a:camera prst="orthographicFront">
                <a:rot lat="17099985" lon="0" rev="0"/>
              </a:camera>
              <a:lightRig rig="harsh" dir="t"/>
            </a:scene3d>
            <a:sp3d>
              <a:bevelT/>
              <a:bevelB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  <a:flatTx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4067944" y="4142112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2000" b="1" spc="-300" dirty="0" smtClean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rPr>
                <a:t>유방암</a:t>
              </a:r>
              <a:endParaRPr lang="en-US" altLang="ko-KR" sz="2000" b="1" spc="-300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endParaRPr>
            </a:p>
            <a:p>
              <a:pPr algn="ctr">
                <a:defRPr/>
              </a:pPr>
              <a:r>
                <a:rPr lang="ko-KR" altLang="en-US" sz="2000" b="1" spc="-300" dirty="0" smtClean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  <a:cs typeface="굴림" pitchFamily="50" charset="-127"/>
                </a:rPr>
                <a:t>자가검진체험</a:t>
              </a:r>
              <a:endParaRPr lang="ko-KR" altLang="ko-KR" sz="2000" b="1" spc="-3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755576" y="980728"/>
            <a:ext cx="7632848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사업장 </a:t>
            </a:r>
            <a:r>
              <a:rPr lang="ko-KR" alt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일일홍보관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운영 프로그램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11994339" y="3917796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22</a:t>
            </a:fld>
            <a:endParaRPr sz="1200"/>
          </a:p>
        </p:txBody>
      </p:sp>
      <p:grpSp>
        <p:nvGrpSpPr>
          <p:cNvPr id="4" name="그룹 250"/>
          <p:cNvGrpSpPr/>
          <p:nvPr/>
        </p:nvGrpSpPr>
        <p:grpSpPr>
          <a:xfrm>
            <a:off x="179512" y="1167137"/>
            <a:ext cx="8424936" cy="461663"/>
            <a:chOff x="143000" y="2823321"/>
            <a:chExt cx="7635298" cy="461663"/>
          </a:xfrm>
        </p:grpSpPr>
        <p:sp>
          <p:nvSpPr>
            <p:cNvPr id="252" name="직사각형 251"/>
            <p:cNvSpPr/>
            <p:nvPr/>
          </p:nvSpPr>
          <p:spPr>
            <a:xfrm>
              <a:off x="683568" y="2823321"/>
              <a:ext cx="7094730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연중 수검 분위기 조성으로 지속적인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수검률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우위 점유</a:t>
              </a:r>
            </a:p>
          </p:txBody>
        </p:sp>
        <p:pic>
          <p:nvPicPr>
            <p:cNvPr id="253" name="그림 252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143000" y="284178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6" name="그룹 243"/>
          <p:cNvGrpSpPr/>
          <p:nvPr/>
        </p:nvGrpSpPr>
        <p:grpSpPr>
          <a:xfrm>
            <a:off x="1115616" y="2756816"/>
            <a:ext cx="7144666" cy="3393397"/>
            <a:chOff x="451670" y="1316936"/>
            <a:chExt cx="7144666" cy="3393397"/>
          </a:xfrm>
        </p:grpSpPr>
        <p:grpSp>
          <p:nvGrpSpPr>
            <p:cNvPr id="7" name="그룹 228"/>
            <p:cNvGrpSpPr/>
            <p:nvPr/>
          </p:nvGrpSpPr>
          <p:grpSpPr>
            <a:xfrm>
              <a:off x="555293" y="1316936"/>
              <a:ext cx="1082026" cy="456160"/>
              <a:chOff x="378521" y="1112324"/>
              <a:chExt cx="1082026" cy="456160"/>
            </a:xfrm>
          </p:grpSpPr>
          <p:pic>
            <p:nvPicPr>
              <p:cNvPr id="82" name="Picture 21" descr="1rightarrow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521" y="1215613"/>
                <a:ext cx="354028" cy="352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" name="TextBox 116"/>
              <p:cNvSpPr txBox="1">
                <a:spLocks noChangeArrowheads="1"/>
              </p:cNvSpPr>
              <p:nvPr/>
            </p:nvSpPr>
            <p:spPr bwMode="auto">
              <a:xfrm>
                <a:off x="650812" y="1112324"/>
                <a:ext cx="809735" cy="456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46952" tIns="73474" rIns="146952" bIns="73474">
                <a:spAutoFit/>
              </a:bodyPr>
              <a:lstStyle/>
              <a:p>
                <a:pPr algn="ctr"/>
                <a:r>
                  <a:rPr lang="ko-KR" altLang="en-US" sz="2000" dirty="0" smtClean="0">
                    <a:latin typeface="HY헤드라인M" pitchFamily="18" charset="-127"/>
                    <a:ea typeface="HY헤드라인M" pitchFamily="18" charset="-127"/>
                  </a:rPr>
                  <a:t>지역</a:t>
                </a:r>
                <a:endParaRPr lang="ko-KR" altLang="en-US" sz="20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8" name="그룹 236"/>
            <p:cNvGrpSpPr/>
            <p:nvPr/>
          </p:nvGrpSpPr>
          <p:grpSpPr>
            <a:xfrm>
              <a:off x="451670" y="2421168"/>
              <a:ext cx="2016224" cy="2237881"/>
              <a:chOff x="251521" y="2280325"/>
              <a:chExt cx="2016224" cy="2237881"/>
            </a:xfrm>
          </p:grpSpPr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289836" y="4025983"/>
                <a:ext cx="1679078" cy="78986"/>
              </a:xfrm>
              <a:custGeom>
                <a:avLst/>
                <a:gdLst>
                  <a:gd name="T0" fmla="*/ 0 w 2432"/>
                  <a:gd name="T1" fmla="*/ 2147483647 h 49"/>
                  <a:gd name="T2" fmla="*/ 2147483647 w 2432"/>
                  <a:gd name="T3" fmla="*/ 2147483647 h 49"/>
                  <a:gd name="T4" fmla="*/ 2147483647 w 2432"/>
                  <a:gd name="T5" fmla="*/ 0 h 49"/>
                  <a:gd name="T6" fmla="*/ 0 w 2432"/>
                  <a:gd name="T7" fmla="*/ 0 h 49"/>
                  <a:gd name="T8" fmla="*/ 0 w 2432"/>
                  <a:gd name="T9" fmla="*/ 214748364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2"/>
                  <a:gd name="T16" fmla="*/ 0 h 49"/>
                  <a:gd name="T17" fmla="*/ 2432 w 24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2" h="49">
                    <a:moveTo>
                      <a:pt x="0" y="49"/>
                    </a:moveTo>
                    <a:lnTo>
                      <a:pt x="2430" y="49"/>
                    </a:lnTo>
                    <a:lnTo>
                      <a:pt x="2432" y="0"/>
                    </a:lnTo>
                    <a:lnTo>
                      <a:pt x="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Freeform 77"/>
              <p:cNvSpPr>
                <a:spLocks/>
              </p:cNvSpPr>
              <p:nvPr/>
            </p:nvSpPr>
            <p:spPr bwMode="auto">
              <a:xfrm>
                <a:off x="1970093" y="3810965"/>
                <a:ext cx="272379" cy="294003"/>
              </a:xfrm>
              <a:custGeom>
                <a:avLst/>
                <a:gdLst>
                  <a:gd name="T0" fmla="*/ 0 w 244"/>
                  <a:gd name="T1" fmla="*/ 2147483647 h 212"/>
                  <a:gd name="T2" fmla="*/ 2147483647 w 244"/>
                  <a:gd name="T3" fmla="*/ 2147483647 h 212"/>
                  <a:gd name="T4" fmla="*/ 2147483647 w 244"/>
                  <a:gd name="T5" fmla="*/ 0 h 212"/>
                  <a:gd name="T6" fmla="*/ 0 w 244"/>
                  <a:gd name="T7" fmla="*/ 2147483647 h 212"/>
                  <a:gd name="T8" fmla="*/ 0 w 244"/>
                  <a:gd name="T9" fmla="*/ 2147483647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"/>
                  <a:gd name="T16" fmla="*/ 0 h 212"/>
                  <a:gd name="T17" fmla="*/ 244 w 244"/>
                  <a:gd name="T18" fmla="*/ 212 h 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" h="212">
                    <a:moveTo>
                      <a:pt x="0" y="212"/>
                    </a:moveTo>
                    <a:lnTo>
                      <a:pt x="242" y="50"/>
                    </a:lnTo>
                    <a:lnTo>
                      <a:pt x="244" y="0"/>
                    </a:lnTo>
                    <a:lnTo>
                      <a:pt x="0" y="154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Freeform 76"/>
              <p:cNvSpPr>
                <a:spLocks/>
              </p:cNvSpPr>
              <p:nvPr/>
            </p:nvSpPr>
            <p:spPr bwMode="auto">
              <a:xfrm>
                <a:off x="251521" y="3836228"/>
                <a:ext cx="1944876" cy="210628"/>
              </a:xfrm>
              <a:custGeom>
                <a:avLst/>
                <a:gdLst>
                  <a:gd name="T0" fmla="*/ 2147483647 w 1364"/>
                  <a:gd name="T1" fmla="*/ 0 h 153"/>
                  <a:gd name="T2" fmla="*/ 2147483647 w 1364"/>
                  <a:gd name="T3" fmla="*/ 0 h 153"/>
                  <a:gd name="T4" fmla="*/ 2147483647 w 1364"/>
                  <a:gd name="T5" fmla="*/ 2147483647 h 153"/>
                  <a:gd name="T6" fmla="*/ 0 w 1364"/>
                  <a:gd name="T7" fmla="*/ 2147483647 h 153"/>
                  <a:gd name="T8" fmla="*/ 2147483647 w 1364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4"/>
                  <a:gd name="T16" fmla="*/ 0 h 153"/>
                  <a:gd name="T17" fmla="*/ 1364 w 1364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4" h="153">
                    <a:moveTo>
                      <a:pt x="176" y="0"/>
                    </a:moveTo>
                    <a:lnTo>
                      <a:pt x="1364" y="0"/>
                    </a:lnTo>
                    <a:lnTo>
                      <a:pt x="1193" y="153"/>
                    </a:lnTo>
                    <a:lnTo>
                      <a:pt x="0" y="153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Freeform 75"/>
              <p:cNvSpPr>
                <a:spLocks/>
              </p:cNvSpPr>
              <p:nvPr/>
            </p:nvSpPr>
            <p:spPr bwMode="auto">
              <a:xfrm>
                <a:off x="270261" y="3941917"/>
                <a:ext cx="1997484" cy="245066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0" y="174"/>
                  </a:cxn>
                  <a:cxn ang="0">
                    <a:pos x="1496" y="176"/>
                  </a:cxn>
                  <a:cxn ang="0">
                    <a:pos x="1752" y="2"/>
                  </a:cxn>
                  <a:cxn ang="0">
                    <a:pos x="234" y="0"/>
                  </a:cxn>
                </a:cxnLst>
                <a:rect l="0" t="0" r="r" b="b"/>
                <a:pathLst>
                  <a:path w="1752" h="176">
                    <a:moveTo>
                      <a:pt x="234" y="0"/>
                    </a:moveTo>
                    <a:lnTo>
                      <a:pt x="0" y="174"/>
                    </a:lnTo>
                    <a:lnTo>
                      <a:pt x="1496" y="176"/>
                    </a:lnTo>
                    <a:lnTo>
                      <a:pt x="1752" y="2"/>
                    </a:lnTo>
                    <a:lnTo>
                      <a:pt x="2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24001"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130000"/>
                  </a:lnSpc>
                  <a:defRPr/>
                </a:pPr>
                <a:endParaRPr lang="ko-KR" altLang="en-US" sz="2500" b="1" dirty="0">
                  <a:solidFill>
                    <a:prstClr val="black"/>
                  </a:solidFill>
                  <a:latin typeface="Arial" charset="0"/>
                  <a:ea typeface="HY헤드라인M" pitchFamily="18" charset="-127"/>
                </a:endParaRPr>
              </a:p>
            </p:txBody>
          </p:sp>
          <p:sp>
            <p:nvSpPr>
              <p:cNvPr id="99" name="Rectangle 79"/>
              <p:cNvSpPr>
                <a:spLocks noChangeArrowheads="1"/>
              </p:cNvSpPr>
              <p:nvPr/>
            </p:nvSpPr>
            <p:spPr bwMode="auto">
              <a:xfrm>
                <a:off x="523758" y="4118099"/>
                <a:ext cx="690335" cy="355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전국</a:t>
                </a:r>
              </a:p>
            </p:txBody>
          </p:sp>
          <p:sp>
            <p:nvSpPr>
              <p:cNvPr id="100" name="Freeform 35"/>
              <p:cNvSpPr>
                <a:spLocks/>
              </p:cNvSpPr>
              <p:nvPr/>
            </p:nvSpPr>
            <p:spPr bwMode="auto">
              <a:xfrm>
                <a:off x="843526" y="3741410"/>
                <a:ext cx="413978" cy="290636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9" name="Rectangle 38"/>
              <p:cNvSpPr>
                <a:spLocks noChangeArrowheads="1"/>
              </p:cNvSpPr>
              <p:nvPr/>
            </p:nvSpPr>
            <p:spPr bwMode="auto">
              <a:xfrm>
                <a:off x="612811" y="3072413"/>
                <a:ext cx="358790" cy="937279"/>
              </a:xfrm>
              <a:prstGeom prst="rect">
                <a:avLst/>
              </a:prstGeom>
              <a:gradFill rotWithShape="1">
                <a:gsLst>
                  <a:gs pos="0">
                    <a:srgbClr val="0E6ABE"/>
                  </a:gs>
                  <a:gs pos="100000">
                    <a:srgbClr val="04274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E6ABE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Freeform 42"/>
              <p:cNvSpPr>
                <a:spLocks/>
              </p:cNvSpPr>
              <p:nvPr/>
            </p:nvSpPr>
            <p:spPr bwMode="auto">
              <a:xfrm>
                <a:off x="1688518" y="3663434"/>
                <a:ext cx="402904" cy="370637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7" name="Rectangle 45"/>
              <p:cNvSpPr>
                <a:spLocks noChangeArrowheads="1"/>
              </p:cNvSpPr>
              <p:nvPr/>
            </p:nvSpPr>
            <p:spPr bwMode="auto">
              <a:xfrm>
                <a:off x="1447430" y="2784381"/>
                <a:ext cx="388268" cy="1211811"/>
              </a:xfrm>
              <a:prstGeom prst="rect">
                <a:avLst/>
              </a:prstGeom>
              <a:gradFill rotWithShape="1">
                <a:gsLst>
                  <a:gs pos="0">
                    <a:srgbClr val="66C408"/>
                  </a:gs>
                  <a:gs pos="100000">
                    <a:srgbClr val="254703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C408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Rectangle 79"/>
              <p:cNvSpPr>
                <a:spLocks noChangeArrowheads="1"/>
              </p:cNvSpPr>
              <p:nvPr/>
            </p:nvSpPr>
            <p:spPr bwMode="auto">
              <a:xfrm>
                <a:off x="1344074" y="4118096"/>
                <a:ext cx="67942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대전</a:t>
                </a:r>
              </a:p>
            </p:txBody>
          </p:sp>
          <p:sp>
            <p:nvSpPr>
              <p:cNvPr id="180" name="직사각형 179"/>
              <p:cNvSpPr/>
              <p:nvPr/>
            </p:nvSpPr>
            <p:spPr>
              <a:xfrm>
                <a:off x="617365" y="2640365"/>
                <a:ext cx="801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26.5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1444928" y="2280325"/>
                <a:ext cx="8050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28.3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11" name="그룹 229"/>
            <p:cNvGrpSpPr/>
            <p:nvPr/>
          </p:nvGrpSpPr>
          <p:grpSpPr>
            <a:xfrm>
              <a:off x="3064831" y="1341048"/>
              <a:ext cx="1837681" cy="456160"/>
              <a:chOff x="378521" y="1136436"/>
              <a:chExt cx="1837681" cy="456160"/>
            </a:xfrm>
          </p:grpSpPr>
          <p:pic>
            <p:nvPicPr>
              <p:cNvPr id="231" name="Picture 21" descr="1rightarrow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521" y="1208444"/>
                <a:ext cx="354028" cy="352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2" name="TextBox 116"/>
              <p:cNvSpPr txBox="1">
                <a:spLocks noChangeArrowheads="1"/>
              </p:cNvSpPr>
              <p:nvPr/>
            </p:nvSpPr>
            <p:spPr bwMode="auto">
              <a:xfrm>
                <a:off x="552066" y="1136436"/>
                <a:ext cx="1664136" cy="456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46952" tIns="73474" rIns="146952" bIns="73474">
                <a:spAutoFit/>
              </a:bodyPr>
              <a:lstStyle/>
              <a:p>
                <a:pPr algn="ctr"/>
                <a:r>
                  <a:rPr lang="ko-KR" altLang="en-US" sz="2000" dirty="0" smtClean="0">
                    <a:latin typeface="HY헤드라인M" pitchFamily="18" charset="-127"/>
                    <a:ea typeface="HY헤드라인M" pitchFamily="18" charset="-127"/>
                  </a:rPr>
                  <a:t> 직장가입자</a:t>
                </a:r>
                <a:endParaRPr lang="ko-KR" altLang="en-US" sz="20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2" name="그룹 233"/>
            <p:cNvGrpSpPr/>
            <p:nvPr/>
          </p:nvGrpSpPr>
          <p:grpSpPr>
            <a:xfrm>
              <a:off x="5724128" y="1341048"/>
              <a:ext cx="1584176" cy="456160"/>
              <a:chOff x="378521" y="1136436"/>
              <a:chExt cx="1584176" cy="456160"/>
            </a:xfrm>
          </p:grpSpPr>
          <p:pic>
            <p:nvPicPr>
              <p:cNvPr id="235" name="Picture 21" descr="1rightarrow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521" y="1208444"/>
                <a:ext cx="354028" cy="352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" name="TextBox 116"/>
              <p:cNvSpPr txBox="1">
                <a:spLocks noChangeArrowheads="1"/>
              </p:cNvSpPr>
              <p:nvPr/>
            </p:nvSpPr>
            <p:spPr bwMode="auto">
              <a:xfrm>
                <a:off x="650679" y="1136436"/>
                <a:ext cx="1312018" cy="456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146952" tIns="73474" rIns="146952" bIns="73474">
                <a:spAutoFit/>
              </a:bodyPr>
              <a:lstStyle/>
              <a:p>
                <a:pPr algn="ctr"/>
                <a:r>
                  <a:rPr lang="ko-KR" altLang="en-US" sz="2000" dirty="0" smtClean="0">
                    <a:latin typeface="HY헤드라인M" pitchFamily="18" charset="-127"/>
                    <a:ea typeface="HY헤드라인M" pitchFamily="18" charset="-127"/>
                  </a:rPr>
                  <a:t>피부양자</a:t>
                </a:r>
                <a:endParaRPr lang="ko-KR" altLang="en-US" sz="20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3" name="그룹 241"/>
            <p:cNvGrpSpPr/>
            <p:nvPr/>
          </p:nvGrpSpPr>
          <p:grpSpPr>
            <a:xfrm>
              <a:off x="2995839" y="2205144"/>
              <a:ext cx="2016224" cy="2455611"/>
              <a:chOff x="2771800" y="2204037"/>
              <a:chExt cx="2016224" cy="2465060"/>
            </a:xfrm>
          </p:grpSpPr>
          <p:sp>
            <p:nvSpPr>
              <p:cNvPr id="188" name="Freeform 78"/>
              <p:cNvSpPr>
                <a:spLocks/>
              </p:cNvSpPr>
              <p:nvPr/>
            </p:nvSpPr>
            <p:spPr bwMode="auto">
              <a:xfrm>
                <a:off x="2810115" y="4169998"/>
                <a:ext cx="1679078" cy="78986"/>
              </a:xfrm>
              <a:custGeom>
                <a:avLst/>
                <a:gdLst>
                  <a:gd name="T0" fmla="*/ 0 w 2432"/>
                  <a:gd name="T1" fmla="*/ 2147483647 h 49"/>
                  <a:gd name="T2" fmla="*/ 2147483647 w 2432"/>
                  <a:gd name="T3" fmla="*/ 2147483647 h 49"/>
                  <a:gd name="T4" fmla="*/ 2147483647 w 2432"/>
                  <a:gd name="T5" fmla="*/ 0 h 49"/>
                  <a:gd name="T6" fmla="*/ 0 w 2432"/>
                  <a:gd name="T7" fmla="*/ 0 h 49"/>
                  <a:gd name="T8" fmla="*/ 0 w 2432"/>
                  <a:gd name="T9" fmla="*/ 214748364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2"/>
                  <a:gd name="T16" fmla="*/ 0 h 49"/>
                  <a:gd name="T17" fmla="*/ 2432 w 24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2" h="49">
                    <a:moveTo>
                      <a:pt x="0" y="49"/>
                    </a:moveTo>
                    <a:lnTo>
                      <a:pt x="2430" y="49"/>
                    </a:lnTo>
                    <a:lnTo>
                      <a:pt x="2432" y="0"/>
                    </a:lnTo>
                    <a:lnTo>
                      <a:pt x="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9" name="Freeform 77"/>
              <p:cNvSpPr>
                <a:spLocks/>
              </p:cNvSpPr>
              <p:nvPr/>
            </p:nvSpPr>
            <p:spPr bwMode="auto">
              <a:xfrm>
                <a:off x="4490372" y="3954980"/>
                <a:ext cx="272379" cy="294003"/>
              </a:xfrm>
              <a:custGeom>
                <a:avLst/>
                <a:gdLst>
                  <a:gd name="T0" fmla="*/ 0 w 244"/>
                  <a:gd name="T1" fmla="*/ 2147483647 h 212"/>
                  <a:gd name="T2" fmla="*/ 2147483647 w 244"/>
                  <a:gd name="T3" fmla="*/ 2147483647 h 212"/>
                  <a:gd name="T4" fmla="*/ 2147483647 w 244"/>
                  <a:gd name="T5" fmla="*/ 0 h 212"/>
                  <a:gd name="T6" fmla="*/ 0 w 244"/>
                  <a:gd name="T7" fmla="*/ 2147483647 h 212"/>
                  <a:gd name="T8" fmla="*/ 0 w 244"/>
                  <a:gd name="T9" fmla="*/ 2147483647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"/>
                  <a:gd name="T16" fmla="*/ 0 h 212"/>
                  <a:gd name="T17" fmla="*/ 244 w 244"/>
                  <a:gd name="T18" fmla="*/ 212 h 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" h="212">
                    <a:moveTo>
                      <a:pt x="0" y="212"/>
                    </a:moveTo>
                    <a:lnTo>
                      <a:pt x="242" y="50"/>
                    </a:lnTo>
                    <a:lnTo>
                      <a:pt x="244" y="0"/>
                    </a:lnTo>
                    <a:lnTo>
                      <a:pt x="0" y="154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0" name="Freeform 76"/>
              <p:cNvSpPr>
                <a:spLocks/>
              </p:cNvSpPr>
              <p:nvPr/>
            </p:nvSpPr>
            <p:spPr bwMode="auto">
              <a:xfrm>
                <a:off x="2771800" y="3980243"/>
                <a:ext cx="1944876" cy="210628"/>
              </a:xfrm>
              <a:custGeom>
                <a:avLst/>
                <a:gdLst>
                  <a:gd name="T0" fmla="*/ 2147483647 w 1364"/>
                  <a:gd name="T1" fmla="*/ 0 h 153"/>
                  <a:gd name="T2" fmla="*/ 2147483647 w 1364"/>
                  <a:gd name="T3" fmla="*/ 0 h 153"/>
                  <a:gd name="T4" fmla="*/ 2147483647 w 1364"/>
                  <a:gd name="T5" fmla="*/ 2147483647 h 153"/>
                  <a:gd name="T6" fmla="*/ 0 w 1364"/>
                  <a:gd name="T7" fmla="*/ 2147483647 h 153"/>
                  <a:gd name="T8" fmla="*/ 2147483647 w 1364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4"/>
                  <a:gd name="T16" fmla="*/ 0 h 153"/>
                  <a:gd name="T17" fmla="*/ 1364 w 1364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4" h="153">
                    <a:moveTo>
                      <a:pt x="176" y="0"/>
                    </a:moveTo>
                    <a:lnTo>
                      <a:pt x="1364" y="0"/>
                    </a:lnTo>
                    <a:lnTo>
                      <a:pt x="1193" y="153"/>
                    </a:lnTo>
                    <a:lnTo>
                      <a:pt x="0" y="153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1" name="Freeform 75"/>
              <p:cNvSpPr>
                <a:spLocks/>
              </p:cNvSpPr>
              <p:nvPr/>
            </p:nvSpPr>
            <p:spPr bwMode="auto">
              <a:xfrm>
                <a:off x="2790540" y="4085932"/>
                <a:ext cx="1997484" cy="245066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0" y="174"/>
                  </a:cxn>
                  <a:cxn ang="0">
                    <a:pos x="1496" y="176"/>
                  </a:cxn>
                  <a:cxn ang="0">
                    <a:pos x="1752" y="2"/>
                  </a:cxn>
                  <a:cxn ang="0">
                    <a:pos x="234" y="0"/>
                  </a:cxn>
                </a:cxnLst>
                <a:rect l="0" t="0" r="r" b="b"/>
                <a:pathLst>
                  <a:path w="1752" h="176">
                    <a:moveTo>
                      <a:pt x="234" y="0"/>
                    </a:moveTo>
                    <a:lnTo>
                      <a:pt x="0" y="174"/>
                    </a:lnTo>
                    <a:lnTo>
                      <a:pt x="1496" y="176"/>
                    </a:lnTo>
                    <a:lnTo>
                      <a:pt x="1752" y="2"/>
                    </a:lnTo>
                    <a:lnTo>
                      <a:pt x="2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24001"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130000"/>
                  </a:lnSpc>
                  <a:defRPr/>
                </a:pPr>
                <a:endParaRPr lang="ko-KR" altLang="en-US" sz="2500" b="1" dirty="0">
                  <a:solidFill>
                    <a:prstClr val="black"/>
                  </a:solidFill>
                  <a:latin typeface="Arial" charset="0"/>
                  <a:ea typeface="HY헤드라인M" pitchFamily="18" charset="-127"/>
                </a:endParaRPr>
              </a:p>
            </p:txBody>
          </p:sp>
          <p:sp>
            <p:nvSpPr>
              <p:cNvPr id="193" name="Freeform 35"/>
              <p:cNvSpPr>
                <a:spLocks/>
              </p:cNvSpPr>
              <p:nvPr/>
            </p:nvSpPr>
            <p:spPr bwMode="auto">
              <a:xfrm>
                <a:off x="3363805" y="3885425"/>
                <a:ext cx="413978" cy="290636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00" name="Rectangle 38"/>
              <p:cNvSpPr>
                <a:spLocks noChangeArrowheads="1"/>
              </p:cNvSpPr>
              <p:nvPr/>
            </p:nvSpPr>
            <p:spPr bwMode="auto">
              <a:xfrm>
                <a:off x="3133088" y="2999173"/>
                <a:ext cx="334903" cy="1154534"/>
              </a:xfrm>
              <a:prstGeom prst="rect">
                <a:avLst/>
              </a:prstGeom>
              <a:gradFill rotWithShape="1">
                <a:gsLst>
                  <a:gs pos="0">
                    <a:srgbClr val="0E6ABE"/>
                  </a:gs>
                  <a:gs pos="100000">
                    <a:srgbClr val="04274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E6ABE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95" name="Freeform 42"/>
              <p:cNvSpPr>
                <a:spLocks/>
              </p:cNvSpPr>
              <p:nvPr/>
            </p:nvSpPr>
            <p:spPr bwMode="auto">
              <a:xfrm>
                <a:off x="4208797" y="3807449"/>
                <a:ext cx="402904" cy="370637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98" name="Rectangle 45"/>
              <p:cNvSpPr>
                <a:spLocks noChangeArrowheads="1"/>
              </p:cNvSpPr>
              <p:nvPr/>
            </p:nvSpPr>
            <p:spPr bwMode="auto">
              <a:xfrm>
                <a:off x="3967705" y="2565462"/>
                <a:ext cx="364382" cy="1574749"/>
              </a:xfrm>
              <a:prstGeom prst="rect">
                <a:avLst/>
              </a:prstGeom>
              <a:gradFill rotWithShape="1">
                <a:gsLst>
                  <a:gs pos="0">
                    <a:srgbClr val="66C408"/>
                  </a:gs>
                  <a:gs pos="100000">
                    <a:srgbClr val="254703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C408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85" name="직사각형 184"/>
              <p:cNvSpPr/>
              <p:nvPr/>
            </p:nvSpPr>
            <p:spPr>
              <a:xfrm>
                <a:off x="3086844" y="2637747"/>
                <a:ext cx="801823" cy="370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27.7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86" name="직사각형 185"/>
              <p:cNvSpPr/>
              <p:nvPr/>
            </p:nvSpPr>
            <p:spPr>
              <a:xfrm>
                <a:off x="3974732" y="2204037"/>
                <a:ext cx="805029" cy="370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32.7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38" name="Rectangle 79"/>
              <p:cNvSpPr>
                <a:spLocks noChangeArrowheads="1"/>
              </p:cNvSpPr>
              <p:nvPr/>
            </p:nvSpPr>
            <p:spPr bwMode="auto">
              <a:xfrm>
                <a:off x="3018904" y="4267450"/>
                <a:ext cx="690335" cy="357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전국</a:t>
                </a:r>
              </a:p>
            </p:txBody>
          </p:sp>
          <p:sp>
            <p:nvSpPr>
              <p:cNvPr id="239" name="Rectangle 79"/>
              <p:cNvSpPr>
                <a:spLocks noChangeArrowheads="1"/>
              </p:cNvSpPr>
              <p:nvPr/>
            </p:nvSpPr>
            <p:spPr bwMode="auto">
              <a:xfrm>
                <a:off x="3839220" y="4267447"/>
                <a:ext cx="679427" cy="401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대전</a:t>
                </a:r>
              </a:p>
            </p:txBody>
          </p:sp>
        </p:grpSp>
        <p:grpSp>
          <p:nvGrpSpPr>
            <p:cNvPr id="16" name="그룹 242"/>
            <p:cNvGrpSpPr/>
            <p:nvPr/>
          </p:nvGrpSpPr>
          <p:grpSpPr>
            <a:xfrm>
              <a:off x="5580112" y="1773096"/>
              <a:ext cx="2016224" cy="2937237"/>
              <a:chOff x="4860032" y="1391588"/>
              <a:chExt cx="2016224" cy="3319826"/>
            </a:xfrm>
          </p:grpSpPr>
          <p:sp>
            <p:nvSpPr>
              <p:cNvPr id="207" name="Freeform 78"/>
              <p:cNvSpPr>
                <a:spLocks/>
              </p:cNvSpPr>
              <p:nvPr/>
            </p:nvSpPr>
            <p:spPr bwMode="auto">
              <a:xfrm>
                <a:off x="4898347" y="4169998"/>
                <a:ext cx="1679078" cy="78986"/>
              </a:xfrm>
              <a:custGeom>
                <a:avLst/>
                <a:gdLst>
                  <a:gd name="T0" fmla="*/ 0 w 2432"/>
                  <a:gd name="T1" fmla="*/ 2147483647 h 49"/>
                  <a:gd name="T2" fmla="*/ 2147483647 w 2432"/>
                  <a:gd name="T3" fmla="*/ 2147483647 h 49"/>
                  <a:gd name="T4" fmla="*/ 2147483647 w 2432"/>
                  <a:gd name="T5" fmla="*/ 0 h 49"/>
                  <a:gd name="T6" fmla="*/ 0 w 2432"/>
                  <a:gd name="T7" fmla="*/ 0 h 49"/>
                  <a:gd name="T8" fmla="*/ 0 w 2432"/>
                  <a:gd name="T9" fmla="*/ 214748364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2"/>
                  <a:gd name="T16" fmla="*/ 0 h 49"/>
                  <a:gd name="T17" fmla="*/ 2432 w 24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2" h="49">
                    <a:moveTo>
                      <a:pt x="0" y="49"/>
                    </a:moveTo>
                    <a:lnTo>
                      <a:pt x="2430" y="49"/>
                    </a:lnTo>
                    <a:lnTo>
                      <a:pt x="2432" y="0"/>
                    </a:lnTo>
                    <a:lnTo>
                      <a:pt x="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8" name="Freeform 77"/>
              <p:cNvSpPr>
                <a:spLocks/>
              </p:cNvSpPr>
              <p:nvPr/>
            </p:nvSpPr>
            <p:spPr bwMode="auto">
              <a:xfrm>
                <a:off x="6578604" y="3954980"/>
                <a:ext cx="272379" cy="294003"/>
              </a:xfrm>
              <a:custGeom>
                <a:avLst/>
                <a:gdLst>
                  <a:gd name="T0" fmla="*/ 0 w 244"/>
                  <a:gd name="T1" fmla="*/ 2147483647 h 212"/>
                  <a:gd name="T2" fmla="*/ 2147483647 w 244"/>
                  <a:gd name="T3" fmla="*/ 2147483647 h 212"/>
                  <a:gd name="T4" fmla="*/ 2147483647 w 244"/>
                  <a:gd name="T5" fmla="*/ 0 h 212"/>
                  <a:gd name="T6" fmla="*/ 0 w 244"/>
                  <a:gd name="T7" fmla="*/ 2147483647 h 212"/>
                  <a:gd name="T8" fmla="*/ 0 w 244"/>
                  <a:gd name="T9" fmla="*/ 2147483647 h 2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"/>
                  <a:gd name="T16" fmla="*/ 0 h 212"/>
                  <a:gd name="T17" fmla="*/ 244 w 244"/>
                  <a:gd name="T18" fmla="*/ 212 h 2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" h="212">
                    <a:moveTo>
                      <a:pt x="0" y="212"/>
                    </a:moveTo>
                    <a:lnTo>
                      <a:pt x="242" y="50"/>
                    </a:lnTo>
                    <a:lnTo>
                      <a:pt x="244" y="0"/>
                    </a:lnTo>
                    <a:lnTo>
                      <a:pt x="0" y="154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9" name="Freeform 76"/>
              <p:cNvSpPr>
                <a:spLocks/>
              </p:cNvSpPr>
              <p:nvPr/>
            </p:nvSpPr>
            <p:spPr bwMode="auto">
              <a:xfrm>
                <a:off x="4860032" y="3980243"/>
                <a:ext cx="1944876" cy="210628"/>
              </a:xfrm>
              <a:custGeom>
                <a:avLst/>
                <a:gdLst>
                  <a:gd name="T0" fmla="*/ 2147483647 w 1364"/>
                  <a:gd name="T1" fmla="*/ 0 h 153"/>
                  <a:gd name="T2" fmla="*/ 2147483647 w 1364"/>
                  <a:gd name="T3" fmla="*/ 0 h 153"/>
                  <a:gd name="T4" fmla="*/ 2147483647 w 1364"/>
                  <a:gd name="T5" fmla="*/ 2147483647 h 153"/>
                  <a:gd name="T6" fmla="*/ 0 w 1364"/>
                  <a:gd name="T7" fmla="*/ 2147483647 h 153"/>
                  <a:gd name="T8" fmla="*/ 2147483647 w 1364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4"/>
                  <a:gd name="T16" fmla="*/ 0 h 153"/>
                  <a:gd name="T17" fmla="*/ 1364 w 1364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4" h="153">
                    <a:moveTo>
                      <a:pt x="176" y="0"/>
                    </a:moveTo>
                    <a:lnTo>
                      <a:pt x="1364" y="0"/>
                    </a:lnTo>
                    <a:lnTo>
                      <a:pt x="1193" y="153"/>
                    </a:lnTo>
                    <a:lnTo>
                      <a:pt x="0" y="153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0" name="Freeform 75"/>
              <p:cNvSpPr>
                <a:spLocks/>
              </p:cNvSpPr>
              <p:nvPr/>
            </p:nvSpPr>
            <p:spPr bwMode="auto">
              <a:xfrm>
                <a:off x="4878772" y="4085932"/>
                <a:ext cx="1997484" cy="245066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0" y="174"/>
                  </a:cxn>
                  <a:cxn ang="0">
                    <a:pos x="1496" y="176"/>
                  </a:cxn>
                  <a:cxn ang="0">
                    <a:pos x="1752" y="2"/>
                  </a:cxn>
                  <a:cxn ang="0">
                    <a:pos x="234" y="0"/>
                  </a:cxn>
                </a:cxnLst>
                <a:rect l="0" t="0" r="r" b="b"/>
                <a:pathLst>
                  <a:path w="1752" h="176">
                    <a:moveTo>
                      <a:pt x="234" y="0"/>
                    </a:moveTo>
                    <a:lnTo>
                      <a:pt x="0" y="174"/>
                    </a:lnTo>
                    <a:lnTo>
                      <a:pt x="1496" y="176"/>
                    </a:lnTo>
                    <a:lnTo>
                      <a:pt x="1752" y="2"/>
                    </a:lnTo>
                    <a:lnTo>
                      <a:pt x="23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24001"/>
                    </a:schemeClr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130000"/>
                  </a:lnSpc>
                  <a:defRPr/>
                </a:pPr>
                <a:endParaRPr lang="ko-KR" altLang="en-US" sz="2500" b="1" dirty="0">
                  <a:solidFill>
                    <a:prstClr val="black"/>
                  </a:solidFill>
                  <a:latin typeface="Arial" charset="0"/>
                  <a:ea typeface="HY헤드라인M" pitchFamily="18" charset="-127"/>
                </a:endParaRPr>
              </a:p>
            </p:txBody>
          </p:sp>
          <p:sp>
            <p:nvSpPr>
              <p:cNvPr id="212" name="Freeform 35"/>
              <p:cNvSpPr>
                <a:spLocks/>
              </p:cNvSpPr>
              <p:nvPr/>
            </p:nvSpPr>
            <p:spPr bwMode="auto">
              <a:xfrm>
                <a:off x="5452037" y="3885425"/>
                <a:ext cx="413978" cy="290636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27" name="Rectangle 38"/>
              <p:cNvSpPr>
                <a:spLocks noChangeArrowheads="1"/>
              </p:cNvSpPr>
              <p:nvPr/>
            </p:nvSpPr>
            <p:spPr bwMode="auto">
              <a:xfrm>
                <a:off x="5221323" y="2205463"/>
                <a:ext cx="342916" cy="1948249"/>
              </a:xfrm>
              <a:prstGeom prst="rect">
                <a:avLst/>
              </a:prstGeom>
              <a:gradFill rotWithShape="1">
                <a:gsLst>
                  <a:gs pos="0">
                    <a:srgbClr val="0E6ABE"/>
                  </a:gs>
                  <a:gs pos="100000">
                    <a:srgbClr val="04274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E6ABE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22" name="Freeform 42"/>
              <p:cNvSpPr>
                <a:spLocks/>
              </p:cNvSpPr>
              <p:nvPr/>
            </p:nvSpPr>
            <p:spPr bwMode="auto">
              <a:xfrm>
                <a:off x="6297029" y="3807449"/>
                <a:ext cx="402904" cy="370637"/>
              </a:xfrm>
              <a:custGeom>
                <a:avLst/>
                <a:gdLst/>
                <a:ahLst/>
                <a:cxnLst>
                  <a:cxn ang="0">
                    <a:pos x="69" y="141"/>
                  </a:cxn>
                  <a:cxn ang="0">
                    <a:pos x="282" y="39"/>
                  </a:cxn>
                  <a:cxn ang="0">
                    <a:pos x="336" y="15"/>
                  </a:cxn>
                  <a:cxn ang="0">
                    <a:pos x="0" y="0"/>
                  </a:cxn>
                  <a:cxn ang="0">
                    <a:pos x="48" y="78"/>
                  </a:cxn>
                </a:cxnLst>
                <a:rect l="0" t="0" r="r" b="b"/>
                <a:pathLst>
                  <a:path w="336" h="141">
                    <a:moveTo>
                      <a:pt x="69" y="141"/>
                    </a:moveTo>
                    <a:lnTo>
                      <a:pt x="282" y="39"/>
                    </a:lnTo>
                    <a:lnTo>
                      <a:pt x="336" y="15"/>
                    </a:lnTo>
                    <a:lnTo>
                      <a:pt x="0" y="0"/>
                    </a:lnTo>
                    <a:lnTo>
                      <a:pt x="48" y="78"/>
                    </a:lnTo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508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25" name="Rectangle 45"/>
              <p:cNvSpPr>
                <a:spLocks noChangeArrowheads="1"/>
              </p:cNvSpPr>
              <p:nvPr/>
            </p:nvSpPr>
            <p:spPr bwMode="auto">
              <a:xfrm>
                <a:off x="6055938" y="1879912"/>
                <a:ext cx="444404" cy="2260298"/>
              </a:xfrm>
              <a:prstGeom prst="rect">
                <a:avLst/>
              </a:prstGeom>
              <a:gradFill rotWithShape="1">
                <a:gsLst>
                  <a:gs pos="0">
                    <a:srgbClr val="66C408"/>
                  </a:gs>
                  <a:gs pos="100000">
                    <a:srgbClr val="254703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1200000" lon="2400000" rev="0"/>
                </a:camera>
                <a:lightRig rig="legacyFlat3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C408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04" name="직사각형 203"/>
              <p:cNvSpPr/>
              <p:nvPr/>
            </p:nvSpPr>
            <p:spPr>
              <a:xfrm>
                <a:off x="5171865" y="1717137"/>
                <a:ext cx="805029" cy="417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33.8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6027265" y="1391588"/>
                <a:ext cx="805028" cy="417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35.9</a:t>
                </a:r>
                <a:r>
                  <a:rPr lang="en-US" altLang="ko-KR" sz="14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lang="ko-KR" altLang="en-US" sz="1400" b="1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240" name="Rectangle 79"/>
              <p:cNvSpPr>
                <a:spLocks noChangeArrowheads="1"/>
              </p:cNvSpPr>
              <p:nvPr/>
            </p:nvSpPr>
            <p:spPr bwMode="auto">
              <a:xfrm>
                <a:off x="5164681" y="4259191"/>
                <a:ext cx="690335" cy="402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전국</a:t>
                </a:r>
              </a:p>
            </p:txBody>
          </p:sp>
          <p:sp>
            <p:nvSpPr>
              <p:cNvPr id="241" name="Rectangle 79"/>
              <p:cNvSpPr>
                <a:spLocks noChangeArrowheads="1"/>
              </p:cNvSpPr>
              <p:nvPr/>
            </p:nvSpPr>
            <p:spPr bwMode="auto">
              <a:xfrm>
                <a:off x="5984997" y="4259188"/>
                <a:ext cx="679427" cy="452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20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</a:rPr>
                  <a:t>대전</a:t>
                </a:r>
              </a:p>
            </p:txBody>
          </p:sp>
        </p:grpSp>
      </p:grpSp>
      <p:sp>
        <p:nvSpPr>
          <p:cNvPr id="256" name="직사각형 25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</a:t>
            </a:r>
            <a:r>
              <a:rPr lang="en-US" altLang="ko-KR" sz="3200" b="1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추진성과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7" name="슬라이드 번호 개체 틀 20"/>
          <p:cNvSpPr txBox="1">
            <a:spLocks/>
          </p:cNvSpPr>
          <p:nvPr/>
        </p:nvSpPr>
        <p:spPr bwMode="auto">
          <a:xfrm>
            <a:off x="6876256" y="650559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77" name="빗면 76"/>
          <p:cNvSpPr/>
          <p:nvPr/>
        </p:nvSpPr>
        <p:spPr>
          <a:xfrm>
            <a:off x="611560" y="1844824"/>
            <a:ext cx="4680520" cy="533100"/>
          </a:xfrm>
          <a:prstGeom prst="bevel">
            <a:avLst>
              <a:gd name="adj" fmla="val 6988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bg1"/>
              </a:gs>
              <a:gs pos="100000">
                <a:schemeClr val="accent5">
                  <a:alpha val="0"/>
                </a:schemeClr>
              </a:gs>
            </a:gsLst>
            <a:lin ang="10800000" scaled="0"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2400" b="1" dirty="0" err="1" smtClean="0">
                <a:solidFill>
                  <a:srgbClr val="000000"/>
                </a:solidFill>
              </a:rPr>
              <a:t>암검진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 </a:t>
            </a:r>
            <a:r>
              <a:rPr lang="ko-KR" altLang="en-US" sz="2400" b="1" dirty="0" err="1" smtClean="0">
                <a:solidFill>
                  <a:srgbClr val="000000"/>
                </a:solidFill>
              </a:rPr>
              <a:t>수검률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 현황</a:t>
            </a:r>
            <a:r>
              <a:rPr lang="en-US" altLang="ko-KR" sz="2400" b="1" dirty="0" smtClean="0">
                <a:solidFill>
                  <a:srgbClr val="000000"/>
                </a:solidFill>
              </a:rPr>
              <a:t>(‘14.10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월말</a:t>
            </a:r>
            <a:r>
              <a:rPr lang="en-US" altLang="ko-KR" sz="2400" b="1" dirty="0" smtClean="0">
                <a:solidFill>
                  <a:srgbClr val="000000"/>
                </a:solidFill>
              </a:rPr>
              <a:t>)</a:t>
            </a:r>
            <a:r>
              <a:rPr kumimoji="0" lang="ko-KR" alt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</a:t>
            </a:r>
            <a:endParaRPr kumimoji="0" lang="ko-KR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11994339" y="3917796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23</a:t>
            </a:fld>
            <a:endParaRPr sz="1200"/>
          </a:p>
        </p:txBody>
      </p:sp>
      <p:grpSp>
        <p:nvGrpSpPr>
          <p:cNvPr id="2" name="그룹 1"/>
          <p:cNvGrpSpPr/>
          <p:nvPr/>
        </p:nvGrpSpPr>
        <p:grpSpPr>
          <a:xfrm>
            <a:off x="143000" y="951113"/>
            <a:ext cx="9001000" cy="480128"/>
            <a:chOff x="143000" y="951113"/>
            <a:chExt cx="9001000" cy="480128"/>
          </a:xfrm>
        </p:grpSpPr>
        <p:sp>
          <p:nvSpPr>
            <p:cNvPr id="245" name="직사각형 244"/>
            <p:cNvSpPr/>
            <p:nvPr/>
          </p:nvSpPr>
          <p:spPr>
            <a:xfrm>
              <a:off x="683568" y="951113"/>
              <a:ext cx="8460432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직장가입자 암수검률 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전국</a:t>
              </a:r>
              <a:r>
                <a:rPr lang="en-US" altLang="ko-KR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(6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개지역본부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내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46" name="그림 245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143000" y="999193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256" name="직사각형 25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IV. </a:t>
            </a:r>
            <a:r>
              <a:rPr lang="ko-KR" altLang="en-US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추진성과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7" name="슬라이드 번호 개체 틀 20"/>
          <p:cNvSpPr txBox="1">
            <a:spLocks/>
          </p:cNvSpPr>
          <p:nvPr/>
        </p:nvSpPr>
        <p:spPr bwMode="auto">
          <a:xfrm>
            <a:off x="6876256" y="650559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121" name="그룹 120"/>
          <p:cNvGrpSpPr/>
          <p:nvPr/>
        </p:nvGrpSpPr>
        <p:grpSpPr>
          <a:xfrm>
            <a:off x="802184" y="1700808"/>
            <a:ext cx="7740509" cy="2074358"/>
            <a:chOff x="802184" y="2780927"/>
            <a:chExt cx="7740509" cy="2506913"/>
          </a:xfrm>
        </p:grpSpPr>
        <p:grpSp>
          <p:nvGrpSpPr>
            <p:cNvPr id="122" name="그룹 1"/>
            <p:cNvGrpSpPr/>
            <p:nvPr/>
          </p:nvGrpSpPr>
          <p:grpSpPr>
            <a:xfrm>
              <a:off x="802184" y="2780927"/>
              <a:ext cx="7740509" cy="706714"/>
              <a:chOff x="802184" y="2780927"/>
              <a:chExt cx="7740509" cy="706714"/>
            </a:xfrm>
          </p:grpSpPr>
          <p:sp>
            <p:nvSpPr>
              <p:cNvPr id="135" name="모서리가 둥근 직사각형 134"/>
              <p:cNvSpPr/>
              <p:nvPr/>
            </p:nvSpPr>
            <p:spPr>
              <a:xfrm>
                <a:off x="2674392" y="2780927"/>
                <a:ext cx="460851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6" name="모서리가 둥근 직사각형 135"/>
              <p:cNvSpPr/>
              <p:nvPr/>
            </p:nvSpPr>
            <p:spPr>
              <a:xfrm>
                <a:off x="802184" y="2780927"/>
                <a:ext cx="4824000" cy="647999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rgbClr val="FFFF00"/>
                    </a:solidFill>
                    <a:latin typeface="HY헤드라인M" pitchFamily="18" charset="-127"/>
                    <a:ea typeface="HY헤드라인M" pitchFamily="18" charset="-127"/>
                  </a:rPr>
                  <a:t>대전지역본부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rgbClr val="FFFF00"/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424440" y="2780928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32.7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123" name="그룹 2"/>
            <p:cNvGrpSpPr/>
            <p:nvPr/>
          </p:nvGrpSpPr>
          <p:grpSpPr>
            <a:xfrm>
              <a:off x="802184" y="3645024"/>
              <a:ext cx="6851156" cy="706714"/>
              <a:chOff x="802184" y="3645024"/>
              <a:chExt cx="6851156" cy="706714"/>
            </a:xfrm>
          </p:grpSpPr>
          <p:sp>
            <p:nvSpPr>
              <p:cNvPr id="130" name="모서리가 둥근 직사각형 5"/>
              <p:cNvSpPr/>
              <p:nvPr/>
            </p:nvSpPr>
            <p:spPr>
              <a:xfrm>
                <a:off x="1835696" y="3651161"/>
                <a:ext cx="4608512" cy="630318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1" name="모서리가 둥근 직사각형 130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35087" y="3645025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26.4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018208" y="3651162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서울지역본부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124" name="그룹 3"/>
            <p:cNvGrpSpPr/>
            <p:nvPr/>
          </p:nvGrpSpPr>
          <p:grpSpPr>
            <a:xfrm>
              <a:off x="802184" y="4569513"/>
              <a:ext cx="7154192" cy="718327"/>
              <a:chOff x="802184" y="4569513"/>
              <a:chExt cx="7154192" cy="718327"/>
            </a:xfrm>
          </p:grpSpPr>
          <p:sp>
            <p:nvSpPr>
              <p:cNvPr id="125" name="모서리가 둥근 직사각형 124"/>
              <p:cNvSpPr/>
              <p:nvPr/>
            </p:nvSpPr>
            <p:spPr>
              <a:xfrm>
                <a:off x="1835696" y="4608419"/>
                <a:ext cx="4896544" cy="575342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6" name="모서리가 둥근 직사각형 125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38123" y="45811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27.3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부산지역본부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140" name="그룹 139"/>
          <p:cNvGrpSpPr/>
          <p:nvPr/>
        </p:nvGrpSpPr>
        <p:grpSpPr>
          <a:xfrm>
            <a:off x="808470" y="3933056"/>
            <a:ext cx="7559030" cy="2088232"/>
            <a:chOff x="802184" y="2780927"/>
            <a:chExt cx="7559030" cy="2523680"/>
          </a:xfrm>
        </p:grpSpPr>
        <p:grpSp>
          <p:nvGrpSpPr>
            <p:cNvPr id="141" name="그룹 1"/>
            <p:cNvGrpSpPr/>
            <p:nvPr/>
          </p:nvGrpSpPr>
          <p:grpSpPr>
            <a:xfrm>
              <a:off x="802184" y="2780927"/>
              <a:ext cx="7114031" cy="706713"/>
              <a:chOff x="802184" y="2780927"/>
              <a:chExt cx="7114031" cy="706713"/>
            </a:xfrm>
          </p:grpSpPr>
          <p:sp>
            <p:nvSpPr>
              <p:cNvPr id="154" name="모서리가 둥근 직사각형 153"/>
              <p:cNvSpPr/>
              <p:nvPr/>
            </p:nvSpPr>
            <p:spPr>
              <a:xfrm>
                <a:off x="2674392" y="2791140"/>
                <a:ext cx="405156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5" name="모서리가 둥근 직사각형 154"/>
              <p:cNvSpPr/>
              <p:nvPr/>
            </p:nvSpPr>
            <p:spPr>
              <a:xfrm>
                <a:off x="802184" y="2780928"/>
                <a:ext cx="4824000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대구지역본부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797962" y="27809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27.3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142" name="그룹 2"/>
            <p:cNvGrpSpPr/>
            <p:nvPr/>
          </p:nvGrpSpPr>
          <p:grpSpPr>
            <a:xfrm>
              <a:off x="802184" y="3645024"/>
              <a:ext cx="7559030" cy="712850"/>
              <a:chOff x="802184" y="3645024"/>
              <a:chExt cx="7559030" cy="712850"/>
            </a:xfrm>
          </p:grpSpPr>
          <p:sp>
            <p:nvSpPr>
              <p:cNvPr id="149" name="모서리가 둥근 직사각형 5"/>
              <p:cNvSpPr/>
              <p:nvPr/>
            </p:nvSpPr>
            <p:spPr>
              <a:xfrm>
                <a:off x="1835696" y="3651161"/>
                <a:ext cx="5178290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0" name="모서리가 둥근 직사각형 149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1" name="직사각형 150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158002" y="3651161"/>
                <a:ext cx="1203212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30.6%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018208" y="3651161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광주지역본부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143" name="그룹 3"/>
            <p:cNvGrpSpPr/>
            <p:nvPr/>
          </p:nvGrpSpPr>
          <p:grpSpPr>
            <a:xfrm>
              <a:off x="802184" y="4569513"/>
              <a:ext cx="7042023" cy="735094"/>
              <a:chOff x="802184" y="4569513"/>
              <a:chExt cx="7042023" cy="735094"/>
            </a:xfrm>
          </p:grpSpPr>
          <p:sp>
            <p:nvSpPr>
              <p:cNvPr id="144" name="모서리가 둥근 직사각형 143"/>
              <p:cNvSpPr/>
              <p:nvPr/>
            </p:nvSpPr>
            <p:spPr>
              <a:xfrm>
                <a:off x="1835696" y="4579725"/>
                <a:ext cx="474624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5" name="모서리가 둥근 직사각형 144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6" name="직사각형 145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725954" y="4597894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26.8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경인지역본부</a:t>
                </a:r>
                <a:endParaRPr kumimoji="0" lang="ko-KR" altLang="en-US" sz="240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11994339" y="3917796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24</a:t>
            </a:fld>
            <a:endParaRPr sz="1200"/>
          </a:p>
        </p:txBody>
      </p:sp>
      <p:sp>
        <p:nvSpPr>
          <p:cNvPr id="256" name="직사각형 25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IV. </a:t>
            </a:r>
            <a:r>
              <a:rPr lang="ko-KR" altLang="en-US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추진성과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7" name="슬라이드 번호 개체 틀 20"/>
          <p:cNvSpPr txBox="1">
            <a:spLocks/>
          </p:cNvSpPr>
          <p:nvPr/>
        </p:nvSpPr>
        <p:spPr bwMode="auto">
          <a:xfrm>
            <a:off x="6876256" y="650559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3" name="그룹 120"/>
          <p:cNvGrpSpPr/>
          <p:nvPr/>
        </p:nvGrpSpPr>
        <p:grpSpPr>
          <a:xfrm>
            <a:off x="802184" y="1700808"/>
            <a:ext cx="7740509" cy="2074358"/>
            <a:chOff x="802184" y="2780927"/>
            <a:chExt cx="7740509" cy="2506913"/>
          </a:xfrm>
        </p:grpSpPr>
        <p:grpSp>
          <p:nvGrpSpPr>
            <p:cNvPr id="4" name="그룹 1"/>
            <p:cNvGrpSpPr/>
            <p:nvPr/>
          </p:nvGrpSpPr>
          <p:grpSpPr>
            <a:xfrm>
              <a:off x="802184" y="2780927"/>
              <a:ext cx="7740509" cy="706714"/>
              <a:chOff x="802184" y="2780927"/>
              <a:chExt cx="7740509" cy="706714"/>
            </a:xfrm>
          </p:grpSpPr>
          <p:sp>
            <p:nvSpPr>
              <p:cNvPr id="135" name="모서리가 둥근 직사각형 134"/>
              <p:cNvSpPr/>
              <p:nvPr/>
            </p:nvSpPr>
            <p:spPr>
              <a:xfrm>
                <a:off x="2674392" y="2780927"/>
                <a:ext cx="460851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6" name="모서리가 둥근 직사각형 135"/>
              <p:cNvSpPr/>
              <p:nvPr/>
            </p:nvSpPr>
            <p:spPr>
              <a:xfrm>
                <a:off x="802184" y="2780927"/>
                <a:ext cx="4824000" cy="647999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rgbClr val="FFFF00"/>
                    </a:solidFill>
                    <a:latin typeface="HY헤드라인M" pitchFamily="18" charset="-127"/>
                    <a:ea typeface="HY헤드라인M" pitchFamily="18" charset="-127"/>
                  </a:rPr>
                  <a:t>대전지역본부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rgbClr val="FFFF00"/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424440" y="2780928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35.9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5" name="그룹 2"/>
            <p:cNvGrpSpPr/>
            <p:nvPr/>
          </p:nvGrpSpPr>
          <p:grpSpPr>
            <a:xfrm>
              <a:off x="802184" y="3645024"/>
              <a:ext cx="6851156" cy="706714"/>
              <a:chOff x="802184" y="3645024"/>
              <a:chExt cx="6851156" cy="706714"/>
            </a:xfrm>
          </p:grpSpPr>
          <p:sp>
            <p:nvSpPr>
              <p:cNvPr id="130" name="모서리가 둥근 직사각형 5"/>
              <p:cNvSpPr/>
              <p:nvPr/>
            </p:nvSpPr>
            <p:spPr>
              <a:xfrm>
                <a:off x="1835696" y="3651161"/>
                <a:ext cx="4464496" cy="630318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1" name="모서리가 둥근 직사각형 130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35087" y="3645025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32.2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018208" y="3651162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서울지역본부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6" name="그룹 3"/>
            <p:cNvGrpSpPr/>
            <p:nvPr/>
          </p:nvGrpSpPr>
          <p:grpSpPr>
            <a:xfrm>
              <a:off x="802184" y="4569513"/>
              <a:ext cx="7154192" cy="718327"/>
              <a:chOff x="802184" y="4569513"/>
              <a:chExt cx="7154192" cy="718327"/>
            </a:xfrm>
          </p:grpSpPr>
          <p:sp>
            <p:nvSpPr>
              <p:cNvPr id="125" name="모서리가 둥근 직사각형 124"/>
              <p:cNvSpPr/>
              <p:nvPr/>
            </p:nvSpPr>
            <p:spPr>
              <a:xfrm>
                <a:off x="1835696" y="4608419"/>
                <a:ext cx="4896544" cy="575342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6" name="모서리가 둥근 직사각형 125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38123" y="45811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34.0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부산지역본부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7" name="그룹 139"/>
          <p:cNvGrpSpPr/>
          <p:nvPr/>
        </p:nvGrpSpPr>
        <p:grpSpPr>
          <a:xfrm>
            <a:off x="808470" y="3933056"/>
            <a:ext cx="8300034" cy="2088232"/>
            <a:chOff x="802184" y="2780927"/>
            <a:chExt cx="8300034" cy="2523680"/>
          </a:xfrm>
        </p:grpSpPr>
        <p:grpSp>
          <p:nvGrpSpPr>
            <p:cNvPr id="8" name="그룹 1"/>
            <p:cNvGrpSpPr/>
            <p:nvPr/>
          </p:nvGrpSpPr>
          <p:grpSpPr>
            <a:xfrm>
              <a:off x="802184" y="2780927"/>
              <a:ext cx="7114031" cy="706713"/>
              <a:chOff x="802184" y="2780927"/>
              <a:chExt cx="7114031" cy="706713"/>
            </a:xfrm>
          </p:grpSpPr>
          <p:sp>
            <p:nvSpPr>
              <p:cNvPr id="154" name="모서리가 둥근 직사각형 153"/>
              <p:cNvSpPr/>
              <p:nvPr/>
            </p:nvSpPr>
            <p:spPr>
              <a:xfrm>
                <a:off x="2674392" y="2791140"/>
                <a:ext cx="4123570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5" name="모서리가 둥근 직사각형 154"/>
              <p:cNvSpPr/>
              <p:nvPr/>
            </p:nvSpPr>
            <p:spPr>
              <a:xfrm>
                <a:off x="802184" y="2780928"/>
                <a:ext cx="4824000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대구지역본부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797962" y="27809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34.2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9" name="그룹 2"/>
            <p:cNvGrpSpPr/>
            <p:nvPr/>
          </p:nvGrpSpPr>
          <p:grpSpPr>
            <a:xfrm>
              <a:off x="802184" y="3645024"/>
              <a:ext cx="8300034" cy="712850"/>
              <a:chOff x="802184" y="3645024"/>
              <a:chExt cx="8300034" cy="712850"/>
            </a:xfrm>
          </p:grpSpPr>
          <p:sp>
            <p:nvSpPr>
              <p:cNvPr id="149" name="모서리가 둥근 직사각형 5"/>
              <p:cNvSpPr/>
              <p:nvPr/>
            </p:nvSpPr>
            <p:spPr>
              <a:xfrm>
                <a:off x="1835696" y="3651161"/>
                <a:ext cx="5970378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0" name="모서리가 둥근 직사각형 149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1" name="직사각형 150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899006" y="3651161"/>
                <a:ext cx="1203212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38.1%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018208" y="3651161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광주지역본부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10" name="그룹 3"/>
            <p:cNvGrpSpPr/>
            <p:nvPr/>
          </p:nvGrpSpPr>
          <p:grpSpPr>
            <a:xfrm>
              <a:off x="802184" y="4569513"/>
              <a:ext cx="7042023" cy="735094"/>
              <a:chOff x="802184" y="4569513"/>
              <a:chExt cx="7042023" cy="735094"/>
            </a:xfrm>
          </p:grpSpPr>
          <p:sp>
            <p:nvSpPr>
              <p:cNvPr id="144" name="모서리가 둥근 직사각형 143"/>
              <p:cNvSpPr/>
              <p:nvPr/>
            </p:nvSpPr>
            <p:spPr>
              <a:xfrm>
                <a:off x="1835696" y="4579725"/>
                <a:ext cx="474624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5" name="모서리가 둥근 직사각형 144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6" name="직사각형 145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725954" y="4597894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33.6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경인지역본부</a:t>
                </a:r>
                <a:endParaRPr kumimoji="0" lang="ko-KR" altLang="en-US" sz="240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46" name="그룹 249"/>
          <p:cNvGrpSpPr/>
          <p:nvPr/>
        </p:nvGrpSpPr>
        <p:grpSpPr>
          <a:xfrm>
            <a:off x="143000" y="980728"/>
            <a:ext cx="9001000" cy="461663"/>
            <a:chOff x="143000" y="2823321"/>
            <a:chExt cx="9001000" cy="461663"/>
          </a:xfrm>
        </p:grpSpPr>
        <p:sp>
          <p:nvSpPr>
            <p:cNvPr id="47" name="직사각형 46"/>
            <p:cNvSpPr/>
            <p:nvPr/>
          </p:nvSpPr>
          <p:spPr>
            <a:xfrm>
              <a:off x="683568" y="2823321"/>
              <a:ext cx="8460432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피부양자 암수검률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전국</a:t>
              </a:r>
              <a:r>
                <a:rPr lang="en-US" altLang="ko-KR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암검진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가족사랑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실천법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홍보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8" name="그림 47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143000" y="284178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11994339" y="3917796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25</a:t>
            </a:fld>
            <a:endParaRPr sz="1200"/>
          </a:p>
        </p:txBody>
      </p:sp>
      <p:sp>
        <p:nvSpPr>
          <p:cNvPr id="256" name="직사각형 25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IV. </a:t>
            </a:r>
            <a:r>
              <a:rPr lang="ko-KR" altLang="en-US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추진성과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7" name="슬라이드 번호 개체 틀 20"/>
          <p:cNvSpPr txBox="1">
            <a:spLocks/>
          </p:cNvSpPr>
          <p:nvPr/>
        </p:nvSpPr>
        <p:spPr bwMode="auto">
          <a:xfrm>
            <a:off x="6876256" y="650559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2" name="그룹 120"/>
          <p:cNvGrpSpPr/>
          <p:nvPr/>
        </p:nvGrpSpPr>
        <p:grpSpPr>
          <a:xfrm>
            <a:off x="802184" y="1700808"/>
            <a:ext cx="7696381" cy="2074358"/>
            <a:chOff x="802184" y="2780927"/>
            <a:chExt cx="7696381" cy="2506913"/>
          </a:xfrm>
        </p:grpSpPr>
        <p:grpSp>
          <p:nvGrpSpPr>
            <p:cNvPr id="3" name="그룹 1"/>
            <p:cNvGrpSpPr/>
            <p:nvPr/>
          </p:nvGrpSpPr>
          <p:grpSpPr>
            <a:xfrm>
              <a:off x="802184" y="2780927"/>
              <a:ext cx="7696381" cy="706714"/>
              <a:chOff x="802184" y="2780927"/>
              <a:chExt cx="7696381" cy="706714"/>
            </a:xfrm>
          </p:grpSpPr>
          <p:sp>
            <p:nvSpPr>
              <p:cNvPr id="135" name="모서리가 둥근 직사각형 134"/>
              <p:cNvSpPr/>
              <p:nvPr/>
            </p:nvSpPr>
            <p:spPr>
              <a:xfrm>
                <a:off x="2674392" y="2780927"/>
                <a:ext cx="460851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6" name="모서리가 둥근 직사각형 135"/>
              <p:cNvSpPr/>
              <p:nvPr/>
            </p:nvSpPr>
            <p:spPr>
              <a:xfrm>
                <a:off x="802184" y="2780927"/>
                <a:ext cx="4824000" cy="647999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7" name="직사각형 136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rgbClr val="FFFF00"/>
                    </a:solidFill>
                    <a:latin typeface="HY헤드라인M" pitchFamily="18" charset="-127"/>
                    <a:ea typeface="HY헤드라인M" pitchFamily="18" charset="-127"/>
                  </a:rPr>
                  <a:t>대전지역본부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rgbClr val="FFFF00"/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380312" y="2780928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28.4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4" name="그룹 2"/>
            <p:cNvGrpSpPr/>
            <p:nvPr/>
          </p:nvGrpSpPr>
          <p:grpSpPr>
            <a:xfrm>
              <a:off x="802184" y="3645024"/>
              <a:ext cx="6832285" cy="706714"/>
              <a:chOff x="802184" y="3645024"/>
              <a:chExt cx="6832285" cy="706714"/>
            </a:xfrm>
          </p:grpSpPr>
          <p:sp>
            <p:nvSpPr>
              <p:cNvPr id="130" name="모서리가 둥근 직사각형 5"/>
              <p:cNvSpPr/>
              <p:nvPr/>
            </p:nvSpPr>
            <p:spPr>
              <a:xfrm>
                <a:off x="1835696" y="3651161"/>
                <a:ext cx="4536504" cy="630318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1" name="모서리가 둥근 직사각형 130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2" name="직사각형 131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16216" y="3645025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24.9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018208" y="3651162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서울지역본부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5" name="그룹 3"/>
            <p:cNvGrpSpPr/>
            <p:nvPr/>
          </p:nvGrpSpPr>
          <p:grpSpPr>
            <a:xfrm>
              <a:off x="802184" y="4569513"/>
              <a:ext cx="7154192" cy="718327"/>
              <a:chOff x="802184" y="4569513"/>
              <a:chExt cx="7154192" cy="718327"/>
            </a:xfrm>
          </p:grpSpPr>
          <p:sp>
            <p:nvSpPr>
              <p:cNvPr id="125" name="모서리가 둥근 직사각형 124"/>
              <p:cNvSpPr/>
              <p:nvPr/>
            </p:nvSpPr>
            <p:spPr>
              <a:xfrm>
                <a:off x="1835696" y="4608419"/>
                <a:ext cx="4896544" cy="575342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6" name="모서리가 둥근 직사각형 125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38123" y="45811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26.7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부산지역본부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6" name="그룹 139"/>
          <p:cNvGrpSpPr/>
          <p:nvPr/>
        </p:nvGrpSpPr>
        <p:grpSpPr>
          <a:xfrm>
            <a:off x="808470" y="3933056"/>
            <a:ext cx="7991078" cy="2096941"/>
            <a:chOff x="802184" y="2780927"/>
            <a:chExt cx="7991078" cy="2534205"/>
          </a:xfrm>
        </p:grpSpPr>
        <p:grpSp>
          <p:nvGrpSpPr>
            <p:cNvPr id="7" name="그룹 1"/>
            <p:cNvGrpSpPr/>
            <p:nvPr/>
          </p:nvGrpSpPr>
          <p:grpSpPr>
            <a:xfrm>
              <a:off x="802184" y="2780927"/>
              <a:ext cx="7186039" cy="706713"/>
              <a:chOff x="802184" y="2780927"/>
              <a:chExt cx="7186039" cy="706713"/>
            </a:xfrm>
          </p:grpSpPr>
          <p:sp>
            <p:nvSpPr>
              <p:cNvPr id="154" name="모서리가 둥근 직사각형 153"/>
              <p:cNvSpPr/>
              <p:nvPr/>
            </p:nvSpPr>
            <p:spPr>
              <a:xfrm>
                <a:off x="2674392" y="2791140"/>
                <a:ext cx="4123570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5" name="모서리가 둥근 직사각형 154"/>
              <p:cNvSpPr/>
              <p:nvPr/>
            </p:nvSpPr>
            <p:spPr>
              <a:xfrm>
                <a:off x="802184" y="2780928"/>
                <a:ext cx="4824000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018208" y="2832160"/>
                <a:ext cx="4489896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spc="-15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대구지역본부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869970" y="2780927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26.9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8" name="그룹 2"/>
            <p:cNvGrpSpPr/>
            <p:nvPr/>
          </p:nvGrpSpPr>
          <p:grpSpPr>
            <a:xfrm>
              <a:off x="802184" y="3645024"/>
              <a:ext cx="7991078" cy="712850"/>
              <a:chOff x="802184" y="3645024"/>
              <a:chExt cx="7991078" cy="712850"/>
            </a:xfrm>
          </p:grpSpPr>
          <p:sp>
            <p:nvSpPr>
              <p:cNvPr id="149" name="모서리가 둥근 직사각형 5"/>
              <p:cNvSpPr/>
              <p:nvPr/>
            </p:nvSpPr>
            <p:spPr>
              <a:xfrm>
                <a:off x="2333466" y="3651161"/>
                <a:ext cx="5256584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0" name="모서리가 둥근 직사각형 149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1" name="직사각형 150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590050" y="3651161"/>
                <a:ext cx="1203212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30.0%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018208" y="3651161"/>
                <a:ext cx="1900518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광주지역본부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9" name="그룹 3"/>
            <p:cNvGrpSpPr/>
            <p:nvPr/>
          </p:nvGrpSpPr>
          <p:grpSpPr>
            <a:xfrm>
              <a:off x="802184" y="4569513"/>
              <a:ext cx="7042023" cy="745619"/>
              <a:chOff x="802184" y="4569513"/>
              <a:chExt cx="7042023" cy="745619"/>
            </a:xfrm>
          </p:grpSpPr>
          <p:sp>
            <p:nvSpPr>
              <p:cNvPr id="144" name="모서리가 둥근 직사각형 143"/>
              <p:cNvSpPr/>
              <p:nvPr/>
            </p:nvSpPr>
            <p:spPr>
              <a:xfrm>
                <a:off x="1907704" y="4579725"/>
                <a:ext cx="4746242" cy="627645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5" name="모서리가 둥근 직사각형 144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6" name="직사각형 145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725954" y="4608419"/>
                <a:ext cx="1118253" cy="7067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25.5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018208" y="4608419"/>
                <a:ext cx="1938990" cy="557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Y헤드라인M" pitchFamily="18" charset="-127"/>
                    <a:ea typeface="HY헤드라인M" pitchFamily="18" charset="-127"/>
                  </a:rPr>
                  <a:t>경인지역본부</a:t>
                </a:r>
                <a:endParaRPr kumimoji="0" lang="ko-KR" altLang="en-US" sz="240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grpSp>
        <p:nvGrpSpPr>
          <p:cNvPr id="10" name="그룹 249"/>
          <p:cNvGrpSpPr/>
          <p:nvPr/>
        </p:nvGrpSpPr>
        <p:grpSpPr>
          <a:xfrm>
            <a:off x="143000" y="980728"/>
            <a:ext cx="9001000" cy="461663"/>
            <a:chOff x="143000" y="2823321"/>
            <a:chExt cx="9001000" cy="461663"/>
          </a:xfrm>
        </p:grpSpPr>
        <p:sp>
          <p:nvSpPr>
            <p:cNvPr id="47" name="직사각형 46"/>
            <p:cNvSpPr/>
            <p:nvPr/>
          </p:nvSpPr>
          <p:spPr>
            <a:xfrm>
              <a:off x="683568" y="2823321"/>
              <a:ext cx="8460432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지역가입자 암수검률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전국</a:t>
              </a:r>
              <a:r>
                <a:rPr lang="en-US" altLang="ko-KR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ko-KR" alt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다양한 홍보로 검진인식 제고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8" name="그림 47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143000" y="284178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13208499" y="3698538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26</a:t>
            </a:fld>
            <a:endParaRPr sz="1200"/>
          </a:p>
        </p:txBody>
      </p:sp>
      <p:sp>
        <p:nvSpPr>
          <p:cNvPr id="85" name="위쪽 화살표 84"/>
          <p:cNvSpPr/>
          <p:nvPr/>
        </p:nvSpPr>
        <p:spPr>
          <a:xfrm rot="5400000">
            <a:off x="710827" y="5256531"/>
            <a:ext cx="449466" cy="648000"/>
          </a:xfrm>
          <a:prstGeom prst="upArrow">
            <a:avLst>
              <a:gd name="adj1" fmla="val 50000"/>
              <a:gd name="adj2" fmla="val 59773"/>
            </a:avLst>
          </a:prstGeom>
          <a:solidFill>
            <a:schemeClr val="accent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1403648" y="5363607"/>
            <a:ext cx="6984000" cy="523218"/>
          </a:xfrm>
          <a:prstGeom prst="rect">
            <a:avLst/>
          </a:prstGeom>
          <a:gradFill flip="none" rotWithShape="1">
            <a:gsLst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1594000" scaled="0"/>
            <a:tileRect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직장가입자의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암검진</a:t>
            </a:r>
            <a:r>
              <a:rPr lang="ko-KR" altLang="en-US" sz="2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수검률</a:t>
            </a:r>
            <a:r>
              <a:rPr lang="ko-KR" altLang="en-US" sz="2800" b="1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 향상 기대</a:t>
            </a:r>
          </a:p>
        </p:txBody>
      </p:sp>
      <p:sp>
        <p:nvSpPr>
          <p:cNvPr id="96" name="직사각형 9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IV. </a:t>
            </a:r>
            <a:r>
              <a:rPr lang="ko-KR" altLang="en-US" sz="3200" b="1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제언 </a:t>
            </a:r>
            <a:endParaRPr lang="en-US" altLang="ko-KR" sz="2400" b="1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7" name="슬라이드 번호 개체 틀 20"/>
          <p:cNvSpPr txBox="1">
            <a:spLocks/>
          </p:cNvSpPr>
          <p:nvPr/>
        </p:nvSpPr>
        <p:spPr bwMode="auto">
          <a:xfrm>
            <a:off x="6876256" y="641281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51520" y="1052736"/>
            <a:ext cx="7056784" cy="472687"/>
            <a:chOff x="251520" y="1052736"/>
            <a:chExt cx="7056784" cy="472687"/>
          </a:xfrm>
        </p:grpSpPr>
        <p:sp>
          <p:nvSpPr>
            <p:cNvPr id="67" name="직사각형 66"/>
            <p:cNvSpPr/>
            <p:nvPr/>
          </p:nvSpPr>
          <p:spPr>
            <a:xfrm>
              <a:off x="807830" y="1063760"/>
              <a:ext cx="6500474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l" rtl="0" latinLnBrk="1" hangingPunct="0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직장가입자 일반검진과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암검진의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주기 일원화 </a:t>
              </a:r>
            </a:p>
          </p:txBody>
        </p:sp>
        <p:pic>
          <p:nvPicPr>
            <p:cNvPr id="69" name="그림 68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51520" y="105273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40" name="직사각형 39"/>
          <p:cNvSpPr/>
          <p:nvPr/>
        </p:nvSpPr>
        <p:spPr>
          <a:xfrm>
            <a:off x="827584" y="3183361"/>
            <a:ext cx="3044090" cy="461663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4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암검진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의무조항 신설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9592" y="1772817"/>
            <a:ext cx="824440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rPr>
              <a:t>  </a:t>
            </a:r>
            <a:r>
              <a:rPr lang="ko-KR" altLang="en-US" sz="2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개인의 자율적인 건강관리 인식 제고</a:t>
            </a:r>
            <a:endParaRPr lang="en-US" altLang="ko-KR" sz="22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t" latinLnBrk="1">
              <a:buFont typeface="Arial" pitchFamily="34" charset="0"/>
              <a:buChar char="•"/>
            </a:pPr>
            <a:endParaRPr lang="en-US" altLang="ko-KR" sz="16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t" latinLnBrk="1">
              <a:buFont typeface="Arial" pitchFamily="34" charset="0"/>
              <a:buChar char="•"/>
            </a:pPr>
            <a:r>
              <a:rPr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2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개별 </a:t>
            </a:r>
            <a:r>
              <a:rPr lang="ko-KR" altLang="en-US" sz="22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암검진</a:t>
            </a:r>
            <a:r>
              <a:rPr lang="ko-KR" altLang="en-US" sz="2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안내에 따른 홍보 비용 절감</a:t>
            </a:r>
            <a:endParaRPr lang="ko-KR" altLang="ko-KR" sz="2200" b="1" dirty="0" smtClean="0">
              <a:latin typeface="맑은 고딕" pitchFamily="50" charset="-127"/>
              <a:ea typeface="맑은 고딕" pitchFamily="50" charset="-127"/>
            </a:endParaRPr>
          </a:p>
          <a:p>
            <a:pPr fontAlgn="t" latinLnBrk="1"/>
            <a:endParaRPr lang="ko-KR" altLang="ko-KR" b="1" i="1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899592" y="3812849"/>
            <a:ext cx="824440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rPr>
              <a:t>  ‘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법적 제도화’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로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고용주의 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암검진에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대한 책임성 강화</a:t>
            </a:r>
            <a:endParaRPr lang="en-US" altLang="ko-KR" sz="22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t" latinLnBrk="1">
              <a:buFont typeface="Arial" pitchFamily="34" charset="0"/>
              <a:buChar char="•"/>
            </a:pPr>
            <a:endParaRPr lang="en-US" altLang="ko-KR" sz="16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t" latinLnBrk="1">
              <a:buFont typeface="Arial" pitchFamily="34" charset="0"/>
              <a:buChar char="•"/>
            </a:pPr>
            <a:r>
              <a:rPr lang="en-US" altLang="ko-KR" sz="2200" b="1" i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암검진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비용 전액 공단부담</a:t>
            </a:r>
            <a:endParaRPr lang="ko-KR" altLang="ko-KR" sz="2200" b="1" i="1" dirty="0" smtClean="0"/>
          </a:p>
        </p:txBody>
      </p:sp>
      <p:pic>
        <p:nvPicPr>
          <p:cNvPr id="15" name="그림 14" descr="132118373668.png"/>
          <p:cNvPicPr>
            <a:picLocks noChangeAspect="1"/>
          </p:cNvPicPr>
          <p:nvPr/>
        </p:nvPicPr>
        <p:blipFill>
          <a:blip r:embed="rId2" cstate="print"/>
          <a:srcRect l="53476" t="39020" r="32750" b="42079"/>
          <a:stretch>
            <a:fillRect/>
          </a:stretch>
        </p:blipFill>
        <p:spPr>
          <a:xfrm>
            <a:off x="251520" y="3212976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13208499" y="3698538"/>
            <a:ext cx="213360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defTabSz="4572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27</a:t>
            </a:fld>
            <a:endParaRPr sz="1200"/>
          </a:p>
        </p:txBody>
      </p:sp>
      <p:sp>
        <p:nvSpPr>
          <p:cNvPr id="85" name="위쪽 화살표 84"/>
          <p:cNvSpPr/>
          <p:nvPr/>
        </p:nvSpPr>
        <p:spPr>
          <a:xfrm rot="5400000">
            <a:off x="494803" y="5256531"/>
            <a:ext cx="449466" cy="648000"/>
          </a:xfrm>
          <a:prstGeom prst="upArrow">
            <a:avLst>
              <a:gd name="adj1" fmla="val 50000"/>
              <a:gd name="adj2" fmla="val 59773"/>
            </a:avLst>
          </a:prstGeom>
          <a:solidFill>
            <a:schemeClr val="accent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1187624" y="5363607"/>
            <a:ext cx="7956376" cy="523218"/>
          </a:xfrm>
          <a:prstGeom prst="rect">
            <a:avLst/>
          </a:prstGeom>
          <a:gradFill flip="none" rotWithShape="1">
            <a:gsLst>
              <a:gs pos="7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1594000" scaled="0"/>
            <a:tileRect/>
          </a:gra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800" b="1" spc="-150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암 조기 발견으로 생존율 높이고</a:t>
            </a:r>
            <a:r>
              <a:rPr lang="en-US" altLang="ko-KR" sz="2800" b="1" spc="-150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2800" b="1" spc="-150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경제적 지출 최소화</a:t>
            </a:r>
          </a:p>
        </p:txBody>
      </p:sp>
      <p:sp>
        <p:nvSpPr>
          <p:cNvPr id="96" name="직사각형 95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IV. </a:t>
            </a:r>
            <a:r>
              <a:rPr lang="ko-KR" altLang="en-US" sz="3200" b="1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제언 </a:t>
            </a:r>
            <a:endParaRPr lang="en-US" altLang="ko-KR" sz="2400" b="1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7" name="슬라이드 번호 개체 틀 20"/>
          <p:cNvSpPr txBox="1">
            <a:spLocks/>
          </p:cNvSpPr>
          <p:nvPr/>
        </p:nvSpPr>
        <p:spPr bwMode="auto">
          <a:xfrm>
            <a:off x="6876256" y="6412819"/>
            <a:ext cx="2133600" cy="30777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6D6B6-8F97-46B5-B391-E3241B9EE522}" type="slidenum"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  <a:sym typeface="맑은 고딕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51520" y="1041120"/>
            <a:ext cx="8712968" cy="461663"/>
            <a:chOff x="251520" y="1041120"/>
            <a:chExt cx="7690427" cy="461663"/>
          </a:xfrm>
        </p:grpSpPr>
        <p:sp>
          <p:nvSpPr>
            <p:cNvPr id="67" name="직사각형 66"/>
            <p:cNvSpPr/>
            <p:nvPr/>
          </p:nvSpPr>
          <p:spPr>
            <a:xfrm>
              <a:off x="807830" y="1041120"/>
              <a:ext cx="7134117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l" rtl="0" latinLnBrk="1" hangingPunct="0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암검진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시작 연령 하향 조정으로 조기검진의 실효성 확보 </a:t>
              </a:r>
            </a:p>
          </p:txBody>
        </p:sp>
        <p:pic>
          <p:nvPicPr>
            <p:cNvPr id="69" name="그림 68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51520" y="105273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44" name="TextBox 43"/>
          <p:cNvSpPr txBox="1"/>
          <p:nvPr/>
        </p:nvSpPr>
        <p:spPr>
          <a:xfrm>
            <a:off x="899592" y="3140968"/>
            <a:ext cx="82444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rPr>
              <a:t> 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암환자 연령 하향 및 진료비 부담 과다로 생계위협 증가</a:t>
            </a:r>
            <a:endParaRPr lang="ko-KR" altLang="ko-KR" sz="2200" b="1" i="1" dirty="0" smtClean="0"/>
          </a:p>
        </p:txBody>
      </p:sp>
      <p:pic>
        <p:nvPicPr>
          <p:cNvPr id="15" name="image6.png" descr="국가암혜택.bmp"/>
          <p:cNvPicPr/>
          <p:nvPr/>
        </p:nvPicPr>
        <p:blipFill>
          <a:blip r:embed="rId3" cstate="print">
            <a:extLst/>
          </a:blip>
          <a:srcRect b="67598"/>
          <a:stretch>
            <a:fillRect/>
          </a:stretch>
        </p:blipFill>
        <p:spPr>
          <a:xfrm>
            <a:off x="971600" y="1772816"/>
            <a:ext cx="8172400" cy="1111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그룹 15"/>
          <p:cNvGrpSpPr/>
          <p:nvPr/>
        </p:nvGrpSpPr>
        <p:grpSpPr>
          <a:xfrm>
            <a:off x="251520" y="4047457"/>
            <a:ext cx="8496943" cy="461663"/>
            <a:chOff x="251520" y="1041120"/>
            <a:chExt cx="7499755" cy="461663"/>
          </a:xfrm>
        </p:grpSpPr>
        <p:sp>
          <p:nvSpPr>
            <p:cNvPr id="17" name="직사각형 16"/>
            <p:cNvSpPr/>
            <p:nvPr/>
          </p:nvSpPr>
          <p:spPr>
            <a:xfrm>
              <a:off x="807830" y="1041120"/>
              <a:ext cx="6943445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l" rtl="0" latinLnBrk="1" hangingPunct="0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연령별</a:t>
              </a:r>
              <a:r>
                <a:rPr lang="en-US" altLang="ko-KR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개인별 검진 항목 조정으로 불필요한 검진 제외</a:t>
              </a:r>
            </a:p>
          </p:txBody>
        </p:sp>
        <p:pic>
          <p:nvPicPr>
            <p:cNvPr id="18" name="그림 17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51520" y="105273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19" name="TextBox 18"/>
          <p:cNvSpPr txBox="1"/>
          <p:nvPr/>
        </p:nvSpPr>
        <p:spPr>
          <a:xfrm>
            <a:off x="899592" y="4695529"/>
            <a:ext cx="82444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rPr>
              <a:t>  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암경험자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200" b="1" dirty="0" err="1" smtClean="0">
                <a:solidFill>
                  <a:schemeClr val="tx1"/>
                </a:solidFill>
              </a:rPr>
              <a:t>암검진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 제외방안 강구</a:t>
            </a:r>
            <a:endParaRPr lang="ko-KR" altLang="ko-KR" sz="2200" b="1" i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2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3563815" y="1125538"/>
            <a:ext cx="5040923" cy="35274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ko-KR" sz="3500" dirty="0" smtClean="0">
                <a:solidFill>
                  <a:schemeClr val="accent2"/>
                </a:solidFill>
                <a:latin typeface="휴먼매직체" pitchFamily="18" charset="-127"/>
                <a:ea typeface="휴먼매직체" pitchFamily="18" charset="-127"/>
              </a:rPr>
              <a:t/>
            </a:r>
            <a:br>
              <a:rPr lang="en-US" altLang="ko-KR" sz="3500" dirty="0" smtClean="0">
                <a:solidFill>
                  <a:schemeClr val="accent2"/>
                </a:solidFill>
                <a:latin typeface="휴먼매직체" pitchFamily="18" charset="-127"/>
                <a:ea typeface="휴먼매직체" pitchFamily="18" charset="-127"/>
              </a:rPr>
            </a:br>
            <a:r>
              <a:rPr lang="en-US" altLang="ko-KR" sz="3500" dirty="0" smtClean="0">
                <a:solidFill>
                  <a:schemeClr val="accent2"/>
                </a:solidFill>
                <a:latin typeface="휴먼매직체" pitchFamily="18" charset="-127"/>
                <a:ea typeface="휴먼매직체" pitchFamily="18" charset="-127"/>
              </a:rPr>
              <a:t/>
            </a:r>
            <a:br>
              <a:rPr lang="en-US" altLang="ko-KR" sz="3500" dirty="0" smtClean="0">
                <a:solidFill>
                  <a:schemeClr val="accent2"/>
                </a:solidFill>
                <a:latin typeface="휴먼매직체" pitchFamily="18" charset="-127"/>
                <a:ea typeface="휴먼매직체" pitchFamily="18" charset="-127"/>
              </a:rPr>
            </a:br>
            <a:r>
              <a:rPr lang="en-US" altLang="ko-KR" sz="3500" dirty="0" smtClean="0">
                <a:solidFill>
                  <a:schemeClr val="accent2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/>
            </a:r>
            <a:br>
              <a:rPr lang="en-US" altLang="ko-KR" sz="3500" dirty="0" smtClean="0">
                <a:solidFill>
                  <a:schemeClr val="accent2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</a:br>
            <a:endParaRPr lang="en-US" altLang="ko-KR" sz="6200" i="1" dirty="0">
              <a:solidFill>
                <a:schemeClr val="accent2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4" name="Shape 235"/>
          <p:cNvSpPr/>
          <p:nvPr/>
        </p:nvSpPr>
        <p:spPr>
          <a:xfrm>
            <a:off x="4355976" y="188640"/>
            <a:ext cx="131231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sz="9600" b="1" i="1" dirty="0" smtClean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암</a:t>
            </a:r>
            <a:endParaRPr sz="8000" b="1" i="1" dirty="0">
              <a:ln w="57150">
                <a:solidFill>
                  <a:schemeClr val="bg1"/>
                </a:solidFill>
              </a:ln>
              <a:solidFill>
                <a:srgbClr val="FF006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Shape 235"/>
          <p:cNvSpPr/>
          <p:nvPr/>
        </p:nvSpPr>
        <p:spPr>
          <a:xfrm>
            <a:off x="5436096" y="836712"/>
            <a:ext cx="2032396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sz="4400" b="1" dirty="0" err="1" smtClean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없는</a:t>
            </a:r>
            <a:endParaRPr sz="36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051720" y="1700808"/>
            <a:ext cx="2668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굴림체" panose="020B0609000101010101" pitchFamily="49" charset="-127"/>
                <a:ea typeface="굴림체" panose="020B0609000101010101" pitchFamily="49" charset="-127"/>
              </a:rPr>
              <a:t>건강한</a:t>
            </a:r>
            <a:endParaRPr lang="ko-KR" altLang="en-US" sz="5400" b="1" dirty="0">
              <a:ln w="2857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11960" y="1700808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5400" b="1" dirty="0" smtClean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굴림체" panose="020B0609000101010101" pitchFamily="49" charset="-127"/>
                <a:ea typeface="굴림체" panose="020B0609000101010101" pitchFamily="49" charset="-127"/>
              </a:rPr>
              <a:t>대한민국</a:t>
            </a:r>
            <a:endParaRPr lang="ko-KR" altLang="en-US" sz="540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8" name="Shape 235"/>
          <p:cNvSpPr/>
          <p:nvPr/>
        </p:nvSpPr>
        <p:spPr>
          <a:xfrm>
            <a:off x="6948264" y="1988840"/>
            <a:ext cx="223224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ko-KR" altLang="en-US" sz="3600" b="1" dirty="0" smtClean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을 위하여</a:t>
            </a:r>
            <a:endParaRPr sz="36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9" name="Shape 235"/>
          <p:cNvSpPr/>
          <p:nvPr/>
        </p:nvSpPr>
        <p:spPr>
          <a:xfrm>
            <a:off x="3563888" y="2996952"/>
            <a:ext cx="203239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ko-KR" altLang="en-US" sz="3600" b="1" dirty="0" smtClean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우리의</a:t>
            </a:r>
            <a:endParaRPr sz="36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292080" y="2865710"/>
            <a:ext cx="2608460" cy="923330"/>
            <a:chOff x="5580112" y="4797152"/>
            <a:chExt cx="2608460" cy="923330"/>
          </a:xfrm>
        </p:grpSpPr>
        <p:sp>
          <p:nvSpPr>
            <p:cNvPr id="11" name="직사각형 10"/>
            <p:cNvSpPr/>
            <p:nvPr/>
          </p:nvSpPr>
          <p:spPr>
            <a:xfrm>
              <a:off x="5580112" y="4797152"/>
              <a:ext cx="156966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n w="19050"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굴림체" panose="020B0609000101010101" pitchFamily="49" charset="-127"/>
                  <a:ea typeface="굴림체" panose="020B0609000101010101" pitchFamily="49" charset="-127"/>
                </a:rPr>
                <a:t>노력</a:t>
              </a:r>
              <a:endParaRPr lang="ko-KR" altLang="en-US" sz="540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  <p:sp>
          <p:nvSpPr>
            <p:cNvPr id="12" name="Shape 235"/>
            <p:cNvSpPr/>
            <p:nvPr/>
          </p:nvSpPr>
          <p:spPr>
            <a:xfrm>
              <a:off x="6156176" y="5157192"/>
              <a:ext cx="2032396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ko-KR" altLang="en-US" sz="3600" b="1" dirty="0" smtClean="0">
                  <a:ln w="19050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생각대로 Bold" pitchFamily="2" charset="-127"/>
                  <a:ea typeface="생각대로 Bold" pitchFamily="2" charset="-127"/>
                </a:rPr>
                <a:t>과</a:t>
              </a:r>
              <a:endParaRPr sz="3600" b="1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생각대로 Bold" pitchFamily="2" charset="-127"/>
                <a:ea typeface="생각대로 Bold" pitchFamily="2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7108452" y="2852936"/>
            <a:ext cx="2608460" cy="923330"/>
            <a:chOff x="7580164" y="4881934"/>
            <a:chExt cx="2608460" cy="923330"/>
          </a:xfrm>
        </p:grpSpPr>
        <p:sp>
          <p:nvSpPr>
            <p:cNvPr id="14" name="직사각형 13"/>
            <p:cNvSpPr/>
            <p:nvPr/>
          </p:nvSpPr>
          <p:spPr>
            <a:xfrm>
              <a:off x="7580164" y="4881934"/>
              <a:ext cx="156966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n w="19050"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atin typeface="굴림체" panose="020B0609000101010101" pitchFamily="49" charset="-127"/>
                  <a:ea typeface="굴림체" panose="020B0609000101010101" pitchFamily="49" charset="-127"/>
                </a:rPr>
                <a:t>의지</a:t>
              </a:r>
              <a:endParaRPr lang="ko-KR" altLang="en-US" sz="540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  <p:sp>
          <p:nvSpPr>
            <p:cNvPr id="15" name="Shape 235"/>
            <p:cNvSpPr/>
            <p:nvPr/>
          </p:nvSpPr>
          <p:spPr>
            <a:xfrm>
              <a:off x="8156228" y="4953942"/>
              <a:ext cx="2032396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ko-KR" altLang="en-US" sz="3600" b="1" dirty="0" smtClean="0">
                  <a:ln w="19050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생각대로 Bold" pitchFamily="2" charset="-127"/>
                  <a:ea typeface="생각대로 Bold" pitchFamily="2" charset="-127"/>
                </a:rPr>
                <a:t>가</a:t>
              </a:r>
              <a:endParaRPr sz="3600" b="1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생각대로 Bold" pitchFamily="2" charset="-127"/>
                <a:ea typeface="생각대로 Bold" pitchFamily="2" charset="-127"/>
              </a:endParaRPr>
            </a:p>
          </p:txBody>
        </p:sp>
      </p:grpSp>
      <p:sp>
        <p:nvSpPr>
          <p:cNvPr id="17" name="Shape 235"/>
          <p:cNvSpPr/>
          <p:nvPr/>
        </p:nvSpPr>
        <p:spPr>
          <a:xfrm>
            <a:off x="3851920" y="3883114"/>
            <a:ext cx="309634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ko-KR" altLang="en-US" sz="3600" b="1" dirty="0" smtClean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필요합니다</a:t>
            </a:r>
            <a:r>
              <a:rPr lang="en-US" altLang="ko-KR" sz="3600" b="1" dirty="0" smtClean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!</a:t>
            </a:r>
            <a:endParaRPr sz="3600" b="1" dirty="0">
              <a:ln w="19050">
                <a:solidFill>
                  <a:schemeClr val="bg1"/>
                </a:solidFill>
              </a:ln>
              <a:solidFill>
                <a:schemeClr val="tx1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807830" y="1249006"/>
            <a:ext cx="7907574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국내 암환자 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 새 </a:t>
            </a:r>
            <a:r>
              <a:rPr lang="en-US" altLang="ko-KR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96%  </a:t>
            </a:r>
            <a:r>
              <a:rPr lang="ko-KR" alt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헤럴드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경제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2014.1.10)</a:t>
            </a:r>
            <a:endParaRPr lang="ko-KR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위쪽 화살표 20"/>
          <p:cNvSpPr/>
          <p:nvPr/>
        </p:nvSpPr>
        <p:spPr>
          <a:xfrm>
            <a:off x="5130646" y="1308826"/>
            <a:ext cx="449466" cy="392189"/>
          </a:xfrm>
          <a:prstGeom prst="upArrow">
            <a:avLst>
              <a:gd name="adj1" fmla="val 50000"/>
              <a:gd name="adj2" fmla="val 59773"/>
            </a:avLst>
          </a:prstGeom>
          <a:solidFill>
            <a:srgbClr val="C00000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pic>
        <p:nvPicPr>
          <p:cNvPr id="17" name="그림 16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251520" y="1268760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3" name="그룹 2"/>
          <p:cNvGrpSpPr/>
          <p:nvPr/>
        </p:nvGrpSpPr>
        <p:grpSpPr>
          <a:xfrm>
            <a:off x="251520" y="3186849"/>
            <a:ext cx="8136904" cy="523218"/>
            <a:chOff x="251520" y="3186849"/>
            <a:chExt cx="8136904" cy="523218"/>
          </a:xfrm>
        </p:grpSpPr>
        <p:sp>
          <p:nvSpPr>
            <p:cNvPr id="22" name="직사각형 21"/>
            <p:cNvSpPr/>
            <p:nvPr/>
          </p:nvSpPr>
          <p:spPr>
            <a:xfrm>
              <a:off x="825248" y="3186849"/>
              <a:ext cx="7563176" cy="523218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/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국민 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110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만 명 암과 만났다 </a:t>
              </a: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연합뉴스</a:t>
              </a: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2013.12.26.)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790412" y="3212976"/>
              <a:ext cx="65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/>
              <a:endParaRPr sz="1600" dirty="0">
                <a:solidFill>
                  <a:srgbClr val="3F6797"/>
                </a:solidFill>
              </a:endParaRPr>
            </a:p>
          </p:txBody>
        </p:sp>
        <p:pic>
          <p:nvPicPr>
            <p:cNvPr id="20" name="그림 19" descr="132118373668.png"/>
            <p:cNvPicPr>
              <a:picLocks noChangeAspect="1"/>
            </p:cNvPicPr>
            <p:nvPr/>
          </p:nvPicPr>
          <p:blipFill>
            <a:blip r:embed="rId3" cstate="print"/>
            <a:srcRect l="53476" t="39020" r="32750" b="42079"/>
            <a:stretch>
              <a:fillRect/>
            </a:stretch>
          </p:blipFill>
          <p:spPr>
            <a:xfrm>
              <a:off x="251520" y="321297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24" name="직사각형 23"/>
          <p:cNvSpPr/>
          <p:nvPr/>
        </p:nvSpPr>
        <p:spPr>
          <a:xfrm>
            <a:off x="827584" y="5132766"/>
            <a:ext cx="7632848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WHO, </a:t>
            </a:r>
            <a:r>
              <a:rPr lang="ko-KR" alt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국제암연구센터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ko-KR" alt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세계암보고서</a:t>
            </a:r>
            <a:r>
              <a:rPr lang="en-US" altLang="ko-K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”(2014.2.4)</a:t>
            </a:r>
            <a:endParaRPr lang="ko-KR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6972" y="196821"/>
            <a:ext cx="325233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I.</a:t>
            </a: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추진배경</a:t>
            </a:r>
            <a:endParaRPr lang="en-US" altLang="ko-KR" sz="3200" b="1" dirty="0">
              <a:ln w="11430"/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3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1988840"/>
            <a:ext cx="8244408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 </a:t>
            </a:r>
            <a:r>
              <a:rPr kumimoji="0" lang="en-US" altLang="ko-KR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2011</a:t>
            </a:r>
            <a:r>
              <a: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년 신규 암 환자 수는 </a:t>
            </a:r>
            <a:r>
              <a:rPr kumimoji="0" lang="en-US" altLang="ko-KR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218,017</a:t>
            </a:r>
            <a:r>
              <a: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명 </a:t>
            </a:r>
            <a:r>
              <a:rPr kumimoji="0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( </a:t>
            </a:r>
            <a:r>
              <a:rPr kumimoji="0" lang="ko-KR" alt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전년대비</a:t>
            </a:r>
            <a:r>
              <a:rPr kumimoji="0" lang="ko-KR" altLang="en-US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</a:t>
            </a: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6.0%</a:t>
            </a:r>
            <a:r>
              <a:rPr kumimoji="0" lang="en-US" altLang="ko-K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</a:t>
            </a:r>
            <a:r>
              <a:rPr kumimoji="0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증가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</a:t>
            </a:r>
            <a:endParaRPr lang="ko-KR" altLang="ko-KR" b="1" i="1" dirty="0" smtClean="0"/>
          </a:p>
          <a:p>
            <a:pPr fontAlgn="t" latinLnBrk="1"/>
            <a:endParaRPr lang="ko-KR" altLang="ko-KR" b="1" i="1" dirty="0" smtClean="0"/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2011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년과 비교할 때 무려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96%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늘어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남성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1.8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배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여성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2.2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배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  <a:endParaRPr kumimoji="0" lang="ko-KR" altLang="en-US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592" y="3934432"/>
            <a:ext cx="8244408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18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 </a:t>
            </a:r>
            <a:r>
              <a:rPr lang="ko-KR" altLang="en-US" sz="2000" b="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  <a:cs typeface="맑은 고딕"/>
              </a:rPr>
              <a:t>남</a:t>
            </a:r>
            <a:r>
              <a:rPr lang="en-US" altLang="ko-KR" sz="2000" b="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  <a:cs typeface="맑은 고딕"/>
              </a:rPr>
              <a:t>38%, </a:t>
            </a:r>
            <a:r>
              <a:rPr lang="ko-KR" altLang="en-US" sz="2000" b="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  <a:cs typeface="맑은 고딕"/>
              </a:rPr>
              <a:t>여</a:t>
            </a:r>
            <a:r>
              <a:rPr lang="en-US" altLang="ko-KR" sz="2000" b="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  <a:cs typeface="맑은 고딕"/>
              </a:rPr>
              <a:t>34% </a:t>
            </a:r>
            <a:r>
              <a:rPr lang="ko-KR" altLang="en-US" sz="2000" b="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  <a:cs typeface="맑은 고딕"/>
              </a:rPr>
              <a:t>평생 한번은 암 걸려</a:t>
            </a:r>
            <a:endParaRPr lang="ko-KR" altLang="ko-KR" sz="2000" b="1" i="1" dirty="0" smtClean="0">
              <a:solidFill>
                <a:srgbClr val="C00000"/>
              </a:solidFill>
            </a:endParaRPr>
          </a:p>
          <a:p>
            <a:pPr fontAlgn="t" latinLnBrk="1"/>
            <a:endParaRPr lang="ko-KR" altLang="ko-KR" b="1" i="1" dirty="0" smtClean="0"/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ko-KR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대암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초기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발견시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 생존율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90%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넘어</a:t>
            </a:r>
            <a:endParaRPr kumimoji="0" lang="ko-KR" altLang="en-US" sz="2000" i="0" u="none" strike="noStrike" cap="none" spc="-15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4096" y="5845752"/>
            <a:ext cx="824440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 </a:t>
            </a:r>
            <a:r>
              <a:rPr kumimoji="0" lang="ko-KR" altLang="en-U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전세계 암환자 </a:t>
            </a:r>
            <a:r>
              <a:rPr kumimoji="0" lang="en-US" altLang="ko-KR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2035</a:t>
            </a:r>
            <a:r>
              <a:rPr kumimoji="0" lang="ko-KR" altLang="en-U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년 </a:t>
            </a:r>
            <a:r>
              <a:rPr kumimoji="0" lang="en-US" altLang="ko-KR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70% </a:t>
            </a:r>
            <a:r>
              <a:rPr kumimoji="0" lang="ko-KR" altLang="en-US" sz="20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더 늘어난다</a:t>
            </a:r>
            <a:r>
              <a:rPr kumimoji="0" lang="en-US" altLang="ko-K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(2012</a:t>
            </a:r>
            <a:r>
              <a:rPr kumimoji="0" lang="ko-KR" altLang="en-US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년 대비</a:t>
            </a:r>
            <a:r>
              <a:rPr kumimoji="0" lang="en-US" altLang="ko-KR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)</a:t>
            </a:r>
            <a:endParaRPr lang="ko-KR" altLang="ko-KR" b="1" i="1" dirty="0" smtClean="0"/>
          </a:p>
        </p:txBody>
      </p:sp>
      <p:pic>
        <p:nvPicPr>
          <p:cNvPr id="18" name="그림 17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251520" y="5229200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807830" y="1249006"/>
            <a:ext cx="8084650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건강보험 진료비 </a:t>
            </a:r>
            <a:r>
              <a:rPr lang="en-US" altLang="ko-KR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 </a:t>
            </a:r>
            <a:r>
              <a:rPr lang="en-US" altLang="ko-KR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ko-KR" altLang="en-US" sz="2800" b="1" spc="-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천억원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중 </a:t>
            </a:r>
            <a:r>
              <a:rPr lang="ko-KR" altLang="en-US" sz="2800" b="1" spc="-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 진료비 </a:t>
            </a:r>
            <a:r>
              <a:rPr lang="en-US" altLang="ko-KR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</a:t>
            </a:r>
            <a:r>
              <a:rPr lang="en-US" altLang="ko-KR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ko-KR" altLang="en-US" sz="2800" b="1" spc="-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천억원</a:t>
            </a:r>
            <a:endParaRPr lang="ko-KR" altLang="en-US" sz="2000" b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그림 16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251520" y="1268760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" name="그룹 2"/>
          <p:cNvGrpSpPr/>
          <p:nvPr/>
        </p:nvGrpSpPr>
        <p:grpSpPr>
          <a:xfrm>
            <a:off x="827584" y="2852936"/>
            <a:ext cx="5515506" cy="523218"/>
            <a:chOff x="790412" y="3186849"/>
            <a:chExt cx="4911429" cy="523218"/>
          </a:xfrm>
        </p:grpSpPr>
        <p:sp>
          <p:nvSpPr>
            <p:cNvPr id="22" name="직사각형 21"/>
            <p:cNvSpPr/>
            <p:nvPr/>
          </p:nvSpPr>
          <p:spPr>
            <a:xfrm>
              <a:off x="793639" y="3186849"/>
              <a:ext cx="4908202" cy="523218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/>
              <a:r>
                <a:rPr lang="ko-KR" altLang="en-US" sz="28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국가 </a:t>
              </a:r>
              <a:r>
                <a:rPr lang="ko-KR" alt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암검진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수검률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40%</a:t>
              </a:r>
              <a:r>
                <a:rPr lang="ko-KR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 그쳐</a:t>
              </a: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790412" y="3212976"/>
              <a:ext cx="65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/>
              <a:endParaRPr sz="1600" dirty="0">
                <a:solidFill>
                  <a:srgbClr val="3F6797"/>
                </a:solidFill>
              </a:endParaRPr>
            </a:p>
          </p:txBody>
        </p:sp>
      </p:grpSp>
      <p:grpSp>
        <p:nvGrpSpPr>
          <p:cNvPr id="3" name="그룹 3"/>
          <p:cNvGrpSpPr/>
          <p:nvPr/>
        </p:nvGrpSpPr>
        <p:grpSpPr>
          <a:xfrm>
            <a:off x="251520" y="4941168"/>
            <a:ext cx="6984776" cy="523218"/>
            <a:chOff x="251520" y="5132766"/>
            <a:chExt cx="6984776" cy="523218"/>
          </a:xfrm>
        </p:grpSpPr>
        <p:pic>
          <p:nvPicPr>
            <p:cNvPr id="23" name="그림 22" descr="132118373668.png"/>
            <p:cNvPicPr>
              <a:picLocks noChangeAspect="1"/>
            </p:cNvPicPr>
            <p:nvPr/>
          </p:nvPicPr>
          <p:blipFill>
            <a:blip r:embed="rId3" cstate="print"/>
            <a:srcRect l="53476" t="39020" r="32750" b="42079"/>
            <a:stretch>
              <a:fillRect/>
            </a:stretch>
          </p:blipFill>
          <p:spPr>
            <a:xfrm>
              <a:off x="251520" y="5132766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4" name="직사각형 23"/>
            <p:cNvSpPr/>
            <p:nvPr/>
          </p:nvSpPr>
          <p:spPr>
            <a:xfrm>
              <a:off x="827584" y="5132766"/>
              <a:ext cx="6408712" cy="523218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직장가입자는 사업장으로 대상자 통보</a:t>
              </a:r>
              <a:endParaRPr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36972" y="196821"/>
            <a:ext cx="325233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I.</a:t>
            </a: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추진배경</a:t>
            </a:r>
            <a:endParaRPr lang="en-US" altLang="ko-KR" sz="3200" b="1" dirty="0">
              <a:ln w="11430"/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4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1988840"/>
            <a:ext cx="8244408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주요만성질환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(11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개질환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중 가장 많음</a:t>
            </a:r>
            <a:r>
              <a:rPr kumimoji="0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… </a:t>
            </a:r>
            <a:r>
              <a:rPr kumimoji="0" lang="en-US" altLang="ko-KR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2013</a:t>
            </a:r>
            <a:r>
              <a:rPr kumimoji="0" lang="ko-KR" alt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년 건강보험통계연보</a:t>
            </a:r>
            <a:endParaRPr lang="ko-KR" altLang="ko-KR" b="1" i="1" dirty="0" smtClean="0"/>
          </a:p>
          <a:p>
            <a:pPr fontAlgn="t" latinLnBrk="1"/>
            <a:endParaRPr lang="ko-KR" altLang="ko-KR" b="1" i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899592" y="2996952"/>
            <a:ext cx="8244408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/>
            <a:endParaRPr lang="ko-KR" altLang="ko-KR" b="1" i="1" dirty="0" smtClean="0">
              <a:solidFill>
                <a:schemeClr val="tx1"/>
              </a:solidFill>
            </a:endParaRPr>
          </a:p>
          <a:p>
            <a:pPr fontAlgn="t" latinLnBrk="1"/>
            <a:endParaRPr lang="ko-KR" altLang="ko-KR" b="1" i="1" dirty="0" smtClean="0"/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ko-KR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직장가입자 일반검진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수검률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72.9% , 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암검진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수검률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39.4%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… 2012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 건강검진 통계연보</a:t>
            </a:r>
            <a:endParaRPr kumimoji="0" lang="ko-KR" altLang="en-US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5733256"/>
            <a:ext cx="824440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t" latinLnBrk="1">
              <a:buFont typeface="Arial" pitchFamily="34" charset="0"/>
              <a:buChar char="•"/>
            </a:pPr>
            <a:r>
              <a:rPr kumimoji="0" lang="en-US" altLang="ko-K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 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사업장 근로자에 대한 적극적인 안내 필요</a:t>
            </a:r>
            <a:endParaRPr lang="ko-KR" altLang="ko-KR" sz="2000" b="1" i="1" dirty="0" smtClean="0"/>
          </a:p>
        </p:txBody>
      </p:sp>
      <p:pic>
        <p:nvPicPr>
          <p:cNvPr id="16" name="그림 15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251520" y="2924944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85770" y="2576519"/>
            <a:ext cx="7141625" cy="1512168"/>
            <a:chOff x="496007" y="2576519"/>
            <a:chExt cx="7141625" cy="1512168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969869" y="3512623"/>
              <a:ext cx="4608512" cy="50405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96007" y="3440615"/>
              <a:ext cx="3499929" cy="648072"/>
              <a:chOff x="-1692696" y="2060848"/>
              <a:chExt cx="4824536" cy="648072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-1692696" y="2060848"/>
                <a:ext cx="4824536" cy="648000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-1692696" y="2060848"/>
                <a:ext cx="288032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99592" y="3556056"/>
              <a:ext cx="6052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지역</a:t>
              </a:r>
              <a:endParaRPr kumimoji="0" lang="ko-KR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50389" y="3543401"/>
              <a:ext cx="87940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400" b="1" spc="-15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35.8%</a:t>
              </a:r>
              <a:endParaRPr kumimoji="0" lang="ko-KR" altLang="en-US" sz="2400" b="1" i="0" u="none" strike="noStrike" cap="none" spc="-1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76171" y="3613206"/>
              <a:ext cx="1406793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679,223</a:t>
              </a:r>
              <a:r>
                <a:rPr lang="ko-KR" altLang="en-US" sz="20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명</a:t>
              </a:r>
              <a:endParaRPr kumimoji="0" lang="ko-KR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견고딕" pitchFamily="18" charset="-127"/>
                <a:ea typeface="HY견고딕" pitchFamily="18" charset="-127"/>
                <a:sym typeface="맑은 고딕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2115806" y="2648527"/>
              <a:ext cx="4608512" cy="50405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96007" y="2576519"/>
              <a:ext cx="3499929" cy="648072"/>
              <a:chOff x="-1692696" y="1196752"/>
              <a:chExt cx="4824536" cy="648072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-1692696" y="1196752"/>
                <a:ext cx="4824536" cy="648000"/>
              </a:xfrm>
              <a:prstGeom prst="round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-1692696" y="1196752"/>
                <a:ext cx="288032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99592" y="2691960"/>
              <a:ext cx="27404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2000" b="1" dirty="0" smtClean="0">
                  <a:solidFill>
                    <a:srgbClr val="000000"/>
                  </a:solidFill>
                </a:rPr>
                <a:t>직장</a:t>
              </a:r>
              <a:r>
                <a:rPr lang="en-US" altLang="ko-KR" sz="2000" b="1" dirty="0" smtClean="0">
                  <a:solidFill>
                    <a:srgbClr val="000000"/>
                  </a:solidFill>
                </a:rPr>
                <a:t>(</a:t>
              </a:r>
              <a:r>
                <a:rPr lang="ko-KR" altLang="en-US" sz="2000" b="1" dirty="0" smtClean="0">
                  <a:solidFill>
                    <a:srgbClr val="000000"/>
                  </a:solidFill>
                </a:rPr>
                <a:t>가입자</a:t>
              </a:r>
              <a:r>
                <a:rPr lang="en-US" altLang="ko-KR" sz="2000" b="1" dirty="0" smtClean="0">
                  <a:solidFill>
                    <a:srgbClr val="000000"/>
                  </a:solidFill>
                </a:rPr>
                <a:t>, </a:t>
              </a:r>
              <a:r>
                <a:rPr lang="ko-KR" altLang="en-US" sz="2000" b="1" dirty="0" smtClean="0">
                  <a:solidFill>
                    <a:srgbClr val="000000"/>
                  </a:solidFill>
                </a:rPr>
                <a:t>피부양자</a:t>
              </a:r>
              <a:r>
                <a:rPr lang="en-US" altLang="ko-KR" sz="2000" b="1" dirty="0" smtClean="0">
                  <a:solidFill>
                    <a:srgbClr val="000000"/>
                  </a:solidFill>
                </a:rPr>
                <a:t>)</a:t>
              </a:r>
              <a:endParaRPr kumimoji="0" lang="ko-KR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58226" y="2690920"/>
              <a:ext cx="87940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400" b="1" spc="-15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64.2%</a:t>
              </a:r>
              <a:endParaRPr kumimoji="0" lang="ko-KR" altLang="en-US" sz="2400" b="1" i="0" u="none" strike="noStrike" cap="none" spc="-15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7944" y="2753750"/>
              <a:ext cx="166327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1,217,042</a:t>
              </a:r>
              <a:r>
                <a:rPr lang="ko-KR" altLang="en-US" sz="20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명</a:t>
              </a:r>
              <a:endParaRPr kumimoji="0" lang="ko-KR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견고딕" pitchFamily="18" charset="-127"/>
                <a:ea typeface="HY견고딕" pitchFamily="18" charset="-127"/>
                <a:sym typeface="맑은 고딕"/>
              </a:endParaRPr>
            </a:p>
          </p:txBody>
        </p:sp>
      </p:grpSp>
      <p:sp>
        <p:nvSpPr>
          <p:cNvPr id="38" name="모서리가 둥근 직사각형 37"/>
          <p:cNvSpPr/>
          <p:nvPr/>
        </p:nvSpPr>
        <p:spPr>
          <a:xfrm>
            <a:off x="827584" y="1784431"/>
            <a:ext cx="3024336" cy="510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2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암검진대상자</a:t>
            </a:r>
            <a:r>
              <a:rPr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현황</a:t>
            </a:r>
            <a:endParaRPr kumimoji="0" lang="ko-KR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 pitchFamily="50" charset="-127"/>
              <a:ea typeface="맑은 고딕" pitchFamily="50" charset="-127"/>
              <a:sym typeface="맑은 고딕"/>
            </a:endParaRPr>
          </a:p>
        </p:txBody>
      </p:sp>
      <p:pic>
        <p:nvPicPr>
          <p:cNvPr id="40" name="그림 39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143000" y="999193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그림 41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143000" y="4653136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4" name="그림 43" descr="132118373668.png"/>
          <p:cNvPicPr>
            <a:picLocks noChangeAspect="1"/>
          </p:cNvPicPr>
          <p:nvPr/>
        </p:nvPicPr>
        <p:blipFill>
          <a:blip r:embed="rId3" cstate="print"/>
          <a:srcRect l="53476" t="39020" r="32750" b="42079"/>
          <a:stretch>
            <a:fillRect/>
          </a:stretch>
        </p:blipFill>
        <p:spPr>
          <a:xfrm>
            <a:off x="143000" y="5517232"/>
            <a:ext cx="459052" cy="4320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5" name="직사각형 44"/>
          <p:cNvSpPr/>
          <p:nvPr/>
        </p:nvSpPr>
        <p:spPr>
          <a:xfrm>
            <a:off x="200472" y="179929"/>
            <a:ext cx="325233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/>
                <a:ea typeface="HY헤드라인M"/>
              </a:rPr>
              <a:t>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추진계획</a:t>
            </a:r>
            <a:endParaRPr lang="en-US" altLang="ko-KR" sz="3200" b="1" dirty="0">
              <a:ln w="11430"/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6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5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83568" y="980728"/>
            <a:ext cx="7272808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직장가입자 설문조사로 </a:t>
            </a:r>
            <a:r>
              <a:rPr lang="ko-KR" alt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암검진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현주소 파악</a:t>
            </a:r>
            <a:endParaRPr lang="ko-KR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83568" y="5517232"/>
            <a:ext cx="7848872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유관기관과의 협력 관계 구축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ko-KR" altLang="en-US" sz="2800" b="1" spc="-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암검진</a:t>
            </a:r>
            <a:r>
              <a:rPr lang="ko-KR" altLang="en-US" sz="28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홍보 강화</a:t>
            </a:r>
            <a:endParaRPr lang="ko-KR" altLang="en-US" sz="2000" b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83568" y="4581128"/>
            <a:ext cx="8280920" cy="523218"/>
          </a:xfrm>
          <a:prstGeom prst="rect">
            <a:avLst/>
          </a:prstGeom>
          <a:solidFill>
            <a:srgbClr val="003399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l" rtl="0" latinLnBrk="1" hangingPunct="0"/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8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찾아가는 </a:t>
            </a:r>
            <a:r>
              <a:rPr lang="ko-KR" altLang="en-US" sz="2800" b="1" spc="-15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암검진</a:t>
            </a:r>
            <a:r>
              <a:rPr lang="ko-KR" altLang="en-US" sz="28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홍보</a:t>
            </a:r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</a:t>
            </a:r>
            <a:r>
              <a:rPr lang="ko-KR" altLang="en-US" sz="28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조기암검진</a:t>
            </a:r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중요성 인식 고취</a:t>
            </a:r>
            <a:endParaRPr lang="ko-KR" altLang="en-US" sz="20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오른쪽 화살표 47"/>
          <p:cNvSpPr/>
          <p:nvPr/>
        </p:nvSpPr>
        <p:spPr>
          <a:xfrm>
            <a:off x="5364088" y="5517232"/>
            <a:ext cx="432048" cy="519674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107504" y="980728"/>
            <a:ext cx="8856984" cy="1440160"/>
            <a:chOff x="179512" y="980728"/>
            <a:chExt cx="8856984" cy="1440160"/>
          </a:xfrm>
        </p:grpSpPr>
        <p:sp>
          <p:nvSpPr>
            <p:cNvPr id="12" name="TextBox 11"/>
            <p:cNvSpPr txBox="1"/>
            <p:nvPr/>
          </p:nvSpPr>
          <p:spPr>
            <a:xfrm>
              <a:off x="2483768" y="1052736"/>
              <a:ext cx="453650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직장가입자 설문조사</a:t>
              </a:r>
              <a:r>
                <a:rPr kumimoji="0" lang="en-US" altLang="ko-KR" sz="2400" b="1" i="0" u="none" strike="noStrike" cap="none" spc="0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(3.7~3.31)</a:t>
              </a:r>
              <a:endParaRPr kumimoji="0" lang="ko-KR" altLang="en-US" sz="2400" b="1" i="0" u="none" strike="noStrike" cap="none" spc="0" normalizeH="0" baseline="0" dirty="0">
                <a:ln>
                  <a:noFill/>
                </a:ln>
                <a:solidFill>
                  <a:srgbClr val="003399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323528" y="1628800"/>
              <a:ext cx="8712968" cy="584773"/>
            </a:xfrm>
            <a:prstGeom prst="rect">
              <a:avLst/>
            </a:prstGeom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1594000" scaled="0"/>
              <a:tileRect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ko-KR" altLang="en-US" sz="3200" b="1" i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                   근로자 </a:t>
              </a:r>
              <a:r>
                <a:rPr lang="en-US" altLang="ko-KR" sz="3200" b="1" i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1,200</a:t>
              </a:r>
              <a:r>
                <a:rPr lang="ko-KR" altLang="en-US" sz="3200" b="1" i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명 </a:t>
              </a:r>
              <a:r>
                <a:rPr lang="ko-KR" altLang="en-US" sz="2400" b="1" i="1" spc="50" dirty="0" smtClean="0">
                  <a:ln w="11430"/>
                  <a:solidFill>
                    <a:srgbClr val="003399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에게 물었습니다</a:t>
              </a:r>
              <a:r>
                <a:rPr lang="en-US" altLang="ko-KR" sz="2400" b="1" i="1" spc="50" dirty="0" smtClean="0">
                  <a:ln w="11430"/>
                  <a:solidFill>
                    <a:srgbClr val="003399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언해M" panose="02020603020101020101" pitchFamily="18" charset="-127"/>
                  <a:ea typeface="언해M" panose="02020603020101020101" pitchFamily="18" charset="-127"/>
                </a:rPr>
                <a:t>…</a:t>
              </a:r>
              <a:endParaRPr lang="ko-KR" altLang="en-US" sz="2800" b="1" i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언해M" panose="02020603020101020101" pitchFamily="18" charset="-127"/>
                <a:ea typeface="언해M" panose="02020603020101020101" pitchFamily="18" charset="-127"/>
              </a:endParaRPr>
            </a:p>
          </p:txBody>
        </p:sp>
        <p:pic>
          <p:nvPicPr>
            <p:cNvPr id="9" name="그림 8" descr="%BA%CE~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12" y="980728"/>
              <a:ext cx="2170454" cy="14401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그룹 25"/>
          <p:cNvGrpSpPr/>
          <p:nvPr/>
        </p:nvGrpSpPr>
        <p:grpSpPr>
          <a:xfrm>
            <a:off x="251520" y="2570416"/>
            <a:ext cx="2520280" cy="461663"/>
            <a:chOff x="251520" y="2570416"/>
            <a:chExt cx="2520280" cy="461663"/>
          </a:xfrm>
        </p:grpSpPr>
        <p:sp>
          <p:nvSpPr>
            <p:cNvPr id="10" name="직사각형 9"/>
            <p:cNvSpPr/>
            <p:nvPr/>
          </p:nvSpPr>
          <p:spPr>
            <a:xfrm>
              <a:off x="807830" y="2570416"/>
              <a:ext cx="1963970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l" rtl="0" latinLnBrk="1" hangingPunct="0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대상자 선정</a:t>
              </a:r>
              <a:endPara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그림 10" descr="132118373668.png"/>
            <p:cNvPicPr>
              <a:picLocks noChangeAspect="1"/>
            </p:cNvPicPr>
            <p:nvPr/>
          </p:nvPicPr>
          <p:blipFill>
            <a:blip r:embed="rId3" cstate="print"/>
            <a:srcRect l="53476" t="39020" r="32750" b="42079"/>
            <a:stretch>
              <a:fillRect/>
            </a:stretch>
          </p:blipFill>
          <p:spPr>
            <a:xfrm>
              <a:off x="251520" y="2585223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33" name="직사각형 32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6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71274" y="3831433"/>
            <a:ext cx="3220606" cy="461663"/>
            <a:chOff x="271274" y="4143568"/>
            <a:chExt cx="3220606" cy="461663"/>
          </a:xfrm>
        </p:grpSpPr>
        <p:sp>
          <p:nvSpPr>
            <p:cNvPr id="19" name="직사각형 18"/>
            <p:cNvSpPr/>
            <p:nvPr/>
          </p:nvSpPr>
          <p:spPr>
            <a:xfrm>
              <a:off x="827584" y="4143568"/>
              <a:ext cx="2664296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ctr" rtl="0" latinLnBrk="1" hangingPunct="0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설문방법 및 내용</a:t>
              </a:r>
              <a:endPara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그림 19" descr="132118373668.png"/>
            <p:cNvPicPr>
              <a:picLocks noChangeAspect="1"/>
            </p:cNvPicPr>
            <p:nvPr/>
          </p:nvPicPr>
          <p:blipFill>
            <a:blip r:embed="rId3" cstate="print"/>
            <a:srcRect l="53476" t="39020" r="32750" b="42079"/>
            <a:stretch>
              <a:fillRect/>
            </a:stretch>
          </p:blipFill>
          <p:spPr>
            <a:xfrm>
              <a:off x="271274" y="4158375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sp>
        <p:nvSpPr>
          <p:cNvPr id="38" name="TextBox 37"/>
          <p:cNvSpPr txBox="1"/>
          <p:nvPr/>
        </p:nvSpPr>
        <p:spPr>
          <a:xfrm>
            <a:off x="899592" y="3140968"/>
            <a:ext cx="590465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kumimoji="0" lang="ko-KR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전년도 </a:t>
            </a:r>
            <a:r>
              <a:rPr kumimoji="0" lang="ko-KR" alt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수검률</a:t>
            </a:r>
            <a:r>
              <a:rPr kumimoji="0" lang="ko-KR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 저조 사업장 중 </a:t>
            </a:r>
            <a:r>
              <a:rPr kumimoji="0" lang="en-US" altLang="ko-K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120</a:t>
            </a:r>
            <a:r>
              <a:rPr kumimoji="0" lang="ko-KR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개소 </a:t>
            </a:r>
            <a:r>
              <a:rPr kumimoji="0" lang="en-US" altLang="ko-K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1,204</a:t>
            </a:r>
            <a:r>
              <a:rPr kumimoji="0" lang="ko-KR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Y헤드라인M" pitchFamily="18" charset="-127"/>
                <a:ea typeface="HY헤드라인M" pitchFamily="18" charset="-127"/>
                <a:sym typeface="맑은 고딕"/>
              </a:rPr>
              <a:t>명 </a:t>
            </a:r>
            <a:endParaRPr kumimoji="0" lang="ko-KR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592" y="4397045"/>
            <a:ext cx="7776864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건강검진 실태조사 설문조사표’활용 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사업장 직접 방문 조사</a:t>
            </a:r>
            <a:endParaRPr lang="en-US" altLang="ko-KR" sz="20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algn="l" rtl="0" latinLnBrk="1" hangingPunct="0"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algn="l" rtl="0" latinLnBrk="1" hangingPunct="0"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공단 건강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암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검진에 대한 전반적인 만족도 및 검진 안내 경로</a:t>
            </a:r>
            <a:endParaRPr lang="en-US" altLang="ko-KR" sz="20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algn="l" rtl="0" latinLnBrk="1" hangingPunct="0"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algn="l" rtl="0" latinLnBrk="1" hangingPunct="0"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000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암검진을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받지 않은 주요 이유 등 인식도 관련  </a:t>
            </a:r>
            <a:endParaRPr lang="en-US" altLang="ko-KR" sz="20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 algn="l" rtl="0" latinLnBrk="1" hangingPunct="0"/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Y헤드라인M" pitchFamily="18" charset="-127"/>
              <a:ea typeface="HY헤드라인M" pitchFamily="18" charset="-127"/>
              <a:sym typeface="맑은 고딕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42"/>
          <p:cNvGrpSpPr/>
          <p:nvPr/>
        </p:nvGrpSpPr>
        <p:grpSpPr>
          <a:xfrm>
            <a:off x="179512" y="1747281"/>
            <a:ext cx="4536504" cy="4104456"/>
            <a:chOff x="251520" y="1700808"/>
            <a:chExt cx="4536504" cy="4104456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251520" y="1700808"/>
              <a:ext cx="4536504" cy="4104456"/>
            </a:xfrm>
            <a:prstGeom prst="roundRect">
              <a:avLst>
                <a:gd name="adj" fmla="val 6224"/>
              </a:avLst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30" name="빗면 29"/>
            <p:cNvSpPr/>
            <p:nvPr/>
          </p:nvSpPr>
          <p:spPr>
            <a:xfrm>
              <a:off x="467544" y="1719506"/>
              <a:ext cx="3600400" cy="533100"/>
            </a:xfrm>
            <a:prstGeom prst="bevel">
              <a:avLst>
                <a:gd name="adj" fmla="val 6988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1"/>
                </a:gs>
                <a:gs pos="100000">
                  <a:schemeClr val="accent5">
                    <a:alpha val="0"/>
                  </a:schemeClr>
                </a:gs>
              </a:gsLst>
              <a:lin ang="10800000" scaled="0"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건강</a:t>
              </a:r>
              <a:r>
                <a:rPr kumimoji="0" lang="en-US" altLang="ko-KR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(</a:t>
              </a: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암</a:t>
              </a:r>
              <a:r>
                <a:rPr kumimoji="0" lang="en-US" altLang="ko-KR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)</a:t>
              </a: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rPr>
                <a:t>검진 만족도 </a:t>
              </a:r>
              <a:endParaRPr kumimoji="0" lang="ko-KR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</p:grpSp>
      <p:grpSp>
        <p:nvGrpSpPr>
          <p:cNvPr id="5" name="그룹 44"/>
          <p:cNvGrpSpPr/>
          <p:nvPr/>
        </p:nvGrpSpPr>
        <p:grpSpPr>
          <a:xfrm>
            <a:off x="199266" y="1052736"/>
            <a:ext cx="1996470" cy="461663"/>
            <a:chOff x="271274" y="4143568"/>
            <a:chExt cx="1996470" cy="461663"/>
          </a:xfrm>
        </p:grpSpPr>
        <p:sp>
          <p:nvSpPr>
            <p:cNvPr id="46" name="직사각형 45"/>
            <p:cNvSpPr/>
            <p:nvPr/>
          </p:nvSpPr>
          <p:spPr>
            <a:xfrm>
              <a:off x="827584" y="4143568"/>
              <a:ext cx="1440160" cy="461663"/>
            </a:xfrm>
            <a:prstGeom prst="rect">
              <a:avLst/>
            </a:prstGeom>
            <a:solidFill>
              <a:srgbClr val="003399"/>
            </a:soli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ctr" rtl="0" latinLnBrk="1" hangingPunct="0"/>
              <a:r>
                <a:rPr lang="ko-KR" alt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조사결과</a:t>
              </a:r>
            </a:p>
          </p:txBody>
        </p:sp>
        <p:pic>
          <p:nvPicPr>
            <p:cNvPr id="47" name="그림 46" descr="132118373668.png"/>
            <p:cNvPicPr>
              <a:picLocks noChangeAspect="1"/>
            </p:cNvPicPr>
            <p:nvPr/>
          </p:nvPicPr>
          <p:blipFill>
            <a:blip r:embed="rId2" cstate="print"/>
            <a:srcRect l="53476" t="39020" r="32750" b="42079"/>
            <a:stretch>
              <a:fillRect/>
            </a:stretch>
          </p:blipFill>
          <p:spPr>
            <a:xfrm>
              <a:off x="271274" y="4158375"/>
              <a:ext cx="459052" cy="432048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6" name="그룹 43"/>
          <p:cNvGrpSpPr/>
          <p:nvPr/>
        </p:nvGrpSpPr>
        <p:grpSpPr>
          <a:xfrm>
            <a:off x="4860032" y="1700808"/>
            <a:ext cx="4176000" cy="4104456"/>
            <a:chOff x="4860032" y="1700808"/>
            <a:chExt cx="4176000" cy="4104456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4860032" y="1700808"/>
              <a:ext cx="4176000" cy="4104456"/>
            </a:xfrm>
            <a:prstGeom prst="roundRect">
              <a:avLst>
                <a:gd name="adj" fmla="val 5760"/>
              </a:avLst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endParaRPr>
            </a:p>
          </p:txBody>
        </p:sp>
        <p:sp>
          <p:nvSpPr>
            <p:cNvPr id="29" name="빗면 28"/>
            <p:cNvSpPr/>
            <p:nvPr/>
          </p:nvSpPr>
          <p:spPr>
            <a:xfrm>
              <a:off x="5148064" y="1719506"/>
              <a:ext cx="3600400" cy="533100"/>
            </a:xfrm>
            <a:prstGeom prst="bevel">
              <a:avLst>
                <a:gd name="adj" fmla="val 6988"/>
              </a:avLst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1"/>
                </a:gs>
                <a:gs pos="100000">
                  <a:schemeClr val="accent5">
                    <a:alpha val="0"/>
                  </a:schemeClr>
                </a:gs>
              </a:gsLst>
              <a:lin ang="10800000" scaled="0"/>
            </a:gradFill>
            <a:ln w="25400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24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rPr>
                <a:t>암종목별</a:t>
              </a:r>
              <a:r>
                <a:rPr kumimoji="0" lang="ko-KR" alt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rPr>
                <a:t> 만족도 </a:t>
              </a:r>
              <a:endParaRPr kumimoji="0" lang="ko-KR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itchFamily="50" charset="-127"/>
                <a:ea typeface="맑은 고딕" pitchFamily="50" charset="-127"/>
                <a:sym typeface="맑은 고딕"/>
              </a:endParaRPr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rgbClr val="002060"/>
                </a:solidFill>
              </a:rPr>
              <a:pPr/>
              <a:t>7</a:t>
            </a:fld>
            <a:endParaRPr lang="en-US" altLang="ko-KR" sz="14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36" name="차트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903518"/>
              </p:ext>
            </p:extLst>
          </p:nvPr>
        </p:nvGraphicFramePr>
        <p:xfrm>
          <a:off x="218728" y="2420888"/>
          <a:ext cx="4641304" cy="310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차트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380571"/>
              </p:ext>
            </p:extLst>
          </p:nvPr>
        </p:nvGraphicFramePr>
        <p:xfrm>
          <a:off x="4716017" y="2245770"/>
          <a:ext cx="4536503" cy="33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직사각형 14"/>
          <p:cNvSpPr/>
          <p:nvPr/>
        </p:nvSpPr>
        <p:spPr>
          <a:xfrm>
            <a:off x="785369" y="2349584"/>
            <a:ext cx="60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57</a:t>
            </a:r>
            <a:r>
              <a:rPr lang="en-US" altLang="ko-KR" sz="1400" b="1" dirty="0" smtClean="0">
                <a:solidFill>
                  <a:srgbClr val="000000"/>
                </a:solidFill>
                <a:latin typeface="한컴 솔잎 M" pitchFamily="18" charset="-127"/>
                <a:ea typeface="한컴 솔잎 M" pitchFamily="18" charset="-127"/>
              </a:rPr>
              <a:t>%</a:t>
            </a:r>
            <a:endParaRPr lang="ko-KR" altLang="en-US" sz="1400" b="1" dirty="0">
              <a:latin typeface="한컴 솔잎 M" pitchFamily="18" charset="-127"/>
              <a:ea typeface="한컴 솔잎 M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095941" y="3341961"/>
            <a:ext cx="61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31</a:t>
            </a:r>
            <a:r>
              <a:rPr lang="en-US" altLang="ko-KR" sz="1400" dirty="0" smtClean="0">
                <a:solidFill>
                  <a:srgbClr val="000000"/>
                </a:solidFill>
                <a:latin typeface="한컴 솔잎 M" pitchFamily="18" charset="-127"/>
                <a:ea typeface="한컴 솔잎 M" pitchFamily="18" charset="-127"/>
              </a:rPr>
              <a:t>%</a:t>
            </a:r>
            <a:endParaRPr lang="ko-KR" altLang="en-US" sz="1400" dirty="0">
              <a:latin typeface="한컴 솔잎 M" pitchFamily="18" charset="-127"/>
              <a:ea typeface="한컴 솔잎 M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78459" y="4369409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한컴 솔잎 M" pitchFamily="18" charset="-127"/>
                <a:ea typeface="한컴 솔잎 M" pitchFamily="18" charset="-127"/>
              </a:rPr>
              <a:t>4</a:t>
            </a:r>
            <a:r>
              <a:rPr lang="en-US" altLang="ko-KR" sz="1400" b="1" dirty="0" smtClean="0">
                <a:solidFill>
                  <a:srgbClr val="000000"/>
                </a:solidFill>
                <a:latin typeface="한컴 솔잎 M" pitchFamily="18" charset="-127"/>
                <a:ea typeface="한컴 솔잎 M" pitchFamily="18" charset="-127"/>
              </a:rPr>
              <a:t>%</a:t>
            </a:r>
            <a:endParaRPr lang="ko-KR" altLang="en-US" b="1" dirty="0">
              <a:latin typeface="한컴 솔잎 M" pitchFamily="18" charset="-127"/>
              <a:ea typeface="한컴 솔잎 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62989" y="4371141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73953" y="4380084"/>
            <a:ext cx="47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371245" y="3519885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148064" y="2360796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77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985309" y="2581012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69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681071" y="2924944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56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484518" y="2972336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54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271797" y="3059668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52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%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308585" y="3068960"/>
            <a:ext cx="183295" cy="18466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374" y="2983000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만족</a:t>
            </a:r>
            <a:endParaRPr kumimoji="0" lang="ko-KR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22789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5576" y="1196752"/>
            <a:ext cx="799288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000" b="1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rPr>
              <a:t>검진안내 받은 주요 </a:t>
            </a:r>
            <a:r>
              <a:rPr kumimoji="0" lang="ko-KR" altLang="en-US" sz="4000" b="1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rPr>
              <a:t>경로</a:t>
            </a:r>
            <a:endParaRPr kumimoji="0" lang="ko-KR" altLang="en-US" sz="4000" b="1" u="none" strike="noStrike" normalizeH="0" baseline="0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89484" y="2420888"/>
            <a:ext cx="7458256" cy="3672408"/>
            <a:chOff x="789484" y="2780928"/>
            <a:chExt cx="7458256" cy="3337768"/>
          </a:xfrm>
        </p:grpSpPr>
        <p:grpSp>
          <p:nvGrpSpPr>
            <p:cNvPr id="2" name="그룹 1"/>
            <p:cNvGrpSpPr/>
            <p:nvPr/>
          </p:nvGrpSpPr>
          <p:grpSpPr>
            <a:xfrm>
              <a:off x="802184" y="2780928"/>
              <a:ext cx="7445556" cy="648072"/>
              <a:chOff x="802184" y="2780928"/>
              <a:chExt cx="7445556" cy="648072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2674392" y="2852936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802184" y="2780928"/>
                <a:ext cx="4824000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91680" y="2879421"/>
                <a:ext cx="3285513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공단 </a:t>
                </a:r>
                <a:r>
                  <a:rPr kumimoji="0" lang="ko-KR" altLang="en-US" sz="2400" b="1" u="none" strike="noStrike" cap="none" spc="300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검진표</a:t>
                </a:r>
                <a:r>
                  <a:rPr kumimoji="0" lang="en-US" altLang="ko-KR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(</a:t>
                </a:r>
                <a:r>
                  <a:rPr kumimoji="0" lang="ko-KR" altLang="en-US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안내문</a:t>
                </a:r>
                <a:r>
                  <a:rPr kumimoji="0" lang="en-US" altLang="ko-KR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)</a:t>
                </a:r>
                <a:endParaRPr kumimoji="0" lang="ko-KR" altLang="en-US" sz="2400" b="1" u="none" strike="noStrike" cap="none" spc="300" normalizeH="0" baseline="0" dirty="0">
                  <a:ln>
                    <a:noFill/>
                  </a:ln>
                  <a:solidFill>
                    <a:schemeClr val="tx1"/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24440" y="2780928"/>
                <a:ext cx="823300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41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802184" y="3645024"/>
              <a:ext cx="6578645" cy="648072"/>
              <a:chOff x="802184" y="3645024"/>
              <a:chExt cx="6578645" cy="648072"/>
            </a:xfrm>
          </p:grpSpPr>
          <p:sp>
            <p:nvSpPr>
              <p:cNvPr id="6" name="모서리가 둥근 직사각형 5"/>
              <p:cNvSpPr/>
              <p:nvPr/>
            </p:nvSpPr>
            <p:spPr>
              <a:xfrm>
                <a:off x="1835696" y="3717032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1" name="모서리가 둥근 직사각형 10"/>
              <p:cNvSpPr/>
              <p:nvPr/>
            </p:nvSpPr>
            <p:spPr>
              <a:xfrm>
                <a:off x="802184" y="3645024"/>
                <a:ext cx="4824536" cy="648001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35087" y="3645024"/>
                <a:ext cx="845742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36</a:t>
                </a:r>
                <a:r>
                  <a:rPr lang="en-US" altLang="ko-KR" sz="24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%</a:t>
                </a:r>
                <a:endParaRPr kumimoji="0" lang="ko-KR" altLang="en-US" sz="32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한컴 솔잎 M" pitchFamily="18" charset="-127"/>
                  <a:ea typeface="한컴 솔잎 M" pitchFamily="18" charset="-127"/>
                  <a:sym typeface="맑은 고딕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94272" y="3735110"/>
                <a:ext cx="3429783" cy="419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회사 담당자를 통해서</a:t>
                </a:r>
                <a:endParaRPr kumimoji="0" lang="ko-KR" altLang="en-US" sz="2400" b="1" u="none" strike="noStrike" cap="none" spc="30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802184" y="4569513"/>
              <a:ext cx="6323768" cy="648072"/>
              <a:chOff x="802184" y="4569513"/>
              <a:chExt cx="6323768" cy="648072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1835696" y="4641521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9" name="모서리가 둥근 직사각형 28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35087" y="4581128"/>
                <a:ext cx="590865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9</a:t>
                </a:r>
                <a:r>
                  <a:rPr lang="en-US" altLang="ko-KR" sz="24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%</a:t>
                </a:r>
                <a:endParaRPr kumimoji="0" lang="ko-KR" altLang="en-US" sz="32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한컴 솔잎 M" pitchFamily="18" charset="-127"/>
                  <a:ea typeface="한컴 솔잎 M" pitchFamily="18" charset="-127"/>
                  <a:sym typeface="맑은 고딕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70978" y="4658514"/>
                <a:ext cx="2310887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검진기관 안내</a:t>
                </a:r>
                <a:endParaRPr kumimoji="0" lang="ko-KR" altLang="en-US" sz="2400" b="1" u="none" strike="noStrike" cap="none" spc="30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789484" y="5470624"/>
              <a:ext cx="6333386" cy="648072"/>
              <a:chOff x="789484" y="5470624"/>
              <a:chExt cx="6333386" cy="648072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1822996" y="5542632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5" name="모서리가 둥근 직사각형 24"/>
              <p:cNvSpPr/>
              <p:nvPr/>
            </p:nvSpPr>
            <p:spPr>
              <a:xfrm>
                <a:off x="789484" y="54706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789484" y="5470624"/>
                <a:ext cx="108000" cy="648072"/>
              </a:xfrm>
              <a:prstGeom prst="rect">
                <a:avLst/>
              </a:prstGeom>
              <a:solidFill>
                <a:srgbClr val="FFFF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522387" y="5482239"/>
                <a:ext cx="600483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6</a:t>
                </a:r>
                <a:r>
                  <a:rPr lang="en-US" altLang="ko-KR" sz="2400" b="1" dirty="0" smtClean="0">
                    <a:solidFill>
                      <a:srgbClr val="C00000"/>
                    </a:solidFill>
                    <a:latin typeface="한컴 솔잎 M" pitchFamily="18" charset="-127"/>
                    <a:ea typeface="한컴 솔잎 M" pitchFamily="18" charset="-127"/>
                  </a:rPr>
                  <a:t>%</a:t>
                </a:r>
                <a:endParaRPr kumimoji="0" lang="ko-KR" altLang="en-US" sz="32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한컴 솔잎 M" pitchFamily="18" charset="-127"/>
                  <a:ea typeface="한컴 솔잎 M" pitchFamily="18" charset="-127"/>
                  <a:sym typeface="맑은 고딕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20483" y="5559625"/>
                <a:ext cx="2387831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TV</a:t>
                </a:r>
                <a:r>
                  <a:rPr kumimoji="0" lang="ko-KR" altLang="en-US" sz="2400" b="1" u="none" strike="noStrike" cap="none" spc="30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등 공익광고</a:t>
                </a:r>
                <a:endParaRPr kumimoji="0" lang="ko-KR" altLang="en-US" sz="2400" b="1" u="none" strike="noStrike" cap="none" spc="30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sp>
        <p:nvSpPr>
          <p:cNvPr id="34" name="직사각형 33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</a:t>
            </a:r>
            <a:r>
              <a:rPr lang="ko-KR" altLang="en-US" sz="32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진내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5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chemeClr val="bg1"/>
                </a:solidFill>
              </a:rPr>
              <a:pPr/>
              <a:t>8</a:t>
            </a:fld>
            <a:endParaRPr lang="en-US" altLang="ko-KR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552" y="1270503"/>
            <a:ext cx="799288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000" b="1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rPr>
              <a:t>검진 받지 않는 주요 </a:t>
            </a:r>
            <a:r>
              <a:rPr kumimoji="0" lang="ko-KR" altLang="en-US" sz="4000" b="1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맑은 고딕"/>
                <a:ea typeface="맑은 고딕"/>
                <a:cs typeface="맑은 고딕"/>
                <a:sym typeface="맑은 고딕"/>
              </a:rPr>
              <a:t>이유</a:t>
            </a:r>
            <a:endParaRPr kumimoji="0" lang="ko-KR" altLang="en-US" sz="4000" b="1" u="none" strike="noStrike" normalizeH="0" baseline="0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02184" y="2564904"/>
            <a:ext cx="7435938" cy="3312368"/>
            <a:chOff x="802184" y="2780928"/>
            <a:chExt cx="7435938" cy="2436657"/>
          </a:xfrm>
        </p:grpSpPr>
        <p:grpSp>
          <p:nvGrpSpPr>
            <p:cNvPr id="2" name="그룹 1"/>
            <p:cNvGrpSpPr/>
            <p:nvPr/>
          </p:nvGrpSpPr>
          <p:grpSpPr>
            <a:xfrm>
              <a:off x="802184" y="2780928"/>
              <a:ext cx="7435938" cy="648072"/>
              <a:chOff x="802184" y="2780928"/>
              <a:chExt cx="7435938" cy="648072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2674392" y="2852936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802184" y="2780928"/>
                <a:ext cx="4824000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802184" y="2780928"/>
                <a:ext cx="108000" cy="648072"/>
              </a:xfrm>
              <a:prstGeom prst="rect">
                <a:avLst/>
              </a:prstGeom>
              <a:solidFill>
                <a:srgbClr val="C00000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18208" y="2901944"/>
                <a:ext cx="4489896" cy="339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u="none" strike="noStrike" cap="none" spc="-150" normalizeH="0" baseline="0" dirty="0" err="1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암검진</a:t>
                </a:r>
                <a:r>
                  <a:rPr kumimoji="0" lang="ko-KR" altLang="en-US" sz="2400" b="1" u="none" strike="noStrike" cap="none" spc="-15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 대상임을 </a:t>
                </a:r>
                <a:r>
                  <a:rPr kumimoji="0" lang="ko-KR" altLang="en-US" sz="2400" b="1" u="none" strike="noStrike" cap="none" spc="-150" normalizeH="0" baseline="0" dirty="0" err="1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안내받지</a:t>
                </a:r>
                <a:r>
                  <a:rPr kumimoji="0" lang="ko-KR" altLang="en-US" sz="2400" b="1" u="none" strike="noStrike" cap="none" spc="-150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 못해서</a:t>
                </a:r>
                <a:endParaRPr kumimoji="0" lang="ko-KR" altLang="en-US" sz="2400" b="1" u="none" strike="noStrike" cap="none" spc="-150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24440" y="2780928"/>
                <a:ext cx="813682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27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802184" y="3645024"/>
              <a:ext cx="6535365" cy="648072"/>
              <a:chOff x="802184" y="3645024"/>
              <a:chExt cx="6535365" cy="648072"/>
            </a:xfrm>
          </p:grpSpPr>
          <p:sp>
            <p:nvSpPr>
              <p:cNvPr id="6" name="모서리가 둥근 직사각형 5"/>
              <p:cNvSpPr/>
              <p:nvPr/>
            </p:nvSpPr>
            <p:spPr>
              <a:xfrm>
                <a:off x="1835696" y="3717032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1" name="모서리가 둥근 직사각형 10"/>
              <p:cNvSpPr/>
              <p:nvPr/>
            </p:nvSpPr>
            <p:spPr>
              <a:xfrm>
                <a:off x="802184" y="3645024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802184" y="3645024"/>
                <a:ext cx="108000" cy="6480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35087" y="3645024"/>
                <a:ext cx="802462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14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18208" y="3787373"/>
                <a:ext cx="3910684" cy="339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b="1" u="none" strike="noStrike" cap="none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건강하다고 생각하기 때문에</a:t>
                </a:r>
                <a:endParaRPr kumimoji="0" lang="ko-KR" altLang="en-US" sz="2400" b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802184" y="4569513"/>
              <a:ext cx="6535365" cy="648072"/>
              <a:chOff x="802184" y="4569513"/>
              <a:chExt cx="6535365" cy="648072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1835696" y="4641521"/>
                <a:ext cx="4608512" cy="504056"/>
              </a:xfrm>
              <a:prstGeom prst="roundRect">
                <a:avLst>
                  <a:gd name="adj" fmla="val 50000"/>
                </a:avLst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9" name="모서리가 둥근 직사각형 28"/>
              <p:cNvSpPr/>
              <p:nvPr/>
            </p:nvSpPr>
            <p:spPr>
              <a:xfrm>
                <a:off x="802184" y="4569513"/>
                <a:ext cx="4824536" cy="648000"/>
              </a:xfrm>
              <a:prstGeom prst="roundRect">
                <a:avLst/>
              </a:prstGeom>
              <a:solidFill>
                <a:srgbClr val="0070C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802184" y="4569513"/>
                <a:ext cx="108000" cy="648072"/>
              </a:xfrm>
              <a:prstGeom prst="rect">
                <a:avLst/>
              </a:prstGeom>
              <a:solidFill>
                <a:srgbClr val="FF66CC"/>
              </a:solidFill>
              <a:ln w="25400" cap="flat">
                <a:noFill/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맑은 고딕"/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35087" y="4581128"/>
                <a:ext cx="802462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32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14</a:t>
                </a:r>
                <a:r>
                  <a:rPr lang="en-US" altLang="ko-KR" sz="2400" dirty="0" smtClean="0">
                    <a:solidFill>
                      <a:srgbClr val="C00000"/>
                    </a:solidFill>
                    <a:latin typeface="맑은 고딕" pitchFamily="50" charset="-127"/>
                    <a:ea typeface="맑은 고딕" pitchFamily="50" charset="-127"/>
                  </a:rPr>
                  <a:t>%</a:t>
                </a:r>
                <a:endParaRPr kumimoji="0" lang="ko-KR" altLang="en-US" sz="32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맑은 고딕" pitchFamily="50" charset="-127"/>
                  <a:ea typeface="맑은 고딕" pitchFamily="50" charset="-127"/>
                  <a:sym typeface="맑은 고딕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18208" y="4702951"/>
                <a:ext cx="2759728" cy="339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2400" u="none" strike="noStrike" cap="none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HY헤드라인M" pitchFamily="18" charset="-127"/>
                    <a:ea typeface="HY헤드라인M" pitchFamily="18" charset="-127"/>
                    <a:sym typeface="맑은 고딕"/>
                  </a:rPr>
                  <a:t>시간 여유가 없어서</a:t>
                </a:r>
                <a:endParaRPr kumimoji="0" lang="ko-KR" altLang="en-US" sz="240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HY헤드라인M" pitchFamily="18" charset="-127"/>
                  <a:ea typeface="HY헤드라인M" pitchFamily="18" charset="-127"/>
                  <a:sym typeface="맑은 고딕"/>
                </a:endParaRPr>
              </a:p>
            </p:txBody>
          </p:sp>
        </p:grpSp>
      </p:grpSp>
      <p:sp>
        <p:nvSpPr>
          <p:cNvPr id="24" name="직사각형 23"/>
          <p:cNvSpPr/>
          <p:nvPr/>
        </p:nvSpPr>
        <p:spPr>
          <a:xfrm>
            <a:off x="200472" y="179929"/>
            <a:ext cx="40324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3200" b="1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III. </a:t>
            </a:r>
            <a:r>
              <a:rPr lang="ko-KR" altLang="en-US" sz="3200" b="1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추진내용 </a:t>
            </a:r>
            <a:endParaRPr lang="en-US" altLang="ko-KR" sz="2400" b="1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슬라이드 번호 개체 틀 20"/>
          <p:cNvSpPr>
            <a:spLocks noGrp="1"/>
          </p:cNvSpPr>
          <p:nvPr>
            <p:ph type="sldNum" sz="quarter" idx="2"/>
          </p:nvPr>
        </p:nvSpPr>
        <p:spPr bwMode="auto">
          <a:xfrm>
            <a:off x="6876256" y="6412819"/>
            <a:ext cx="2133600" cy="3077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E96D6B6-8F97-46B5-B391-E3241B9EE522}" type="slidenum">
              <a:rPr lang="en-US" altLang="ko-KR" sz="1400" b="1" smtClean="0">
                <a:solidFill>
                  <a:schemeClr val="bg1"/>
                </a:solidFill>
              </a:rPr>
              <a:pPr/>
              <a:t>9</a:t>
            </a:fld>
            <a:endParaRPr lang="en-US" altLang="ko-KR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1273</Words>
  <Application>Microsoft Office PowerPoint</Application>
  <PresentationFormat>화면 슬라이드 쇼(4:3)</PresentationFormat>
  <Paragraphs>335</Paragraphs>
  <Slides>28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25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54" baseType="lpstr">
      <vt:lpstr>굴림</vt:lpstr>
      <vt:lpstr>Arial</vt:lpstr>
      <vt:lpstr>-윤고딕340</vt:lpstr>
      <vt:lpstr>Verdana</vt:lpstr>
      <vt:lpstr>생각대로 Bold</vt:lpstr>
      <vt:lpstr>언해M</vt:lpstr>
      <vt:lpstr>HY견고딕</vt:lpstr>
      <vt:lpstr>Helvetica Neue</vt:lpstr>
      <vt:lpstr>휴먼둥근헤드라인</vt:lpstr>
      <vt:lpstr>한컴 솔잎 M</vt:lpstr>
      <vt:lpstr>11롯데마트행복Medium</vt:lpstr>
      <vt:lpstr>HY헤드라인M</vt:lpstr>
      <vt:lpstr>HY견명조</vt:lpstr>
      <vt:lpstr>굴림체</vt:lpstr>
      <vt:lpstr>휴먼매직체</vt:lpstr>
      <vt:lpstr>Brush Script MT</vt:lpstr>
      <vt:lpstr>HY동녘B</vt:lpstr>
      <vt:lpstr>HY울릉도M</vt:lpstr>
      <vt:lpstr>나눔바른고딕OTF</vt:lpstr>
      <vt:lpstr>생각대로 Regular</vt:lpstr>
      <vt:lpstr>맑은 고딕</vt:lpstr>
      <vt:lpstr>Arial Unicode MS</vt:lpstr>
      <vt:lpstr>HY울릉도B</vt:lpstr>
      <vt:lpstr>12롯데마트행복Medium</vt:lpstr>
      <vt:lpstr>Helvetica</vt:lpstr>
      <vt:lpstr>Default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전경희</dc:creator>
  <cp:lastModifiedBy>ncc</cp:lastModifiedBy>
  <cp:revision>411</cp:revision>
  <dcterms:modified xsi:type="dcterms:W3CDTF">2014-12-11T03:55:14Z</dcterms:modified>
</cp:coreProperties>
</file>