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452" r:id="rId2"/>
  </p:sldIdLst>
  <p:sldSz cx="32404050" cy="43205400"/>
  <p:notesSz cx="10002838" cy="68770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16027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32054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48081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64108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0801350" algn="l" defTabSz="4320540" rtl="0" eaLnBrk="1" latinLnBrk="1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12961620" algn="l" defTabSz="4320540" rtl="0" eaLnBrk="1" latinLnBrk="1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15121890" algn="l" defTabSz="4320540" rtl="0" eaLnBrk="1" latinLnBrk="1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17282160" algn="l" defTabSz="4320540" rtl="0" eaLnBrk="1" latinLnBrk="1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00"/>
    <a:srgbClr val="FFFFFF"/>
    <a:srgbClr val="FF6600"/>
    <a:srgbClr val="FFCC00"/>
    <a:srgbClr val="FF3399"/>
    <a:srgbClr val="0066FF"/>
    <a:srgbClr val="FFFF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>
        <p:scale>
          <a:sx n="17" d="100"/>
          <a:sy n="17" d="100"/>
        </p:scale>
        <p:origin x="-1488" y="-4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5925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65281" y="0"/>
            <a:ext cx="4335924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1607"/>
            <a:ext cx="4335925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5281" y="6531607"/>
            <a:ext cx="4335924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굴림" pitchFamily="50" charset="-127"/>
              </a:defRPr>
            </a:lvl1pPr>
          </a:lstStyle>
          <a:p>
            <a:fld id="{A6CD1031-BC49-4C7E-94C6-E1AAE6E545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5925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65281" y="0"/>
            <a:ext cx="4335924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5425" y="515938"/>
            <a:ext cx="1933575" cy="257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9468" y="3266600"/>
            <a:ext cx="8003904" cy="309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1607"/>
            <a:ext cx="4335925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65281" y="6531607"/>
            <a:ext cx="4335924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굴림" pitchFamily="50" charset="-127"/>
              </a:defRPr>
            </a:lvl1pPr>
          </a:lstStyle>
          <a:p>
            <a:fld id="{E51C65EF-7881-4C32-BF05-F5A7D847AE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160270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320540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480810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641080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gradFill rotWithShape="0">
          <a:gsLst>
            <a:gs pos="0">
              <a:srgbClr val="DDDDDD"/>
            </a:gs>
            <a:gs pos="100000">
              <a:srgbClr val="DDDDDD">
                <a:gamma/>
                <a:tint val="9020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641" name="Rectangle 1441"/>
          <p:cNvSpPr>
            <a:spLocks noChangeArrowheads="1"/>
          </p:cNvSpPr>
          <p:nvPr/>
        </p:nvSpPr>
        <p:spPr bwMode="gray">
          <a:xfrm>
            <a:off x="2430304" y="6920865"/>
            <a:ext cx="29973746" cy="6010754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73725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436632" name="Oval 1432"/>
          <p:cNvSpPr>
            <a:spLocks noChangeArrowheads="1"/>
          </p:cNvSpPr>
          <p:nvPr/>
        </p:nvSpPr>
        <p:spPr bwMode="gray">
          <a:xfrm>
            <a:off x="27650332" y="40595077"/>
            <a:ext cx="540068" cy="960120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436633" name="Oval 1433"/>
          <p:cNvSpPr>
            <a:spLocks noChangeArrowheads="1"/>
          </p:cNvSpPr>
          <p:nvPr/>
        </p:nvSpPr>
        <p:spPr bwMode="gray">
          <a:xfrm>
            <a:off x="28432303" y="40595077"/>
            <a:ext cx="540068" cy="960120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436634" name="Oval 1434"/>
          <p:cNvSpPr>
            <a:spLocks noChangeArrowheads="1"/>
          </p:cNvSpPr>
          <p:nvPr/>
        </p:nvSpPr>
        <p:spPr bwMode="gray">
          <a:xfrm>
            <a:off x="29242405" y="40595077"/>
            <a:ext cx="540068" cy="96012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436635" name="Oval 1435"/>
          <p:cNvSpPr>
            <a:spLocks noChangeArrowheads="1"/>
          </p:cNvSpPr>
          <p:nvPr/>
        </p:nvSpPr>
        <p:spPr bwMode="gray">
          <a:xfrm>
            <a:off x="30052506" y="40595077"/>
            <a:ext cx="540068" cy="96012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436636" name="Text Box 1436"/>
          <p:cNvSpPr txBox="1">
            <a:spLocks noChangeArrowheads="1"/>
          </p:cNvSpPr>
          <p:nvPr/>
        </p:nvSpPr>
        <p:spPr bwMode="auto">
          <a:xfrm>
            <a:off x="19346797" y="40185023"/>
            <a:ext cx="8427303" cy="21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32054" tIns="216027" rIns="432054" bIns="216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700" dirty="0">
                <a:ea typeface="굴림" pitchFamily="50" charset="-127"/>
              </a:rPr>
              <a:t>Your company slogan in here</a:t>
            </a:r>
          </a:p>
        </p:txBody>
      </p:sp>
      <p:pic>
        <p:nvPicPr>
          <p:cNvPr id="436637" name="Picture 1437" descr="f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4316" y="32934122"/>
            <a:ext cx="3251656" cy="6180773"/>
          </a:xfrm>
          <a:prstGeom prst="rect">
            <a:avLst/>
          </a:prstGeom>
          <a:noFill/>
        </p:spPr>
      </p:pic>
      <p:pic>
        <p:nvPicPr>
          <p:cNvPr id="436638" name="Picture 1438" descr="fin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9648" y="33424180"/>
            <a:ext cx="5074384" cy="5980748"/>
          </a:xfrm>
          <a:prstGeom prst="rect">
            <a:avLst/>
          </a:prstGeom>
          <a:noFill/>
        </p:spPr>
      </p:pic>
      <p:pic>
        <p:nvPicPr>
          <p:cNvPr id="436639" name="Picture 1439" descr="fin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5824" y="33094142"/>
            <a:ext cx="4219277" cy="6140768"/>
          </a:xfrm>
          <a:prstGeom prst="rect">
            <a:avLst/>
          </a:prstGeom>
          <a:noFill/>
        </p:spPr>
      </p:pic>
      <p:pic>
        <p:nvPicPr>
          <p:cNvPr id="436640" name="Picture 1440" descr="fin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957" y="11581450"/>
            <a:ext cx="13006626" cy="3162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0A604-4803-47F2-B05F-ABEDCBC0F8D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532320" y="430060"/>
            <a:ext cx="7364044" cy="3645455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440182" y="430060"/>
            <a:ext cx="21552070" cy="3645455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BD9B9-F4FB-434E-ABEA-2D079D27DE7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98941-800E-4DE7-80B4-22746D4552E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/>
            </a:lvl1pPr>
            <a:lvl2pPr marL="2160270" indent="0">
              <a:buNone/>
              <a:defRPr sz="8500"/>
            </a:lvl2pPr>
            <a:lvl3pPr marL="4320540" indent="0">
              <a:buNone/>
              <a:defRPr sz="7600"/>
            </a:lvl3pPr>
            <a:lvl4pPr marL="6480810" indent="0">
              <a:buNone/>
              <a:defRPr sz="6600"/>
            </a:lvl4pPr>
            <a:lvl5pPr marL="8641080" indent="0">
              <a:buNone/>
              <a:defRPr sz="6600"/>
            </a:lvl5pPr>
            <a:lvl6pPr marL="10801350" indent="0">
              <a:buNone/>
              <a:defRPr sz="6600"/>
            </a:lvl6pPr>
            <a:lvl7pPr marL="12961620" indent="0">
              <a:buNone/>
              <a:defRPr sz="6600"/>
            </a:lvl7pPr>
            <a:lvl8pPr marL="15121890" indent="0">
              <a:buNone/>
              <a:defRPr sz="6600"/>
            </a:lvl8pPr>
            <a:lvl9pPr marL="17282160" indent="0">
              <a:buNone/>
              <a:defRPr sz="6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FDB06-5F71-478F-B6E9-C64126548ED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20202" y="8371049"/>
            <a:ext cx="14311789" cy="28513561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472059" y="8371049"/>
            <a:ext cx="14311789" cy="28513561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7051A-F2EE-4DFE-8993-F932EB6635E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D671B9-0CA6-473F-AFA4-D9F8F9F412A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BF735-6184-4588-B116-3A68CDB6EA7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FCDFA-ED42-4D95-B25F-AE516C15F6C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12AA1-060E-4CEF-A7C7-0635701B63A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2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0A89CB-551D-4BFC-82EF-45AF1B1AA02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94" name="Rectangle 466"/>
          <p:cNvSpPr>
            <a:spLocks noChangeArrowheads="1"/>
          </p:cNvSpPr>
          <p:nvPr/>
        </p:nvSpPr>
        <p:spPr bwMode="gray">
          <a:xfrm>
            <a:off x="0" y="3"/>
            <a:ext cx="32404050" cy="1058132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4706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95" name="Line 467"/>
          <p:cNvSpPr>
            <a:spLocks noChangeShapeType="1"/>
          </p:cNvSpPr>
          <p:nvPr/>
        </p:nvSpPr>
        <p:spPr bwMode="auto">
          <a:xfrm flipV="1">
            <a:off x="1659584" y="6000750"/>
            <a:ext cx="29163645" cy="130019"/>
          </a:xfrm>
          <a:prstGeom prst="line">
            <a:avLst/>
          </a:prstGeom>
          <a:noFill/>
          <a:ln w="34925" cap="rnd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89" name="Oval 461"/>
          <p:cNvSpPr>
            <a:spLocks noChangeArrowheads="1"/>
          </p:cNvSpPr>
          <p:nvPr/>
        </p:nvSpPr>
        <p:spPr bwMode="gray">
          <a:xfrm>
            <a:off x="27650332" y="40595077"/>
            <a:ext cx="540068" cy="960120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90" name="Oval 462"/>
          <p:cNvSpPr>
            <a:spLocks noChangeArrowheads="1"/>
          </p:cNvSpPr>
          <p:nvPr/>
        </p:nvSpPr>
        <p:spPr bwMode="gray">
          <a:xfrm>
            <a:off x="28432303" y="40595077"/>
            <a:ext cx="540068" cy="960120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91" name="Oval 463"/>
          <p:cNvSpPr>
            <a:spLocks noChangeArrowheads="1"/>
          </p:cNvSpPr>
          <p:nvPr/>
        </p:nvSpPr>
        <p:spPr bwMode="gray">
          <a:xfrm>
            <a:off x="29242405" y="40595077"/>
            <a:ext cx="540068" cy="96012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92" name="Oval 464"/>
          <p:cNvSpPr>
            <a:spLocks noChangeArrowheads="1"/>
          </p:cNvSpPr>
          <p:nvPr/>
        </p:nvSpPr>
        <p:spPr bwMode="gray">
          <a:xfrm>
            <a:off x="30052506" y="40595077"/>
            <a:ext cx="540068" cy="96012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432054" tIns="216027" rIns="432054" bIns="216027" anchor="ctr"/>
          <a:lstStyle/>
          <a:p>
            <a:endParaRPr lang="ko-KR" altLang="en-US"/>
          </a:p>
        </p:txBody>
      </p:sp>
      <p:sp>
        <p:nvSpPr>
          <p:cNvPr id="150993" name="Text Box 465"/>
          <p:cNvSpPr txBox="1">
            <a:spLocks noChangeArrowheads="1"/>
          </p:cNvSpPr>
          <p:nvPr/>
        </p:nvSpPr>
        <p:spPr bwMode="auto">
          <a:xfrm>
            <a:off x="19346797" y="40185023"/>
            <a:ext cx="8427303" cy="21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32054" tIns="216027" rIns="432054" bIns="216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700" dirty="0">
                <a:ea typeface="굴림" pitchFamily="50" charset="-127"/>
              </a:rPr>
              <a:t>Your company slogan in here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203" y="8371049"/>
            <a:ext cx="29163645" cy="285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11071384" y="39344918"/>
            <a:ext cx="1026128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32054" tIns="216027" rIns="432054" bIns="216027"/>
          <a:lstStyle/>
          <a:p>
            <a:pPr algn="ctr"/>
            <a:endParaRPr lang="en-US" altLang="ko-KR" sz="6600" b="0" dirty="0">
              <a:ea typeface="굴림" pitchFamily="50" charset="-127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23222903" y="39344918"/>
            <a:ext cx="756094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32054" tIns="216027" rIns="432054" bIns="216027"/>
          <a:lstStyle/>
          <a:p>
            <a:endParaRPr lang="ko-KR" altLang="ko-KR" sz="6600" b="0" dirty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1071384" y="39344918"/>
            <a:ext cx="1026128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3222903" y="39344918"/>
            <a:ext cx="756094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 b="0">
                <a:ea typeface="굴림" pitchFamily="50" charset="-127"/>
              </a:defRPr>
            </a:lvl1pPr>
          </a:lstStyle>
          <a:p>
            <a:fld id="{772BF4B2-8142-4509-A71F-1285366EA94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1620202" y="39344918"/>
            <a:ext cx="756094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32054" tIns="216027" rIns="432054" bIns="216027"/>
          <a:lstStyle/>
          <a:p>
            <a:pPr algn="l"/>
            <a:endParaRPr lang="en-US" altLang="ko-KR" sz="6600" b="0" dirty="0">
              <a:ea typeface="굴림" pitchFamily="50" charset="-127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620202" y="39344918"/>
            <a:ext cx="756094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l">
              <a:defRPr sz="6600" b="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auto">
          <a:xfrm>
            <a:off x="1440180" y="430060"/>
            <a:ext cx="29456182" cy="59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50996" name="Text Box 468"/>
          <p:cNvSpPr txBox="1">
            <a:spLocks noChangeArrowheads="1"/>
          </p:cNvSpPr>
          <p:nvPr/>
        </p:nvSpPr>
        <p:spPr bwMode="auto">
          <a:xfrm>
            <a:off x="24983749" y="4410557"/>
            <a:ext cx="6278285" cy="1882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32054" tIns="216027" rIns="432054" bIns="216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4700" b="0" dirty="0">
                <a:ea typeface="굴림" pitchFamily="50" charset="-127"/>
              </a:rPr>
              <a:t>www.themegallery.com</a:t>
            </a:r>
          </a:p>
        </p:txBody>
      </p:sp>
      <p:pic>
        <p:nvPicPr>
          <p:cNvPr id="150998" name="Picture 470" descr="fine_04"/>
          <p:cNvPicPr>
            <a:picLocks noChangeAspect="1" noChangeArrowheads="1"/>
          </p:cNvPicPr>
          <p:nvPr/>
        </p:nvPicPr>
        <p:blipFill>
          <a:blip r:embed="rId13" cstate="print"/>
          <a:srcRect l="18016" b="12680"/>
          <a:stretch>
            <a:fillRect/>
          </a:stretch>
        </p:blipFill>
        <p:spPr bwMode="gray">
          <a:xfrm>
            <a:off x="2" y="9251159"/>
            <a:ext cx="27672835" cy="3395424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5pPr>
      <a:lvl6pPr marL="2160270"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6pPr>
      <a:lvl7pPr marL="4320540"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7pPr>
      <a:lvl8pPr marL="6480810"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8pPr>
      <a:lvl9pPr marL="8641080" algn="l" rtl="0" eaLnBrk="1" fontAlgn="base" latinLnBrk="1" hangingPunct="1">
        <a:spcBef>
          <a:spcPct val="0"/>
        </a:spcBef>
        <a:spcAft>
          <a:spcPct val="0"/>
        </a:spcAft>
        <a:defRPr sz="21700" b="1">
          <a:solidFill>
            <a:schemeClr val="tx2"/>
          </a:solidFill>
          <a:latin typeface="Arial" pitchFamily="34" charset="0"/>
        </a:defRPr>
      </a:lvl9pPr>
    </p:titleStyle>
    <p:bodyStyle>
      <a:lvl1pPr marL="1620203" indent="-1620203" algn="l" rtl="0" eaLnBrk="1" fontAlgn="base" latinLnBrk="1" hangingPunct="1">
        <a:spcBef>
          <a:spcPct val="20000"/>
        </a:spcBef>
        <a:spcAft>
          <a:spcPct val="0"/>
        </a:spcAft>
        <a:buChar char="•"/>
        <a:defRPr sz="15100" b="1">
          <a:solidFill>
            <a:schemeClr val="accent1"/>
          </a:solidFill>
          <a:latin typeface="+mn-lt"/>
          <a:ea typeface="+mn-ea"/>
          <a:cs typeface="+mn-cs"/>
        </a:defRPr>
      </a:lvl1pPr>
      <a:lvl2pPr marL="3510439" indent="-1350169" algn="l" rtl="0" eaLnBrk="1" fontAlgn="base" latinLnBrk="1" hangingPunct="1">
        <a:spcBef>
          <a:spcPct val="20000"/>
        </a:spcBef>
        <a:spcAft>
          <a:spcPct val="0"/>
        </a:spcAft>
        <a:buChar char="–"/>
        <a:defRPr sz="13200">
          <a:solidFill>
            <a:schemeClr val="tx2"/>
          </a:solidFill>
          <a:latin typeface="+mn-lt"/>
        </a:defRPr>
      </a:lvl2pPr>
      <a:lvl3pPr marL="5400675" indent="-1080135" algn="l" rtl="0" eaLnBrk="1" fontAlgn="base" latinLnBrk="1" hangingPunct="1">
        <a:spcBef>
          <a:spcPct val="20000"/>
        </a:spcBef>
        <a:spcAft>
          <a:spcPct val="0"/>
        </a:spcAft>
        <a:buChar char="•"/>
        <a:defRPr sz="11300">
          <a:solidFill>
            <a:schemeClr val="tx2"/>
          </a:solidFill>
          <a:latin typeface="+mn-lt"/>
        </a:defRPr>
      </a:lvl3pPr>
      <a:lvl4pPr marL="7560945" indent="-1080135" algn="l" rtl="0" eaLnBrk="1" fontAlgn="base" latinLnBrk="1" hangingPunct="1">
        <a:spcBef>
          <a:spcPct val="20000"/>
        </a:spcBef>
        <a:spcAft>
          <a:spcPct val="0"/>
        </a:spcAft>
        <a:buChar char="–"/>
        <a:defRPr sz="9500">
          <a:solidFill>
            <a:schemeClr val="tx2"/>
          </a:solidFill>
          <a:latin typeface="+mn-lt"/>
        </a:defRPr>
      </a:lvl4pPr>
      <a:lvl5pPr marL="9721215" indent="-1080135" algn="l" rtl="0" eaLnBrk="1" fontAlgn="base" latinLnBrk="1" hangingPunct="1">
        <a:spcBef>
          <a:spcPct val="20000"/>
        </a:spcBef>
        <a:spcAft>
          <a:spcPct val="0"/>
        </a:spcAft>
        <a:buChar char="»"/>
        <a:defRPr sz="9500">
          <a:solidFill>
            <a:schemeClr val="tx2"/>
          </a:solidFill>
          <a:latin typeface="+mn-lt"/>
        </a:defRPr>
      </a:lvl5pPr>
      <a:lvl6pPr marL="11881485" indent="-1080135" algn="l" rtl="0" eaLnBrk="1" fontAlgn="base" latinLnBrk="1" hangingPunct="1">
        <a:spcBef>
          <a:spcPct val="20000"/>
        </a:spcBef>
        <a:spcAft>
          <a:spcPct val="0"/>
        </a:spcAft>
        <a:buChar char="»"/>
        <a:defRPr sz="9500">
          <a:solidFill>
            <a:schemeClr val="tx2"/>
          </a:solidFill>
          <a:latin typeface="+mn-lt"/>
        </a:defRPr>
      </a:lvl6pPr>
      <a:lvl7pPr marL="14041755" indent="-1080135" algn="l" rtl="0" eaLnBrk="1" fontAlgn="base" latinLnBrk="1" hangingPunct="1">
        <a:spcBef>
          <a:spcPct val="20000"/>
        </a:spcBef>
        <a:spcAft>
          <a:spcPct val="0"/>
        </a:spcAft>
        <a:buChar char="»"/>
        <a:defRPr sz="9500">
          <a:solidFill>
            <a:schemeClr val="tx2"/>
          </a:solidFill>
          <a:latin typeface="+mn-lt"/>
        </a:defRPr>
      </a:lvl7pPr>
      <a:lvl8pPr marL="16202025" indent="-1080135" algn="l" rtl="0" eaLnBrk="1" fontAlgn="base" latinLnBrk="1" hangingPunct="1">
        <a:spcBef>
          <a:spcPct val="20000"/>
        </a:spcBef>
        <a:spcAft>
          <a:spcPct val="0"/>
        </a:spcAft>
        <a:buChar char="»"/>
        <a:defRPr sz="9500">
          <a:solidFill>
            <a:schemeClr val="tx2"/>
          </a:solidFill>
          <a:latin typeface="+mn-lt"/>
        </a:defRPr>
      </a:lvl8pPr>
      <a:lvl9pPr marL="18362295" indent="-1080135" algn="l" rtl="0" eaLnBrk="1" fontAlgn="base" latinLnBrk="1" hangingPunct="1">
        <a:spcBef>
          <a:spcPct val="20000"/>
        </a:spcBef>
        <a:spcAft>
          <a:spcPct val="0"/>
        </a:spcAft>
        <a:buChar char="»"/>
        <a:defRPr sz="95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&#44060;&#49440;&#54876;&#46041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0445796" y="4450080"/>
            <a:ext cx="11165774" cy="1464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431974" tIns="215989" rIns="431974" bIns="215989" anchor="ctr"/>
          <a:lstStyle/>
          <a:p>
            <a:pPr>
              <a:defRPr/>
            </a:pPr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가톨릭대학교 대전성모병원 김수정</a:t>
            </a:r>
            <a:endParaRPr lang="ko-KR" altLang="ko-KR" sz="4400" dirty="0"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716" y="0"/>
            <a:ext cx="29163645" cy="42672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ko-KR" altLang="en-US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기관과 자원봉사자의  </a:t>
            </a:r>
            <a:r>
              <a:rPr lang="en-US" altLang="ko-KR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L" pitchFamily="18" charset="-127"/>
                <a:ea typeface="HY바다L" pitchFamily="18" charset="-127"/>
              </a:rPr>
              <a:t>Win-Win program</a:t>
            </a:r>
            <a:r>
              <a:rPr lang="ko-KR" altLang="en-US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L" pitchFamily="18" charset="-127"/>
                <a:ea typeface="HY바다L" pitchFamily="18" charset="-127"/>
              </a:rPr>
              <a:t>을 통한 </a:t>
            </a:r>
            <a:r>
              <a:rPr lang="en-US" altLang="ko-KR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L" pitchFamily="18" charset="-127"/>
                <a:ea typeface="HY바다L" pitchFamily="18" charset="-127"/>
              </a:rPr>
              <a:t/>
            </a:r>
            <a:br>
              <a:rPr lang="en-US" altLang="ko-KR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L" pitchFamily="18" charset="-127"/>
                <a:ea typeface="HY바다L" pitchFamily="18" charset="-127"/>
              </a:rPr>
            </a:br>
            <a:r>
              <a:rPr lang="ko-KR" altLang="en-US" sz="8800" dirty="0" smtClean="0"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바다L" pitchFamily="18" charset="-127"/>
                <a:ea typeface="HY바다L" pitchFamily="18" charset="-127"/>
              </a:rPr>
              <a:t>호스피스자원봉사활동 활성화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73893" y="40436896"/>
            <a:ext cx="12049271" cy="713272"/>
          </a:xfrm>
          <a:prstGeom prst="rect">
            <a:avLst/>
          </a:prstGeom>
          <a:solidFill>
            <a:schemeClr val="bg1"/>
          </a:solidFill>
        </p:spPr>
        <p:txBody>
          <a:bodyPr wrap="square" lIns="432054" tIns="216027" rIns="432054" bIns="216027" rtlCol="0">
            <a:spAutoFit/>
          </a:bodyPr>
          <a:lstStyle/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07304" y="40331854"/>
            <a:ext cx="9616078" cy="713272"/>
          </a:xfrm>
          <a:prstGeom prst="rect">
            <a:avLst/>
          </a:prstGeom>
          <a:solidFill>
            <a:schemeClr val="bg1"/>
          </a:solidFill>
        </p:spPr>
        <p:txBody>
          <a:bodyPr wrap="square" lIns="432054" tIns="216027" rIns="432054" bIns="216027" rtlCol="0">
            <a:spAutoFit/>
          </a:bodyPr>
          <a:lstStyle/>
          <a:p>
            <a:endParaRPr lang="ko-KR" altLang="en-US" dirty="0"/>
          </a:p>
        </p:txBody>
      </p:sp>
      <p:sp>
        <p:nvSpPr>
          <p:cNvPr id="92" name="모서리가 둥근 직사각형 91"/>
          <p:cNvSpPr/>
          <p:nvPr/>
        </p:nvSpPr>
        <p:spPr bwMode="auto">
          <a:xfrm>
            <a:off x="742950" y="6943725"/>
            <a:ext cx="10001250" cy="8258175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1048647" y="7378066"/>
            <a:ext cx="6386987" cy="5109209"/>
            <a:chOff x="1110412" y="9521191"/>
            <a:chExt cx="7080431" cy="5109209"/>
          </a:xfrm>
        </p:grpSpPr>
        <p:cxnSp>
          <p:nvCxnSpPr>
            <p:cNvPr id="60" name="직선 연결선 59"/>
            <p:cNvCxnSpPr/>
            <p:nvPr/>
          </p:nvCxnSpPr>
          <p:spPr>
            <a:xfrm flipH="1" flipV="1">
              <a:off x="2064912" y="9744075"/>
              <a:ext cx="21064" cy="16287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8"/>
            <p:cNvGrpSpPr/>
            <p:nvPr/>
          </p:nvGrpSpPr>
          <p:grpSpPr>
            <a:xfrm>
              <a:off x="1735455" y="11336655"/>
              <a:ext cx="6455388" cy="1341121"/>
              <a:chOff x="548126" y="3643314"/>
              <a:chExt cx="3286148" cy="500066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548126" y="3643314"/>
                <a:ext cx="1643074" cy="500066"/>
              </a:xfrm>
              <a:prstGeom prst="rect">
                <a:avLst/>
              </a:prstGeom>
              <a:gradFill>
                <a:gsLst>
                  <a:gs pos="0">
                    <a:srgbClr val="94AAF0"/>
                  </a:gs>
                  <a:gs pos="50000">
                    <a:srgbClr val="6282E8"/>
                  </a:gs>
                  <a:gs pos="100000">
                    <a:srgbClr val="1E4CE0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blurRad="1905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2191200" y="3643314"/>
                <a:ext cx="1643074" cy="500066"/>
              </a:xfrm>
              <a:prstGeom prst="rect">
                <a:avLst/>
              </a:prstGeom>
              <a:gradFill>
                <a:gsLst>
                  <a:gs pos="0">
                    <a:srgbClr val="FFB3B3"/>
                  </a:gs>
                  <a:gs pos="50000">
                    <a:srgbClr val="FF5353"/>
                  </a:gs>
                  <a:gs pos="100000">
                    <a:srgbClr val="B00000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blurRad="190500" dist="2540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619564" y="3643314"/>
                <a:ext cx="1500198" cy="50006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2011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2262638" y="3643314"/>
                <a:ext cx="1500198" cy="50006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2012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2" name="직사각형 61"/>
            <p:cNvSpPr/>
            <p:nvPr/>
          </p:nvSpPr>
          <p:spPr>
            <a:xfrm>
              <a:off x="1110412" y="13712335"/>
              <a:ext cx="4518863" cy="91806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135" indent="-1080135" algn="l">
                <a:buAutoNum type="arabicPeriod"/>
              </a:pPr>
              <a:r>
                <a:rPr lang="ko-KR" altLang="en-US" sz="20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체계적 가정호스피스 시작</a:t>
              </a:r>
              <a:endPara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080135" indent="-1080135" algn="l">
                <a:buAutoNum type="arabicPeriod"/>
              </a:pPr>
              <a:r>
                <a:rPr lang="ko-KR" altLang="en-US" sz="20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사별관리 체계화</a:t>
              </a:r>
              <a:endPara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1916430" y="11122749"/>
              <a:ext cx="350075" cy="450141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50000">
                  <a:srgbClr val="D2A000"/>
                </a:gs>
              </a:gsLst>
              <a:lin ang="27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214710" y="9521191"/>
              <a:ext cx="5557690" cy="11658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135" indent="-1080135" algn="l">
                <a:buAutoNum type="arabicPeriod"/>
              </a:pPr>
              <a:r>
                <a:rPr lang="ko-KR" altLang="en-US" sz="20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보건소 의뢰 재가암환자 방문 활성화</a:t>
              </a:r>
              <a:endPara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5" name="직선 연결선 64"/>
            <p:cNvCxnSpPr/>
            <p:nvPr/>
          </p:nvCxnSpPr>
          <p:spPr>
            <a:xfrm flipV="1">
              <a:off x="5457825" y="12687302"/>
              <a:ext cx="36088" cy="18002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/>
            <p:nvPr/>
          </p:nvSpPr>
          <p:spPr>
            <a:xfrm>
              <a:off x="5288280" y="12437199"/>
              <a:ext cx="350075" cy="450141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50000">
                  <a:srgbClr val="D2A000"/>
                </a:gs>
              </a:gsLst>
              <a:lin ang="27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직사각형 66"/>
          <p:cNvSpPr/>
          <p:nvPr/>
        </p:nvSpPr>
        <p:spPr>
          <a:xfrm>
            <a:off x="2021910" y="6520389"/>
            <a:ext cx="2691484" cy="8056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필요성  및 목적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45331" y="12715875"/>
            <a:ext cx="7688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000" dirty="0" smtClean="0"/>
              <a:t>호스피스 팀원 중 실제적이고 폭넓은 돌봄을 제공하는 </a:t>
            </a:r>
            <a:endParaRPr lang="en-US" altLang="ko-KR" sz="2000" dirty="0" smtClean="0"/>
          </a:p>
          <a:p>
            <a:pPr algn="l"/>
            <a:r>
              <a:rPr lang="ko-KR" altLang="en-US" sz="2000" dirty="0" smtClean="0"/>
              <a:t>가장 많은 인력 구성인 호스피스 자원봉사자의 역량을 최대한 발 휘할 수 있도록</a:t>
            </a:r>
            <a:endParaRPr lang="en-US" altLang="ko-KR" sz="2000" dirty="0" smtClean="0"/>
          </a:p>
          <a:p>
            <a:pPr algn="l"/>
            <a:r>
              <a:rPr lang="ko-KR" altLang="en-US" sz="2000" dirty="0" smtClean="0"/>
              <a:t>효율적인 자원봉사 관리 프로그램을 적용하여</a:t>
            </a:r>
            <a:endParaRPr lang="en-US" altLang="ko-KR" sz="2000" dirty="0" smtClean="0"/>
          </a:p>
          <a:p>
            <a:pPr algn="l"/>
            <a:r>
              <a:rPr lang="ko-KR" altLang="en-US" sz="2000" dirty="0" smtClean="0"/>
              <a:t>호스피스 자원봉사활동을 활성화 하여</a:t>
            </a:r>
            <a:endParaRPr lang="en-US" altLang="ko-KR" sz="2000" dirty="0" smtClean="0"/>
          </a:p>
          <a:p>
            <a:pPr algn="l"/>
            <a:r>
              <a:rPr lang="ko-KR" altLang="en-US" sz="2000" dirty="0" smtClean="0"/>
              <a:t>궁극적으로 호스피스 서비스를 극대화 하고자 함</a:t>
            </a:r>
            <a:endParaRPr lang="ko-KR" altLang="en-US" sz="2000" dirty="0"/>
          </a:p>
        </p:txBody>
      </p:sp>
      <p:grpSp>
        <p:nvGrpSpPr>
          <p:cNvPr id="94" name="그룹 93"/>
          <p:cNvGrpSpPr/>
          <p:nvPr/>
        </p:nvGrpSpPr>
        <p:grpSpPr>
          <a:xfrm>
            <a:off x="11487150" y="7600950"/>
            <a:ext cx="10800000" cy="9000000"/>
            <a:chOff x="1175775" y="4370445"/>
            <a:chExt cx="30024376" cy="36078894"/>
          </a:xfrm>
        </p:grpSpPr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175775" y="15701963"/>
              <a:ext cx="6126389" cy="10891364"/>
            </a:xfrm>
            <a:prstGeom prst="ellipse">
              <a:avLst/>
            </a:prstGeom>
            <a:gradFill rotWithShape="1">
              <a:gsLst>
                <a:gs pos="0">
                  <a:srgbClr val="18407B">
                    <a:gamma/>
                    <a:tint val="54118"/>
                    <a:invGamma/>
                  </a:srgbClr>
                </a:gs>
                <a:gs pos="100000">
                  <a:srgbClr val="18407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96" name="Oval 13"/>
            <p:cNvSpPr>
              <a:spLocks noChangeArrowheads="1"/>
            </p:cNvSpPr>
            <p:nvPr/>
          </p:nvSpPr>
          <p:spPr bwMode="auto">
            <a:xfrm>
              <a:off x="1659584" y="15701963"/>
              <a:ext cx="5108138" cy="8001000"/>
            </a:xfrm>
            <a:prstGeom prst="ellipse">
              <a:avLst/>
            </a:prstGeom>
            <a:gradFill rotWithShape="1">
              <a:gsLst>
                <a:gs pos="0">
                  <a:srgbClr val="18407B">
                    <a:gamma/>
                    <a:tint val="33725"/>
                    <a:invGamma/>
                  </a:srgbClr>
                </a:gs>
                <a:gs pos="100000">
                  <a:srgbClr val="18407B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9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89009" y="19086023"/>
              <a:ext cx="5299412" cy="4596033"/>
            </a:xfrm>
            <a:prstGeom prst="rect">
              <a:avLst/>
            </a:prstGeom>
          </p:spPr>
          <p:txBody>
            <a:bodyPr wrap="none" lIns="432054" tIns="216027" rIns="432054" bIns="21602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20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rPr>
                <a:t>자원봉사자</a:t>
              </a:r>
              <a:endParaRPr lang="en-US" altLang="ko-KR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endParaRPr>
            </a:p>
            <a:p>
              <a:pPr algn="ctr"/>
              <a:r>
                <a:rPr lang="ko-KR" altLang="en-US" sz="20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rPr>
                <a:t>교육</a:t>
              </a:r>
              <a:endParaRPr lang="ko-KR" alt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  <p:sp>
          <p:nvSpPr>
            <p:cNvPr id="98" name="Line 40"/>
            <p:cNvSpPr>
              <a:spLocks noChangeShapeType="1"/>
            </p:cNvSpPr>
            <p:nvPr/>
          </p:nvSpPr>
          <p:spPr bwMode="auto">
            <a:xfrm flipV="1">
              <a:off x="7268410" y="16406334"/>
              <a:ext cx="3319165" cy="4990621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>
              <a:off x="7268410" y="21396957"/>
              <a:ext cx="3319165" cy="5900738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00" name="Line 42"/>
            <p:cNvSpPr>
              <a:spLocks noChangeShapeType="1"/>
            </p:cNvSpPr>
            <p:nvPr/>
          </p:nvSpPr>
          <p:spPr bwMode="auto">
            <a:xfrm>
              <a:off x="16455185" y="29703772"/>
              <a:ext cx="2758125" cy="1485584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01" name="Line 43"/>
            <p:cNvSpPr>
              <a:spLocks noChangeShapeType="1"/>
            </p:cNvSpPr>
            <p:nvPr/>
          </p:nvSpPr>
          <p:spPr bwMode="auto">
            <a:xfrm flipV="1">
              <a:off x="14413052" y="8451059"/>
              <a:ext cx="5108138" cy="7710961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02" name="Oval 49"/>
            <p:cNvSpPr>
              <a:spLocks noChangeArrowheads="1"/>
            </p:cNvSpPr>
            <p:nvPr/>
          </p:nvSpPr>
          <p:spPr bwMode="auto">
            <a:xfrm>
              <a:off x="10340044" y="38769129"/>
              <a:ext cx="6874616" cy="168021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50000"/>
                  </a:srgbClr>
                </a:gs>
                <a:gs pos="100000">
                  <a:srgbClr val="DDDDD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grpSp>
          <p:nvGrpSpPr>
            <p:cNvPr id="103" name="Group 119"/>
            <p:cNvGrpSpPr>
              <a:grpSpLocks/>
            </p:cNvGrpSpPr>
            <p:nvPr/>
          </p:nvGrpSpPr>
          <p:grpSpPr bwMode="auto">
            <a:xfrm>
              <a:off x="10126223" y="9245354"/>
              <a:ext cx="6435804" cy="9151147"/>
              <a:chOff x="803" y="1519"/>
              <a:chExt cx="937" cy="692"/>
            </a:xfrm>
          </p:grpSpPr>
          <p:sp>
            <p:nvSpPr>
              <p:cNvPr id="141" name="AutoShape 120"/>
              <p:cNvSpPr>
                <a:spLocks noChangeArrowheads="1"/>
              </p:cNvSpPr>
              <p:nvPr/>
            </p:nvSpPr>
            <p:spPr bwMode="gray">
              <a:xfrm>
                <a:off x="803" y="1519"/>
                <a:ext cx="937" cy="692"/>
              </a:xfrm>
              <a:custGeom>
                <a:avLst/>
                <a:gdLst>
                  <a:gd name="G0" fmla="+- 634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34"/>
                  <a:gd name="G18" fmla="*/ 634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634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634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517 w 21600"/>
                  <a:gd name="T15" fmla="*/ 10800 h 21600"/>
                  <a:gd name="T16" fmla="*/ 10800 w 21600"/>
                  <a:gd name="T17" fmla="*/ 11434 h 21600"/>
                  <a:gd name="T18" fmla="*/ 5083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89D"/>
                  </a:gs>
                  <a:gs pos="50000">
                    <a:srgbClr val="33689D">
                      <a:gamma/>
                      <a:shade val="47451"/>
                      <a:invGamma/>
                    </a:srgbClr>
                  </a:gs>
                  <a:gs pos="100000">
                    <a:srgbClr val="33689D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2" name="Oval 121"/>
              <p:cNvSpPr>
                <a:spLocks noChangeArrowheads="1"/>
              </p:cNvSpPr>
              <p:nvPr/>
            </p:nvSpPr>
            <p:spPr bwMode="gray">
              <a:xfrm>
                <a:off x="803" y="1798"/>
                <a:ext cx="937" cy="145"/>
              </a:xfrm>
              <a:prstGeom prst="ellipse">
                <a:avLst/>
              </a:prstGeom>
              <a:gradFill rotWithShape="1">
                <a:gsLst>
                  <a:gs pos="0">
                    <a:srgbClr val="33689D"/>
                  </a:gs>
                  <a:gs pos="100000">
                    <a:srgbClr val="33689D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04" name="Text Box 122"/>
            <p:cNvSpPr txBox="1">
              <a:spLocks noChangeArrowheads="1"/>
            </p:cNvSpPr>
            <p:nvPr/>
          </p:nvSpPr>
          <p:spPr bwMode="gray">
            <a:xfrm>
              <a:off x="10885700" y="15096122"/>
              <a:ext cx="5361343" cy="1208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신규봉사자</a:t>
              </a:r>
              <a:endParaRPr lang="en-US" altLang="ko-KR" sz="20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5" name="Oval 152"/>
            <p:cNvSpPr>
              <a:spLocks noChangeArrowheads="1"/>
            </p:cNvSpPr>
            <p:nvPr/>
          </p:nvSpPr>
          <p:spPr bwMode="gray">
            <a:xfrm rot="3125284">
              <a:off x="10536588" y="16550325"/>
              <a:ext cx="1120140" cy="151896"/>
            </a:xfrm>
            <a:prstGeom prst="ellipse">
              <a:avLst/>
            </a:prstGeom>
            <a:gradFill rotWithShape="1">
              <a:gsLst>
                <a:gs pos="0">
                  <a:srgbClr val="6E99C0">
                    <a:gamma/>
                    <a:shade val="20000"/>
                    <a:invGamma/>
                  </a:srgbClr>
                </a:gs>
                <a:gs pos="50000">
                  <a:srgbClr val="6E99C0"/>
                </a:gs>
                <a:gs pos="100000">
                  <a:srgbClr val="6E99C0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grpSp>
          <p:nvGrpSpPr>
            <p:cNvPr id="106" name="Group 163"/>
            <p:cNvGrpSpPr>
              <a:grpSpLocks/>
            </p:cNvGrpSpPr>
            <p:nvPr/>
          </p:nvGrpSpPr>
          <p:grpSpPr bwMode="auto">
            <a:xfrm rot="291726">
              <a:off x="12100845" y="8275233"/>
              <a:ext cx="2531566" cy="5560695"/>
              <a:chOff x="1971" y="2318"/>
              <a:chExt cx="482" cy="596"/>
            </a:xfrm>
          </p:grpSpPr>
          <p:sp>
            <p:nvSpPr>
              <p:cNvPr id="139" name="Oval 164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FCC00"/>
              </a:solidFill>
              <a:ln w="19050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sz="2000"/>
              </a:p>
            </p:txBody>
          </p:sp>
          <p:sp>
            <p:nvSpPr>
              <p:cNvPr id="140" name="Freeform 165"/>
              <p:cNvSpPr>
                <a:spLocks/>
              </p:cNvSpPr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/>
                <a:ahLst/>
                <a:cxnLst>
                  <a:cxn ang="0">
                    <a:pos x="1376" y="696"/>
                  </a:cxn>
                  <a:cxn ang="0">
                    <a:pos x="1639" y="920"/>
                  </a:cxn>
                  <a:cxn ang="0">
                    <a:pos x="1926" y="708"/>
                  </a:cxn>
                  <a:cxn ang="0">
                    <a:pos x="2940" y="66"/>
                  </a:cxn>
                  <a:cxn ang="0">
                    <a:pos x="3204" y="78"/>
                  </a:cxn>
                  <a:cxn ang="0">
                    <a:pos x="3072" y="444"/>
                  </a:cxn>
                  <a:cxn ang="0">
                    <a:pos x="2139" y="1081"/>
                  </a:cxn>
                  <a:cxn ang="0">
                    <a:pos x="2476" y="2372"/>
                  </a:cxn>
                  <a:cxn ang="0">
                    <a:pos x="2251" y="2435"/>
                  </a:cxn>
                  <a:cxn ang="0">
                    <a:pos x="2614" y="3589"/>
                  </a:cxn>
                  <a:cxn ang="0">
                    <a:pos x="2539" y="3925"/>
                  </a:cxn>
                  <a:cxn ang="0">
                    <a:pos x="2226" y="3689"/>
                  </a:cxn>
                  <a:cxn ang="0">
                    <a:pos x="1789" y="2534"/>
                  </a:cxn>
                  <a:cxn ang="0">
                    <a:pos x="1414" y="2534"/>
                  </a:cxn>
                  <a:cxn ang="0">
                    <a:pos x="1051" y="3689"/>
                  </a:cxn>
                  <a:cxn ang="0">
                    <a:pos x="789" y="3925"/>
                  </a:cxn>
                  <a:cxn ang="0">
                    <a:pos x="676" y="3577"/>
                  </a:cxn>
                  <a:cxn ang="0">
                    <a:pos x="1001" y="2459"/>
                  </a:cxn>
                  <a:cxn ang="0">
                    <a:pos x="751" y="2397"/>
                  </a:cxn>
                  <a:cxn ang="0">
                    <a:pos x="1126" y="1081"/>
                  </a:cxn>
                  <a:cxn ang="0">
                    <a:pos x="139" y="497"/>
                  </a:cxn>
                  <a:cxn ang="0">
                    <a:pos x="60" y="180"/>
                  </a:cxn>
                  <a:cxn ang="0">
                    <a:pos x="389" y="162"/>
                  </a:cxn>
                  <a:cxn ang="0">
                    <a:pos x="1376" y="696"/>
                  </a:cxn>
                </a:cxnLst>
                <a:rect l="0" t="0" r="r" b="b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FCC00"/>
              </a:solidFill>
              <a:ln w="19050" cmpd="sng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 sz="2000"/>
              </a:p>
            </p:txBody>
          </p:sp>
        </p:grpSp>
        <p:grpSp>
          <p:nvGrpSpPr>
            <p:cNvPr id="107" name="Group 171"/>
            <p:cNvGrpSpPr>
              <a:grpSpLocks/>
            </p:cNvGrpSpPr>
            <p:nvPr/>
          </p:nvGrpSpPr>
          <p:grpSpPr bwMode="auto">
            <a:xfrm>
              <a:off x="10801309" y="10255480"/>
              <a:ext cx="5186898" cy="2390296"/>
              <a:chOff x="724" y="2704"/>
              <a:chExt cx="1390" cy="350"/>
            </a:xfrm>
          </p:grpSpPr>
          <p:sp>
            <p:nvSpPr>
              <p:cNvPr id="137" name="AutoShape 169"/>
              <p:cNvSpPr>
                <a:spLocks noChangeArrowheads="1"/>
              </p:cNvSpPr>
              <p:nvPr/>
            </p:nvSpPr>
            <p:spPr bwMode="gray">
              <a:xfrm flipH="1">
                <a:off x="1592" y="2704"/>
                <a:ext cx="522" cy="341"/>
              </a:xfrm>
              <a:prstGeom prst="curvedRightArrow">
                <a:avLst>
                  <a:gd name="adj1" fmla="val 19583"/>
                  <a:gd name="adj2" fmla="val 44676"/>
                  <a:gd name="adj3" fmla="val 43217"/>
                </a:avLst>
              </a:prstGeom>
              <a:gradFill rotWithShape="1">
                <a:gsLst>
                  <a:gs pos="0">
                    <a:srgbClr val="FF6600">
                      <a:gamma/>
                      <a:tint val="42353"/>
                      <a:invGamma/>
                    </a:srgbClr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38" name="AutoShape 170"/>
              <p:cNvSpPr>
                <a:spLocks noChangeArrowheads="1"/>
              </p:cNvSpPr>
              <p:nvPr/>
            </p:nvSpPr>
            <p:spPr bwMode="gray">
              <a:xfrm>
                <a:off x="724" y="2713"/>
                <a:ext cx="522" cy="341"/>
              </a:xfrm>
              <a:prstGeom prst="curvedRightArrow">
                <a:avLst>
                  <a:gd name="adj1" fmla="val 16542"/>
                  <a:gd name="adj2" fmla="val 38977"/>
                  <a:gd name="adj3" fmla="val 43465"/>
                </a:avLst>
              </a:prstGeom>
              <a:gradFill rotWithShape="1">
                <a:gsLst>
                  <a:gs pos="0">
                    <a:srgbClr val="FF6600">
                      <a:gamma/>
                      <a:tint val="42353"/>
                      <a:invGamma/>
                    </a:srgbClr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</p:grpSp>
        <p:grpSp>
          <p:nvGrpSpPr>
            <p:cNvPr id="108" name="Group 119"/>
            <p:cNvGrpSpPr>
              <a:grpSpLocks/>
            </p:cNvGrpSpPr>
            <p:nvPr/>
          </p:nvGrpSpPr>
          <p:grpSpPr bwMode="auto">
            <a:xfrm>
              <a:off x="10126223" y="24303060"/>
              <a:ext cx="6435804" cy="9151147"/>
              <a:chOff x="803" y="1519"/>
              <a:chExt cx="937" cy="692"/>
            </a:xfrm>
          </p:grpSpPr>
          <p:sp>
            <p:nvSpPr>
              <p:cNvPr id="135" name="AutoShape 120"/>
              <p:cNvSpPr>
                <a:spLocks noChangeArrowheads="1"/>
              </p:cNvSpPr>
              <p:nvPr/>
            </p:nvSpPr>
            <p:spPr bwMode="gray">
              <a:xfrm>
                <a:off x="803" y="1519"/>
                <a:ext cx="937" cy="692"/>
              </a:xfrm>
              <a:custGeom>
                <a:avLst/>
                <a:gdLst>
                  <a:gd name="G0" fmla="+- 634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34"/>
                  <a:gd name="G18" fmla="*/ 634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634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634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517 w 21600"/>
                  <a:gd name="T15" fmla="*/ 10800 h 21600"/>
                  <a:gd name="T16" fmla="*/ 10800 w 21600"/>
                  <a:gd name="T17" fmla="*/ 11434 h 21600"/>
                  <a:gd name="T18" fmla="*/ 5083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34" y="10800"/>
                    </a:moveTo>
                    <a:cubicBezTo>
                      <a:pt x="11434" y="11150"/>
                      <a:pt x="11150" y="11434"/>
                      <a:pt x="10800" y="11434"/>
                    </a:cubicBezTo>
                    <a:cubicBezTo>
                      <a:pt x="10449" y="11434"/>
                      <a:pt x="10166" y="11150"/>
                      <a:pt x="10166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89D"/>
                  </a:gs>
                  <a:gs pos="50000">
                    <a:srgbClr val="33689D">
                      <a:gamma/>
                      <a:shade val="47451"/>
                      <a:invGamma/>
                    </a:srgbClr>
                  </a:gs>
                  <a:gs pos="100000">
                    <a:srgbClr val="33689D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36" name="Oval 121"/>
              <p:cNvSpPr>
                <a:spLocks noChangeArrowheads="1"/>
              </p:cNvSpPr>
              <p:nvPr/>
            </p:nvSpPr>
            <p:spPr bwMode="gray">
              <a:xfrm>
                <a:off x="803" y="1798"/>
                <a:ext cx="937" cy="145"/>
              </a:xfrm>
              <a:prstGeom prst="ellipse">
                <a:avLst/>
              </a:prstGeom>
              <a:gradFill rotWithShape="1">
                <a:gsLst>
                  <a:gs pos="0">
                    <a:srgbClr val="33689D"/>
                  </a:gs>
                  <a:gs pos="100000">
                    <a:srgbClr val="33689D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09" name="Text Box 122"/>
            <p:cNvSpPr txBox="1">
              <a:spLocks noChangeArrowheads="1"/>
            </p:cNvSpPr>
            <p:nvPr/>
          </p:nvSpPr>
          <p:spPr bwMode="gray">
            <a:xfrm>
              <a:off x="10885700" y="30153828"/>
              <a:ext cx="5361343" cy="1208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경력봉사자</a:t>
              </a:r>
              <a:endParaRPr lang="en-US" altLang="ko-KR" sz="20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0" name="Oval 152"/>
            <p:cNvSpPr>
              <a:spLocks noChangeArrowheads="1"/>
            </p:cNvSpPr>
            <p:nvPr/>
          </p:nvSpPr>
          <p:spPr bwMode="gray">
            <a:xfrm rot="3125284">
              <a:off x="10536588" y="31608031"/>
              <a:ext cx="1120140" cy="151896"/>
            </a:xfrm>
            <a:prstGeom prst="ellipse">
              <a:avLst/>
            </a:prstGeom>
            <a:gradFill rotWithShape="1">
              <a:gsLst>
                <a:gs pos="0">
                  <a:srgbClr val="6E99C0">
                    <a:gamma/>
                    <a:shade val="20000"/>
                    <a:invGamma/>
                  </a:srgbClr>
                </a:gs>
                <a:gs pos="50000">
                  <a:srgbClr val="6E99C0"/>
                </a:gs>
                <a:gs pos="100000">
                  <a:srgbClr val="6E99C0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grpSp>
          <p:nvGrpSpPr>
            <p:cNvPr id="111" name="Group 171"/>
            <p:cNvGrpSpPr>
              <a:grpSpLocks/>
            </p:cNvGrpSpPr>
            <p:nvPr/>
          </p:nvGrpSpPr>
          <p:grpSpPr bwMode="auto">
            <a:xfrm>
              <a:off x="10801309" y="25653234"/>
              <a:ext cx="5186898" cy="2390296"/>
              <a:chOff x="724" y="2704"/>
              <a:chExt cx="1390" cy="350"/>
            </a:xfrm>
          </p:grpSpPr>
          <p:sp>
            <p:nvSpPr>
              <p:cNvPr id="133" name="AutoShape 169"/>
              <p:cNvSpPr>
                <a:spLocks noChangeArrowheads="1"/>
              </p:cNvSpPr>
              <p:nvPr/>
            </p:nvSpPr>
            <p:spPr bwMode="gray">
              <a:xfrm flipH="1">
                <a:off x="1592" y="2704"/>
                <a:ext cx="522" cy="341"/>
              </a:xfrm>
              <a:prstGeom prst="curvedRightArrow">
                <a:avLst>
                  <a:gd name="adj1" fmla="val 19583"/>
                  <a:gd name="adj2" fmla="val 44676"/>
                  <a:gd name="adj3" fmla="val 43217"/>
                </a:avLst>
              </a:prstGeom>
              <a:gradFill rotWithShape="1">
                <a:gsLst>
                  <a:gs pos="0">
                    <a:srgbClr val="FF6600">
                      <a:gamma/>
                      <a:tint val="42353"/>
                      <a:invGamma/>
                    </a:srgbClr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34" name="AutoShape 170"/>
              <p:cNvSpPr>
                <a:spLocks noChangeArrowheads="1"/>
              </p:cNvSpPr>
              <p:nvPr/>
            </p:nvSpPr>
            <p:spPr bwMode="gray">
              <a:xfrm>
                <a:off x="724" y="2713"/>
                <a:ext cx="522" cy="341"/>
              </a:xfrm>
              <a:prstGeom prst="curvedRightArrow">
                <a:avLst>
                  <a:gd name="adj1" fmla="val 16542"/>
                  <a:gd name="adj2" fmla="val 38977"/>
                  <a:gd name="adj3" fmla="val 43465"/>
                </a:avLst>
              </a:prstGeom>
              <a:gradFill rotWithShape="1">
                <a:gsLst>
                  <a:gs pos="0">
                    <a:srgbClr val="FF6600">
                      <a:gamma/>
                      <a:tint val="42353"/>
                      <a:invGamma/>
                    </a:srgbClr>
                  </a:gs>
                  <a:gs pos="100000">
                    <a:srgbClr val="FF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</p:grpSp>
        <p:sp>
          <p:nvSpPr>
            <p:cNvPr id="112" name="Freeform 49"/>
            <p:cNvSpPr>
              <a:spLocks/>
            </p:cNvSpPr>
            <p:nvPr/>
          </p:nvSpPr>
          <p:spPr bwMode="gray">
            <a:xfrm>
              <a:off x="22024670" y="4370445"/>
              <a:ext cx="9175481" cy="2830357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ln>
                    <a:solidFill>
                      <a:schemeClr val="tx2"/>
                    </a:solidFill>
                  </a:ln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자격기준 강화</a:t>
              </a:r>
              <a:endParaRPr lang="en-US" altLang="ko-KR" sz="2000" dirty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13" name="그룹 57"/>
            <p:cNvGrpSpPr/>
            <p:nvPr/>
          </p:nvGrpSpPr>
          <p:grpSpPr>
            <a:xfrm>
              <a:off x="19239929" y="7200799"/>
              <a:ext cx="11954600" cy="6300832"/>
              <a:chOff x="5429257" y="1142984"/>
              <a:chExt cx="3373432" cy="1000132"/>
            </a:xfrm>
          </p:grpSpPr>
          <p:sp>
            <p:nvSpPr>
              <p:cNvPr id="131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9257" y="1142984"/>
                <a:ext cx="3373432" cy="100013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32" name="Rectangle 61"/>
              <p:cNvSpPr>
                <a:spLocks noChangeArrowheads="1"/>
              </p:cNvSpPr>
              <p:nvPr/>
            </p:nvSpPr>
            <p:spPr bwMode="gray">
              <a:xfrm>
                <a:off x="5442823" y="1278355"/>
                <a:ext cx="3187693" cy="2617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이론교육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(7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주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)</a:t>
                </a:r>
              </a:p>
              <a:p>
                <a:pPr algn="l">
                  <a:buFontTx/>
                  <a:buChar char="-"/>
                </a:pP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 실습교육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(6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주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)</a:t>
                </a:r>
              </a:p>
              <a:p>
                <a:pPr algn="l">
                  <a:buFontTx/>
                  <a:buChar char="-"/>
                </a:pP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심층면담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팀장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원목실장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en-US" altLang="ko-KR" sz="200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14" name="Freeform 49"/>
            <p:cNvSpPr>
              <a:spLocks/>
            </p:cNvSpPr>
            <p:nvPr/>
          </p:nvSpPr>
          <p:spPr bwMode="gray">
            <a:xfrm>
              <a:off x="22024670" y="23934843"/>
              <a:ext cx="9175481" cy="2830357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pPr algn="ctr"/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" name="Text Box 56"/>
            <p:cNvSpPr txBox="1">
              <a:spLocks noChangeArrowheads="1"/>
            </p:cNvSpPr>
            <p:nvPr/>
          </p:nvSpPr>
          <p:spPr bwMode="gray">
            <a:xfrm>
              <a:off x="22462614" y="24114883"/>
              <a:ext cx="8433753" cy="1208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ln>
                    <a:solidFill>
                      <a:schemeClr val="tx2"/>
                    </a:solidFill>
                  </a:ln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개별 및 집단교육</a:t>
              </a:r>
              <a:endParaRPr lang="en-US" altLang="ko-KR" sz="2000" dirty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16" name="그룹 62"/>
            <p:cNvGrpSpPr/>
            <p:nvPr/>
          </p:nvGrpSpPr>
          <p:grpSpPr>
            <a:xfrm>
              <a:off x="19239929" y="26635197"/>
              <a:ext cx="11954600" cy="6300832"/>
              <a:chOff x="5429257" y="4227809"/>
              <a:chExt cx="3373432" cy="1000132"/>
            </a:xfrm>
          </p:grpSpPr>
          <p:sp>
            <p:nvSpPr>
              <p:cNvPr id="129" name="Rectangle 50"/>
              <p:cNvSpPr>
                <a:spLocks noChangeArrowheads="1"/>
              </p:cNvSpPr>
              <p:nvPr/>
            </p:nvSpPr>
            <p:spPr bwMode="gray">
              <a:xfrm>
                <a:off x="5429257" y="4227809"/>
                <a:ext cx="3373432" cy="1000132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30" name="Rectangle 61"/>
              <p:cNvSpPr>
                <a:spLocks noChangeArrowheads="1"/>
              </p:cNvSpPr>
              <p:nvPr/>
            </p:nvSpPr>
            <p:spPr bwMode="gray">
              <a:xfrm>
                <a:off x="5572132" y="4370685"/>
                <a:ext cx="3187693" cy="2617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전문강사 초빙한 월례교육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자원봉사활동 지침 교육 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년</a:t>
                </a: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회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</a:rPr>
                  <a:t>임상사목 교육</a:t>
                </a:r>
                <a:endParaRPr lang="en-US" altLang="ko-KR" sz="200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17" name="Group 163"/>
            <p:cNvGrpSpPr>
              <a:grpSpLocks/>
            </p:cNvGrpSpPr>
            <p:nvPr/>
          </p:nvGrpSpPr>
          <p:grpSpPr bwMode="auto">
            <a:xfrm rot="291726">
              <a:off x="11727809" y="22648922"/>
              <a:ext cx="2609479" cy="5826164"/>
              <a:chOff x="1971" y="2318"/>
              <a:chExt cx="482" cy="596"/>
            </a:xfrm>
          </p:grpSpPr>
          <p:sp>
            <p:nvSpPr>
              <p:cNvPr id="127" name="Oval 164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FCC00"/>
              </a:solidFill>
              <a:ln w="19050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sz="2000"/>
              </a:p>
            </p:txBody>
          </p:sp>
          <p:sp>
            <p:nvSpPr>
              <p:cNvPr id="128" name="Freeform 165"/>
              <p:cNvSpPr>
                <a:spLocks/>
              </p:cNvSpPr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/>
                <a:ahLst/>
                <a:cxnLst>
                  <a:cxn ang="0">
                    <a:pos x="1376" y="696"/>
                  </a:cxn>
                  <a:cxn ang="0">
                    <a:pos x="1639" y="920"/>
                  </a:cxn>
                  <a:cxn ang="0">
                    <a:pos x="1926" y="708"/>
                  </a:cxn>
                  <a:cxn ang="0">
                    <a:pos x="2940" y="66"/>
                  </a:cxn>
                  <a:cxn ang="0">
                    <a:pos x="3204" y="78"/>
                  </a:cxn>
                  <a:cxn ang="0">
                    <a:pos x="3072" y="444"/>
                  </a:cxn>
                  <a:cxn ang="0">
                    <a:pos x="2139" y="1081"/>
                  </a:cxn>
                  <a:cxn ang="0">
                    <a:pos x="2476" y="2372"/>
                  </a:cxn>
                  <a:cxn ang="0">
                    <a:pos x="2251" y="2435"/>
                  </a:cxn>
                  <a:cxn ang="0">
                    <a:pos x="2614" y="3589"/>
                  </a:cxn>
                  <a:cxn ang="0">
                    <a:pos x="2539" y="3925"/>
                  </a:cxn>
                  <a:cxn ang="0">
                    <a:pos x="2226" y="3689"/>
                  </a:cxn>
                  <a:cxn ang="0">
                    <a:pos x="1789" y="2534"/>
                  </a:cxn>
                  <a:cxn ang="0">
                    <a:pos x="1414" y="2534"/>
                  </a:cxn>
                  <a:cxn ang="0">
                    <a:pos x="1051" y="3689"/>
                  </a:cxn>
                  <a:cxn ang="0">
                    <a:pos x="789" y="3925"/>
                  </a:cxn>
                  <a:cxn ang="0">
                    <a:pos x="676" y="3577"/>
                  </a:cxn>
                  <a:cxn ang="0">
                    <a:pos x="1001" y="2459"/>
                  </a:cxn>
                  <a:cxn ang="0">
                    <a:pos x="751" y="2397"/>
                  </a:cxn>
                  <a:cxn ang="0">
                    <a:pos x="1126" y="1081"/>
                  </a:cxn>
                  <a:cxn ang="0">
                    <a:pos x="139" y="497"/>
                  </a:cxn>
                  <a:cxn ang="0">
                    <a:pos x="60" y="180"/>
                  </a:cxn>
                  <a:cxn ang="0">
                    <a:pos x="389" y="162"/>
                  </a:cxn>
                  <a:cxn ang="0">
                    <a:pos x="1376" y="696"/>
                  </a:cxn>
                </a:cxnLst>
                <a:rect l="0" t="0" r="r" b="b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FCC00"/>
              </a:solidFill>
              <a:ln w="19050" cmpd="sng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 sz="2000"/>
              </a:p>
            </p:txBody>
          </p:sp>
        </p:grpSp>
        <p:grpSp>
          <p:nvGrpSpPr>
            <p:cNvPr id="118" name="Group 163"/>
            <p:cNvGrpSpPr>
              <a:grpSpLocks/>
            </p:cNvGrpSpPr>
            <p:nvPr/>
          </p:nvGrpSpPr>
          <p:grpSpPr bwMode="auto">
            <a:xfrm rot="291726">
              <a:off x="12642748" y="22648922"/>
              <a:ext cx="2609479" cy="5826164"/>
              <a:chOff x="1971" y="2318"/>
              <a:chExt cx="482" cy="596"/>
            </a:xfrm>
          </p:grpSpPr>
          <p:sp>
            <p:nvSpPr>
              <p:cNvPr id="125" name="Oval 164"/>
              <p:cNvSpPr>
                <a:spLocks noChangeArrowheads="1"/>
              </p:cNvSpPr>
              <p:nvPr/>
            </p:nvSpPr>
            <p:spPr bwMode="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rgbClr val="FFCC00"/>
              </a:solidFill>
              <a:ln w="19050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sz="2000"/>
              </a:p>
            </p:txBody>
          </p:sp>
          <p:sp>
            <p:nvSpPr>
              <p:cNvPr id="126" name="Freeform 165"/>
              <p:cNvSpPr>
                <a:spLocks/>
              </p:cNvSpPr>
              <p:nvPr/>
            </p:nvSpPr>
            <p:spPr bwMode="gray">
              <a:xfrm>
                <a:off x="1971" y="2336"/>
                <a:ext cx="482" cy="578"/>
              </a:xfrm>
              <a:custGeom>
                <a:avLst/>
                <a:gdLst/>
                <a:ahLst/>
                <a:cxnLst>
                  <a:cxn ang="0">
                    <a:pos x="1376" y="696"/>
                  </a:cxn>
                  <a:cxn ang="0">
                    <a:pos x="1639" y="920"/>
                  </a:cxn>
                  <a:cxn ang="0">
                    <a:pos x="1926" y="708"/>
                  </a:cxn>
                  <a:cxn ang="0">
                    <a:pos x="2940" y="66"/>
                  </a:cxn>
                  <a:cxn ang="0">
                    <a:pos x="3204" y="78"/>
                  </a:cxn>
                  <a:cxn ang="0">
                    <a:pos x="3072" y="444"/>
                  </a:cxn>
                  <a:cxn ang="0">
                    <a:pos x="2139" y="1081"/>
                  </a:cxn>
                  <a:cxn ang="0">
                    <a:pos x="2476" y="2372"/>
                  </a:cxn>
                  <a:cxn ang="0">
                    <a:pos x="2251" y="2435"/>
                  </a:cxn>
                  <a:cxn ang="0">
                    <a:pos x="2614" y="3589"/>
                  </a:cxn>
                  <a:cxn ang="0">
                    <a:pos x="2539" y="3925"/>
                  </a:cxn>
                  <a:cxn ang="0">
                    <a:pos x="2226" y="3689"/>
                  </a:cxn>
                  <a:cxn ang="0">
                    <a:pos x="1789" y="2534"/>
                  </a:cxn>
                  <a:cxn ang="0">
                    <a:pos x="1414" y="2534"/>
                  </a:cxn>
                  <a:cxn ang="0">
                    <a:pos x="1051" y="3689"/>
                  </a:cxn>
                  <a:cxn ang="0">
                    <a:pos x="789" y="3925"/>
                  </a:cxn>
                  <a:cxn ang="0">
                    <a:pos x="676" y="3577"/>
                  </a:cxn>
                  <a:cxn ang="0">
                    <a:pos x="1001" y="2459"/>
                  </a:cxn>
                  <a:cxn ang="0">
                    <a:pos x="751" y="2397"/>
                  </a:cxn>
                  <a:cxn ang="0">
                    <a:pos x="1126" y="1081"/>
                  </a:cxn>
                  <a:cxn ang="0">
                    <a:pos x="139" y="497"/>
                  </a:cxn>
                  <a:cxn ang="0">
                    <a:pos x="60" y="180"/>
                  </a:cxn>
                  <a:cxn ang="0">
                    <a:pos x="389" y="162"/>
                  </a:cxn>
                  <a:cxn ang="0">
                    <a:pos x="1376" y="696"/>
                  </a:cxn>
                </a:cxnLst>
                <a:rect l="0" t="0" r="r" b="b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rgbClr val="FFCC00"/>
              </a:solidFill>
              <a:ln w="19050" cmpd="sng"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2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B219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 sz="2000"/>
              </a:p>
            </p:txBody>
          </p:sp>
        </p:grpSp>
        <p:grpSp>
          <p:nvGrpSpPr>
            <p:cNvPr id="119" name="그룹 56"/>
            <p:cNvGrpSpPr/>
            <p:nvPr/>
          </p:nvGrpSpPr>
          <p:grpSpPr>
            <a:xfrm>
              <a:off x="19239929" y="12618081"/>
              <a:ext cx="11954600" cy="7526207"/>
              <a:chOff x="5429257" y="2002870"/>
              <a:chExt cx="3373432" cy="1194636"/>
            </a:xfrm>
          </p:grpSpPr>
          <p:sp>
            <p:nvSpPr>
              <p:cNvPr id="123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9257" y="2131274"/>
                <a:ext cx="3373432" cy="1000132"/>
              </a:xfrm>
              <a:prstGeom prst="rect">
                <a:avLst/>
              </a:prstGeom>
              <a:solidFill>
                <a:srgbClr val="FFCC00">
                  <a:alpha val="50196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24" name="Rectangle 61"/>
              <p:cNvSpPr>
                <a:spLocks noChangeArrowheads="1"/>
              </p:cNvSpPr>
              <p:nvPr/>
            </p:nvSpPr>
            <p:spPr bwMode="gray">
              <a:xfrm>
                <a:off x="5458691" y="2002870"/>
                <a:ext cx="3319607" cy="1194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2012.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상반기 이론교육 수료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40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명 중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6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주간의 실습교육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25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명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16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1600" b="0" dirty="0" smtClean="0">
                    <a:latin typeface="HY헤드라인M" pitchFamily="18" charset="-127"/>
                    <a:ea typeface="HY헤드라인M" pitchFamily="18" charset="-127"/>
                  </a:rPr>
                  <a:t>심층면담 통해 </a:t>
                </a:r>
                <a:endParaRPr lang="en-US" altLang="ko-KR" sz="16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검증된 신규자원봉사자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9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명이 새로이 활동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20" name="그룹 68"/>
            <p:cNvGrpSpPr/>
            <p:nvPr/>
          </p:nvGrpSpPr>
          <p:grpSpPr>
            <a:xfrm>
              <a:off x="19239929" y="31862565"/>
              <a:ext cx="11954600" cy="7125880"/>
              <a:chOff x="5429257" y="5057550"/>
              <a:chExt cx="3373432" cy="1131092"/>
            </a:xfrm>
          </p:grpSpPr>
          <p:sp>
            <p:nvSpPr>
              <p:cNvPr id="121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9257" y="5188510"/>
                <a:ext cx="3373432" cy="1000132"/>
              </a:xfrm>
              <a:prstGeom prst="rect">
                <a:avLst/>
              </a:prstGeom>
              <a:solidFill>
                <a:srgbClr val="FFCC00">
                  <a:alpha val="50196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22" name="Rectangle 61"/>
              <p:cNvSpPr>
                <a:spLocks noChangeArrowheads="1"/>
              </p:cNvSpPr>
              <p:nvPr/>
            </p:nvSpPr>
            <p:spPr bwMode="gray">
              <a:xfrm>
                <a:off x="5458691" y="5057550"/>
                <a:ext cx="3319607" cy="10379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월례교육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2012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년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10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월 현재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4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회의 월례교육과 총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6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회의 </a:t>
                </a:r>
                <a:r>
                  <a:rPr lang="ko-KR" altLang="en-US" sz="2000" b="0" dirty="0" err="1" smtClean="0">
                    <a:latin typeface="HY헤드라인M" pitchFamily="18" charset="-127"/>
                    <a:ea typeface="HY헤드라인M" pitchFamily="18" charset="-127"/>
                  </a:rPr>
                  <a:t>발마사지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 교육 실시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지침교육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2011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년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11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월 </a:t>
                </a:r>
                <a:r>
                  <a:rPr lang="ko-KR" altLang="en-US" sz="2000" b="0" dirty="0" err="1" smtClean="0">
                    <a:latin typeface="HY헤드라인M" pitchFamily="18" charset="-127"/>
                    <a:ea typeface="HY헤드라인M" pitchFamily="18" charset="-127"/>
                  </a:rPr>
                  <a:t>첫시행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2012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년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6/13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실시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143" name="그룹 142"/>
          <p:cNvGrpSpPr/>
          <p:nvPr/>
        </p:nvGrpSpPr>
        <p:grpSpPr>
          <a:xfrm>
            <a:off x="22345650" y="7772400"/>
            <a:ext cx="9428400" cy="9000000"/>
            <a:chOff x="5442738" y="3150265"/>
            <a:chExt cx="26143027" cy="38311199"/>
          </a:xfrm>
        </p:grpSpPr>
        <p:grpSp>
          <p:nvGrpSpPr>
            <p:cNvPr id="144" name="그룹 39"/>
            <p:cNvGrpSpPr/>
            <p:nvPr/>
          </p:nvGrpSpPr>
          <p:grpSpPr>
            <a:xfrm>
              <a:off x="5442738" y="16770802"/>
              <a:ext cx="6126389" cy="10891364"/>
              <a:chOff x="1535869" y="2662032"/>
              <a:chExt cx="1728787" cy="1728788"/>
            </a:xfrm>
          </p:grpSpPr>
          <p:grpSp>
            <p:nvGrpSpPr>
              <p:cNvPr id="177" name="그룹 38"/>
              <p:cNvGrpSpPr/>
              <p:nvPr/>
            </p:nvGrpSpPr>
            <p:grpSpPr>
              <a:xfrm>
                <a:off x="1535869" y="2662032"/>
                <a:ext cx="1728787" cy="1728788"/>
                <a:chOff x="2930560" y="2698977"/>
                <a:chExt cx="1728787" cy="1728788"/>
              </a:xfrm>
            </p:grpSpPr>
            <p:sp>
              <p:nvSpPr>
                <p:cNvPr id="179" name="Oval 12"/>
                <p:cNvSpPr>
                  <a:spLocks noChangeArrowheads="1"/>
                </p:cNvSpPr>
                <p:nvPr/>
              </p:nvSpPr>
              <p:spPr bwMode="auto">
                <a:xfrm>
                  <a:off x="2930560" y="2698977"/>
                  <a:ext cx="1728787" cy="17287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2000"/>
                </a:p>
              </p:txBody>
            </p:sp>
            <p:sp>
              <p:nvSpPr>
                <p:cNvPr id="180" name="Oval 13"/>
                <p:cNvSpPr>
                  <a:spLocks noChangeArrowheads="1"/>
                </p:cNvSpPr>
                <p:nvPr/>
              </p:nvSpPr>
              <p:spPr bwMode="auto">
                <a:xfrm>
                  <a:off x="3067085" y="2698977"/>
                  <a:ext cx="1441450" cy="1270000"/>
                </a:xfrm>
                <a:prstGeom prst="ellipse">
                  <a:avLst/>
                </a:prstGeom>
                <a:solidFill>
                  <a:srgbClr val="FFFF00">
                    <a:alpha val="4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sz="2000"/>
                </a:p>
              </p:txBody>
            </p:sp>
          </p:grpSp>
          <p:sp>
            <p:nvSpPr>
              <p:cNvPr id="17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74088" y="3206974"/>
                <a:ext cx="1293792" cy="7143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2000" kern="1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자원봉사자</a:t>
                </a:r>
                <a:endParaRPr lang="en-US" altLang="ko-KR" sz="20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/>
                <a:r>
                  <a:rPr lang="ko-KR" altLang="en-US" sz="2000" kern="1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회의</a:t>
                </a:r>
                <a:endParaRPr lang="ko-KR" alt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45" name="Line 42"/>
            <p:cNvSpPr>
              <a:spLocks noChangeShapeType="1"/>
            </p:cNvSpPr>
            <p:nvPr/>
          </p:nvSpPr>
          <p:spPr bwMode="auto">
            <a:xfrm>
              <a:off x="11364113" y="23915718"/>
              <a:ext cx="5171195" cy="10617161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46" name="Line 43"/>
            <p:cNvSpPr>
              <a:spLocks noChangeShapeType="1"/>
            </p:cNvSpPr>
            <p:nvPr/>
          </p:nvSpPr>
          <p:spPr bwMode="auto">
            <a:xfrm flipV="1">
              <a:off x="11167727" y="8259063"/>
              <a:ext cx="5842977" cy="11583408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47" name="Oval 49"/>
            <p:cNvSpPr>
              <a:spLocks noChangeArrowheads="1"/>
            </p:cNvSpPr>
            <p:nvPr/>
          </p:nvSpPr>
          <p:spPr bwMode="auto">
            <a:xfrm>
              <a:off x="6075689" y="39605076"/>
              <a:ext cx="7594752" cy="168021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50000"/>
                  </a:srgbClr>
                </a:gs>
                <a:gs pos="100000">
                  <a:srgbClr val="DDDDD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gray">
            <a:xfrm>
              <a:off x="19559895" y="29468864"/>
              <a:ext cx="11645287" cy="2830357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49" name="그룹 45"/>
            <p:cNvGrpSpPr/>
            <p:nvPr/>
          </p:nvGrpSpPr>
          <p:grpSpPr>
            <a:xfrm>
              <a:off x="16775152" y="32169218"/>
              <a:ext cx="14590157" cy="5483325"/>
              <a:chOff x="4733729" y="5106225"/>
              <a:chExt cx="4117152" cy="870369"/>
            </a:xfrm>
          </p:grpSpPr>
          <p:sp>
            <p:nvSpPr>
              <p:cNvPr id="175" name="Rectangle 50"/>
              <p:cNvSpPr>
                <a:spLocks noChangeArrowheads="1"/>
              </p:cNvSpPr>
              <p:nvPr/>
            </p:nvSpPr>
            <p:spPr bwMode="gray">
              <a:xfrm>
                <a:off x="4733729" y="5106225"/>
                <a:ext cx="4071965" cy="870369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6" name="Rectangle 61"/>
              <p:cNvSpPr>
                <a:spLocks noChangeArrowheads="1"/>
              </p:cNvSpPr>
              <p:nvPr/>
            </p:nvSpPr>
            <p:spPr bwMode="gray">
              <a:xfrm>
                <a:off x="4747513" y="5109251"/>
                <a:ext cx="4103368" cy="3836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진행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호스피스 팀장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내용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b="0" dirty="0" err="1" smtClean="0">
                    <a:latin typeface="HY헤드라인M" pitchFamily="18" charset="-127"/>
                    <a:ea typeface="HY헤드라인M" pitchFamily="18" charset="-127"/>
                  </a:rPr>
                  <a:t>요일별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 자원봉사팀장과 호스피스팀원이 모여 자원봉사자의 의견수렴하고 해결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19073017" y="39690831"/>
              <a:ext cx="12049271" cy="1770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32054" tIns="216027" rIns="432054" bIns="216027" rtlCol="0">
              <a:spAutoFit/>
            </a:bodyPr>
            <a:lstStyle/>
            <a:p>
              <a:endParaRPr lang="ko-KR" altLang="en-US" sz="2000" dirty="0"/>
            </a:p>
          </p:txBody>
        </p:sp>
        <p:sp>
          <p:nvSpPr>
            <p:cNvPr id="151" name="Line 43"/>
            <p:cNvSpPr>
              <a:spLocks noChangeShapeType="1"/>
            </p:cNvSpPr>
            <p:nvPr/>
          </p:nvSpPr>
          <p:spPr bwMode="auto">
            <a:xfrm flipV="1">
              <a:off x="7691869" y="22125798"/>
              <a:ext cx="1140986" cy="102431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grpSp>
          <p:nvGrpSpPr>
            <p:cNvPr id="152" name="그룹 44"/>
            <p:cNvGrpSpPr/>
            <p:nvPr/>
          </p:nvGrpSpPr>
          <p:grpSpPr>
            <a:xfrm>
              <a:off x="16708344" y="14628389"/>
              <a:ext cx="14783855" cy="10136770"/>
              <a:chOff x="4714876" y="2321966"/>
              <a:chExt cx="4171811" cy="1609011"/>
            </a:xfrm>
          </p:grpSpPr>
          <p:sp>
            <p:nvSpPr>
              <p:cNvPr id="170" name="Rectangle 50"/>
              <p:cNvSpPr>
                <a:spLocks noChangeArrowheads="1"/>
              </p:cNvSpPr>
              <p:nvPr/>
            </p:nvSpPr>
            <p:spPr bwMode="gray">
              <a:xfrm>
                <a:off x="4714876" y="2750594"/>
                <a:ext cx="4170940" cy="1180383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71" name="그룹 43"/>
              <p:cNvGrpSpPr/>
              <p:nvPr/>
            </p:nvGrpSpPr>
            <p:grpSpPr>
              <a:xfrm>
                <a:off x="5500694" y="2321966"/>
                <a:ext cx="3385122" cy="449263"/>
                <a:chOff x="5500694" y="2321966"/>
                <a:chExt cx="3385122" cy="449263"/>
              </a:xfrm>
            </p:grpSpPr>
            <p:sp>
              <p:nvSpPr>
                <p:cNvPr id="173" name="Freeform 49"/>
                <p:cNvSpPr>
                  <a:spLocks/>
                </p:cNvSpPr>
                <p:nvPr/>
              </p:nvSpPr>
              <p:spPr bwMode="gray">
                <a:xfrm>
                  <a:off x="5500694" y="2321966"/>
                  <a:ext cx="3385122" cy="449263"/>
                </a:xfrm>
                <a:custGeom>
                  <a:avLst/>
                  <a:gdLst/>
                  <a:ahLst/>
                  <a:cxnLst>
                    <a:cxn ang="0">
                      <a:pos x="1" y="113"/>
                    </a:cxn>
                    <a:cxn ang="0">
                      <a:pos x="1" y="283"/>
                    </a:cxn>
                    <a:cxn ang="0">
                      <a:pos x="880" y="283"/>
                    </a:cxn>
                    <a:cxn ang="0">
                      <a:pos x="880" y="106"/>
                    </a:cxn>
                    <a:cxn ang="0">
                      <a:pos x="742" y="4"/>
                    </a:cxn>
                    <a:cxn ang="0">
                      <a:pos x="140" y="4"/>
                    </a:cxn>
                    <a:cxn ang="0">
                      <a:pos x="1" y="113"/>
                    </a:cxn>
                  </a:cxnLst>
                  <a:rect l="0" t="0" r="r" b="b"/>
                  <a:pathLst>
                    <a:path w="880" h="283">
                      <a:moveTo>
                        <a:pt x="1" y="113"/>
                      </a:moveTo>
                      <a:cubicBezTo>
                        <a:pt x="1" y="237"/>
                        <a:pt x="1" y="283"/>
                        <a:pt x="1" y="283"/>
                      </a:cubicBezTo>
                      <a:lnTo>
                        <a:pt x="880" y="283"/>
                      </a:lnTo>
                      <a:lnTo>
                        <a:pt x="880" y="106"/>
                      </a:lnTo>
                      <a:cubicBezTo>
                        <a:pt x="878" y="68"/>
                        <a:pt x="862" y="4"/>
                        <a:pt x="742" y="4"/>
                      </a:cubicBezTo>
                      <a:cubicBezTo>
                        <a:pt x="365" y="4"/>
                        <a:pt x="140" y="4"/>
                        <a:pt x="140" y="4"/>
                      </a:cubicBezTo>
                      <a:cubicBezTo>
                        <a:pt x="16" y="0"/>
                        <a:pt x="0" y="91"/>
                        <a:pt x="1" y="113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ko-KR" altLang="en-US" sz="2000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74" name="Text Box 56"/>
                <p:cNvSpPr txBox="1">
                  <a:spLocks noChangeArrowheads="1"/>
                </p:cNvSpPr>
                <p:nvPr/>
              </p:nvSpPr>
              <p:spPr bwMode="gray">
                <a:xfrm>
                  <a:off x="5786446" y="2350544"/>
                  <a:ext cx="2857520" cy="151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sz="2000" dirty="0" err="1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일일회합</a:t>
                  </a:r>
                  <a:endParaRPr lang="en-US" altLang="ko-KR" sz="20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172" name="Rectangle 61"/>
              <p:cNvSpPr>
                <a:spLocks noChangeArrowheads="1"/>
              </p:cNvSpPr>
              <p:nvPr/>
            </p:nvSpPr>
            <p:spPr bwMode="gray">
              <a:xfrm>
                <a:off x="4743283" y="2747082"/>
                <a:ext cx="4143404" cy="4999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진행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호스피스 팀장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매일 아침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9:30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부터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20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분 동안 정해진 회합순서대로 시행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  내용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시작기도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오늘의 말씀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묵상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훈화 및 전달사항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출석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check,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신규봉사자 및 기타 소개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건의 및 참고사항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호스피스 환우를 위한 기도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53" name="Text Box 56"/>
            <p:cNvSpPr txBox="1">
              <a:spLocks noChangeArrowheads="1"/>
            </p:cNvSpPr>
            <p:nvPr/>
          </p:nvSpPr>
          <p:spPr bwMode="gray">
            <a:xfrm>
              <a:off x="20502635" y="29823109"/>
              <a:ext cx="10126337" cy="17706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임 원 회 의</a:t>
              </a:r>
              <a:endParaRPr lang="en-US" altLang="ko-K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54" name="그룹 29"/>
            <p:cNvGrpSpPr/>
            <p:nvPr/>
          </p:nvGrpSpPr>
          <p:grpSpPr>
            <a:xfrm>
              <a:off x="16621419" y="11564974"/>
              <a:ext cx="14964346" cy="1993087"/>
              <a:chOff x="5429257" y="2131274"/>
              <a:chExt cx="3373432" cy="316363"/>
            </a:xfrm>
          </p:grpSpPr>
          <p:sp>
            <p:nvSpPr>
              <p:cNvPr id="168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9257" y="2131274"/>
                <a:ext cx="3373432" cy="316363"/>
              </a:xfrm>
              <a:prstGeom prst="rect">
                <a:avLst/>
              </a:prstGeom>
              <a:solidFill>
                <a:srgbClr val="FF6600">
                  <a:alpha val="50196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69" name="Rectangle 61"/>
              <p:cNvSpPr>
                <a:spLocks noChangeArrowheads="1"/>
              </p:cNvSpPr>
              <p:nvPr/>
            </p:nvSpPr>
            <p:spPr bwMode="gray">
              <a:xfrm>
                <a:off x="5458691" y="2192755"/>
                <a:ext cx="3319607" cy="1511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2012.1.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부터 시행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공휴일 제외한 매일 진행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55" name="그룹 32"/>
            <p:cNvGrpSpPr/>
            <p:nvPr/>
          </p:nvGrpSpPr>
          <p:grpSpPr>
            <a:xfrm>
              <a:off x="16621415" y="24643525"/>
              <a:ext cx="14964346" cy="4244297"/>
              <a:chOff x="5421726" y="2730083"/>
              <a:chExt cx="3373432" cy="543114"/>
            </a:xfrm>
          </p:grpSpPr>
          <p:sp>
            <p:nvSpPr>
              <p:cNvPr id="166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1726" y="2762870"/>
                <a:ext cx="3373432" cy="510327"/>
              </a:xfrm>
              <a:prstGeom prst="rect">
                <a:avLst/>
              </a:prstGeom>
              <a:solidFill>
                <a:srgbClr val="FF6600">
                  <a:alpha val="50196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67" name="Rectangle 61"/>
              <p:cNvSpPr>
                <a:spLocks noChangeArrowheads="1"/>
              </p:cNvSpPr>
              <p:nvPr/>
            </p:nvSpPr>
            <p:spPr bwMode="gray">
              <a:xfrm>
                <a:off x="5458691" y="2730083"/>
                <a:ext cx="3319607" cy="2155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기존 자원봉사자만 진행하던 회합을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2012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년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월 </a:t>
                </a:r>
                <a:r>
                  <a:rPr lang="ko-KR" altLang="en-US" sz="2000" b="0" dirty="0" err="1" smtClean="0">
                    <a:latin typeface="HY헤드라인M" pitchFamily="18" charset="-127"/>
                    <a:ea typeface="HY헤드라인M" pitchFamily="18" charset="-127"/>
                  </a:rPr>
                  <a:t>부터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 호스피스 팀장의 진행으로 구조화 체계화된 자원봉사 활동 환경 조성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56" name="그룹 35"/>
            <p:cNvGrpSpPr/>
            <p:nvPr/>
          </p:nvGrpSpPr>
          <p:grpSpPr>
            <a:xfrm>
              <a:off x="16688231" y="37679377"/>
              <a:ext cx="14613411" cy="1814217"/>
              <a:chOff x="5421726" y="2730083"/>
              <a:chExt cx="3373432" cy="543114"/>
            </a:xfrm>
          </p:grpSpPr>
          <p:sp>
            <p:nvSpPr>
              <p:cNvPr id="164" name="Rectangle 50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5421726" y="2762870"/>
                <a:ext cx="3373432" cy="510327"/>
              </a:xfrm>
              <a:prstGeom prst="rect">
                <a:avLst/>
              </a:prstGeom>
              <a:solidFill>
                <a:srgbClr val="FF6600">
                  <a:alpha val="50196"/>
                </a:srgbClr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165" name="Rectangle 61"/>
              <p:cNvSpPr>
                <a:spLocks noChangeArrowheads="1"/>
              </p:cNvSpPr>
              <p:nvPr/>
            </p:nvSpPr>
            <p:spPr bwMode="gray">
              <a:xfrm>
                <a:off x="5458691" y="2730083"/>
                <a:ext cx="3319607" cy="5098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매월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회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21962747" y="3901498"/>
              <a:ext cx="9108539" cy="1770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432054" tIns="216027" rIns="432054" bIns="216027" rtlCol="0">
              <a:spAutoFit/>
            </a:bodyPr>
            <a:lstStyle/>
            <a:p>
              <a:r>
                <a:rPr lang="en-US" altLang="ko-KR" sz="2000" dirty="0" smtClean="0"/>
                <a:t>2012</a:t>
              </a:r>
              <a:r>
                <a:rPr lang="ko-KR" altLang="en-US" sz="2000" dirty="0" smtClean="0"/>
                <a:t>년 </a:t>
              </a:r>
              <a:r>
                <a:rPr lang="ko-KR" altLang="en-US" sz="2000" dirty="0" err="1" smtClean="0"/>
                <a:t>국가암관리사업</a:t>
              </a:r>
              <a:r>
                <a:rPr lang="ko-KR" altLang="en-US" sz="2000" dirty="0" smtClean="0"/>
                <a:t> 우수사례</a:t>
              </a:r>
              <a:endParaRPr lang="ko-KR" altLang="en-US" sz="2000" dirty="0"/>
            </a:p>
          </p:txBody>
        </p:sp>
        <p:grpSp>
          <p:nvGrpSpPr>
            <p:cNvPr id="158" name="그룹 42"/>
            <p:cNvGrpSpPr/>
            <p:nvPr/>
          </p:nvGrpSpPr>
          <p:grpSpPr>
            <a:xfrm>
              <a:off x="16708342" y="3150265"/>
              <a:ext cx="14739307" cy="8603935"/>
              <a:chOff x="4714876" y="500042"/>
              <a:chExt cx="4159240" cy="1365704"/>
            </a:xfrm>
          </p:grpSpPr>
          <p:sp>
            <p:nvSpPr>
              <p:cNvPr id="159" name="Rectangle 50"/>
              <p:cNvSpPr>
                <a:spLocks noChangeArrowheads="1"/>
              </p:cNvSpPr>
              <p:nvPr/>
            </p:nvSpPr>
            <p:spPr bwMode="gray">
              <a:xfrm>
                <a:off x="4714876" y="928670"/>
                <a:ext cx="4138668" cy="937076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ko-KR" altLang="en-US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0" name="Rectangle 61"/>
              <p:cNvSpPr>
                <a:spLocks noChangeArrowheads="1"/>
              </p:cNvSpPr>
              <p:nvPr/>
            </p:nvSpPr>
            <p:spPr bwMode="gray">
              <a:xfrm>
                <a:off x="4721768" y="910181"/>
                <a:ext cx="4143404" cy="4999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진행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: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병동 수간호사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>
                  <a:buFontTx/>
                  <a:buChar char="-"/>
                </a:pP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내용 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/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.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호스피스 병동에 재원중인 모든 환자 브리핑</a:t>
                </a:r>
                <a:endParaRPr lang="en-US" altLang="ko-KR" sz="2000" b="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l"/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 . </a:t>
                </a:r>
                <a:r>
                  <a:rPr lang="ko-KR" altLang="en-US" sz="2000" b="0" dirty="0" smtClean="0">
                    <a:latin typeface="HY헤드라인M" pitchFamily="18" charset="-127"/>
                    <a:ea typeface="HY헤드라인M" pitchFamily="18" charset="-127"/>
                  </a:rPr>
                  <a:t>자원봉사자 나눔을 통한 개입 </a:t>
                </a:r>
                <a:r>
                  <a:rPr lang="en-US" altLang="ko-KR" sz="2000" b="0" dirty="0" smtClean="0">
                    <a:latin typeface="HY헤드라인M" pitchFamily="18" charset="-127"/>
                    <a:ea typeface="HY헤드라인M" pitchFamily="18" charset="-127"/>
                  </a:rPr>
                  <a:t>Plan</a:t>
                </a:r>
                <a:endParaRPr lang="en-US" altLang="ko-KR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61" name="그룹 40"/>
              <p:cNvGrpSpPr/>
              <p:nvPr/>
            </p:nvGrpSpPr>
            <p:grpSpPr>
              <a:xfrm>
                <a:off x="5522466" y="500042"/>
                <a:ext cx="3351650" cy="449263"/>
                <a:chOff x="5500693" y="500042"/>
                <a:chExt cx="3351650" cy="449263"/>
              </a:xfrm>
            </p:grpSpPr>
            <p:sp>
              <p:nvSpPr>
                <p:cNvPr id="162" name="Freeform 49"/>
                <p:cNvSpPr>
                  <a:spLocks/>
                </p:cNvSpPr>
                <p:nvPr/>
              </p:nvSpPr>
              <p:spPr bwMode="gray">
                <a:xfrm>
                  <a:off x="5500693" y="500042"/>
                  <a:ext cx="3351650" cy="449263"/>
                </a:xfrm>
                <a:custGeom>
                  <a:avLst/>
                  <a:gdLst/>
                  <a:ahLst/>
                  <a:cxnLst>
                    <a:cxn ang="0">
                      <a:pos x="1" y="113"/>
                    </a:cxn>
                    <a:cxn ang="0">
                      <a:pos x="1" y="283"/>
                    </a:cxn>
                    <a:cxn ang="0">
                      <a:pos x="880" y="283"/>
                    </a:cxn>
                    <a:cxn ang="0">
                      <a:pos x="880" y="106"/>
                    </a:cxn>
                    <a:cxn ang="0">
                      <a:pos x="742" y="4"/>
                    </a:cxn>
                    <a:cxn ang="0">
                      <a:pos x="140" y="4"/>
                    </a:cxn>
                    <a:cxn ang="0">
                      <a:pos x="1" y="113"/>
                    </a:cxn>
                  </a:cxnLst>
                  <a:rect l="0" t="0" r="r" b="b"/>
                  <a:pathLst>
                    <a:path w="880" h="283">
                      <a:moveTo>
                        <a:pt x="1" y="113"/>
                      </a:moveTo>
                      <a:cubicBezTo>
                        <a:pt x="1" y="237"/>
                        <a:pt x="1" y="283"/>
                        <a:pt x="1" y="283"/>
                      </a:cubicBezTo>
                      <a:lnTo>
                        <a:pt x="880" y="283"/>
                      </a:lnTo>
                      <a:lnTo>
                        <a:pt x="880" y="106"/>
                      </a:lnTo>
                      <a:cubicBezTo>
                        <a:pt x="878" y="68"/>
                        <a:pt x="862" y="4"/>
                        <a:pt x="742" y="4"/>
                      </a:cubicBezTo>
                      <a:cubicBezTo>
                        <a:pt x="365" y="4"/>
                        <a:pt x="140" y="4"/>
                        <a:pt x="140" y="4"/>
                      </a:cubicBezTo>
                      <a:cubicBezTo>
                        <a:pt x="16" y="0"/>
                        <a:pt x="0" y="91"/>
                        <a:pt x="1" y="11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ko-KR" altLang="en-US" sz="2000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63" name="Text Box 56"/>
                <p:cNvSpPr txBox="1">
                  <a:spLocks noChangeArrowheads="1"/>
                </p:cNvSpPr>
                <p:nvPr/>
              </p:nvSpPr>
              <p:spPr bwMode="gray">
                <a:xfrm>
                  <a:off x="5786446" y="528620"/>
                  <a:ext cx="2857520" cy="151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sz="2000" dirty="0" smtClean="0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나 눔 모 임</a:t>
                  </a:r>
                  <a:endParaRPr lang="en-US" altLang="ko-KR" sz="20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  <p:sp>
          <p:nvSpPr>
            <p:cNvPr id="363" name="Line 42"/>
            <p:cNvSpPr>
              <a:spLocks noChangeShapeType="1"/>
            </p:cNvSpPr>
            <p:nvPr/>
          </p:nvSpPr>
          <p:spPr bwMode="auto">
            <a:xfrm>
              <a:off x="11781349" y="21882521"/>
              <a:ext cx="5070889" cy="24328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</p:grpSp>
      <p:grpSp>
        <p:nvGrpSpPr>
          <p:cNvPr id="182" name="그룹 181"/>
          <p:cNvGrpSpPr/>
          <p:nvPr/>
        </p:nvGrpSpPr>
        <p:grpSpPr>
          <a:xfrm>
            <a:off x="12115801" y="16687800"/>
            <a:ext cx="10800000" cy="9000000"/>
            <a:chOff x="654628" y="8794608"/>
            <a:chExt cx="30990060" cy="30284163"/>
          </a:xfrm>
        </p:grpSpPr>
        <p:grpSp>
          <p:nvGrpSpPr>
            <p:cNvPr id="183" name="그룹 19"/>
            <p:cNvGrpSpPr/>
            <p:nvPr/>
          </p:nvGrpSpPr>
          <p:grpSpPr>
            <a:xfrm>
              <a:off x="654628" y="16467510"/>
              <a:ext cx="7065837" cy="13441686"/>
              <a:chOff x="6267721" y="1519355"/>
              <a:chExt cx="1733303" cy="1887620"/>
            </a:xfrm>
          </p:grpSpPr>
          <p:sp>
            <p:nvSpPr>
              <p:cNvPr id="214" name="타원 213"/>
              <p:cNvSpPr/>
              <p:nvPr/>
            </p:nvSpPr>
            <p:spPr>
              <a:xfrm>
                <a:off x="6429388" y="2906909"/>
                <a:ext cx="1571636" cy="500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BBE0E3">
                      <a:shade val="67500"/>
                      <a:satMod val="115000"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pic>
            <p:nvPicPr>
              <p:cNvPr id="215" name="Picture 4" descr="C:\Documents and Settings\HANA\바탕 화면\그림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67721" y="1519355"/>
                <a:ext cx="1584325" cy="1584325"/>
              </a:xfrm>
              <a:prstGeom prst="rect">
                <a:avLst/>
              </a:prstGeom>
              <a:noFill/>
            </p:spPr>
          </p:pic>
          <p:sp>
            <p:nvSpPr>
              <p:cNvPr id="216" name="Oval 118"/>
              <p:cNvSpPr>
                <a:spLocks noChangeArrowheads="1"/>
              </p:cNvSpPr>
              <p:nvPr/>
            </p:nvSpPr>
            <p:spPr bwMode="auto">
              <a:xfrm>
                <a:off x="6517567" y="1531165"/>
                <a:ext cx="1094919" cy="588620"/>
              </a:xfrm>
              <a:prstGeom prst="ellipse">
                <a:avLst/>
              </a:prstGeom>
              <a:gradFill rotWithShape="1">
                <a:gsLst>
                  <a:gs pos="0">
                    <a:srgbClr val="FFD85D"/>
                  </a:gs>
                  <a:gs pos="100000">
                    <a:srgbClr val="FFD85D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 dirty="0"/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6651854" y="1976602"/>
                <a:ext cx="870782" cy="353153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2000" dirty="0" err="1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자원봉사자별</a:t>
                </a:r>
                <a:endParaRPr lang="en-US" altLang="ko-KR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업무 </a:t>
                </a:r>
                <a:endParaRPr lang="en-US" altLang="ko-KR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/>
                <a:r>
                  <a:rPr lang="en-US" altLang="ko-KR" sz="20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matching</a:t>
                </a:r>
                <a:endPara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84" name="Line 43"/>
            <p:cNvSpPr>
              <a:spLocks noChangeShapeType="1"/>
            </p:cNvSpPr>
            <p:nvPr/>
          </p:nvSpPr>
          <p:spPr bwMode="auto">
            <a:xfrm flipV="1">
              <a:off x="13485324" y="12395074"/>
              <a:ext cx="4741973" cy="267590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85" name="Freeform 49"/>
            <p:cNvSpPr>
              <a:spLocks/>
            </p:cNvSpPr>
            <p:nvPr/>
          </p:nvSpPr>
          <p:spPr bwMode="gray">
            <a:xfrm flipV="1">
              <a:off x="19556796" y="34880095"/>
              <a:ext cx="11398603" cy="2857252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F13F0F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" name="Text Box 56"/>
            <p:cNvSpPr txBox="1">
              <a:spLocks noChangeArrowheads="1"/>
            </p:cNvSpPr>
            <p:nvPr/>
          </p:nvSpPr>
          <p:spPr bwMode="gray">
            <a:xfrm>
              <a:off x="20252561" y="35279569"/>
              <a:ext cx="10776773" cy="1842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b="0" dirty="0" smtClean="0">
                  <a:ln>
                    <a:solidFill>
                      <a:schemeClr val="tx1"/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보건소 의뢰 재가암환자 방문</a:t>
              </a:r>
              <a:endParaRPr lang="en-US" altLang="ko-KR" sz="2000" b="0" dirty="0">
                <a:ln>
                  <a:solidFill>
                    <a:schemeClr val="tx1"/>
                  </a:solidFill>
                </a:ln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" name="Freeform 49"/>
            <p:cNvSpPr>
              <a:spLocks/>
            </p:cNvSpPr>
            <p:nvPr/>
          </p:nvSpPr>
          <p:spPr bwMode="gray">
            <a:xfrm>
              <a:off x="19493084" y="8794608"/>
              <a:ext cx="11392129" cy="2830357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" name="Rectangle 50"/>
            <p:cNvSpPr>
              <a:spLocks noChangeArrowheads="1"/>
            </p:cNvSpPr>
            <p:nvPr/>
          </p:nvSpPr>
          <p:spPr bwMode="gray">
            <a:xfrm>
              <a:off x="15154622" y="11494961"/>
              <a:ext cx="15730589" cy="6750891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pPr algn="l"/>
              <a:endParaRPr lang="ko-KR" altLang="en-US" sz="16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" name="Text Box 56"/>
            <p:cNvSpPr txBox="1">
              <a:spLocks noChangeArrowheads="1"/>
            </p:cNvSpPr>
            <p:nvPr/>
          </p:nvSpPr>
          <p:spPr bwMode="gray">
            <a:xfrm>
              <a:off x="20505718" y="8974648"/>
              <a:ext cx="10126337" cy="1842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병동환자 </a:t>
              </a:r>
              <a:r>
                <a:rPr lang="en-US" altLang="ko-KR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mentoring</a:t>
              </a:r>
              <a:r>
                <a:rPr lang="ko-KR" alt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서비스 지원</a:t>
              </a:r>
              <a:endParaRPr lang="en-US" altLang="ko-K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" name="Rectangle 61"/>
            <p:cNvSpPr>
              <a:spLocks noChangeArrowheads="1"/>
            </p:cNvSpPr>
            <p:nvPr/>
          </p:nvSpPr>
          <p:spPr bwMode="gray">
            <a:xfrm>
              <a:off x="15121890" y="12395082"/>
              <a:ext cx="16522798" cy="4128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l">
                <a:buFontTx/>
                <a:buChar char="-"/>
              </a:pP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병동 입원 환자와 담당 자원봉사자 </a:t>
              </a: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matching</a:t>
              </a:r>
            </a:p>
            <a:p>
              <a:pPr algn="l">
                <a:buFontTx/>
                <a:buChar char="-"/>
              </a:pP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심도 있는</a:t>
              </a: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서비스 제공 지원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buFontTx/>
                <a:buChar char="-"/>
              </a:pP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선종 이후 사별가족을 위한 전화방문 및 사별가족 모임까지 연결</a:t>
              </a:r>
              <a:endParaRPr lang="en-US" altLang="ko-KR" sz="20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9473894" y="37236497"/>
              <a:ext cx="12049270" cy="18422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32054" tIns="216027" rIns="432054" bIns="216027" rtlCol="0">
              <a:spAutoFit/>
            </a:bodyPr>
            <a:lstStyle/>
            <a:p>
              <a:endParaRPr lang="ko-KR" altLang="en-US" sz="2000" dirty="0"/>
            </a:p>
          </p:txBody>
        </p:sp>
        <p:sp>
          <p:nvSpPr>
            <p:cNvPr id="192" name="Freeform 49"/>
            <p:cNvSpPr>
              <a:spLocks/>
            </p:cNvSpPr>
            <p:nvPr/>
          </p:nvSpPr>
          <p:spPr bwMode="gray">
            <a:xfrm>
              <a:off x="19493084" y="23661575"/>
              <a:ext cx="11392129" cy="2830357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1" y="283"/>
                </a:cxn>
                <a:cxn ang="0">
                  <a:pos x="880" y="283"/>
                </a:cxn>
                <a:cxn ang="0">
                  <a:pos x="880" y="106"/>
                </a:cxn>
                <a:cxn ang="0">
                  <a:pos x="742" y="4"/>
                </a:cxn>
                <a:cxn ang="0">
                  <a:pos x="140" y="4"/>
                </a:cxn>
                <a:cxn ang="0">
                  <a:pos x="1" y="113"/>
                </a:cxn>
              </a:cxnLst>
              <a:rect l="0" t="0" r="r" b="b"/>
              <a:pathLst>
                <a:path w="880" h="283">
                  <a:moveTo>
                    <a:pt x="1" y="113"/>
                  </a:moveTo>
                  <a:cubicBezTo>
                    <a:pt x="1" y="237"/>
                    <a:pt x="1" y="283"/>
                    <a:pt x="1" y="283"/>
                  </a:cubicBezTo>
                  <a:lnTo>
                    <a:pt x="880" y="283"/>
                  </a:lnTo>
                  <a:lnTo>
                    <a:pt x="880" y="106"/>
                  </a:lnTo>
                  <a:cubicBezTo>
                    <a:pt x="878" y="68"/>
                    <a:pt x="862" y="4"/>
                    <a:pt x="742" y="4"/>
                  </a:cubicBezTo>
                  <a:cubicBezTo>
                    <a:pt x="365" y="4"/>
                    <a:pt x="140" y="4"/>
                    <a:pt x="140" y="4"/>
                  </a:cubicBezTo>
                  <a:cubicBezTo>
                    <a:pt x="16" y="0"/>
                    <a:pt x="0" y="91"/>
                    <a:pt x="1" y="113"/>
                  </a:cubicBezTo>
                  <a:close/>
                </a:path>
              </a:pathLst>
            </a:custGeom>
            <a:solidFill>
              <a:srgbClr val="F13F0F">
                <a:alpha val="76078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432054" tIns="216027" rIns="432054" bIns="216027" anchor="ctr"/>
            <a:lstStyle/>
            <a:p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3" name="Text Box 56"/>
            <p:cNvSpPr txBox="1">
              <a:spLocks noChangeArrowheads="1"/>
            </p:cNvSpPr>
            <p:nvPr/>
          </p:nvSpPr>
          <p:spPr bwMode="gray">
            <a:xfrm>
              <a:off x="20505718" y="23841612"/>
              <a:ext cx="10126337" cy="1842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가정호스피스 </a:t>
              </a:r>
              <a:r>
                <a:rPr lang="ko-KR" altLang="en-US" sz="2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방문팀의</a:t>
              </a:r>
              <a:r>
                <a:rPr lang="ko-KR" alt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일원</a:t>
              </a:r>
              <a:endParaRPr lang="en-US" altLang="ko-K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94" name="그룹 78"/>
            <p:cNvGrpSpPr/>
            <p:nvPr/>
          </p:nvGrpSpPr>
          <p:grpSpPr>
            <a:xfrm>
              <a:off x="15089160" y="26319390"/>
              <a:ext cx="16522798" cy="3357043"/>
              <a:chOff x="4257964" y="4177681"/>
              <a:chExt cx="4662518" cy="532864"/>
            </a:xfrm>
          </p:grpSpPr>
          <p:sp>
            <p:nvSpPr>
              <p:cNvPr id="212" name="Rectangle 50"/>
              <p:cNvSpPr>
                <a:spLocks noChangeArrowheads="1"/>
              </p:cNvSpPr>
              <p:nvPr/>
            </p:nvSpPr>
            <p:spPr bwMode="gray">
              <a:xfrm>
                <a:off x="4276436" y="4184435"/>
                <a:ext cx="4438967" cy="52611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l"/>
                <a:endParaRPr lang="ko-KR" altLang="en-US" sz="20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13" name="Rectangle 61"/>
              <p:cNvSpPr>
                <a:spLocks noChangeArrowheads="1"/>
              </p:cNvSpPr>
              <p:nvPr/>
            </p:nvSpPr>
            <p:spPr bwMode="gray">
              <a:xfrm>
                <a:off x="4257964" y="4177681"/>
                <a:ext cx="4662518" cy="312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-"/>
                </a:pPr>
                <a:r>
                  <a:rPr lang="en-US" altLang="ko-KR" sz="1600" b="0" dirty="0" smtClean="0">
                    <a:latin typeface="HY헤드라인M" pitchFamily="18" charset="-127"/>
                    <a:ea typeface="HY헤드라인M" pitchFamily="18" charset="-127"/>
                  </a:rPr>
                  <a:t>  </a:t>
                </a:r>
                <a:r>
                  <a:rPr lang="ko-KR" altLang="en-US" sz="1600" b="0" dirty="0" err="1" smtClean="0">
                    <a:latin typeface="HY헤드라인M" pitchFamily="18" charset="-127"/>
                    <a:ea typeface="HY헤드라인M" pitchFamily="18" charset="-127"/>
                  </a:rPr>
                  <a:t>요일별</a:t>
                </a:r>
                <a:r>
                  <a:rPr lang="ko-KR" altLang="en-US" sz="1600" b="0" dirty="0" smtClean="0">
                    <a:latin typeface="HY헤드라인M" pitchFamily="18" charset="-127"/>
                    <a:ea typeface="HY헤드라인M" pitchFamily="18" charset="-127"/>
                  </a:rPr>
                  <a:t> 자원봉사 자체 회합을 통해 그날 방문 담당 자원봉사자 </a:t>
                </a:r>
                <a:r>
                  <a:rPr lang="en-US" altLang="ko-KR" sz="1600" b="0" dirty="0" smtClean="0">
                    <a:latin typeface="HY헤드라인M" pitchFamily="18" charset="-127"/>
                    <a:ea typeface="HY헤드라인M" pitchFamily="18" charset="-127"/>
                  </a:rPr>
                  <a:t>matching </a:t>
                </a:r>
                <a:r>
                  <a:rPr lang="ko-KR" altLang="en-US" sz="1600" b="0" dirty="0" smtClean="0">
                    <a:latin typeface="HY헤드라인M" pitchFamily="18" charset="-127"/>
                    <a:ea typeface="HY헤드라인M" pitchFamily="18" charset="-127"/>
                  </a:rPr>
                  <a:t>할</a:t>
                </a:r>
                <a:r>
                  <a:rPr lang="en-US" altLang="ko-KR" sz="1600" b="0" dirty="0" smtClean="0"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ko-KR" altLang="en-US" sz="1600" b="0" dirty="0" smtClean="0">
                    <a:latin typeface="HY헤드라인M" pitchFamily="18" charset="-127"/>
                    <a:ea typeface="HY헤드라인M" pitchFamily="18" charset="-127"/>
                  </a:rPr>
                  <a:t>수 있도록 고안</a:t>
                </a:r>
                <a:endParaRPr lang="en-US" altLang="ko-KR" sz="16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95" name="Line 42"/>
            <p:cNvSpPr>
              <a:spLocks noChangeShapeType="1"/>
            </p:cNvSpPr>
            <p:nvPr/>
          </p:nvSpPr>
          <p:spPr bwMode="auto">
            <a:xfrm>
              <a:off x="13304724" y="30159070"/>
              <a:ext cx="1849898" cy="215636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grpSp>
          <p:nvGrpSpPr>
            <p:cNvPr id="196" name="그룹 35"/>
            <p:cNvGrpSpPr/>
            <p:nvPr/>
          </p:nvGrpSpPr>
          <p:grpSpPr>
            <a:xfrm>
              <a:off x="7504371" y="13469009"/>
              <a:ext cx="6405693" cy="7475290"/>
              <a:chOff x="2071670" y="3214686"/>
              <a:chExt cx="2214578" cy="1428760"/>
            </a:xfrm>
          </p:grpSpPr>
          <p:sp>
            <p:nvSpPr>
              <p:cNvPr id="208" name="타원 207"/>
              <p:cNvSpPr/>
              <p:nvPr/>
            </p:nvSpPr>
            <p:spPr>
              <a:xfrm>
                <a:off x="2071670" y="4143380"/>
                <a:ext cx="2214578" cy="500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BBE0E3">
                      <a:shade val="67500"/>
                      <a:satMod val="115000"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pic>
            <p:nvPicPr>
              <p:cNvPr id="209" name="Picture 2" descr="C:\Documents and Settings\HANA\바탕 화면\김성태\업무\파워포인트\자료\그림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9584"/>
              <a:stretch>
                <a:fillRect/>
              </a:stretch>
            </p:blipFill>
            <p:spPr bwMode="auto">
              <a:xfrm>
                <a:off x="2143107" y="3312833"/>
                <a:ext cx="2072469" cy="10448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0" name="타원 209"/>
              <p:cNvSpPr/>
              <p:nvPr/>
            </p:nvSpPr>
            <p:spPr>
              <a:xfrm>
                <a:off x="2143108" y="3214686"/>
                <a:ext cx="2070000" cy="190493"/>
              </a:xfrm>
              <a:prstGeom prst="ellipse">
                <a:avLst/>
              </a:prstGeom>
              <a:gradFill flip="none" rotWithShape="1">
                <a:gsLst>
                  <a:gs pos="0">
                    <a:srgbClr val="A50021"/>
                  </a:gs>
                  <a:gs pos="50000">
                    <a:srgbClr val="FF3300"/>
                  </a:gs>
                  <a:gs pos="100000">
                    <a:srgbClr val="FF99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2308616" y="3534215"/>
                <a:ext cx="1785949" cy="189349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병동</a:t>
                </a:r>
                <a:endPara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197" name="그룹 42"/>
            <p:cNvGrpSpPr/>
            <p:nvPr/>
          </p:nvGrpSpPr>
          <p:grpSpPr>
            <a:xfrm>
              <a:off x="7711925" y="26679977"/>
              <a:ext cx="6405693" cy="7475290"/>
              <a:chOff x="2071670" y="3214686"/>
              <a:chExt cx="2214578" cy="1428760"/>
            </a:xfrm>
          </p:grpSpPr>
          <p:sp>
            <p:nvSpPr>
              <p:cNvPr id="204" name="타원 203"/>
              <p:cNvSpPr/>
              <p:nvPr/>
            </p:nvSpPr>
            <p:spPr>
              <a:xfrm>
                <a:off x="2071670" y="4143380"/>
                <a:ext cx="2214578" cy="500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BBE0E3">
                      <a:shade val="67500"/>
                      <a:satMod val="115000"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pic>
            <p:nvPicPr>
              <p:cNvPr id="205" name="Picture 2" descr="C:\Documents and Settings\HANA\바탕 화면\김성태\업무\파워포인트\자료\그림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9584"/>
              <a:stretch>
                <a:fillRect/>
              </a:stretch>
            </p:blipFill>
            <p:spPr bwMode="auto">
              <a:xfrm>
                <a:off x="2143107" y="3312833"/>
                <a:ext cx="2072469" cy="10448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6" name="타원 205"/>
              <p:cNvSpPr/>
              <p:nvPr/>
            </p:nvSpPr>
            <p:spPr>
              <a:xfrm>
                <a:off x="2143108" y="3214686"/>
                <a:ext cx="2070000" cy="190493"/>
              </a:xfrm>
              <a:prstGeom prst="ellipse">
                <a:avLst/>
              </a:prstGeom>
              <a:gradFill flip="none" rotWithShape="1">
                <a:gsLst>
                  <a:gs pos="0">
                    <a:srgbClr val="A50021"/>
                  </a:gs>
                  <a:gs pos="50000">
                    <a:srgbClr val="FF3300"/>
                  </a:gs>
                  <a:gs pos="100000">
                    <a:srgbClr val="FF99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07" name="직사각형 206"/>
              <p:cNvSpPr/>
              <p:nvPr/>
            </p:nvSpPr>
            <p:spPr>
              <a:xfrm>
                <a:off x="2308616" y="3534215"/>
                <a:ext cx="1785949" cy="189349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재가방문</a:t>
                </a:r>
                <a:endPara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98" name="Line 40"/>
            <p:cNvSpPr>
              <a:spLocks noChangeShapeType="1"/>
            </p:cNvSpPr>
            <p:nvPr/>
          </p:nvSpPr>
          <p:spPr bwMode="auto">
            <a:xfrm flipV="1">
              <a:off x="6999629" y="18502076"/>
              <a:ext cx="1806646" cy="4193879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sp>
          <p:nvSpPr>
            <p:cNvPr id="199" name="Line 40"/>
            <p:cNvSpPr>
              <a:spLocks noChangeShapeType="1"/>
            </p:cNvSpPr>
            <p:nvPr/>
          </p:nvSpPr>
          <p:spPr bwMode="auto">
            <a:xfrm>
              <a:off x="7002202" y="22762206"/>
              <a:ext cx="1308487" cy="4279294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/>
              <a:tailEnd/>
            </a:ln>
            <a:effectLst/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pic>
          <p:nvPicPr>
            <p:cNvPr id="200" name="Picture 7" descr="C:\Documents and Settings\MYHOME\Local Settings\Temporary Internet Files\Content.IE5\VTOTP28Q\MC90023965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32052" y="9391589"/>
              <a:ext cx="3225309" cy="4452620"/>
            </a:xfrm>
            <a:prstGeom prst="rect">
              <a:avLst/>
            </a:prstGeom>
            <a:noFill/>
          </p:spPr>
        </p:pic>
        <p:sp>
          <p:nvSpPr>
            <p:cNvPr id="201" name="Rectangle 61"/>
            <p:cNvSpPr>
              <a:spLocks noChangeArrowheads="1"/>
            </p:cNvSpPr>
            <p:nvPr/>
          </p:nvSpPr>
          <p:spPr bwMode="gray">
            <a:xfrm>
              <a:off x="15089161" y="18029175"/>
              <a:ext cx="15753814" cy="39535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4118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l">
                <a:buFontTx/>
                <a:buChar char="-"/>
              </a:pP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2012.2.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부터 시행</a:t>
              </a:r>
              <a:endParaRPr lang="en-US" altLang="ko-KR" sz="16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buFontTx/>
                <a:buChar char="-"/>
              </a:pP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주말 입원하여 </a:t>
              </a:r>
              <a:r>
                <a:rPr lang="ko-KR" altLang="en-US" sz="1600" b="0" dirty="0" err="1" smtClean="0">
                  <a:latin typeface="HY헤드라인M" pitchFamily="18" charset="-127"/>
                  <a:ea typeface="HY헤드라인M" pitchFamily="18" charset="-127"/>
                </a:rPr>
                <a:t>단시일내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 임종하는 </a:t>
              </a:r>
              <a:r>
                <a:rPr lang="ko-KR" altLang="en-US" sz="1600" b="0" dirty="0" err="1" smtClean="0">
                  <a:latin typeface="HY헤드라인M" pitchFamily="18" charset="-127"/>
                  <a:ea typeface="HY헤드라인M" pitchFamily="18" charset="-127"/>
                </a:rPr>
                <a:t>경우등을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 제외하고 </a:t>
              </a: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100% matching</a:t>
              </a:r>
              <a:endParaRPr lang="en-US" altLang="ko-KR" sz="16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2" name="Rectangle 61"/>
            <p:cNvSpPr>
              <a:spLocks noChangeArrowheads="1"/>
            </p:cNvSpPr>
            <p:nvPr/>
          </p:nvSpPr>
          <p:spPr bwMode="gray">
            <a:xfrm>
              <a:off x="15121890" y="29725181"/>
              <a:ext cx="15841978" cy="561057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4118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432054" tIns="216027" rIns="432054" bIns="216027">
              <a:spAutoFit/>
            </a:bodyPr>
            <a:lstStyle/>
            <a:p>
              <a:pPr algn="l">
                <a:buFontTx/>
                <a:buChar char="-"/>
              </a:pP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2008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년부터 실시하던 자원봉사자의 재가방문을 올해부터 더욱 체계화 하여 실시</a:t>
              </a:r>
              <a:endParaRPr lang="en-US" altLang="ko-KR" sz="16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>
                <a:buFontTx/>
                <a:buChar char="-"/>
              </a:pP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실적 </a:t>
              </a: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: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가정호스피스</a:t>
              </a: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방문  건</a:t>
              </a:r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,  </a:t>
              </a:r>
              <a:r>
                <a:rPr lang="ko-KR" altLang="en-US" sz="1600" b="0" dirty="0" smtClean="0">
                  <a:latin typeface="HY헤드라인M" pitchFamily="18" charset="-127"/>
                  <a:ea typeface="HY헤드라인M" pitchFamily="18" charset="-127"/>
                </a:rPr>
                <a:t>재가암환자 방문   건</a:t>
              </a:r>
              <a:endParaRPr lang="en-US" altLang="ko-KR" sz="16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l"/>
              <a:r>
                <a:rPr lang="en-US" altLang="ko-KR" sz="1600" b="0" dirty="0" smtClean="0">
                  <a:latin typeface="HY헤드라인M" pitchFamily="18" charset="-127"/>
                  <a:ea typeface="HY헤드라인M" pitchFamily="18" charset="-127"/>
                </a:rPr>
                <a:t>   (2012.1- 9.)</a:t>
              </a:r>
              <a:endParaRPr lang="en-US" altLang="ko-KR" sz="16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203" name="Picture 3" descr="C:\Documents and Settings\MYHOME\Local Settings\Temporary Internet Files\Content.IE5\YYDIM2XP\MC90035213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44970" y="20386359"/>
              <a:ext cx="2748146" cy="7148333"/>
            </a:xfrm>
            <a:prstGeom prst="rect">
              <a:avLst/>
            </a:prstGeom>
            <a:noFill/>
          </p:spPr>
        </p:pic>
      </p:grpSp>
      <p:sp>
        <p:nvSpPr>
          <p:cNvPr id="219" name="TextBox 218"/>
          <p:cNvSpPr txBox="1"/>
          <p:nvPr/>
        </p:nvSpPr>
        <p:spPr>
          <a:xfrm>
            <a:off x="24523677" y="25758432"/>
            <a:ext cx="7978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5234501" y="25876277"/>
            <a:ext cx="6340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400" dirty="0"/>
          </a:p>
        </p:txBody>
      </p:sp>
      <p:sp>
        <p:nvSpPr>
          <p:cNvPr id="221" name="Freeform 3"/>
          <p:cNvSpPr>
            <a:spLocks/>
          </p:cNvSpPr>
          <p:nvPr/>
        </p:nvSpPr>
        <p:spPr bwMode="gray">
          <a:xfrm>
            <a:off x="24213015" y="20596988"/>
            <a:ext cx="4524644" cy="465928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 dirty="0"/>
          </a:p>
        </p:txBody>
      </p:sp>
      <p:sp>
        <p:nvSpPr>
          <p:cNvPr id="222" name="Rectangle 46"/>
          <p:cNvSpPr>
            <a:spLocks noChangeArrowheads="1"/>
          </p:cNvSpPr>
          <p:nvPr/>
        </p:nvSpPr>
        <p:spPr bwMode="gray">
          <a:xfrm>
            <a:off x="24136150" y="17813768"/>
            <a:ext cx="7437603" cy="134177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/>
          </a:p>
        </p:txBody>
      </p:sp>
      <p:sp>
        <p:nvSpPr>
          <p:cNvPr id="223" name="Freeform 47"/>
          <p:cNvSpPr>
            <a:spLocks/>
          </p:cNvSpPr>
          <p:nvPr/>
        </p:nvSpPr>
        <p:spPr bwMode="gray">
          <a:xfrm>
            <a:off x="24216836" y="22741629"/>
            <a:ext cx="4687534" cy="465928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/>
          </a:p>
        </p:txBody>
      </p:sp>
      <p:sp>
        <p:nvSpPr>
          <p:cNvPr id="224" name="Rectangle 48"/>
          <p:cNvSpPr>
            <a:spLocks noChangeArrowheads="1"/>
          </p:cNvSpPr>
          <p:nvPr/>
        </p:nvSpPr>
        <p:spPr bwMode="gray">
          <a:xfrm>
            <a:off x="24170426" y="19504490"/>
            <a:ext cx="7353874" cy="100045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/>
          </a:p>
        </p:txBody>
      </p:sp>
      <p:sp>
        <p:nvSpPr>
          <p:cNvPr id="225" name="Freeform 49"/>
          <p:cNvSpPr>
            <a:spLocks/>
          </p:cNvSpPr>
          <p:nvPr/>
        </p:nvSpPr>
        <p:spPr bwMode="gray">
          <a:xfrm>
            <a:off x="24140403" y="17378744"/>
            <a:ext cx="4482845" cy="465930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endParaRPr lang="ko-KR" altLang="en-US" sz="1400" dirty="0"/>
          </a:p>
        </p:txBody>
      </p:sp>
      <p:sp>
        <p:nvSpPr>
          <p:cNvPr id="226" name="Rectangle 50"/>
          <p:cNvSpPr>
            <a:spLocks noChangeArrowheads="1"/>
          </p:cNvSpPr>
          <p:nvPr/>
        </p:nvSpPr>
        <p:spPr bwMode="gray">
          <a:xfrm>
            <a:off x="24216835" y="21067538"/>
            <a:ext cx="7315277" cy="159667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2000"/>
          </a:p>
        </p:txBody>
      </p:sp>
      <p:sp>
        <p:nvSpPr>
          <p:cNvPr id="227" name="Freeform 51"/>
          <p:cNvSpPr>
            <a:spLocks/>
          </p:cNvSpPr>
          <p:nvPr/>
        </p:nvSpPr>
        <p:spPr bwMode="gray">
          <a:xfrm>
            <a:off x="24156316" y="19134436"/>
            <a:ext cx="4615099" cy="465928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/>
          </a:p>
        </p:txBody>
      </p:sp>
      <p:sp>
        <p:nvSpPr>
          <p:cNvPr id="228" name="Rectangle 52"/>
          <p:cNvSpPr>
            <a:spLocks noChangeArrowheads="1"/>
          </p:cNvSpPr>
          <p:nvPr/>
        </p:nvSpPr>
        <p:spPr bwMode="gray">
          <a:xfrm>
            <a:off x="24200700" y="23222881"/>
            <a:ext cx="7464061" cy="1088609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2000"/>
          </a:p>
        </p:txBody>
      </p:sp>
      <p:sp>
        <p:nvSpPr>
          <p:cNvPr id="229" name="Text Box 53"/>
          <p:cNvSpPr txBox="1">
            <a:spLocks noChangeArrowheads="1"/>
          </p:cNvSpPr>
          <p:nvPr/>
        </p:nvSpPr>
        <p:spPr bwMode="gray">
          <a:xfrm>
            <a:off x="24147687" y="17388917"/>
            <a:ext cx="42733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전체피정  및  </a:t>
            </a:r>
            <a:r>
              <a:rPr lang="ko-KR" altLang="en-US" sz="1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워크샵</a:t>
            </a:r>
            <a:endParaRPr lang="en-US" altLang="ko-K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0" name="Text Box 54"/>
          <p:cNvSpPr txBox="1">
            <a:spLocks noChangeArrowheads="1"/>
          </p:cNvSpPr>
          <p:nvPr/>
        </p:nvSpPr>
        <p:spPr bwMode="gray">
          <a:xfrm>
            <a:off x="24254932" y="22774867"/>
            <a:ext cx="529266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개별기념일 축하 및 </a:t>
            </a:r>
            <a:r>
              <a:rPr lang="ko-KR" altLang="en-US" sz="1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손카드</a:t>
            </a:r>
            <a:endParaRPr lang="en-US" altLang="ko-K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1" name="Text Box 55"/>
          <p:cNvSpPr txBox="1">
            <a:spLocks noChangeArrowheads="1"/>
          </p:cNvSpPr>
          <p:nvPr/>
        </p:nvSpPr>
        <p:spPr bwMode="gray">
          <a:xfrm>
            <a:off x="24263915" y="19092595"/>
            <a:ext cx="43450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진료비 감면 혜택</a:t>
            </a:r>
            <a:endParaRPr lang="en-US" altLang="ko-K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232" name="Text Box 56"/>
          <p:cNvSpPr txBox="1">
            <a:spLocks noChangeArrowheads="1"/>
          </p:cNvSpPr>
          <p:nvPr/>
        </p:nvSpPr>
        <p:spPr bwMode="gray">
          <a:xfrm>
            <a:off x="24308168" y="20552456"/>
            <a:ext cx="42155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자원봉사자 포상</a:t>
            </a:r>
            <a:endParaRPr lang="en-US" altLang="ko-K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3" name="Rectangle 58"/>
          <p:cNvSpPr>
            <a:spLocks noChangeArrowheads="1"/>
          </p:cNvSpPr>
          <p:nvPr/>
        </p:nvSpPr>
        <p:spPr bwMode="gray">
          <a:xfrm>
            <a:off x="24157856" y="17842602"/>
            <a:ext cx="73731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ko-KR" altLang="en-US" sz="2000" dirty="0" smtClean="0">
                <a:ea typeface="굴림" pitchFamily="50" charset="-127"/>
              </a:rPr>
              <a:t> 본원 자원봉사자 구성 </a:t>
            </a:r>
            <a:r>
              <a:rPr lang="en-US" altLang="ko-KR" sz="2000" dirty="0" smtClean="0">
                <a:ea typeface="굴림" pitchFamily="50" charset="-127"/>
              </a:rPr>
              <a:t>: </a:t>
            </a:r>
            <a:r>
              <a:rPr lang="ko-KR" altLang="en-US" sz="2000" dirty="0" smtClean="0">
                <a:ea typeface="굴림" pitchFamily="50" charset="-127"/>
              </a:rPr>
              <a:t>가톨릭신자</a:t>
            </a:r>
            <a:endParaRPr lang="en-US" altLang="ko-KR" sz="2000" dirty="0" smtClean="0">
              <a:ea typeface="굴림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ko-KR" altLang="en-US" sz="2000" dirty="0" smtClean="0">
                <a:ea typeface="굴림" pitchFamily="50" charset="-127"/>
              </a:rPr>
              <a:t>봉사활동으로 생기는 심리적 갈등 해소</a:t>
            </a:r>
            <a:endParaRPr lang="en-US" altLang="ko-KR" sz="2000" dirty="0" smtClean="0">
              <a:ea typeface="굴림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ko-KR" altLang="en-US" sz="2000" dirty="0" smtClean="0">
                <a:ea typeface="굴림" pitchFamily="50" charset="-127"/>
              </a:rPr>
              <a:t>기관과 자원봉사자의 고충 및 </a:t>
            </a:r>
            <a:r>
              <a:rPr lang="en-US" altLang="ko-KR" sz="2000" dirty="0" smtClean="0">
                <a:ea typeface="굴림" pitchFamily="50" charset="-127"/>
              </a:rPr>
              <a:t>ventilation </a:t>
            </a:r>
            <a:r>
              <a:rPr lang="ko-KR" altLang="en-US" sz="2000" dirty="0" smtClean="0">
                <a:ea typeface="굴림" pitchFamily="50" charset="-127"/>
              </a:rPr>
              <a:t>지원</a:t>
            </a:r>
            <a:endParaRPr lang="en-US" altLang="ko-KR" sz="2000" dirty="0">
              <a:ea typeface="굴림" pitchFamily="50" charset="-127"/>
            </a:endParaRPr>
          </a:p>
        </p:txBody>
      </p:sp>
      <p:sp>
        <p:nvSpPr>
          <p:cNvPr id="234" name="Rectangle 59"/>
          <p:cNvSpPr>
            <a:spLocks noChangeArrowheads="1"/>
          </p:cNvSpPr>
          <p:nvPr/>
        </p:nvSpPr>
        <p:spPr bwMode="gray">
          <a:xfrm>
            <a:off x="24215265" y="23213131"/>
            <a:ext cx="73095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ko-KR" altLang="en-US" sz="1200" dirty="0" smtClean="0">
                <a:ea typeface="굴림" pitchFamily="50" charset="-127"/>
              </a:rPr>
              <a:t> 축일 및 생일에 개별 선물과 </a:t>
            </a:r>
            <a:r>
              <a:rPr lang="ko-KR" altLang="en-US" sz="1200" dirty="0" err="1" smtClean="0">
                <a:ea typeface="굴림" pitchFamily="50" charset="-127"/>
              </a:rPr>
              <a:t>축하식</a:t>
            </a:r>
            <a:endParaRPr lang="en-US" altLang="ko-KR" sz="1200" dirty="0" smtClean="0">
              <a:ea typeface="굴림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1200" dirty="0" smtClean="0">
                <a:ea typeface="굴림" pitchFamily="50" charset="-127"/>
              </a:rPr>
              <a:t> </a:t>
            </a:r>
            <a:r>
              <a:rPr lang="ko-KR" altLang="en-US" sz="1200" dirty="0" err="1" smtClean="0">
                <a:ea typeface="굴림" pitchFamily="50" charset="-127"/>
              </a:rPr>
              <a:t>크리스마스때</a:t>
            </a:r>
            <a:r>
              <a:rPr lang="ko-KR" altLang="en-US" sz="1200" dirty="0" smtClean="0">
                <a:ea typeface="굴림" pitchFamily="50" charset="-127"/>
              </a:rPr>
              <a:t> 호스피스팀장의 </a:t>
            </a:r>
            <a:r>
              <a:rPr lang="ko-KR" altLang="en-US" sz="1200" dirty="0" err="1" smtClean="0">
                <a:ea typeface="굴림" pitchFamily="50" charset="-127"/>
              </a:rPr>
              <a:t>손카드</a:t>
            </a:r>
            <a:r>
              <a:rPr lang="ko-KR" altLang="en-US" sz="1200" dirty="0" smtClean="0">
                <a:ea typeface="굴림" pitchFamily="50" charset="-127"/>
              </a:rPr>
              <a:t> 전달을 통한 기관 인정 극대화</a:t>
            </a:r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235" name="Rectangle 60"/>
          <p:cNvSpPr>
            <a:spLocks noChangeArrowheads="1"/>
          </p:cNvSpPr>
          <p:nvPr/>
        </p:nvSpPr>
        <p:spPr bwMode="gray">
          <a:xfrm>
            <a:off x="24146798" y="19601187"/>
            <a:ext cx="73428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ko-KR" altLang="en-US" sz="2000" dirty="0" smtClean="0">
                <a:ea typeface="굴림" pitchFamily="50" charset="-127"/>
              </a:rPr>
              <a:t>  병원 자원봉사자의 가장 큰 </a:t>
            </a:r>
            <a:r>
              <a:rPr lang="en-US" altLang="ko-KR" sz="2000" dirty="0" smtClean="0">
                <a:ea typeface="굴림" pitchFamily="50" charset="-127"/>
              </a:rPr>
              <a:t>incentive</a:t>
            </a:r>
          </a:p>
          <a:p>
            <a:pPr algn="l">
              <a:buFontTx/>
              <a:buChar char="-"/>
            </a:pPr>
            <a:r>
              <a:rPr lang="ko-KR" altLang="en-US" sz="2000" dirty="0" smtClean="0">
                <a:ea typeface="굴림" pitchFamily="50" charset="-127"/>
              </a:rPr>
              <a:t> 자원봉사자 본인과 배우자의 병원비 감면 제공</a:t>
            </a:r>
            <a:endParaRPr lang="en-US" altLang="ko-KR" sz="2000" dirty="0">
              <a:ea typeface="굴림" pitchFamily="50" charset="-127"/>
            </a:endParaRPr>
          </a:p>
        </p:txBody>
      </p:sp>
      <p:sp>
        <p:nvSpPr>
          <p:cNvPr id="236" name="Rectangle 61"/>
          <p:cNvSpPr>
            <a:spLocks noChangeArrowheads="1"/>
          </p:cNvSpPr>
          <p:nvPr/>
        </p:nvSpPr>
        <p:spPr bwMode="gray">
          <a:xfrm>
            <a:off x="24225807" y="21008387"/>
            <a:ext cx="729212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ko-KR" altLang="en-US" sz="1200" dirty="0" smtClean="0">
                <a:ea typeface="굴림" pitchFamily="50" charset="-127"/>
              </a:rPr>
              <a:t>  년</a:t>
            </a:r>
            <a:r>
              <a:rPr lang="en-US" altLang="ko-KR" sz="1200" dirty="0" smtClean="0">
                <a:ea typeface="굴림" pitchFamily="50" charset="-127"/>
              </a:rPr>
              <a:t>2</a:t>
            </a:r>
            <a:r>
              <a:rPr lang="ko-KR" altLang="en-US" sz="1200" dirty="0" smtClean="0">
                <a:ea typeface="굴림" pitchFamily="50" charset="-127"/>
              </a:rPr>
              <a:t>회 공식석상을 통한 수상</a:t>
            </a:r>
            <a:endParaRPr lang="en-US" altLang="ko-KR" sz="1200" dirty="0" smtClean="0">
              <a:ea typeface="굴림" pitchFamily="50" charset="-127"/>
            </a:endParaRPr>
          </a:p>
          <a:p>
            <a:pPr algn="l"/>
            <a:r>
              <a:rPr lang="en-US" altLang="ko-KR" sz="1200" dirty="0" smtClean="0">
                <a:ea typeface="굴림" pitchFamily="50" charset="-127"/>
              </a:rPr>
              <a:t> . </a:t>
            </a:r>
            <a:r>
              <a:rPr lang="ko-KR" altLang="en-US" sz="1200" dirty="0" smtClean="0">
                <a:ea typeface="굴림" pitchFamily="50" charset="-127"/>
              </a:rPr>
              <a:t>개원기념일</a:t>
            </a:r>
            <a:r>
              <a:rPr lang="en-US" altLang="ko-KR" sz="1200" dirty="0" smtClean="0">
                <a:ea typeface="굴림" pitchFamily="50" charset="-127"/>
              </a:rPr>
              <a:t>, </a:t>
            </a:r>
            <a:r>
              <a:rPr lang="ko-KR" altLang="en-US" sz="1200" dirty="0" smtClean="0">
                <a:ea typeface="굴림" pitchFamily="50" charset="-127"/>
              </a:rPr>
              <a:t>병원 전체 자원봉사자의 날</a:t>
            </a:r>
            <a:endParaRPr lang="en-US" altLang="ko-KR" sz="1200" dirty="0" smtClean="0">
              <a:ea typeface="굴림" pitchFamily="50" charset="-127"/>
            </a:endParaRPr>
          </a:p>
          <a:p>
            <a:pPr algn="l">
              <a:buFontTx/>
              <a:buChar char="-"/>
            </a:pPr>
            <a:r>
              <a:rPr lang="ko-KR" altLang="en-US" sz="1200" dirty="0" err="1" smtClean="0">
                <a:ea typeface="굴림" pitchFamily="50" charset="-127"/>
              </a:rPr>
              <a:t>호스피스팀</a:t>
            </a:r>
            <a:r>
              <a:rPr lang="ko-KR" altLang="en-US" sz="1200" dirty="0" smtClean="0">
                <a:ea typeface="굴림" pitchFamily="50" charset="-127"/>
              </a:rPr>
              <a:t> 자체 포상</a:t>
            </a:r>
            <a:endParaRPr lang="en-US" altLang="ko-KR" sz="1200" dirty="0" smtClean="0">
              <a:ea typeface="굴림" pitchFamily="50" charset="-127"/>
            </a:endParaRPr>
          </a:p>
          <a:p>
            <a:pPr algn="l"/>
            <a:r>
              <a:rPr lang="en-US" altLang="ko-KR" sz="1200" dirty="0" smtClean="0">
                <a:ea typeface="굴림" pitchFamily="50" charset="-127"/>
              </a:rPr>
              <a:t> . </a:t>
            </a:r>
            <a:r>
              <a:rPr lang="ko-KR" altLang="en-US" sz="1200" dirty="0" err="1" smtClean="0">
                <a:ea typeface="굴림" pitchFamily="50" charset="-127"/>
              </a:rPr>
              <a:t>우수활동팀</a:t>
            </a:r>
            <a:r>
              <a:rPr lang="en-US" altLang="ko-KR" sz="1200" dirty="0" smtClean="0">
                <a:ea typeface="굴림" pitchFamily="50" charset="-127"/>
              </a:rPr>
              <a:t>, </a:t>
            </a:r>
            <a:r>
              <a:rPr lang="ko-KR" altLang="en-US" sz="1200" dirty="0" smtClean="0">
                <a:ea typeface="굴림" pitchFamily="50" charset="-127"/>
              </a:rPr>
              <a:t>사별가족 관리 실적에 따른 포상 등</a:t>
            </a:r>
            <a:endParaRPr lang="en-US" altLang="ko-KR" sz="1200" dirty="0" smtClean="0">
              <a:ea typeface="굴림" pitchFamily="50" charset="-127"/>
            </a:endParaRPr>
          </a:p>
          <a:p>
            <a:pPr algn="l"/>
            <a:r>
              <a:rPr lang="en-US" altLang="ko-KR" sz="1200" dirty="0" smtClean="0">
                <a:ea typeface="굴림" pitchFamily="50" charset="-127"/>
              </a:rPr>
              <a:t>- </a:t>
            </a:r>
            <a:r>
              <a:rPr lang="ko-KR" altLang="en-US" sz="1200" dirty="0" smtClean="0">
                <a:ea typeface="굴림" pitchFamily="50" charset="-127"/>
              </a:rPr>
              <a:t>내용 </a:t>
            </a:r>
            <a:r>
              <a:rPr lang="en-US" altLang="ko-KR" sz="1200" dirty="0" smtClean="0">
                <a:ea typeface="굴림" pitchFamily="50" charset="-127"/>
              </a:rPr>
              <a:t>: </a:t>
            </a:r>
            <a:r>
              <a:rPr lang="ko-KR" altLang="en-US" sz="1200" dirty="0" smtClean="0">
                <a:ea typeface="굴림" pitchFamily="50" charset="-127"/>
              </a:rPr>
              <a:t>개근</a:t>
            </a:r>
            <a:r>
              <a:rPr lang="en-US" altLang="ko-KR" sz="1200" dirty="0" smtClean="0">
                <a:ea typeface="굴림" pitchFamily="50" charset="-127"/>
              </a:rPr>
              <a:t>,  </a:t>
            </a:r>
            <a:r>
              <a:rPr lang="ko-KR" altLang="en-US" sz="1200" dirty="0" smtClean="0">
                <a:ea typeface="굴림" pitchFamily="50" charset="-127"/>
              </a:rPr>
              <a:t>장기</a:t>
            </a:r>
            <a:r>
              <a:rPr lang="en-US" altLang="ko-KR" sz="1200" dirty="0" smtClean="0">
                <a:ea typeface="굴림" pitchFamily="50" charset="-127"/>
              </a:rPr>
              <a:t>,  </a:t>
            </a:r>
            <a:r>
              <a:rPr lang="ko-KR" altLang="en-US" sz="1200" dirty="0" smtClean="0">
                <a:ea typeface="굴림" pitchFamily="50" charset="-127"/>
              </a:rPr>
              <a:t>모범상</a:t>
            </a:r>
            <a:r>
              <a:rPr lang="en-US" altLang="ko-KR" sz="1200" dirty="0" smtClean="0">
                <a:ea typeface="굴림" pitchFamily="50" charset="-127"/>
              </a:rPr>
              <a:t>,  </a:t>
            </a:r>
            <a:r>
              <a:rPr lang="ko-KR" altLang="en-US" sz="1200" dirty="0" err="1" smtClean="0">
                <a:ea typeface="굴림" pitchFamily="50" charset="-127"/>
              </a:rPr>
              <a:t>우수활동팀</a:t>
            </a:r>
            <a:r>
              <a:rPr lang="en-US" altLang="ko-KR" sz="1200" dirty="0" smtClean="0">
                <a:ea typeface="굴림" pitchFamily="50" charset="-127"/>
              </a:rPr>
              <a:t>,  </a:t>
            </a:r>
            <a:r>
              <a:rPr lang="ko-KR" altLang="en-US" sz="1200" dirty="0" smtClean="0">
                <a:ea typeface="굴림" pitchFamily="50" charset="-127"/>
              </a:rPr>
              <a:t>공로 등</a:t>
            </a:r>
            <a:endParaRPr lang="en-US" altLang="ko-KR" sz="1200" dirty="0">
              <a:ea typeface="굴림" pitchFamily="50" charset="-127"/>
            </a:endParaRPr>
          </a:p>
        </p:txBody>
      </p:sp>
      <p:sp>
        <p:nvSpPr>
          <p:cNvPr id="237" name="Freeform 47"/>
          <p:cNvSpPr>
            <a:spLocks/>
          </p:cNvSpPr>
          <p:nvPr/>
        </p:nvSpPr>
        <p:spPr bwMode="gray">
          <a:xfrm>
            <a:off x="24216836" y="24403736"/>
            <a:ext cx="4687534" cy="465928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238" name="Text Box 56"/>
          <p:cNvSpPr txBox="1">
            <a:spLocks noChangeArrowheads="1"/>
          </p:cNvSpPr>
          <p:nvPr/>
        </p:nvSpPr>
        <p:spPr bwMode="gray">
          <a:xfrm>
            <a:off x="24297521" y="24369150"/>
            <a:ext cx="42155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기타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9" name="Rectangle 52"/>
          <p:cNvSpPr>
            <a:spLocks noChangeArrowheads="1"/>
          </p:cNvSpPr>
          <p:nvPr/>
        </p:nvSpPr>
        <p:spPr bwMode="gray">
          <a:xfrm>
            <a:off x="24190052" y="24884988"/>
            <a:ext cx="7464061" cy="1088609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sz="1400"/>
          </a:p>
        </p:txBody>
      </p:sp>
      <p:sp>
        <p:nvSpPr>
          <p:cNvPr id="240" name="Rectangle 59"/>
          <p:cNvSpPr>
            <a:spLocks noChangeArrowheads="1"/>
          </p:cNvSpPr>
          <p:nvPr/>
        </p:nvSpPr>
        <p:spPr bwMode="gray">
          <a:xfrm>
            <a:off x="24215266" y="24859849"/>
            <a:ext cx="730953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ko-KR" altLang="en-US" sz="2000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1365 </a:t>
            </a:r>
            <a:r>
              <a:rPr lang="ko-KR" altLang="en-US" sz="2000" dirty="0" smtClean="0">
                <a:ea typeface="굴림" pitchFamily="50" charset="-127"/>
              </a:rPr>
              <a:t>및 </a:t>
            </a:r>
            <a:r>
              <a:rPr lang="en-US" altLang="ko-KR" sz="2000" dirty="0" smtClean="0">
                <a:ea typeface="굴림" pitchFamily="50" charset="-127"/>
              </a:rPr>
              <a:t>VMS </a:t>
            </a:r>
            <a:r>
              <a:rPr lang="ko-KR" altLang="en-US" sz="2000" dirty="0" smtClean="0">
                <a:ea typeface="굴림" pitchFamily="50" charset="-127"/>
              </a:rPr>
              <a:t>인증관리 연동실적 관리를 통한 자원봉사자의 혜택 최대화</a:t>
            </a:r>
            <a:endParaRPr lang="en-US" altLang="ko-KR" sz="2000" dirty="0" smtClean="0">
              <a:ea typeface="굴림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ko-KR" altLang="en-US" sz="2000" dirty="0" smtClean="0">
                <a:ea typeface="굴림" pitchFamily="50" charset="-127"/>
              </a:rPr>
              <a:t>자원봉사 활동 이후 다과제공</a:t>
            </a:r>
            <a:endParaRPr lang="en-US" altLang="ko-KR" sz="2000" dirty="0">
              <a:ea typeface="굴림" pitchFamily="50" charset="-127"/>
            </a:endParaRPr>
          </a:p>
        </p:txBody>
      </p:sp>
      <p:sp>
        <p:nvSpPr>
          <p:cNvPr id="287" name="모서리가 둥근 직사각형 286"/>
          <p:cNvSpPr/>
          <p:nvPr/>
        </p:nvSpPr>
        <p:spPr bwMode="auto">
          <a:xfrm>
            <a:off x="11258550" y="6743700"/>
            <a:ext cx="21145500" cy="20859750"/>
          </a:xfrm>
          <a:prstGeom prst="round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9" name="직사각형 288"/>
          <p:cNvSpPr/>
          <p:nvPr/>
        </p:nvSpPr>
        <p:spPr>
          <a:xfrm>
            <a:off x="15343235" y="6520389"/>
            <a:ext cx="2680734" cy="805605"/>
          </a:xfrm>
          <a:prstGeom prst="rect">
            <a:avLst/>
          </a:prstGeom>
          <a:solidFill>
            <a:srgbClr val="008000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사업추진내용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91" name="그룹 290"/>
          <p:cNvGrpSpPr>
            <a:grpSpLocks noChangeAspect="1"/>
          </p:cNvGrpSpPr>
          <p:nvPr/>
        </p:nvGrpSpPr>
        <p:grpSpPr>
          <a:xfrm>
            <a:off x="1371600" y="18402300"/>
            <a:ext cx="9000000" cy="8001000"/>
            <a:chOff x="1400804" y="8550980"/>
            <a:chExt cx="28578570" cy="30743938"/>
          </a:xfrm>
        </p:grpSpPr>
        <p:sp>
          <p:nvSpPr>
            <p:cNvPr id="292" name="Rectangle 35"/>
            <p:cNvSpPr>
              <a:spLocks noChangeArrowheads="1"/>
            </p:cNvSpPr>
            <p:nvPr/>
          </p:nvSpPr>
          <p:spPr bwMode="auto">
            <a:xfrm>
              <a:off x="19262408" y="11701400"/>
              <a:ext cx="10716966" cy="11251485"/>
            </a:xfrm>
            <a:prstGeom prst="rect">
              <a:avLst/>
            </a:prstGeom>
            <a:gradFill rotWithShape="1">
              <a:gsLst>
                <a:gs pos="0">
                  <a:srgbClr val="BB3783">
                    <a:alpha val="30000"/>
                  </a:srgbClr>
                </a:gs>
                <a:gs pos="100000">
                  <a:srgbClr val="BB378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pPr algn="r"/>
              <a:r>
                <a:rPr lang="en-US" altLang="ko-KR" sz="2000" dirty="0" smtClean="0"/>
                <a:t>  </a:t>
              </a:r>
              <a:r>
                <a:rPr lang="en-US" altLang="ko-KR" sz="2000" dirty="0" smtClean="0">
                  <a:solidFill>
                    <a:srgbClr val="FF0000"/>
                  </a:solidFill>
                </a:rPr>
                <a:t>49</a:t>
              </a:r>
              <a:r>
                <a:rPr lang="ko-KR" altLang="en-US" sz="2000" dirty="0" smtClean="0">
                  <a:solidFill>
                    <a:srgbClr val="FF0000"/>
                  </a:solidFill>
                </a:rPr>
                <a:t>명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3" name="Rectangle 31"/>
            <p:cNvSpPr>
              <a:spLocks noChangeArrowheads="1"/>
            </p:cNvSpPr>
            <p:nvPr/>
          </p:nvSpPr>
          <p:spPr bwMode="auto">
            <a:xfrm>
              <a:off x="1400804" y="11701390"/>
              <a:ext cx="6126389" cy="18522384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r>
                <a:rPr lang="en-US" altLang="ko-KR" sz="2000" dirty="0" smtClean="0"/>
                <a:t>    20</a:t>
              </a:r>
              <a:r>
                <a:rPr lang="ko-KR" altLang="en-US" sz="2000" dirty="0" smtClean="0"/>
                <a:t>명</a:t>
              </a:r>
              <a:endParaRPr lang="ko-KR" altLang="en-US" sz="2000" dirty="0"/>
            </a:p>
          </p:txBody>
        </p:sp>
        <p:sp>
          <p:nvSpPr>
            <p:cNvPr id="294" name="AutoShape 9"/>
            <p:cNvSpPr>
              <a:spLocks noChangeArrowheads="1"/>
            </p:cNvSpPr>
            <p:nvPr/>
          </p:nvSpPr>
          <p:spPr bwMode="auto">
            <a:xfrm flipH="1">
              <a:off x="3442930" y="26313295"/>
              <a:ext cx="7650956" cy="12981623"/>
            </a:xfrm>
            <a:prstGeom prst="parallelogram">
              <a:avLst>
                <a:gd name="adj" fmla="val 26194"/>
              </a:avLst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100000">
                  <a:srgbClr val="DDDDDD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>
                <a:rot lat="16199998" lon="0" rev="0"/>
              </a:camera>
              <a:lightRig rig="legacyFlat3" dir="t"/>
            </a:scene3d>
            <a:sp3d extrusionH="227000" prstMaterial="legacyPlastic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lIns="432054" tIns="216027" rIns="432054" bIns="216027" anchor="ctr">
              <a:flatTx/>
            </a:bodyPr>
            <a:lstStyle/>
            <a:p>
              <a:endParaRPr lang="ko-KR" altLang="en-US" sz="2000"/>
            </a:p>
          </p:txBody>
        </p:sp>
        <p:sp>
          <p:nvSpPr>
            <p:cNvPr id="295" name="AutoShape 10"/>
            <p:cNvSpPr>
              <a:spLocks noChangeArrowheads="1"/>
            </p:cNvSpPr>
            <p:nvPr/>
          </p:nvSpPr>
          <p:spPr bwMode="auto">
            <a:xfrm flipH="1">
              <a:off x="9057382" y="24673090"/>
              <a:ext cx="7650956" cy="12981623"/>
            </a:xfrm>
            <a:prstGeom prst="parallelogram">
              <a:avLst>
                <a:gd name="adj" fmla="val 26194"/>
              </a:avLst>
            </a:prstGeom>
            <a:gradFill rotWithShape="1">
              <a:gsLst>
                <a:gs pos="0">
                  <a:srgbClr val="FF9900">
                    <a:alpha val="80000"/>
                  </a:srgbClr>
                </a:gs>
                <a:gs pos="100000">
                  <a:srgbClr val="FF9900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>
                <a:rot lat="16199998" lon="0" rev="0"/>
              </a:camera>
              <a:lightRig rig="legacyFlat3" dir="t"/>
            </a:scene3d>
            <a:sp3d extrusionH="227000" prstMaterial="legacyPlastic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lIns="432054" tIns="216027" rIns="432054" bIns="216027" anchor="ctr">
              <a:flatTx/>
            </a:bodyPr>
            <a:lstStyle/>
            <a:p>
              <a:endParaRPr lang="ko-KR" altLang="en-US" sz="2000"/>
            </a:p>
          </p:txBody>
        </p:sp>
        <p:sp>
          <p:nvSpPr>
            <p:cNvPr id="296" name="AutoShape 11"/>
            <p:cNvSpPr>
              <a:spLocks noChangeArrowheads="1"/>
            </p:cNvSpPr>
            <p:nvPr/>
          </p:nvSpPr>
          <p:spPr bwMode="auto">
            <a:xfrm flipH="1">
              <a:off x="14671834" y="23132897"/>
              <a:ext cx="7650956" cy="12981623"/>
            </a:xfrm>
            <a:prstGeom prst="parallelogram">
              <a:avLst>
                <a:gd name="adj" fmla="val 26194"/>
              </a:avLst>
            </a:prstGeom>
            <a:gradFill rotWithShape="1">
              <a:gsLst>
                <a:gs pos="0">
                  <a:srgbClr val="669900">
                    <a:alpha val="80000"/>
                  </a:srgbClr>
                </a:gs>
                <a:gs pos="100000">
                  <a:srgbClr val="669900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>
                <a:rot lat="16199998" lon="0" rev="0"/>
              </a:camera>
              <a:lightRig rig="legacyFlat3" dir="t"/>
            </a:scene3d>
            <a:sp3d extrusionH="227000" prstMaterial="legacyPlastic">
              <a:bevelT w="13500" h="13500" prst="angle"/>
              <a:bevelB w="13500" h="13500" prst="angle"/>
              <a:extrusionClr>
                <a:srgbClr val="669900"/>
              </a:extrusionClr>
            </a:sp3d>
          </p:spPr>
          <p:txBody>
            <a:bodyPr wrap="none" lIns="432054" tIns="216027" rIns="432054" bIns="216027" anchor="ctr">
              <a:flatTx/>
            </a:bodyPr>
            <a:lstStyle/>
            <a:p>
              <a:endParaRPr lang="ko-KR" altLang="en-US" sz="2000"/>
            </a:p>
          </p:txBody>
        </p:sp>
        <p:sp>
          <p:nvSpPr>
            <p:cNvPr id="297" name="AutoShape 12"/>
            <p:cNvSpPr>
              <a:spLocks noChangeArrowheads="1"/>
            </p:cNvSpPr>
            <p:nvPr/>
          </p:nvSpPr>
          <p:spPr bwMode="auto">
            <a:xfrm flipH="1">
              <a:off x="20286286" y="21492692"/>
              <a:ext cx="7650956" cy="12981623"/>
            </a:xfrm>
            <a:prstGeom prst="parallelogram">
              <a:avLst>
                <a:gd name="adj" fmla="val 26194"/>
              </a:avLst>
            </a:prstGeom>
            <a:gradFill rotWithShape="1">
              <a:gsLst>
                <a:gs pos="0">
                  <a:srgbClr val="BB3783">
                    <a:alpha val="80000"/>
                  </a:srgbClr>
                </a:gs>
                <a:gs pos="100000">
                  <a:srgbClr val="BB3783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Left">
                <a:rot lat="16199998" lon="0" rev="0"/>
              </a:camera>
              <a:lightRig rig="legacyFlat3" dir="t"/>
            </a:scene3d>
            <a:sp3d extrusionH="227000" prstMaterial="legacyPlastic">
              <a:bevelT w="13500" h="13500" prst="angle"/>
              <a:bevelB w="13500" h="13500" prst="angle"/>
              <a:extrusionClr>
                <a:srgbClr val="BB3783"/>
              </a:extrusionClr>
            </a:sp3d>
          </p:spPr>
          <p:txBody>
            <a:bodyPr wrap="none" lIns="432054" tIns="216027" rIns="432054" bIns="216027" anchor="ctr">
              <a:flatTx/>
            </a:bodyPr>
            <a:lstStyle/>
            <a:p>
              <a:endParaRPr lang="ko-KR" altLang="en-US" sz="2000"/>
            </a:p>
          </p:txBody>
        </p:sp>
        <p:sp>
          <p:nvSpPr>
            <p:cNvPr id="298" name="Rectangle 28"/>
            <p:cNvSpPr>
              <a:spLocks noChangeArrowheads="1"/>
            </p:cNvSpPr>
            <p:nvPr/>
          </p:nvSpPr>
          <p:spPr bwMode="auto">
            <a:xfrm>
              <a:off x="1400804" y="8550980"/>
              <a:ext cx="6126389" cy="226028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pPr algn="ctr"/>
              <a:r>
                <a:rPr lang="en-US" altLang="ko-KR" sz="2000" dirty="0" smtClean="0"/>
                <a:t>2011</a:t>
              </a:r>
              <a:endParaRPr lang="ko-KR" altLang="en-US" sz="2000" dirty="0"/>
            </a:p>
          </p:txBody>
        </p:sp>
        <p:sp>
          <p:nvSpPr>
            <p:cNvPr id="299" name="Rectangle 30"/>
            <p:cNvSpPr>
              <a:spLocks noChangeArrowheads="1"/>
            </p:cNvSpPr>
            <p:nvPr/>
          </p:nvSpPr>
          <p:spPr bwMode="auto">
            <a:xfrm>
              <a:off x="19262408" y="8550980"/>
              <a:ext cx="10716966" cy="2260283"/>
            </a:xfrm>
            <a:prstGeom prst="rect">
              <a:avLst/>
            </a:prstGeom>
            <a:solidFill>
              <a:srgbClr val="BB3783">
                <a:alpha val="50000"/>
              </a:srgbClr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pPr algn="ctr"/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2012 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개선활동 후</a:t>
              </a:r>
              <a:endParaRPr lang="en-US" altLang="ko-KR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0" name="Freeform 39"/>
            <p:cNvSpPr>
              <a:spLocks/>
            </p:cNvSpPr>
            <p:nvPr/>
          </p:nvSpPr>
          <p:spPr bwMode="auto">
            <a:xfrm>
              <a:off x="8404800" y="14401800"/>
              <a:ext cx="13231654" cy="11281410"/>
            </a:xfrm>
            <a:custGeom>
              <a:avLst/>
              <a:gdLst>
                <a:gd name="connsiteX0" fmla="*/ 0 w 2352"/>
                <a:gd name="connsiteY0" fmla="*/ 1128 h 1128"/>
                <a:gd name="connsiteX1" fmla="*/ 1404 w 2352"/>
                <a:gd name="connsiteY1" fmla="*/ 546 h 1128"/>
                <a:gd name="connsiteX2" fmla="*/ 1824 w 2352"/>
                <a:gd name="connsiteY2" fmla="*/ 468 h 1128"/>
                <a:gd name="connsiteX3" fmla="*/ 1758 w 2352"/>
                <a:gd name="connsiteY3" fmla="*/ 576 h 1128"/>
                <a:gd name="connsiteX4" fmla="*/ 2352 w 2352"/>
                <a:gd name="connsiteY4" fmla="*/ 438 h 1128"/>
                <a:gd name="connsiteX5" fmla="*/ 2094 w 2352"/>
                <a:gd name="connsiteY5" fmla="*/ 0 h 1128"/>
                <a:gd name="connsiteX6" fmla="*/ 2016 w 2352"/>
                <a:gd name="connsiteY6" fmla="*/ 126 h 1128"/>
                <a:gd name="connsiteX7" fmla="*/ 1338 w 2352"/>
                <a:gd name="connsiteY7" fmla="*/ 342 h 1128"/>
                <a:gd name="connsiteX8" fmla="*/ 0 w 2352"/>
                <a:gd name="connsiteY8" fmla="*/ 1128 h 1128"/>
                <a:gd name="connsiteX0" fmla="*/ 0 w 2352"/>
                <a:gd name="connsiteY0" fmla="*/ 1128 h 1128"/>
                <a:gd name="connsiteX1" fmla="*/ 1404 w 2352"/>
                <a:gd name="connsiteY1" fmla="*/ 546 h 1128"/>
                <a:gd name="connsiteX2" fmla="*/ 1824 w 2352"/>
                <a:gd name="connsiteY2" fmla="*/ 468 h 1128"/>
                <a:gd name="connsiteX3" fmla="*/ 1758 w 2352"/>
                <a:gd name="connsiteY3" fmla="*/ 576 h 1128"/>
                <a:gd name="connsiteX4" fmla="*/ 2352 w 2352"/>
                <a:gd name="connsiteY4" fmla="*/ 438 h 1128"/>
                <a:gd name="connsiteX5" fmla="*/ 2094 w 2352"/>
                <a:gd name="connsiteY5" fmla="*/ 0 h 1128"/>
                <a:gd name="connsiteX6" fmla="*/ 2016 w 2352"/>
                <a:gd name="connsiteY6" fmla="*/ 126 h 1128"/>
                <a:gd name="connsiteX7" fmla="*/ 1338 w 2352"/>
                <a:gd name="connsiteY7" fmla="*/ 342 h 1128"/>
                <a:gd name="connsiteX8" fmla="*/ 0 w 2352"/>
                <a:gd name="connsiteY8" fmla="*/ 1128 h 1128"/>
                <a:gd name="connsiteX0" fmla="*/ 0 w 2352"/>
                <a:gd name="connsiteY0" fmla="*/ 1180 h 1180"/>
                <a:gd name="connsiteX1" fmla="*/ 1404 w 2352"/>
                <a:gd name="connsiteY1" fmla="*/ 598 h 1180"/>
                <a:gd name="connsiteX2" fmla="*/ 1824 w 2352"/>
                <a:gd name="connsiteY2" fmla="*/ 520 h 1180"/>
                <a:gd name="connsiteX3" fmla="*/ 1758 w 2352"/>
                <a:gd name="connsiteY3" fmla="*/ 628 h 1180"/>
                <a:gd name="connsiteX4" fmla="*/ 2352 w 2352"/>
                <a:gd name="connsiteY4" fmla="*/ 490 h 1180"/>
                <a:gd name="connsiteX5" fmla="*/ 2094 w 2352"/>
                <a:gd name="connsiteY5" fmla="*/ 52 h 1180"/>
                <a:gd name="connsiteX6" fmla="*/ 2016 w 2352"/>
                <a:gd name="connsiteY6" fmla="*/ 178 h 1180"/>
                <a:gd name="connsiteX7" fmla="*/ 1338 w 2352"/>
                <a:gd name="connsiteY7" fmla="*/ 394 h 1180"/>
                <a:gd name="connsiteX8" fmla="*/ 0 w 2352"/>
                <a:gd name="connsiteY8" fmla="*/ 1180 h 1180"/>
                <a:gd name="connsiteX0" fmla="*/ 0 w 2352"/>
                <a:gd name="connsiteY0" fmla="*/ 1180 h 1180"/>
                <a:gd name="connsiteX1" fmla="*/ 1404 w 2352"/>
                <a:gd name="connsiteY1" fmla="*/ 598 h 1180"/>
                <a:gd name="connsiteX2" fmla="*/ 1824 w 2352"/>
                <a:gd name="connsiteY2" fmla="*/ 520 h 1180"/>
                <a:gd name="connsiteX3" fmla="*/ 1758 w 2352"/>
                <a:gd name="connsiteY3" fmla="*/ 628 h 1180"/>
                <a:gd name="connsiteX4" fmla="*/ 2352 w 2352"/>
                <a:gd name="connsiteY4" fmla="*/ 490 h 1180"/>
                <a:gd name="connsiteX5" fmla="*/ 2094 w 2352"/>
                <a:gd name="connsiteY5" fmla="*/ 52 h 1180"/>
                <a:gd name="connsiteX6" fmla="*/ 2016 w 2352"/>
                <a:gd name="connsiteY6" fmla="*/ 178 h 1180"/>
                <a:gd name="connsiteX7" fmla="*/ 1338 w 2352"/>
                <a:gd name="connsiteY7" fmla="*/ 394 h 1180"/>
                <a:gd name="connsiteX8" fmla="*/ 0 w 2352"/>
                <a:gd name="connsiteY8" fmla="*/ 1180 h 1180"/>
                <a:gd name="connsiteX0" fmla="*/ 0 w 2352"/>
                <a:gd name="connsiteY0" fmla="*/ 1180 h 1180"/>
                <a:gd name="connsiteX1" fmla="*/ 1404 w 2352"/>
                <a:gd name="connsiteY1" fmla="*/ 598 h 1180"/>
                <a:gd name="connsiteX2" fmla="*/ 1824 w 2352"/>
                <a:gd name="connsiteY2" fmla="*/ 520 h 1180"/>
                <a:gd name="connsiteX3" fmla="*/ 1758 w 2352"/>
                <a:gd name="connsiteY3" fmla="*/ 628 h 1180"/>
                <a:gd name="connsiteX4" fmla="*/ 2352 w 2352"/>
                <a:gd name="connsiteY4" fmla="*/ 490 h 1180"/>
                <a:gd name="connsiteX5" fmla="*/ 2094 w 2352"/>
                <a:gd name="connsiteY5" fmla="*/ 52 h 1180"/>
                <a:gd name="connsiteX6" fmla="*/ 2016 w 2352"/>
                <a:gd name="connsiteY6" fmla="*/ 178 h 1180"/>
                <a:gd name="connsiteX7" fmla="*/ 1338 w 2352"/>
                <a:gd name="connsiteY7" fmla="*/ 394 h 1180"/>
                <a:gd name="connsiteX8" fmla="*/ 0 w 2352"/>
                <a:gd name="connsiteY8" fmla="*/ 1180 h 1180"/>
                <a:gd name="connsiteX0" fmla="*/ 0 w 2352"/>
                <a:gd name="connsiteY0" fmla="*/ 1128 h 1128"/>
                <a:gd name="connsiteX1" fmla="*/ 1404 w 2352"/>
                <a:gd name="connsiteY1" fmla="*/ 546 h 1128"/>
                <a:gd name="connsiteX2" fmla="*/ 1824 w 2352"/>
                <a:gd name="connsiteY2" fmla="*/ 468 h 1128"/>
                <a:gd name="connsiteX3" fmla="*/ 1758 w 2352"/>
                <a:gd name="connsiteY3" fmla="*/ 576 h 1128"/>
                <a:gd name="connsiteX4" fmla="*/ 2352 w 2352"/>
                <a:gd name="connsiteY4" fmla="*/ 438 h 1128"/>
                <a:gd name="connsiteX5" fmla="*/ 2094 w 2352"/>
                <a:gd name="connsiteY5" fmla="*/ 0 h 1128"/>
                <a:gd name="connsiteX6" fmla="*/ 2016 w 2352"/>
                <a:gd name="connsiteY6" fmla="*/ 126 h 1128"/>
                <a:gd name="connsiteX7" fmla="*/ 1338 w 2352"/>
                <a:gd name="connsiteY7" fmla="*/ 342 h 1128"/>
                <a:gd name="connsiteX8" fmla="*/ 0 w 2352"/>
                <a:gd name="connsiteY8" fmla="*/ 1128 h 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2" h="1128">
                  <a:moveTo>
                    <a:pt x="0" y="1128"/>
                  </a:moveTo>
                  <a:cubicBezTo>
                    <a:pt x="233" y="1031"/>
                    <a:pt x="1100" y="656"/>
                    <a:pt x="1404" y="546"/>
                  </a:cubicBezTo>
                  <a:cubicBezTo>
                    <a:pt x="1708" y="436"/>
                    <a:pt x="1765" y="463"/>
                    <a:pt x="1824" y="468"/>
                  </a:cubicBezTo>
                  <a:lnTo>
                    <a:pt x="1758" y="576"/>
                  </a:lnTo>
                  <a:lnTo>
                    <a:pt x="2352" y="438"/>
                  </a:lnTo>
                  <a:lnTo>
                    <a:pt x="2094" y="0"/>
                  </a:lnTo>
                  <a:lnTo>
                    <a:pt x="2016" y="126"/>
                  </a:lnTo>
                  <a:cubicBezTo>
                    <a:pt x="1890" y="183"/>
                    <a:pt x="1674" y="192"/>
                    <a:pt x="1338" y="342"/>
                  </a:cubicBezTo>
                  <a:cubicBezTo>
                    <a:pt x="1002" y="492"/>
                    <a:pt x="279" y="964"/>
                    <a:pt x="0" y="1128"/>
                  </a:cubicBezTo>
                </a:path>
              </a:pathLst>
            </a:custGeom>
            <a:solidFill>
              <a:srgbClr val="FFC000"/>
            </a:solidFill>
            <a:ln w="12700">
              <a:solidFill>
                <a:srgbClr val="C0C0C0"/>
              </a:solidFill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32054" tIns="216027" rIns="432054" bIns="216027"/>
            <a:lstStyle/>
            <a:p>
              <a:endParaRPr lang="ko-KR" altLang="en-US" sz="2000"/>
            </a:p>
          </p:txBody>
        </p:sp>
        <p:pic>
          <p:nvPicPr>
            <p:cNvPr id="301" name="Picture 43" descr="others_sex_man4"/>
            <p:cNvPicPr>
              <a:picLocks noChangeAspect="1" noChangeArrowheads="1"/>
            </p:cNvPicPr>
            <p:nvPr/>
          </p:nvPicPr>
          <p:blipFill>
            <a:blip r:embed="rId6" cstate="print">
              <a:lum bright="-100000" contrast="-100000"/>
            </a:blip>
            <a:srcRect/>
            <a:stretch>
              <a:fillRect/>
            </a:stretch>
          </p:blipFill>
          <p:spPr bwMode="auto">
            <a:xfrm rot="2805619">
              <a:off x="5202839" y="31017943"/>
              <a:ext cx="3630457" cy="2042132"/>
            </a:xfrm>
            <a:prstGeom prst="rect">
              <a:avLst/>
            </a:prstGeom>
            <a:noFill/>
          </p:spPr>
        </p:pic>
        <p:pic>
          <p:nvPicPr>
            <p:cNvPr id="302" name="Picture 44" descr="others_sex_man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1906" y="24323043"/>
              <a:ext cx="2289663" cy="9751222"/>
            </a:xfrm>
            <a:prstGeom prst="rect">
              <a:avLst/>
            </a:prstGeom>
            <a:noFill/>
          </p:spPr>
        </p:pic>
        <p:pic>
          <p:nvPicPr>
            <p:cNvPr id="303" name="Picture 45" descr="others_sex_women1"/>
            <p:cNvPicPr>
              <a:picLocks noChangeAspect="1" noChangeArrowheads="1"/>
            </p:cNvPicPr>
            <p:nvPr/>
          </p:nvPicPr>
          <p:blipFill>
            <a:blip r:embed="rId7" cstate="print">
              <a:lum bright="-100000" contrast="-100000"/>
            </a:blip>
            <a:srcRect/>
            <a:stretch>
              <a:fillRect/>
            </a:stretch>
          </p:blipFill>
          <p:spPr bwMode="auto">
            <a:xfrm rot="2528895">
              <a:off x="23858610" y="26143271"/>
              <a:ext cx="2548442" cy="4390552"/>
            </a:xfrm>
            <a:prstGeom prst="rect">
              <a:avLst/>
            </a:prstGeom>
            <a:noFill/>
            <a:effectLst/>
          </p:spPr>
        </p:pic>
        <p:pic>
          <p:nvPicPr>
            <p:cNvPr id="304" name="Picture 47" descr="others_sex_women1"/>
            <p:cNvPicPr>
              <a:picLocks noChangeAspect="1" noChangeArrowheads="1"/>
            </p:cNvPicPr>
            <p:nvPr/>
          </p:nvPicPr>
          <p:blipFill>
            <a:blip r:embed="rId7" cstate="print">
              <a:lum bright="-100000" contrast="-100000"/>
            </a:blip>
            <a:srcRect/>
            <a:stretch>
              <a:fillRect/>
            </a:stretch>
          </p:blipFill>
          <p:spPr bwMode="auto">
            <a:xfrm rot="2528895">
              <a:off x="22581572" y="24323043"/>
              <a:ext cx="2548445" cy="4390552"/>
            </a:xfrm>
            <a:prstGeom prst="rect">
              <a:avLst/>
            </a:prstGeom>
            <a:noFill/>
            <a:effectLst/>
          </p:spPr>
        </p:pic>
        <p:pic>
          <p:nvPicPr>
            <p:cNvPr id="305" name="Picture 48" descr="others_sex_women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608328" y="18882363"/>
              <a:ext cx="2762218" cy="9751222"/>
            </a:xfrm>
            <a:prstGeom prst="rect">
              <a:avLst/>
            </a:prstGeom>
            <a:noFill/>
            <a:effectLst/>
          </p:spPr>
        </p:pic>
        <p:pic>
          <p:nvPicPr>
            <p:cNvPr id="306" name="Picture 49" descr="others_sex_wome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34732" y="20242530"/>
              <a:ext cx="3133515" cy="10441305"/>
            </a:xfrm>
            <a:prstGeom prst="rect">
              <a:avLst/>
            </a:prstGeom>
            <a:noFill/>
            <a:effectLst/>
          </p:spPr>
        </p:pic>
        <p:sp>
          <p:nvSpPr>
            <p:cNvPr id="307" name="Rectangle 32"/>
            <p:cNvSpPr>
              <a:spLocks noChangeArrowheads="1"/>
            </p:cNvSpPr>
            <p:nvPr/>
          </p:nvSpPr>
          <p:spPr bwMode="auto">
            <a:xfrm>
              <a:off x="7847799" y="14401753"/>
              <a:ext cx="10716963" cy="675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r>
                <a:rPr lang="en-US" altLang="ko-KR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45%</a:t>
              </a:r>
            </a:p>
            <a:p>
              <a:r>
                <a:rPr lang="en-US" altLang="ko-KR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altLang="ko-KR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 </a:t>
              </a:r>
              <a:r>
                <a:rPr lang="ko-KR" altLang="en-US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증가</a:t>
              </a:r>
              <a:endParaRPr lang="ko-KR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08" name="그룹 307"/>
          <p:cNvGrpSpPr>
            <a:grpSpLocks noChangeAspect="1"/>
          </p:cNvGrpSpPr>
          <p:nvPr/>
        </p:nvGrpSpPr>
        <p:grpSpPr>
          <a:xfrm>
            <a:off x="1257300" y="25653209"/>
            <a:ext cx="9000000" cy="6465091"/>
            <a:chOff x="1147644" y="8451059"/>
            <a:chExt cx="30108763" cy="29483689"/>
          </a:xfrm>
        </p:grpSpPr>
        <p:grpSp>
          <p:nvGrpSpPr>
            <p:cNvPr id="309" name="Group 137"/>
            <p:cNvGrpSpPr>
              <a:grpSpLocks/>
            </p:cNvGrpSpPr>
            <p:nvPr/>
          </p:nvGrpSpPr>
          <p:grpSpPr bwMode="auto">
            <a:xfrm>
              <a:off x="1147644" y="14351800"/>
              <a:ext cx="30108763" cy="23582948"/>
              <a:chOff x="204" y="1435"/>
              <a:chExt cx="5352" cy="2358"/>
            </a:xfrm>
          </p:grpSpPr>
          <p:sp>
            <p:nvSpPr>
              <p:cNvPr id="330" name="AutoShape 31"/>
              <p:cNvSpPr>
                <a:spLocks noChangeArrowheads="1"/>
              </p:cNvSpPr>
              <p:nvPr/>
            </p:nvSpPr>
            <p:spPr bwMode="auto">
              <a:xfrm>
                <a:off x="204" y="3113"/>
                <a:ext cx="1247" cy="680"/>
              </a:xfrm>
              <a:prstGeom prst="parallelogram">
                <a:avLst>
                  <a:gd name="adj" fmla="val 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6199998" lon="0" rev="0"/>
                </a:camera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93"/>
              <p:cNvSpPr>
                <a:spLocks/>
              </p:cNvSpPr>
              <p:nvPr/>
            </p:nvSpPr>
            <p:spPr bwMode="auto">
              <a:xfrm>
                <a:off x="1335" y="2793"/>
                <a:ext cx="366" cy="864"/>
              </a:xfrm>
              <a:custGeom>
                <a:avLst/>
                <a:gdLst/>
                <a:ahLst/>
                <a:cxnLst>
                  <a:cxn ang="0">
                    <a:pos x="132" y="240"/>
                  </a:cxn>
                  <a:cxn ang="0">
                    <a:pos x="120" y="330"/>
                  </a:cxn>
                  <a:cxn ang="0">
                    <a:pos x="0" y="804"/>
                  </a:cxn>
                  <a:cxn ang="0">
                    <a:pos x="0" y="864"/>
                  </a:cxn>
                  <a:cxn ang="0">
                    <a:pos x="252" y="618"/>
                  </a:cxn>
                  <a:cxn ang="0">
                    <a:pos x="246" y="546"/>
                  </a:cxn>
                  <a:cxn ang="0">
                    <a:pos x="366" y="84"/>
                  </a:cxn>
                  <a:cxn ang="0">
                    <a:pos x="366" y="0"/>
                  </a:cxn>
                  <a:cxn ang="0">
                    <a:pos x="139" y="243"/>
                  </a:cxn>
                </a:cxnLst>
                <a:rect l="0" t="0" r="r" b="b"/>
                <a:pathLst>
                  <a:path w="366" h="864">
                    <a:moveTo>
                      <a:pt x="132" y="240"/>
                    </a:moveTo>
                    <a:lnTo>
                      <a:pt x="120" y="330"/>
                    </a:lnTo>
                    <a:lnTo>
                      <a:pt x="0" y="804"/>
                    </a:lnTo>
                    <a:lnTo>
                      <a:pt x="0" y="864"/>
                    </a:lnTo>
                    <a:lnTo>
                      <a:pt x="252" y="618"/>
                    </a:lnTo>
                    <a:lnTo>
                      <a:pt x="246" y="546"/>
                    </a:lnTo>
                    <a:lnTo>
                      <a:pt x="366" y="84"/>
                    </a:lnTo>
                    <a:lnTo>
                      <a:pt x="366" y="0"/>
                    </a:lnTo>
                    <a:lnTo>
                      <a:pt x="139" y="243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2" name="AutoShape 94"/>
              <p:cNvSpPr>
                <a:spLocks noChangeArrowheads="1"/>
              </p:cNvSpPr>
              <p:nvPr/>
            </p:nvSpPr>
            <p:spPr bwMode="auto">
              <a:xfrm>
                <a:off x="1588" y="2550"/>
                <a:ext cx="1247" cy="680"/>
              </a:xfrm>
              <a:prstGeom prst="parallelogram">
                <a:avLst>
                  <a:gd name="adj" fmla="val 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6199998" lon="0" rev="0"/>
                </a:camera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100"/>
              <p:cNvSpPr>
                <a:spLocks/>
              </p:cNvSpPr>
              <p:nvPr/>
            </p:nvSpPr>
            <p:spPr bwMode="auto">
              <a:xfrm>
                <a:off x="2699" y="2233"/>
                <a:ext cx="366" cy="864"/>
              </a:xfrm>
              <a:custGeom>
                <a:avLst/>
                <a:gdLst/>
                <a:ahLst/>
                <a:cxnLst>
                  <a:cxn ang="0">
                    <a:pos x="132" y="240"/>
                  </a:cxn>
                  <a:cxn ang="0">
                    <a:pos x="120" y="330"/>
                  </a:cxn>
                  <a:cxn ang="0">
                    <a:pos x="0" y="804"/>
                  </a:cxn>
                  <a:cxn ang="0">
                    <a:pos x="0" y="864"/>
                  </a:cxn>
                  <a:cxn ang="0">
                    <a:pos x="252" y="618"/>
                  </a:cxn>
                  <a:cxn ang="0">
                    <a:pos x="246" y="546"/>
                  </a:cxn>
                  <a:cxn ang="0">
                    <a:pos x="366" y="84"/>
                  </a:cxn>
                  <a:cxn ang="0">
                    <a:pos x="366" y="0"/>
                  </a:cxn>
                  <a:cxn ang="0">
                    <a:pos x="139" y="243"/>
                  </a:cxn>
                </a:cxnLst>
                <a:rect l="0" t="0" r="r" b="b"/>
                <a:pathLst>
                  <a:path w="366" h="864">
                    <a:moveTo>
                      <a:pt x="132" y="240"/>
                    </a:moveTo>
                    <a:lnTo>
                      <a:pt x="120" y="330"/>
                    </a:lnTo>
                    <a:lnTo>
                      <a:pt x="0" y="804"/>
                    </a:lnTo>
                    <a:lnTo>
                      <a:pt x="0" y="864"/>
                    </a:lnTo>
                    <a:lnTo>
                      <a:pt x="252" y="618"/>
                    </a:lnTo>
                    <a:lnTo>
                      <a:pt x="246" y="546"/>
                    </a:lnTo>
                    <a:lnTo>
                      <a:pt x="366" y="84"/>
                    </a:lnTo>
                    <a:lnTo>
                      <a:pt x="366" y="0"/>
                    </a:lnTo>
                    <a:lnTo>
                      <a:pt x="139" y="243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4" name="AutoShape 101"/>
              <p:cNvSpPr>
                <a:spLocks noChangeArrowheads="1"/>
              </p:cNvSpPr>
              <p:nvPr/>
            </p:nvSpPr>
            <p:spPr bwMode="auto">
              <a:xfrm>
                <a:off x="2948" y="1978"/>
                <a:ext cx="1247" cy="680"/>
              </a:xfrm>
              <a:prstGeom prst="parallelogram">
                <a:avLst>
                  <a:gd name="adj" fmla="val 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6199998" lon="0" rev="0"/>
                </a:camera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107"/>
              <p:cNvSpPr>
                <a:spLocks/>
              </p:cNvSpPr>
              <p:nvPr/>
            </p:nvSpPr>
            <p:spPr bwMode="auto">
              <a:xfrm>
                <a:off x="4059" y="1661"/>
                <a:ext cx="366" cy="864"/>
              </a:xfrm>
              <a:custGeom>
                <a:avLst/>
                <a:gdLst/>
                <a:ahLst/>
                <a:cxnLst>
                  <a:cxn ang="0">
                    <a:pos x="132" y="240"/>
                  </a:cxn>
                  <a:cxn ang="0">
                    <a:pos x="120" y="330"/>
                  </a:cxn>
                  <a:cxn ang="0">
                    <a:pos x="0" y="804"/>
                  </a:cxn>
                  <a:cxn ang="0">
                    <a:pos x="0" y="864"/>
                  </a:cxn>
                  <a:cxn ang="0">
                    <a:pos x="252" y="618"/>
                  </a:cxn>
                  <a:cxn ang="0">
                    <a:pos x="246" y="546"/>
                  </a:cxn>
                  <a:cxn ang="0">
                    <a:pos x="366" y="84"/>
                  </a:cxn>
                  <a:cxn ang="0">
                    <a:pos x="366" y="0"/>
                  </a:cxn>
                  <a:cxn ang="0">
                    <a:pos x="139" y="243"/>
                  </a:cxn>
                </a:cxnLst>
                <a:rect l="0" t="0" r="r" b="b"/>
                <a:pathLst>
                  <a:path w="366" h="864">
                    <a:moveTo>
                      <a:pt x="132" y="240"/>
                    </a:moveTo>
                    <a:lnTo>
                      <a:pt x="120" y="330"/>
                    </a:lnTo>
                    <a:lnTo>
                      <a:pt x="0" y="804"/>
                    </a:lnTo>
                    <a:lnTo>
                      <a:pt x="0" y="864"/>
                    </a:lnTo>
                    <a:lnTo>
                      <a:pt x="252" y="618"/>
                    </a:lnTo>
                    <a:lnTo>
                      <a:pt x="246" y="546"/>
                    </a:lnTo>
                    <a:lnTo>
                      <a:pt x="366" y="84"/>
                    </a:lnTo>
                    <a:lnTo>
                      <a:pt x="366" y="0"/>
                    </a:lnTo>
                    <a:lnTo>
                      <a:pt x="139" y="243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6" name="AutoShape 108"/>
              <p:cNvSpPr>
                <a:spLocks noChangeArrowheads="1"/>
              </p:cNvSpPr>
              <p:nvPr/>
            </p:nvSpPr>
            <p:spPr bwMode="auto">
              <a:xfrm>
                <a:off x="4309" y="1435"/>
                <a:ext cx="1247" cy="680"/>
              </a:xfrm>
              <a:prstGeom prst="parallelogram">
                <a:avLst>
                  <a:gd name="adj" fmla="val 0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16199998" lon="0" rev="0"/>
                </a:camera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310" name="Oval 116"/>
            <p:cNvSpPr>
              <a:spLocks noChangeArrowheads="1"/>
            </p:cNvSpPr>
            <p:nvPr/>
          </p:nvSpPr>
          <p:spPr bwMode="auto">
            <a:xfrm>
              <a:off x="1406429" y="33394177"/>
              <a:ext cx="5361297" cy="2080260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/>
            </a:p>
          </p:txBody>
        </p:sp>
        <p:sp>
          <p:nvSpPr>
            <p:cNvPr id="311" name="Oval 117"/>
            <p:cNvSpPr>
              <a:spLocks noChangeArrowheads="1"/>
            </p:cNvSpPr>
            <p:nvPr/>
          </p:nvSpPr>
          <p:spPr bwMode="auto">
            <a:xfrm>
              <a:off x="1400802" y="25233157"/>
              <a:ext cx="5361297" cy="953119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54118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/>
            </a:p>
          </p:txBody>
        </p:sp>
        <p:sp>
          <p:nvSpPr>
            <p:cNvPr id="312" name="Oval 118"/>
            <p:cNvSpPr>
              <a:spLocks noChangeArrowheads="1"/>
            </p:cNvSpPr>
            <p:nvPr/>
          </p:nvSpPr>
          <p:spPr bwMode="auto">
            <a:xfrm>
              <a:off x="2165897" y="25233160"/>
              <a:ext cx="3831106" cy="635079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33725"/>
                    <a:invGamma/>
                  </a:srgbClr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/>
            </a:p>
          </p:txBody>
        </p:sp>
        <p:sp>
          <p:nvSpPr>
            <p:cNvPr id="313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1865689" y="26999740"/>
              <a:ext cx="4353270" cy="6458987"/>
            </a:xfrm>
            <a:prstGeom prst="rect">
              <a:avLst/>
            </a:prstGeom>
          </p:spPr>
          <p:txBody>
            <a:bodyPr wrap="none" lIns="432054" tIns="216027" rIns="432054" bIns="216027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rPr>
                <a:t>검증된 </a:t>
              </a:r>
              <a:endParaRPr lang="en-US" altLang="ko-KR" sz="7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endParaRPr>
            </a:p>
            <a:p>
              <a:pPr algn="ctr"/>
              <a:r>
                <a:rPr lang="ko-KR" altLang="en-US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rPr>
                <a:t>활동 자원봉사자 수</a:t>
              </a:r>
              <a:endParaRPr lang="en-US" altLang="ko-KR" sz="7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endParaRPr>
            </a:p>
            <a:p>
              <a:pPr algn="ctr"/>
              <a:r>
                <a:rPr lang="ko-KR" altLang="en-US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rPr>
                <a:t> 증가</a:t>
              </a:r>
              <a:endParaRPr lang="ko-KR" altLang="en-US" sz="76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HY견고딕"/>
                <a:ea typeface="HY견고딕"/>
              </a:endParaRPr>
            </a:p>
          </p:txBody>
        </p:sp>
        <p:grpSp>
          <p:nvGrpSpPr>
            <p:cNvPr id="314" name="Group 120"/>
            <p:cNvGrpSpPr>
              <a:grpSpLocks/>
            </p:cNvGrpSpPr>
            <p:nvPr/>
          </p:nvGrpSpPr>
          <p:grpSpPr bwMode="auto">
            <a:xfrm>
              <a:off x="9439932" y="19792477"/>
              <a:ext cx="5366921" cy="10241280"/>
              <a:chOff x="1655" y="1907"/>
              <a:chExt cx="954" cy="1024"/>
            </a:xfrm>
          </p:grpSpPr>
          <p:sp>
            <p:nvSpPr>
              <p:cNvPr id="326" name="Oval 121"/>
              <p:cNvSpPr>
                <a:spLocks noChangeArrowheads="1"/>
              </p:cNvSpPr>
              <p:nvPr/>
            </p:nvSpPr>
            <p:spPr bwMode="auto">
              <a:xfrm>
                <a:off x="1656" y="2723"/>
                <a:ext cx="953" cy="20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7" name="Oval 122"/>
              <p:cNvSpPr>
                <a:spLocks noChangeArrowheads="1"/>
              </p:cNvSpPr>
              <p:nvPr/>
            </p:nvSpPr>
            <p:spPr bwMode="auto">
              <a:xfrm>
                <a:off x="1655" y="1907"/>
                <a:ext cx="953" cy="9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54118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8" name="Oval 123"/>
              <p:cNvSpPr>
                <a:spLocks noChangeArrowheads="1"/>
              </p:cNvSpPr>
              <p:nvPr/>
            </p:nvSpPr>
            <p:spPr bwMode="auto">
              <a:xfrm>
                <a:off x="1791" y="1907"/>
                <a:ext cx="681" cy="63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33725"/>
                      <a:invGamma/>
                    </a:srgbClr>
                  </a:gs>
                  <a:gs pos="100000">
                    <a:srgbClr val="C0C0C0">
                      <a:alpha val="2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9" name="WordArt 1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75" y="2220"/>
                <a:ext cx="745" cy="3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1:1 mentoring</a:t>
                </a:r>
              </a:p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서비스 지원</a:t>
                </a:r>
                <a:endParaRPr lang="ko-KR" altLang="en-US" sz="7600" kern="10" dirty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</p:txBody>
          </p:sp>
        </p:grpSp>
        <p:grpSp>
          <p:nvGrpSpPr>
            <p:cNvPr id="315" name="Group 125"/>
            <p:cNvGrpSpPr>
              <a:grpSpLocks/>
            </p:cNvGrpSpPr>
            <p:nvPr/>
          </p:nvGrpSpPr>
          <p:grpSpPr bwMode="auto">
            <a:xfrm>
              <a:off x="17220281" y="13891739"/>
              <a:ext cx="5366921" cy="10241280"/>
              <a:chOff x="3061" y="1344"/>
              <a:chExt cx="954" cy="1024"/>
            </a:xfrm>
          </p:grpSpPr>
          <p:sp>
            <p:nvSpPr>
              <p:cNvPr id="322" name="Oval 126"/>
              <p:cNvSpPr>
                <a:spLocks noChangeArrowheads="1"/>
              </p:cNvSpPr>
              <p:nvPr/>
            </p:nvSpPr>
            <p:spPr bwMode="auto">
              <a:xfrm>
                <a:off x="3062" y="2160"/>
                <a:ext cx="953" cy="20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3" name="Oval 127"/>
              <p:cNvSpPr>
                <a:spLocks noChangeArrowheads="1"/>
              </p:cNvSpPr>
              <p:nvPr/>
            </p:nvSpPr>
            <p:spPr bwMode="auto">
              <a:xfrm>
                <a:off x="3061" y="1344"/>
                <a:ext cx="953" cy="953"/>
              </a:xfrm>
              <a:prstGeom prst="ellipse">
                <a:avLst/>
              </a:prstGeom>
              <a:gradFill rotWithShape="1">
                <a:gsLst>
                  <a:gs pos="0">
                    <a:srgbClr val="A50021">
                      <a:gamma/>
                      <a:tint val="54118"/>
                      <a:invGamma/>
                    </a:srgbClr>
                  </a:gs>
                  <a:gs pos="100000">
                    <a:srgbClr val="A5002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4" name="Oval 128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681" cy="635"/>
              </a:xfrm>
              <a:prstGeom prst="ellipse">
                <a:avLst/>
              </a:prstGeom>
              <a:gradFill rotWithShape="1">
                <a:gsLst>
                  <a:gs pos="0">
                    <a:srgbClr val="A50021">
                      <a:gamma/>
                      <a:tint val="33725"/>
                      <a:invGamma/>
                    </a:srgbClr>
                  </a:gs>
                  <a:gs pos="100000">
                    <a:srgbClr val="A50021">
                      <a:alpha val="2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5" name="WordArt 1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48" y="1508"/>
                <a:ext cx="785" cy="64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재원에서 </a:t>
                </a:r>
                <a:endParaRPr lang="en-US" altLang="ko-KR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사별관리까지</a:t>
                </a:r>
                <a:endParaRPr lang="en-US" altLang="ko-KR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지속</a:t>
                </a:r>
                <a:r>
                  <a:rPr lang="en-US" altLang="ko-KR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&amp;</a:t>
                </a:r>
                <a:r>
                  <a:rPr lang="ko-KR" altLang="en-US" sz="7600" kern="10" dirty="0" err="1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심도있는</a:t>
                </a:r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 개입</a:t>
                </a:r>
                <a:endParaRPr lang="ko-KR" altLang="en-US" sz="7600" kern="10" dirty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</p:txBody>
          </p:sp>
        </p:grpSp>
        <p:grpSp>
          <p:nvGrpSpPr>
            <p:cNvPr id="316" name="Group 130"/>
            <p:cNvGrpSpPr>
              <a:grpSpLocks/>
            </p:cNvGrpSpPr>
            <p:nvPr/>
          </p:nvGrpSpPr>
          <p:grpSpPr bwMode="auto">
            <a:xfrm>
              <a:off x="25259409" y="8451059"/>
              <a:ext cx="5366921" cy="10241280"/>
              <a:chOff x="4513" y="799"/>
              <a:chExt cx="954" cy="1024"/>
            </a:xfrm>
          </p:grpSpPr>
          <p:sp>
            <p:nvSpPr>
              <p:cNvPr id="318" name="Oval 131"/>
              <p:cNvSpPr>
                <a:spLocks noChangeArrowheads="1"/>
              </p:cNvSpPr>
              <p:nvPr/>
            </p:nvSpPr>
            <p:spPr bwMode="auto">
              <a:xfrm>
                <a:off x="4514" y="1615"/>
                <a:ext cx="953" cy="20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100000">
                    <a:srgbClr val="C0C0C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9" name="Oval 132"/>
              <p:cNvSpPr>
                <a:spLocks noChangeArrowheads="1"/>
              </p:cNvSpPr>
              <p:nvPr/>
            </p:nvSpPr>
            <p:spPr bwMode="auto">
              <a:xfrm>
                <a:off x="4513" y="799"/>
                <a:ext cx="953" cy="95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0" name="Oval 133"/>
              <p:cNvSpPr>
                <a:spLocks noChangeArrowheads="1"/>
              </p:cNvSpPr>
              <p:nvPr/>
            </p:nvSpPr>
            <p:spPr bwMode="auto">
              <a:xfrm>
                <a:off x="4649" y="799"/>
                <a:ext cx="681" cy="635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33725"/>
                      <a:invGamma/>
                    </a:schemeClr>
                  </a:gs>
                  <a:gs pos="100000">
                    <a:schemeClr val="folHlink">
                      <a:alpha val="2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1" name="WordArt 1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67" y="1054"/>
                <a:ext cx="726" cy="45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환자와 가족 </a:t>
                </a:r>
                <a:endParaRPr lang="en-US" altLang="ko-KR" sz="7600" kern="1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  <a:p>
                <a:pPr algn="ctr"/>
                <a:r>
                  <a:rPr lang="ko-KR" altLang="en-US" sz="7600" kern="10" dirty="0" smtClean="0"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HY견고딕"/>
                    <a:ea typeface="HY견고딕"/>
                  </a:rPr>
                  <a:t>만족도 향상</a:t>
                </a:r>
                <a:endParaRPr lang="ko-KR" altLang="en-US" sz="7600" kern="10" dirty="0"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68686">
                        <a:alpha val="50000"/>
                      </a:srgbClr>
                    </a:outerShdw>
                  </a:effectLst>
                  <a:latin typeface="HY견고딕"/>
                  <a:ea typeface="HY견고딕"/>
                </a:endParaRPr>
              </a:p>
            </p:txBody>
          </p:sp>
        </p:grpSp>
        <p:sp>
          <p:nvSpPr>
            <p:cNvPr id="317" name="AutoShape 135"/>
            <p:cNvSpPr>
              <a:spLocks noChangeArrowheads="1"/>
            </p:cNvSpPr>
            <p:nvPr/>
          </p:nvSpPr>
          <p:spPr bwMode="auto">
            <a:xfrm rot="-1118741">
              <a:off x="5738217" y="30223781"/>
              <a:ext cx="25006252" cy="4990627"/>
            </a:xfrm>
            <a:prstGeom prst="rightArrow">
              <a:avLst>
                <a:gd name="adj1" fmla="val 54713"/>
                <a:gd name="adj2" fmla="val 88088"/>
              </a:avLst>
            </a:prstGeom>
            <a:gradFill rotWithShape="1">
              <a:gsLst>
                <a:gs pos="0">
                  <a:srgbClr val="18407B">
                    <a:gamma/>
                    <a:tint val="33725"/>
                    <a:invGamma/>
                    <a:alpha val="0"/>
                  </a:srgbClr>
                </a:gs>
                <a:gs pos="100000">
                  <a:srgbClr val="18407B">
                    <a:alpha val="5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Going Up</a:t>
              </a:r>
            </a:p>
          </p:txBody>
        </p:sp>
      </p:grpSp>
      <p:grpSp>
        <p:nvGrpSpPr>
          <p:cNvPr id="337" name="그룹 336"/>
          <p:cNvGrpSpPr>
            <a:grpSpLocks noChangeAspect="1"/>
          </p:cNvGrpSpPr>
          <p:nvPr/>
        </p:nvGrpSpPr>
        <p:grpSpPr>
          <a:xfrm>
            <a:off x="1134855" y="33261300"/>
            <a:ext cx="9780796" cy="8572500"/>
            <a:chOff x="506205" y="4729804"/>
            <a:chExt cx="9780796" cy="8722937"/>
          </a:xfrm>
        </p:grpSpPr>
        <p:sp>
          <p:nvSpPr>
            <p:cNvPr id="338" name="타원 337"/>
            <p:cNvSpPr/>
            <p:nvPr/>
          </p:nvSpPr>
          <p:spPr>
            <a:xfrm>
              <a:off x="578786" y="12514264"/>
              <a:ext cx="2467742" cy="73636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BBE0E3">
                    <a:shade val="67500"/>
                    <a:satMod val="11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39" name="Oval 4"/>
            <p:cNvSpPr>
              <a:spLocks noChangeArrowheads="1"/>
            </p:cNvSpPr>
            <p:nvPr/>
          </p:nvSpPr>
          <p:spPr bwMode="auto">
            <a:xfrm>
              <a:off x="506205" y="9148011"/>
              <a:ext cx="2612904" cy="3787035"/>
            </a:xfrm>
            <a:prstGeom prst="ellipse">
              <a:avLst/>
            </a:prstGeom>
            <a:solidFill>
              <a:srgbClr val="98AAC4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5944251" y="12708691"/>
              <a:ext cx="3454532" cy="744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32054" tIns="216027" rIns="432054" bIns="216027" rtlCol="0">
              <a:spAutoFit/>
            </a:bodyPr>
            <a:lstStyle/>
            <a:p>
              <a:endParaRPr lang="ko-KR" altLang="en-US" sz="2000" dirty="0"/>
            </a:p>
          </p:txBody>
        </p:sp>
        <p:sp>
          <p:nvSpPr>
            <p:cNvPr id="341" name="Oval 4"/>
            <p:cNvSpPr>
              <a:spLocks noChangeArrowheads="1"/>
            </p:cNvSpPr>
            <p:nvPr/>
          </p:nvSpPr>
          <p:spPr bwMode="auto">
            <a:xfrm>
              <a:off x="506205" y="4729804"/>
              <a:ext cx="2612904" cy="3787035"/>
            </a:xfrm>
            <a:prstGeom prst="ellipse">
              <a:avLst/>
            </a:prstGeom>
            <a:solidFill>
              <a:srgbClr val="98AAC4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342" name="직사각형 341"/>
            <p:cNvSpPr/>
            <p:nvPr/>
          </p:nvSpPr>
          <p:spPr>
            <a:xfrm>
              <a:off x="2393301" y="9884379"/>
              <a:ext cx="2104839" cy="241949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3" name="오른쪽 화살표 342"/>
            <p:cNvSpPr/>
            <p:nvPr/>
          </p:nvSpPr>
          <p:spPr>
            <a:xfrm>
              <a:off x="2828785" y="10305161"/>
              <a:ext cx="1596774" cy="1788322"/>
            </a:xfrm>
            <a:prstGeom prst="rightArrow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4" name="직사각형 343"/>
            <p:cNvSpPr/>
            <p:nvPr/>
          </p:nvSpPr>
          <p:spPr>
            <a:xfrm>
              <a:off x="2393301" y="5466172"/>
              <a:ext cx="2104839" cy="241949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5" name="오른쪽 화살표 344"/>
            <p:cNvSpPr/>
            <p:nvPr/>
          </p:nvSpPr>
          <p:spPr>
            <a:xfrm>
              <a:off x="2828785" y="5781758"/>
              <a:ext cx="1596774" cy="1788322"/>
            </a:xfrm>
            <a:prstGeom prst="rightArrow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6" name="타원 345"/>
            <p:cNvSpPr/>
            <p:nvPr/>
          </p:nvSpPr>
          <p:spPr>
            <a:xfrm>
              <a:off x="578786" y="8096057"/>
              <a:ext cx="2467742" cy="73636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BBE0E3">
                    <a:shade val="67500"/>
                    <a:satMod val="11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grpSp>
          <p:nvGrpSpPr>
            <p:cNvPr id="347" name="그룹 25"/>
            <p:cNvGrpSpPr/>
            <p:nvPr/>
          </p:nvGrpSpPr>
          <p:grpSpPr>
            <a:xfrm>
              <a:off x="651366" y="4940195"/>
              <a:ext cx="2322582" cy="3366253"/>
              <a:chOff x="5429256" y="2000240"/>
              <a:chExt cx="2286017" cy="2286016"/>
            </a:xfrm>
          </p:grpSpPr>
          <p:sp>
            <p:nvSpPr>
              <p:cNvPr id="361" name="Oval 4"/>
              <p:cNvSpPr>
                <a:spLocks noChangeArrowheads="1"/>
              </p:cNvSpPr>
              <p:nvPr/>
            </p:nvSpPr>
            <p:spPr bwMode="auto">
              <a:xfrm>
                <a:off x="5429256" y="2000240"/>
                <a:ext cx="2286017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5500694" y="2071678"/>
                <a:ext cx="2143140" cy="2143139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47451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</p:grpSp>
        <p:grpSp>
          <p:nvGrpSpPr>
            <p:cNvPr id="348" name="그룹 31"/>
            <p:cNvGrpSpPr/>
            <p:nvPr/>
          </p:nvGrpSpPr>
          <p:grpSpPr>
            <a:xfrm>
              <a:off x="651366" y="9358402"/>
              <a:ext cx="2322582" cy="3366253"/>
              <a:chOff x="5429256" y="2000240"/>
              <a:chExt cx="2286017" cy="2286016"/>
            </a:xfrm>
          </p:grpSpPr>
          <p:sp>
            <p:nvSpPr>
              <p:cNvPr id="359" name="Oval 4"/>
              <p:cNvSpPr>
                <a:spLocks noChangeArrowheads="1"/>
              </p:cNvSpPr>
              <p:nvPr/>
            </p:nvSpPr>
            <p:spPr bwMode="auto">
              <a:xfrm>
                <a:off x="5429256" y="2000240"/>
                <a:ext cx="2286017" cy="2286016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  <p:sp>
            <p:nvSpPr>
              <p:cNvPr id="360" name="Oval 4"/>
              <p:cNvSpPr>
                <a:spLocks noChangeArrowheads="1"/>
              </p:cNvSpPr>
              <p:nvPr/>
            </p:nvSpPr>
            <p:spPr bwMode="auto">
              <a:xfrm>
                <a:off x="5500694" y="2071678"/>
                <a:ext cx="2143140" cy="2143139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47451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sz="2000"/>
              </a:p>
            </p:txBody>
          </p:sp>
        </p:grp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>
              <a:off x="1014269" y="9463598"/>
              <a:ext cx="1596774" cy="16831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pic>
          <p:nvPicPr>
            <p:cNvPr id="350" name="Picture 4" descr="C:\Documents and Settings\HANA\바탕 화면\김성태\업무\파워포인트\자료\그림3.png"/>
            <p:cNvPicPr>
              <a:picLocks noChangeAspect="1" noChangeArrowheads="1"/>
            </p:cNvPicPr>
            <p:nvPr/>
          </p:nvPicPr>
          <p:blipFill>
            <a:blip r:embed="rId9" cstate="print"/>
            <a:srcRect b="49816"/>
            <a:stretch>
              <a:fillRect/>
            </a:stretch>
          </p:blipFill>
          <p:spPr bwMode="auto">
            <a:xfrm rot="10800000">
              <a:off x="712204" y="11041529"/>
              <a:ext cx="2185468" cy="1589598"/>
            </a:xfrm>
            <a:prstGeom prst="rect">
              <a:avLst/>
            </a:prstGeom>
            <a:noFill/>
          </p:spPr>
        </p:pic>
        <p:sp>
          <p:nvSpPr>
            <p:cNvPr id="351" name="Oval 118"/>
            <p:cNvSpPr>
              <a:spLocks noChangeArrowheads="1"/>
            </p:cNvSpPr>
            <p:nvPr/>
          </p:nvSpPr>
          <p:spPr bwMode="auto">
            <a:xfrm>
              <a:off x="1014269" y="5045390"/>
              <a:ext cx="1596774" cy="16831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/>
            </a:p>
          </p:txBody>
        </p:sp>
        <p:sp>
          <p:nvSpPr>
            <p:cNvPr id="352" name="타원 351"/>
            <p:cNvSpPr/>
            <p:nvPr/>
          </p:nvSpPr>
          <p:spPr>
            <a:xfrm>
              <a:off x="723947" y="10831139"/>
              <a:ext cx="2177419" cy="385704"/>
            </a:xfrm>
            <a:prstGeom prst="ellipse">
              <a:avLst/>
            </a:prstGeom>
            <a:gradFill flip="none" rotWithShape="1">
              <a:gsLst>
                <a:gs pos="0">
                  <a:srgbClr val="1A2E7B"/>
                </a:gs>
                <a:gs pos="50000">
                  <a:srgbClr val="8298B8"/>
                </a:gs>
                <a:gs pos="100000">
                  <a:srgbClr val="98AAC4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54" tIns="216027" rIns="432054" bIns="216027"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53" name="직사각형 352"/>
            <p:cNvSpPr/>
            <p:nvPr/>
          </p:nvSpPr>
          <p:spPr>
            <a:xfrm>
              <a:off x="650227" y="10960411"/>
              <a:ext cx="2348913" cy="1051826"/>
            </a:xfrm>
            <a:prstGeom prst="rect">
              <a:avLst/>
            </a:prstGeom>
            <a:noFill/>
            <a:effectLst>
              <a:outerShdw blurRad="50800" dist="12700" dir="5400000" algn="t" rotWithShape="0">
                <a:prstClr val="black">
                  <a:alpha val="90000"/>
                </a:prstClr>
              </a:outerShdw>
            </a:effectLst>
          </p:spPr>
          <p:txBody>
            <a:bodyPr wrap="none" lIns="432054" tIns="216027" rIns="432054" bIns="216027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체계적 </a:t>
              </a:r>
              <a:endPara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봉사</a:t>
              </a:r>
              <a:r>
                <a:rPr lang="en-US" altLang="ko-KR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system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4" name="Rectangle 52"/>
            <p:cNvSpPr>
              <a:spLocks noChangeArrowheads="1"/>
            </p:cNvSpPr>
            <p:nvPr/>
          </p:nvSpPr>
          <p:spPr bwMode="auto">
            <a:xfrm>
              <a:off x="4570720" y="9882046"/>
              <a:ext cx="5659129" cy="2842610"/>
            </a:xfrm>
            <a:prstGeom prst="rect">
              <a:avLst/>
            </a:prstGeom>
            <a:gradFill flip="none" rotWithShape="1">
              <a:gsLst>
                <a:gs pos="0">
                  <a:srgbClr val="6187FF">
                    <a:gamma/>
                    <a:tint val="33725"/>
                    <a:invGamma/>
                  </a:srgbClr>
                </a:gs>
                <a:gs pos="100000">
                  <a:srgbClr val="6187FF"/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355" name="Picture 4" descr="C:\Documents and Settings\HANA\바탕 화면\김성태\업무\파워포인트\자료\그림3.png"/>
            <p:cNvPicPr>
              <a:picLocks noChangeAspect="1" noChangeArrowheads="1"/>
            </p:cNvPicPr>
            <p:nvPr/>
          </p:nvPicPr>
          <p:blipFill>
            <a:blip r:embed="rId9" cstate="print"/>
            <a:srcRect b="49816"/>
            <a:stretch>
              <a:fillRect/>
            </a:stretch>
          </p:blipFill>
          <p:spPr bwMode="auto">
            <a:xfrm rot="10800000">
              <a:off x="712204" y="6623322"/>
              <a:ext cx="2185468" cy="1589598"/>
            </a:xfrm>
            <a:prstGeom prst="rect">
              <a:avLst/>
            </a:prstGeom>
            <a:noFill/>
          </p:spPr>
        </p:pic>
        <p:sp>
          <p:nvSpPr>
            <p:cNvPr id="356" name="직사각형 355"/>
            <p:cNvSpPr/>
            <p:nvPr/>
          </p:nvSpPr>
          <p:spPr>
            <a:xfrm>
              <a:off x="763335" y="6617466"/>
              <a:ext cx="2030448" cy="1051826"/>
            </a:xfrm>
            <a:prstGeom prst="rect">
              <a:avLst/>
            </a:prstGeom>
            <a:noFill/>
            <a:effectLst>
              <a:outerShdw blurRad="50800" dist="12700" dir="5400000" algn="t" rotWithShape="0">
                <a:prstClr val="black">
                  <a:alpha val="90000"/>
                </a:prstClr>
              </a:outerShdw>
            </a:effectLst>
          </p:spPr>
          <p:txBody>
            <a:bodyPr wrap="square" lIns="432054" tIns="216027" rIns="432054" bIns="216027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자원봉사자 회의</a:t>
              </a:r>
              <a:endPara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7" name="직사각형 356"/>
            <p:cNvSpPr/>
            <p:nvPr/>
          </p:nvSpPr>
          <p:spPr>
            <a:xfrm>
              <a:off x="4519475" y="9904690"/>
              <a:ext cx="5138875" cy="2282933"/>
            </a:xfrm>
            <a:prstGeom prst="rect">
              <a:avLst/>
            </a:prstGeom>
          </p:spPr>
          <p:txBody>
            <a:bodyPr wrap="square" lIns="432054" tIns="216027" rIns="432054" bIns="216027">
              <a:spAutoFit/>
            </a:bodyPr>
            <a:lstStyle/>
            <a:p>
              <a:pPr marL="1620203" indent="-1620203" algn="l">
                <a:lnSpc>
                  <a:spcPct val="150000"/>
                </a:lnSpc>
              </a:pP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.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환자와 가족의 긍정적 </a:t>
              </a: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feedback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을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>
                <a:lnSpc>
                  <a:spcPct val="150000"/>
                </a:lnSpc>
              </a:pP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 통한 자원봉사활동의 동기강화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>
                <a:lnSpc>
                  <a:spcPct val="150000"/>
                </a:lnSpc>
              </a:pPr>
              <a:r>
                <a:rPr lang="en-US" altLang="ko-KR" sz="2000" b="0" dirty="0" smtClean="0">
                  <a:latin typeface="HY헤드라인M" pitchFamily="18" charset="-127"/>
                  <a:ea typeface="HY헤드라인M" pitchFamily="18" charset="-127"/>
                </a:rPr>
                <a:t>.</a:t>
              </a: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지속적이고 질 높은 호스피스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>
                <a:lnSpc>
                  <a:spcPct val="150000"/>
                </a:lnSpc>
              </a:pPr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 팀원으로서의 역할 강화</a:t>
              </a:r>
              <a:endParaRPr lang="ko-KR" altLang="en-US" sz="20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8" name="Rectangle 52"/>
            <p:cNvSpPr>
              <a:spLocks noChangeArrowheads="1"/>
            </p:cNvSpPr>
            <p:nvPr/>
          </p:nvSpPr>
          <p:spPr bwMode="auto">
            <a:xfrm>
              <a:off x="4570721" y="5466173"/>
              <a:ext cx="5716280" cy="2419494"/>
            </a:xfrm>
            <a:prstGeom prst="rect">
              <a:avLst/>
            </a:prstGeom>
            <a:gradFill flip="none" rotWithShape="1">
              <a:gsLst>
                <a:gs pos="0">
                  <a:srgbClr val="6187FF">
                    <a:gamma/>
                    <a:tint val="33725"/>
                    <a:invGamma/>
                  </a:srgbClr>
                </a:gs>
                <a:gs pos="100000">
                  <a:srgbClr val="6187FF"/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432054" tIns="216027" rIns="432054" bIns="216027" anchor="ctr"/>
            <a:lstStyle/>
            <a:p>
              <a:pPr marL="1620203" indent="-1620203" algn="l"/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자원봉사자의 자발적 참여 증가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/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/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임원자원봉사자를 통한 기관과 봉사자 중재</a:t>
              </a: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>
                <a:buAutoNum type="arabicPeriod"/>
              </a:pPr>
              <a:endParaRPr lang="en-US" altLang="ko-KR" sz="2000" b="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marL="1620203" indent="-1620203" algn="l"/>
              <a:r>
                <a:rPr lang="ko-KR" altLang="en-US" sz="2000" b="0" dirty="0" smtClean="0">
                  <a:latin typeface="HY헤드라인M" pitchFamily="18" charset="-127"/>
                  <a:ea typeface="HY헤드라인M" pitchFamily="18" charset="-127"/>
                </a:rPr>
                <a:t>자발적 업무분장을 통한 헌신과 소속감 강화</a:t>
              </a:r>
              <a:endParaRPr lang="ko-KR" altLang="en-US" sz="20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64" name="직사각형 363"/>
          <p:cNvSpPr/>
          <p:nvPr/>
        </p:nvSpPr>
        <p:spPr>
          <a:xfrm>
            <a:off x="2385799" y="15550089"/>
            <a:ext cx="2078005" cy="805605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사업효과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5" name="모서리가 둥근 직사각형 364"/>
          <p:cNvSpPr/>
          <p:nvPr/>
        </p:nvSpPr>
        <p:spPr bwMode="auto">
          <a:xfrm>
            <a:off x="685800" y="15887700"/>
            <a:ext cx="10401300" cy="26403300"/>
          </a:xfrm>
          <a:prstGeom prst="round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2" name="원통 371"/>
          <p:cNvSpPr/>
          <p:nvPr/>
        </p:nvSpPr>
        <p:spPr>
          <a:xfrm>
            <a:off x="15810434" y="36728598"/>
            <a:ext cx="467417" cy="4705152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pSp>
        <p:nvGrpSpPr>
          <p:cNvPr id="373" name="그룹 9"/>
          <p:cNvGrpSpPr/>
          <p:nvPr/>
        </p:nvGrpSpPr>
        <p:grpSpPr>
          <a:xfrm>
            <a:off x="12850125" y="30175201"/>
            <a:ext cx="6328932" cy="6847519"/>
            <a:chOff x="2786049" y="1387991"/>
            <a:chExt cx="2901861" cy="3326893"/>
          </a:xfrm>
        </p:grpSpPr>
        <p:sp>
          <p:nvSpPr>
            <p:cNvPr id="374" name="자유형 373"/>
            <p:cNvSpPr/>
            <p:nvPr/>
          </p:nvSpPr>
          <p:spPr>
            <a:xfrm>
              <a:off x="3052040" y="1998855"/>
              <a:ext cx="2635870" cy="2716029"/>
            </a:xfrm>
            <a:custGeom>
              <a:avLst/>
              <a:gdLst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4578" h="2071702">
                  <a:moveTo>
                    <a:pt x="0" y="631040"/>
                  </a:moveTo>
                  <a:lnTo>
                    <a:pt x="631040" y="0"/>
                  </a:lnTo>
                  <a:lnTo>
                    <a:pt x="1583538" y="0"/>
                  </a:lnTo>
                  <a:lnTo>
                    <a:pt x="2214577" y="631041"/>
                  </a:lnTo>
                  <a:cubicBezTo>
                    <a:pt x="2214577" y="900915"/>
                    <a:pt x="2214578" y="1170788"/>
                    <a:pt x="2214578" y="1440662"/>
                  </a:cubicBezTo>
                  <a:lnTo>
                    <a:pt x="1583537" y="2071701"/>
                  </a:lnTo>
                  <a:lnTo>
                    <a:pt x="631040" y="2071702"/>
                  </a:lnTo>
                  <a:lnTo>
                    <a:pt x="0" y="1440662"/>
                  </a:lnTo>
                  <a:lnTo>
                    <a:pt x="0" y="631040"/>
                  </a:lnTo>
                  <a:close/>
                </a:path>
              </a:pathLst>
            </a:custGeom>
            <a:gradFill>
              <a:gsLst>
                <a:gs pos="0">
                  <a:srgbClr val="760000"/>
                </a:gs>
                <a:gs pos="100000">
                  <a:srgbClr val="C00000"/>
                </a:gs>
              </a:gsLst>
              <a:lin ang="15600000"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800" dirty="0"/>
            </a:p>
          </p:txBody>
        </p:sp>
        <p:sp>
          <p:nvSpPr>
            <p:cNvPr id="375" name="자유형 374"/>
            <p:cNvSpPr/>
            <p:nvPr/>
          </p:nvSpPr>
          <p:spPr>
            <a:xfrm>
              <a:off x="2786049" y="1387991"/>
              <a:ext cx="2511327" cy="2500013"/>
            </a:xfrm>
            <a:custGeom>
              <a:avLst/>
              <a:gdLst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1583537 w 2214578"/>
                <a:gd name="connsiteY5" fmla="*/ 2071701 h 2071702"/>
                <a:gd name="connsiteX6" fmla="*/ 631040 w 2214578"/>
                <a:gd name="connsiteY6" fmla="*/ 2071702 h 2071702"/>
                <a:gd name="connsiteX7" fmla="*/ 0 w 2214578"/>
                <a:gd name="connsiteY7" fmla="*/ 1440662 h 2071702"/>
                <a:gd name="connsiteX8" fmla="*/ 0 w 2214578"/>
                <a:gd name="connsiteY8" fmla="*/ 631040 h 2071702"/>
                <a:gd name="connsiteX0" fmla="*/ 0 w 2214578"/>
                <a:gd name="connsiteY0" fmla="*/ 631040 h 2071702"/>
                <a:gd name="connsiteX1" fmla="*/ 631040 w 2214578"/>
                <a:gd name="connsiteY1" fmla="*/ 0 h 2071702"/>
                <a:gd name="connsiteX2" fmla="*/ 1583538 w 2214578"/>
                <a:gd name="connsiteY2" fmla="*/ 0 h 2071702"/>
                <a:gd name="connsiteX3" fmla="*/ 2214577 w 2214578"/>
                <a:gd name="connsiteY3" fmla="*/ 631041 h 2071702"/>
                <a:gd name="connsiteX4" fmla="*/ 2214578 w 2214578"/>
                <a:gd name="connsiteY4" fmla="*/ 1440662 h 2071702"/>
                <a:gd name="connsiteX5" fmla="*/ 631040 w 2214578"/>
                <a:gd name="connsiteY5" fmla="*/ 2071702 h 2071702"/>
                <a:gd name="connsiteX6" fmla="*/ 0 w 2214578"/>
                <a:gd name="connsiteY6" fmla="*/ 1440662 h 2071702"/>
                <a:gd name="connsiteX7" fmla="*/ 0 w 2214578"/>
                <a:gd name="connsiteY7" fmla="*/ 631040 h 2071702"/>
                <a:gd name="connsiteX0" fmla="*/ 0 w 2214578"/>
                <a:gd name="connsiteY0" fmla="*/ 631040 h 1440662"/>
                <a:gd name="connsiteX1" fmla="*/ 631040 w 2214578"/>
                <a:gd name="connsiteY1" fmla="*/ 0 h 1440662"/>
                <a:gd name="connsiteX2" fmla="*/ 1583538 w 2214578"/>
                <a:gd name="connsiteY2" fmla="*/ 0 h 1440662"/>
                <a:gd name="connsiteX3" fmla="*/ 2214577 w 2214578"/>
                <a:gd name="connsiteY3" fmla="*/ 631041 h 1440662"/>
                <a:gd name="connsiteX4" fmla="*/ 2214578 w 2214578"/>
                <a:gd name="connsiteY4" fmla="*/ 1440662 h 1440662"/>
                <a:gd name="connsiteX5" fmla="*/ 0 w 2214578"/>
                <a:gd name="connsiteY5" fmla="*/ 1440662 h 1440662"/>
                <a:gd name="connsiteX6" fmla="*/ 0 w 2214578"/>
                <a:gd name="connsiteY6" fmla="*/ 631040 h 1440662"/>
                <a:gd name="connsiteX0" fmla="*/ 0 w 2214577"/>
                <a:gd name="connsiteY0" fmla="*/ 631040 h 1440662"/>
                <a:gd name="connsiteX1" fmla="*/ 631040 w 2214577"/>
                <a:gd name="connsiteY1" fmla="*/ 0 h 1440662"/>
                <a:gd name="connsiteX2" fmla="*/ 1583538 w 2214577"/>
                <a:gd name="connsiteY2" fmla="*/ 0 h 1440662"/>
                <a:gd name="connsiteX3" fmla="*/ 2214577 w 2214577"/>
                <a:gd name="connsiteY3" fmla="*/ 631041 h 1440662"/>
                <a:gd name="connsiteX4" fmla="*/ 0 w 2214577"/>
                <a:gd name="connsiteY4" fmla="*/ 1440662 h 1440662"/>
                <a:gd name="connsiteX5" fmla="*/ 0 w 2214577"/>
                <a:gd name="connsiteY5" fmla="*/ 631040 h 1440662"/>
                <a:gd name="connsiteX0" fmla="*/ 0 w 2214577"/>
                <a:gd name="connsiteY0" fmla="*/ 631040 h 1440662"/>
                <a:gd name="connsiteX1" fmla="*/ 631040 w 2214577"/>
                <a:gd name="connsiteY1" fmla="*/ 0 h 1440662"/>
                <a:gd name="connsiteX2" fmla="*/ 1583538 w 2214577"/>
                <a:gd name="connsiteY2" fmla="*/ 0 h 1440662"/>
                <a:gd name="connsiteX3" fmla="*/ 2214577 w 2214577"/>
                <a:gd name="connsiteY3" fmla="*/ 631041 h 1440662"/>
                <a:gd name="connsiteX4" fmla="*/ 0 w 2214577"/>
                <a:gd name="connsiteY4" fmla="*/ 1440662 h 1440662"/>
                <a:gd name="connsiteX5" fmla="*/ 0 w 2214577"/>
                <a:gd name="connsiteY5" fmla="*/ 631040 h 1440662"/>
                <a:gd name="connsiteX0" fmla="*/ 0 w 2214577"/>
                <a:gd name="connsiteY0" fmla="*/ 631040 h 1440662"/>
                <a:gd name="connsiteX1" fmla="*/ 631040 w 2214577"/>
                <a:gd name="connsiteY1" fmla="*/ 0 h 1440662"/>
                <a:gd name="connsiteX2" fmla="*/ 1583538 w 2214577"/>
                <a:gd name="connsiteY2" fmla="*/ 0 h 1440662"/>
                <a:gd name="connsiteX3" fmla="*/ 2214577 w 2214577"/>
                <a:gd name="connsiteY3" fmla="*/ 631041 h 1440662"/>
                <a:gd name="connsiteX4" fmla="*/ 0 w 2214577"/>
                <a:gd name="connsiteY4" fmla="*/ 1440662 h 1440662"/>
                <a:gd name="connsiteX5" fmla="*/ 0 w 2214577"/>
                <a:gd name="connsiteY5" fmla="*/ 631040 h 1440662"/>
                <a:gd name="connsiteX0" fmla="*/ 0 w 2214577"/>
                <a:gd name="connsiteY0" fmla="*/ 631040 h 1440662"/>
                <a:gd name="connsiteX1" fmla="*/ 631040 w 2214577"/>
                <a:gd name="connsiteY1" fmla="*/ 0 h 1440662"/>
                <a:gd name="connsiteX2" fmla="*/ 1583538 w 2214577"/>
                <a:gd name="connsiteY2" fmla="*/ 0 h 1440662"/>
                <a:gd name="connsiteX3" fmla="*/ 2214577 w 2214577"/>
                <a:gd name="connsiteY3" fmla="*/ 631041 h 1440662"/>
                <a:gd name="connsiteX4" fmla="*/ 0 w 2214577"/>
                <a:gd name="connsiteY4" fmla="*/ 1440662 h 1440662"/>
                <a:gd name="connsiteX5" fmla="*/ 0 w 2214577"/>
                <a:gd name="connsiteY5" fmla="*/ 631040 h 1440662"/>
                <a:gd name="connsiteX0" fmla="*/ 0 w 1916539"/>
                <a:gd name="connsiteY0" fmla="*/ 631040 h 1440662"/>
                <a:gd name="connsiteX1" fmla="*/ 631040 w 1916539"/>
                <a:gd name="connsiteY1" fmla="*/ 0 h 1440662"/>
                <a:gd name="connsiteX2" fmla="*/ 1583538 w 1916539"/>
                <a:gd name="connsiteY2" fmla="*/ 0 h 1440662"/>
                <a:gd name="connsiteX3" fmla="*/ 1916539 w 1916539"/>
                <a:gd name="connsiteY3" fmla="*/ 358454 h 1440662"/>
                <a:gd name="connsiteX4" fmla="*/ 0 w 1916539"/>
                <a:gd name="connsiteY4" fmla="*/ 1440662 h 1440662"/>
                <a:gd name="connsiteX5" fmla="*/ 0 w 1916539"/>
                <a:gd name="connsiteY5" fmla="*/ 631040 h 1440662"/>
                <a:gd name="connsiteX0" fmla="*/ 0 w 1916539"/>
                <a:gd name="connsiteY0" fmla="*/ 631040 h 1440662"/>
                <a:gd name="connsiteX1" fmla="*/ 631040 w 1916539"/>
                <a:gd name="connsiteY1" fmla="*/ 0 h 1440662"/>
                <a:gd name="connsiteX2" fmla="*/ 1583538 w 1916539"/>
                <a:gd name="connsiteY2" fmla="*/ 0 h 1440662"/>
                <a:gd name="connsiteX3" fmla="*/ 1916539 w 1916539"/>
                <a:gd name="connsiteY3" fmla="*/ 358454 h 1440662"/>
                <a:gd name="connsiteX4" fmla="*/ 0 w 1916539"/>
                <a:gd name="connsiteY4" fmla="*/ 1440662 h 1440662"/>
                <a:gd name="connsiteX5" fmla="*/ 0 w 1916539"/>
                <a:gd name="connsiteY5" fmla="*/ 631040 h 1440662"/>
                <a:gd name="connsiteX0" fmla="*/ 0 w 1916539"/>
                <a:gd name="connsiteY0" fmla="*/ 631040 h 1440662"/>
                <a:gd name="connsiteX1" fmla="*/ 631040 w 1916539"/>
                <a:gd name="connsiteY1" fmla="*/ 0 h 1440662"/>
                <a:gd name="connsiteX2" fmla="*/ 1583538 w 1916539"/>
                <a:gd name="connsiteY2" fmla="*/ 0 h 1440662"/>
                <a:gd name="connsiteX3" fmla="*/ 1916539 w 1916539"/>
                <a:gd name="connsiteY3" fmla="*/ 358454 h 1440662"/>
                <a:gd name="connsiteX4" fmla="*/ 0 w 1916539"/>
                <a:gd name="connsiteY4" fmla="*/ 1440662 h 1440662"/>
                <a:gd name="connsiteX5" fmla="*/ 0 w 1916539"/>
                <a:gd name="connsiteY5" fmla="*/ 631040 h 144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539" h="1440662">
                  <a:moveTo>
                    <a:pt x="0" y="631040"/>
                  </a:moveTo>
                  <a:lnTo>
                    <a:pt x="631040" y="0"/>
                  </a:lnTo>
                  <a:lnTo>
                    <a:pt x="1583538" y="0"/>
                  </a:lnTo>
                  <a:lnTo>
                    <a:pt x="1916539" y="358454"/>
                  </a:lnTo>
                  <a:cubicBezTo>
                    <a:pt x="889357" y="376867"/>
                    <a:pt x="728923" y="510224"/>
                    <a:pt x="0" y="1440662"/>
                  </a:cubicBezTo>
                  <a:lnTo>
                    <a:pt x="0" y="631040"/>
                  </a:lnTo>
                  <a:close/>
                </a:path>
              </a:pathLst>
            </a:custGeom>
            <a:gradFill>
              <a:gsLst>
                <a:gs pos="0">
                  <a:srgbClr val="FFB3B3">
                    <a:alpha val="21000"/>
                  </a:srgbClr>
                </a:gs>
                <a:gs pos="100000">
                  <a:srgbClr val="FFB3B3">
                    <a:alpha val="49000"/>
                  </a:srgbClr>
                </a:gs>
              </a:gsLst>
              <a:lin ang="108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/>
            </a:p>
          </p:txBody>
        </p:sp>
        <p:sp>
          <p:nvSpPr>
            <p:cNvPr id="377" name="타원 376"/>
            <p:cNvSpPr/>
            <p:nvPr/>
          </p:nvSpPr>
          <p:spPr>
            <a:xfrm>
              <a:off x="4214810" y="207167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78" name="타원 8"/>
            <p:cNvSpPr/>
            <p:nvPr/>
          </p:nvSpPr>
          <p:spPr>
            <a:xfrm>
              <a:off x="4214810" y="457200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68" name="모서리가 둥근 직사각형 367"/>
          <p:cNvSpPr/>
          <p:nvPr/>
        </p:nvSpPr>
        <p:spPr>
          <a:xfrm>
            <a:off x="19082281" y="29523883"/>
            <a:ext cx="12464519" cy="4705152"/>
          </a:xfrm>
          <a:prstGeom prst="round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호스피스 자원봉사자는 호스피스 서비스 질 향상을 위해 매우 중요한 팀원</a:t>
            </a:r>
            <a:endParaRPr lang="en-US" altLang="ko-KR" sz="2400" b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이에</a:t>
            </a: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기관과 자원봉사의</a:t>
            </a: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win-win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을 위한 자원봉사자 </a:t>
            </a: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motivation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을 위한 프로그램 운영은 호스피스 서비스 질향상에 매우 중요</a:t>
            </a:r>
            <a:endParaRPr lang="en-US" altLang="ko-KR" sz="2400" b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19082350" y="36434575"/>
            <a:ext cx="12308644" cy="3234792"/>
          </a:xfrm>
          <a:prstGeom prst="round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자원봉사관리 체계 도입이 만</a:t>
            </a: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년이 되지 않음</a:t>
            </a:r>
            <a:endParaRPr lang="en-US" altLang="ko-KR" sz="2400" b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F/U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과 검증된 효과평가 실시 </a:t>
            </a:r>
            <a:endParaRPr lang="en-US" altLang="ko-KR" sz="2400" b="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객관적이고 명확한 결과도출을 통한 프로그램 보완</a:t>
            </a:r>
            <a:endParaRPr lang="ko-KR" altLang="en-US" sz="2400" b="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0" name="Freeform 3"/>
          <p:cNvSpPr>
            <a:spLocks/>
          </p:cNvSpPr>
          <p:nvPr/>
        </p:nvSpPr>
        <p:spPr bwMode="gray">
          <a:xfrm>
            <a:off x="19705573" y="28641667"/>
            <a:ext cx="5539690" cy="924686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432054" tIns="216027" rIns="432054" bIns="216027" anchor="ctr"/>
          <a:lstStyle/>
          <a:p>
            <a:pPr algn="ctr"/>
            <a:r>
              <a:rPr lang="ko-KR" altLang="en-US" sz="240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결   </a:t>
            </a:r>
            <a:r>
              <a:rPr lang="ko-KR" altLang="en-US" sz="240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론</a:t>
            </a:r>
            <a:endParaRPr lang="ko-KR" altLang="en-US" sz="240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1" name="Freeform 51"/>
          <p:cNvSpPr>
            <a:spLocks/>
          </p:cNvSpPr>
          <p:nvPr/>
        </p:nvSpPr>
        <p:spPr bwMode="gray">
          <a:xfrm>
            <a:off x="19393963" y="35552359"/>
            <a:ext cx="5799431" cy="924686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1" y="283"/>
              </a:cxn>
              <a:cxn ang="0">
                <a:pos x="880" y="283"/>
              </a:cxn>
              <a:cxn ang="0">
                <a:pos x="880" y="106"/>
              </a:cxn>
              <a:cxn ang="0">
                <a:pos x="742" y="4"/>
              </a:cxn>
              <a:cxn ang="0">
                <a:pos x="140" y="4"/>
              </a:cxn>
              <a:cxn ang="0">
                <a:pos x="1" y="1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lIns="432054" tIns="216027" rIns="432054" bIns="216027" anchor="ctr"/>
          <a:lstStyle/>
          <a:p>
            <a:pPr algn="ctr"/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향후과제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9" name="직사각형 378"/>
          <p:cNvSpPr/>
          <p:nvPr/>
        </p:nvSpPr>
        <p:spPr bwMode="auto">
          <a:xfrm>
            <a:off x="21316950" y="40805100"/>
            <a:ext cx="10058400" cy="1657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0" name="직사각형 379"/>
          <p:cNvSpPr/>
          <p:nvPr/>
        </p:nvSpPr>
        <p:spPr>
          <a:xfrm>
            <a:off x="13566350" y="32588912"/>
            <a:ext cx="526297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600" b="0" dirty="0" smtClean="0">
                <a:solidFill>
                  <a:schemeClr val="bg1"/>
                </a:solidFill>
                <a:latin typeface="Impact" pitchFamily="34" charset="0"/>
                <a:ea typeface="휴먼둥근헤드라인" pitchFamily="18" charset="-127"/>
              </a:rPr>
              <a:t>호스피스</a:t>
            </a:r>
            <a:endParaRPr lang="en-US" altLang="ko-KR" sz="6600" b="0" dirty="0" smtClean="0">
              <a:solidFill>
                <a:schemeClr val="bg1"/>
              </a:solidFill>
              <a:latin typeface="Impact" pitchFamily="34" charset="0"/>
              <a:ea typeface="휴먼둥근헤드라인" pitchFamily="18" charset="-127"/>
            </a:endParaRPr>
          </a:p>
          <a:p>
            <a:pPr algn="ctr"/>
            <a:r>
              <a:rPr lang="ko-KR" altLang="en-US" sz="6600" b="0" dirty="0" smtClean="0">
                <a:solidFill>
                  <a:schemeClr val="bg1"/>
                </a:solidFill>
                <a:latin typeface="Impact" pitchFamily="34" charset="0"/>
                <a:ea typeface="휴먼둥근헤드라인" pitchFamily="18" charset="-127"/>
              </a:rPr>
              <a:t>자원봉사활동</a:t>
            </a:r>
            <a:endParaRPr lang="en-US" altLang="ko-KR" sz="6600" b="0" dirty="0" smtClean="0">
              <a:solidFill>
                <a:schemeClr val="bg1"/>
              </a:solidFill>
              <a:latin typeface="Impact" pitchFamily="34" charset="0"/>
              <a:ea typeface="휴먼둥근헤드라인" pitchFamily="18" charset="-127"/>
            </a:endParaRPr>
          </a:p>
          <a:p>
            <a:pPr algn="ctr"/>
            <a:r>
              <a:rPr lang="ko-KR" altLang="en-US" sz="6600" b="0" dirty="0" smtClean="0">
                <a:solidFill>
                  <a:schemeClr val="bg1"/>
                </a:solidFill>
                <a:latin typeface="Impact" pitchFamily="34" charset="0"/>
                <a:ea typeface="휴먼둥근헤드라인" pitchFamily="18" charset="-127"/>
              </a:rPr>
              <a:t>활성화</a:t>
            </a:r>
            <a:endParaRPr lang="en-US" altLang="ko-KR" sz="6600" b="0" dirty="0">
              <a:solidFill>
                <a:schemeClr val="bg1"/>
              </a:solidFill>
              <a:latin typeface="Impact" pitchFamily="34" charset="0"/>
              <a:ea typeface="휴먼둥근헤드라인" pitchFamily="18" charset="-127"/>
            </a:endParaRPr>
          </a:p>
        </p:txBody>
      </p:sp>
      <p:sp>
        <p:nvSpPr>
          <p:cNvPr id="382" name="모서리가 둥근 직사각형 381"/>
          <p:cNvSpPr/>
          <p:nvPr/>
        </p:nvSpPr>
        <p:spPr bwMode="auto">
          <a:xfrm>
            <a:off x="11772900" y="27946350"/>
            <a:ext cx="20631150" cy="14230350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3" name="직사각형 382"/>
          <p:cNvSpPr/>
          <p:nvPr/>
        </p:nvSpPr>
        <p:spPr>
          <a:xfrm>
            <a:off x="13891414" y="27723039"/>
            <a:ext cx="3184077" cy="805605"/>
          </a:xfrm>
          <a:prstGeom prst="rect">
            <a:avLst/>
          </a:prstGeom>
          <a:solidFill>
            <a:srgbClr val="0000FF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결론 및 </a:t>
            </a:r>
            <a:r>
              <a:rPr lang="ko-KR" altLang="en-US" sz="2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향후과제</a:t>
            </a:r>
            <a:endParaRPr lang="en-US" altLang="ko-KR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4" name="직사각형 383"/>
          <p:cNvSpPr/>
          <p:nvPr/>
        </p:nvSpPr>
        <p:spPr>
          <a:xfrm>
            <a:off x="714915" y="17207439"/>
            <a:ext cx="5534080" cy="8056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검증된 활동 자원봉사자 수 증가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5" name="직사각형 384"/>
          <p:cNvSpPr/>
          <p:nvPr/>
        </p:nvSpPr>
        <p:spPr>
          <a:xfrm>
            <a:off x="874556" y="25837089"/>
            <a:ext cx="4528997" cy="8056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호스피스 서비스 질 향상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6" name="직사각형 385"/>
          <p:cNvSpPr/>
          <p:nvPr/>
        </p:nvSpPr>
        <p:spPr>
          <a:xfrm>
            <a:off x="881873" y="32237889"/>
            <a:ext cx="5314467" cy="8056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9000"/>
              </a:schemeClr>
            </a:solidFill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자원봉사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empowerment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효과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h_026_finance">
  <a:themeElements>
    <a:clrScheme name="1_Default Design 3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5C414F"/>
      </a:accent1>
      <a:accent2>
        <a:srgbClr val="EC9F14"/>
      </a:accent2>
      <a:accent3>
        <a:srgbClr val="FFFFFF"/>
      </a:accent3>
      <a:accent4>
        <a:srgbClr val="161616"/>
      </a:accent4>
      <a:accent5>
        <a:srgbClr val="B5B0B2"/>
      </a:accent5>
      <a:accent6>
        <a:srgbClr val="D69011"/>
      </a:accent6>
      <a:hlink>
        <a:srgbClr val="B24476"/>
      </a:hlink>
      <a:folHlink>
        <a:srgbClr val="93993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C59360"/>
        </a:accent1>
        <a:accent2>
          <a:srgbClr val="A6B16F"/>
        </a:accent2>
        <a:accent3>
          <a:srgbClr val="FFFFFF"/>
        </a:accent3>
        <a:accent4>
          <a:srgbClr val="161616"/>
        </a:accent4>
        <a:accent5>
          <a:srgbClr val="DFC8B6"/>
        </a:accent5>
        <a:accent6>
          <a:srgbClr val="96A064"/>
        </a:accent6>
        <a:hlink>
          <a:srgbClr val="A9AE9A"/>
        </a:hlink>
        <a:folHlink>
          <a:srgbClr val="DDC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855BAD"/>
        </a:accent1>
        <a:accent2>
          <a:srgbClr val="5BACAD"/>
        </a:accent2>
        <a:accent3>
          <a:srgbClr val="FFFFFF"/>
        </a:accent3>
        <a:accent4>
          <a:srgbClr val="161616"/>
        </a:accent4>
        <a:accent5>
          <a:srgbClr val="C2B5D3"/>
        </a:accent5>
        <a:accent6>
          <a:srgbClr val="529B9C"/>
        </a:accent6>
        <a:hlink>
          <a:srgbClr val="FE941A"/>
        </a:hlink>
        <a:folHlink>
          <a:srgbClr val="FF66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5C414F"/>
        </a:accent1>
        <a:accent2>
          <a:srgbClr val="EC9F14"/>
        </a:accent2>
        <a:accent3>
          <a:srgbClr val="FFFFFF"/>
        </a:accent3>
        <a:accent4>
          <a:srgbClr val="161616"/>
        </a:accent4>
        <a:accent5>
          <a:srgbClr val="B5B0B2"/>
        </a:accent5>
        <a:accent6>
          <a:srgbClr val="D69011"/>
        </a:accent6>
        <a:hlink>
          <a:srgbClr val="B24476"/>
        </a:hlink>
        <a:folHlink>
          <a:srgbClr val="9399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rh_026_finance</Template>
  <TotalTime>2403</TotalTime>
  <Words>658</Words>
  <Application>Microsoft Office PowerPoint</Application>
  <PresentationFormat>사용자 지정</PresentationFormat>
  <Paragraphs>130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rh_026_finance</vt:lpstr>
      <vt:lpstr>기관과 자원봉사자의  Win-Win program을 통한  호스피스자원봉사활동 활성화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내외부 Out-reach를 통한  의료사회사업 활성화</dc:title>
  <dc:creator>Owner</dc:creator>
  <cp:lastModifiedBy>QI</cp:lastModifiedBy>
  <cp:revision>225</cp:revision>
  <dcterms:created xsi:type="dcterms:W3CDTF">2010-12-06T00:41:20Z</dcterms:created>
  <dcterms:modified xsi:type="dcterms:W3CDTF">2012-10-10T05:30:19Z</dcterms:modified>
</cp:coreProperties>
</file>