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71" r:id="rId2"/>
    <p:sldId id="374" r:id="rId3"/>
    <p:sldId id="375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473" r:id="rId12"/>
    <p:sldId id="517" r:id="rId13"/>
    <p:sldId id="518" r:id="rId14"/>
    <p:sldId id="489" r:id="rId15"/>
    <p:sldId id="519" r:id="rId16"/>
    <p:sldId id="520" r:id="rId17"/>
    <p:sldId id="521" r:id="rId18"/>
    <p:sldId id="523" r:id="rId19"/>
    <p:sldId id="524" r:id="rId20"/>
    <p:sldId id="494" r:id="rId21"/>
    <p:sldId id="526" r:id="rId22"/>
    <p:sldId id="529" r:id="rId23"/>
    <p:sldId id="528" r:id="rId24"/>
    <p:sldId id="530" r:id="rId25"/>
    <p:sldId id="531" r:id="rId26"/>
    <p:sldId id="501" r:id="rId27"/>
    <p:sldId id="532" r:id="rId28"/>
    <p:sldId id="533" r:id="rId29"/>
    <p:sldId id="535" r:id="rId30"/>
    <p:sldId id="534" r:id="rId31"/>
    <p:sldId id="373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CC00"/>
    <a:srgbClr val="FF6600"/>
    <a:srgbClr val="78BDDD"/>
    <a:srgbClr val="4C906B"/>
    <a:srgbClr val="589DCA"/>
    <a:srgbClr val="FCA824"/>
    <a:srgbClr val="FF6699"/>
    <a:srgbClr val="FF66CC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83333" autoAdjust="0"/>
  </p:normalViewPr>
  <p:slideViewPr>
    <p:cSldViewPr>
      <p:cViewPr>
        <p:scale>
          <a:sx n="80" d="100"/>
          <a:sy n="80" d="100"/>
        </p:scale>
        <p:origin x="-1698" y="-300"/>
      </p:cViewPr>
      <p:guideLst>
        <p:guide orient="horz" pos="18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0"/>
      <c:rotY val="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361814803986187E-2"/>
          <c:y val="0.13514772173863138"/>
          <c:w val="0.87670512753330176"/>
          <c:h val="0.7216473835890807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여자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dPt>
            <c:idx val="22"/>
            <c:spPr>
              <a:solidFill>
                <a:srgbClr val="0070C0"/>
              </a:solidFill>
            </c:spPr>
          </c:dPt>
          <c:cat>
            <c:strRef>
              <c:f>Sheet1!$A$2:$A$24</c:f>
              <c:strCache>
                <c:ptCount val="23"/>
                <c:pt idx="0">
                  <c:v>전라남도</c:v>
                </c:pt>
                <c:pt idx="1">
                  <c:v>함평군</c:v>
                </c:pt>
                <c:pt idx="2">
                  <c:v>곡성군</c:v>
                </c:pt>
                <c:pt idx="3">
                  <c:v>목포시</c:v>
                </c:pt>
                <c:pt idx="4">
                  <c:v>신안군</c:v>
                </c:pt>
                <c:pt idx="5">
                  <c:v>고흥군</c:v>
                </c:pt>
                <c:pt idx="6">
                  <c:v>진도군</c:v>
                </c:pt>
                <c:pt idx="7">
                  <c:v>장성군</c:v>
                </c:pt>
                <c:pt idx="8">
                  <c:v>완도군</c:v>
                </c:pt>
                <c:pt idx="9">
                  <c:v>영광군</c:v>
                </c:pt>
                <c:pt idx="10">
                  <c:v>영암군</c:v>
                </c:pt>
                <c:pt idx="11">
                  <c:v>광양시</c:v>
                </c:pt>
                <c:pt idx="12">
                  <c:v>장흥군</c:v>
                </c:pt>
                <c:pt idx="13">
                  <c:v>나주시</c:v>
                </c:pt>
                <c:pt idx="14">
                  <c:v>무안군</c:v>
                </c:pt>
                <c:pt idx="15">
                  <c:v>해남군</c:v>
                </c:pt>
                <c:pt idx="16">
                  <c:v>여수시</c:v>
                </c:pt>
                <c:pt idx="17">
                  <c:v>순천시</c:v>
                </c:pt>
                <c:pt idx="18">
                  <c:v>구례군</c:v>
                </c:pt>
                <c:pt idx="19">
                  <c:v>보성군</c:v>
                </c:pt>
                <c:pt idx="20">
                  <c:v>강진군</c:v>
                </c:pt>
                <c:pt idx="21">
                  <c:v>담양군</c:v>
                </c:pt>
                <c:pt idx="22">
                  <c:v>화순군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22.2</c:v>
                </c:pt>
                <c:pt idx="1">
                  <c:v>17.899999999999999</c:v>
                </c:pt>
                <c:pt idx="2">
                  <c:v>19.100000000000001</c:v>
                </c:pt>
                <c:pt idx="3">
                  <c:v>19.3</c:v>
                </c:pt>
                <c:pt idx="4">
                  <c:v>19.600000000000001</c:v>
                </c:pt>
                <c:pt idx="5">
                  <c:v>19.600000000000001</c:v>
                </c:pt>
                <c:pt idx="6">
                  <c:v>20</c:v>
                </c:pt>
                <c:pt idx="7">
                  <c:v>20.100000000000001</c:v>
                </c:pt>
                <c:pt idx="8">
                  <c:v>21.3</c:v>
                </c:pt>
                <c:pt idx="9">
                  <c:v>21.9</c:v>
                </c:pt>
                <c:pt idx="10">
                  <c:v>22.5</c:v>
                </c:pt>
                <c:pt idx="11">
                  <c:v>22.6</c:v>
                </c:pt>
                <c:pt idx="12">
                  <c:v>22.9</c:v>
                </c:pt>
                <c:pt idx="13">
                  <c:v>22.9</c:v>
                </c:pt>
                <c:pt idx="14">
                  <c:v>22.9</c:v>
                </c:pt>
                <c:pt idx="15">
                  <c:v>23.2</c:v>
                </c:pt>
                <c:pt idx="16">
                  <c:v>23.5</c:v>
                </c:pt>
                <c:pt idx="17">
                  <c:v>23.6</c:v>
                </c:pt>
                <c:pt idx="18">
                  <c:v>24</c:v>
                </c:pt>
                <c:pt idx="19">
                  <c:v>24.3</c:v>
                </c:pt>
                <c:pt idx="20">
                  <c:v>25.8</c:v>
                </c:pt>
                <c:pt idx="21">
                  <c:v>27</c:v>
                </c:pt>
                <c:pt idx="22">
                  <c:v>29</c:v>
                </c:pt>
              </c:numCache>
            </c:numRef>
          </c:val>
        </c:ser>
        <c:shape val="box"/>
        <c:axId val="84391424"/>
        <c:axId val="84392960"/>
        <c:axId val="0"/>
      </c:bar3DChart>
      <c:catAx>
        <c:axId val="84391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+mj-lt"/>
                <a:ea typeface="함초롬바탕" pitchFamily="18" charset="-127"/>
                <a:cs typeface="함초롬바탕" pitchFamily="18" charset="-127"/>
              </a:defRPr>
            </a:pPr>
            <a:endParaRPr lang="ko-KR"/>
          </a:p>
        </c:txPr>
        <c:crossAx val="84392960"/>
        <c:crosses val="autoZero"/>
        <c:auto val="1"/>
        <c:lblAlgn val="ctr"/>
        <c:lblOffset val="100"/>
      </c:catAx>
      <c:valAx>
        <c:axId val="84392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pPr>
            <a:endParaRPr lang="ko-KR"/>
          </a:p>
        </c:txPr>
        <c:crossAx val="8439142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0"/>
      <c:rotY val="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361814803986187E-2"/>
          <c:y val="0.13514772173863138"/>
          <c:w val="0.87670512753330143"/>
          <c:h val="0.652285975317163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남자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Pt>
            <c:idx val="22"/>
            <c:spPr>
              <a:solidFill>
                <a:srgbClr val="FF0000"/>
              </a:solidFill>
            </c:spPr>
          </c:dPt>
          <c:cat>
            <c:strRef>
              <c:f>Sheet1!$A$2:$A$24</c:f>
              <c:strCache>
                <c:ptCount val="23"/>
                <c:pt idx="0">
                  <c:v>전라남도</c:v>
                </c:pt>
                <c:pt idx="1">
                  <c:v>신안군</c:v>
                </c:pt>
                <c:pt idx="2">
                  <c:v>강진군</c:v>
                </c:pt>
                <c:pt idx="3">
                  <c:v>영광군</c:v>
                </c:pt>
                <c:pt idx="4">
                  <c:v>무안군</c:v>
                </c:pt>
                <c:pt idx="5">
                  <c:v>장성군</c:v>
                </c:pt>
                <c:pt idx="6">
                  <c:v>해남군</c:v>
                </c:pt>
                <c:pt idx="7">
                  <c:v>목포시</c:v>
                </c:pt>
                <c:pt idx="8">
                  <c:v>영암군</c:v>
                </c:pt>
                <c:pt idx="9">
                  <c:v>진도군</c:v>
                </c:pt>
                <c:pt idx="10">
                  <c:v>구례군</c:v>
                </c:pt>
                <c:pt idx="11">
                  <c:v>광양시</c:v>
                </c:pt>
                <c:pt idx="12">
                  <c:v>고흥군</c:v>
                </c:pt>
                <c:pt idx="13">
                  <c:v>나주시</c:v>
                </c:pt>
                <c:pt idx="14">
                  <c:v>여수시</c:v>
                </c:pt>
                <c:pt idx="15">
                  <c:v>곡성군</c:v>
                </c:pt>
                <c:pt idx="16">
                  <c:v>보성군</c:v>
                </c:pt>
                <c:pt idx="17">
                  <c:v>장흥군</c:v>
                </c:pt>
                <c:pt idx="18">
                  <c:v>순천시</c:v>
                </c:pt>
                <c:pt idx="19">
                  <c:v>완도군</c:v>
                </c:pt>
                <c:pt idx="20">
                  <c:v>함평군</c:v>
                </c:pt>
                <c:pt idx="21">
                  <c:v>담양군</c:v>
                </c:pt>
                <c:pt idx="22">
                  <c:v>화순군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45.1</c:v>
                </c:pt>
                <c:pt idx="1">
                  <c:v>34</c:v>
                </c:pt>
                <c:pt idx="2">
                  <c:v>35.300000000000004</c:v>
                </c:pt>
                <c:pt idx="3">
                  <c:v>36.4</c:v>
                </c:pt>
                <c:pt idx="4">
                  <c:v>39.300000000000004</c:v>
                </c:pt>
                <c:pt idx="5">
                  <c:v>40</c:v>
                </c:pt>
                <c:pt idx="6">
                  <c:v>40.9</c:v>
                </c:pt>
                <c:pt idx="7">
                  <c:v>42</c:v>
                </c:pt>
                <c:pt idx="8">
                  <c:v>42</c:v>
                </c:pt>
                <c:pt idx="9">
                  <c:v>42.5</c:v>
                </c:pt>
                <c:pt idx="10">
                  <c:v>45</c:v>
                </c:pt>
                <c:pt idx="11">
                  <c:v>46</c:v>
                </c:pt>
                <c:pt idx="12">
                  <c:v>46.6</c:v>
                </c:pt>
                <c:pt idx="13">
                  <c:v>46.7</c:v>
                </c:pt>
                <c:pt idx="14">
                  <c:v>46.8</c:v>
                </c:pt>
                <c:pt idx="15">
                  <c:v>47</c:v>
                </c:pt>
                <c:pt idx="16">
                  <c:v>47.1</c:v>
                </c:pt>
                <c:pt idx="17">
                  <c:v>47.8</c:v>
                </c:pt>
                <c:pt idx="18">
                  <c:v>48.7</c:v>
                </c:pt>
                <c:pt idx="19">
                  <c:v>49.9</c:v>
                </c:pt>
                <c:pt idx="20">
                  <c:v>51.7</c:v>
                </c:pt>
                <c:pt idx="21">
                  <c:v>53</c:v>
                </c:pt>
                <c:pt idx="22">
                  <c:v>57.2</c:v>
                </c:pt>
              </c:numCache>
            </c:numRef>
          </c:val>
        </c:ser>
        <c:shape val="box"/>
        <c:axId val="84912768"/>
        <c:axId val="84918656"/>
        <c:axId val="0"/>
      </c:bar3DChart>
      <c:catAx>
        <c:axId val="84912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pPr>
            <a:endParaRPr lang="ko-KR"/>
          </a:p>
        </c:txPr>
        <c:crossAx val="84918656"/>
        <c:crosses val="autoZero"/>
        <c:auto val="1"/>
        <c:lblAlgn val="ctr"/>
        <c:lblOffset val="100"/>
      </c:catAx>
      <c:valAx>
        <c:axId val="84918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pPr>
            <a:endParaRPr lang="ko-KR"/>
          </a:p>
        </c:txPr>
        <c:crossAx val="84912768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최근 10년간 발생률
(2005년 ~ 2014년)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위암</c:v>
                </c:pt>
                <c:pt idx="1">
                  <c:v>대장암</c:v>
                </c:pt>
                <c:pt idx="2">
                  <c:v>간암</c:v>
                </c:pt>
                <c:pt idx="3">
                  <c:v>폐암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70.5</c:v>
                </c:pt>
                <c:pt idx="1">
                  <c:v>50</c:v>
                </c:pt>
                <c:pt idx="2">
                  <c:v>42.8</c:v>
                </c:pt>
                <c:pt idx="3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최근 5년간 발생률
(2010년 ~ 2014년)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위암</c:v>
                </c:pt>
                <c:pt idx="1">
                  <c:v>대장암</c:v>
                </c:pt>
                <c:pt idx="2">
                  <c:v>간암</c:v>
                </c:pt>
                <c:pt idx="3">
                  <c:v>폐암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65.400000000000006</c:v>
                </c:pt>
                <c:pt idx="1">
                  <c:v>57.2</c:v>
                </c:pt>
                <c:pt idx="2">
                  <c:v>41.1</c:v>
                </c:pt>
                <c:pt idx="3">
                  <c:v>58.1</c:v>
                </c:pt>
              </c:numCache>
            </c:numRef>
          </c:val>
        </c:ser>
        <c:shape val="box"/>
        <c:axId val="82641664"/>
        <c:axId val="82643200"/>
        <c:axId val="0"/>
      </c:bar3DChart>
      <c:catAx>
        <c:axId val="82641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82643200"/>
        <c:crosses val="autoZero"/>
        <c:auto val="1"/>
        <c:lblAlgn val="ctr"/>
        <c:lblOffset val="100"/>
      </c:catAx>
      <c:valAx>
        <c:axId val="82643200"/>
        <c:scaling>
          <c:orientation val="minMax"/>
        </c:scaling>
        <c:axPos val="l"/>
        <c:majorGridlines/>
        <c:numFmt formatCode="General" sourceLinked="1"/>
        <c:tickLblPos val="nextTo"/>
        <c:crossAx val="82641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최근 10년간 발생률
(2005년 ~ 2014년)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위암</c:v>
                </c:pt>
                <c:pt idx="1">
                  <c:v>대장암</c:v>
                </c:pt>
                <c:pt idx="2">
                  <c:v>간암</c:v>
                </c:pt>
                <c:pt idx="3">
                  <c:v>폐암</c:v>
                </c:pt>
                <c:pt idx="4">
                  <c:v>유방암</c:v>
                </c:pt>
                <c:pt idx="5">
                  <c:v>자궁경부암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27.4</c:v>
                </c:pt>
                <c:pt idx="1">
                  <c:v>23.4</c:v>
                </c:pt>
                <c:pt idx="2">
                  <c:v>10.9</c:v>
                </c:pt>
                <c:pt idx="3">
                  <c:v>15.3</c:v>
                </c:pt>
                <c:pt idx="4">
                  <c:v>25.6</c:v>
                </c:pt>
                <c:pt idx="5">
                  <c:v>11.4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최근 5년간 발생률
(2010년 ~ 2014년)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위암</c:v>
                </c:pt>
                <c:pt idx="1">
                  <c:v>대장암</c:v>
                </c:pt>
                <c:pt idx="2">
                  <c:v>간암</c:v>
                </c:pt>
                <c:pt idx="3">
                  <c:v>폐암</c:v>
                </c:pt>
                <c:pt idx="4">
                  <c:v>유방암</c:v>
                </c:pt>
                <c:pt idx="5">
                  <c:v>자궁경부암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26.3</c:v>
                </c:pt>
                <c:pt idx="1">
                  <c:v>29</c:v>
                </c:pt>
                <c:pt idx="2">
                  <c:v>9.4</c:v>
                </c:pt>
                <c:pt idx="3">
                  <c:v>13.5</c:v>
                </c:pt>
                <c:pt idx="4">
                  <c:v>34.1</c:v>
                </c:pt>
                <c:pt idx="5">
                  <c:v>11.3</c:v>
                </c:pt>
              </c:numCache>
            </c:numRef>
          </c:val>
        </c:ser>
        <c:shape val="box"/>
        <c:axId val="82700544"/>
        <c:axId val="82771968"/>
        <c:axId val="0"/>
      </c:bar3DChart>
      <c:catAx>
        <c:axId val="82700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82771968"/>
        <c:crosses val="autoZero"/>
        <c:auto val="1"/>
        <c:lblAlgn val="ctr"/>
        <c:lblOffset val="100"/>
      </c:catAx>
      <c:valAx>
        <c:axId val="82771968"/>
        <c:scaling>
          <c:orientation val="minMax"/>
        </c:scaling>
        <c:axPos val="l"/>
        <c:majorGridlines/>
        <c:numFmt formatCode="General" sourceLinked="1"/>
        <c:tickLblPos val="nextTo"/>
        <c:crossAx val="8270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14638403952163"/>
          <c:y val="0.2031967620474554"/>
          <c:w val="0.33416578948855108"/>
          <c:h val="0.29768689364845496"/>
        </c:manualLayout>
      </c:layout>
      <c:txPr>
        <a:bodyPr/>
        <a:lstStyle/>
        <a:p>
          <a:pPr>
            <a:defRPr sz="12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위암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74.900000000000006</c:v>
                </c:pt>
                <c:pt idx="1">
                  <c:v>70.2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대장암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79.5</c:v>
                </c:pt>
                <c:pt idx="1">
                  <c:v>79.8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간암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32</c:v>
                </c:pt>
                <c:pt idx="1">
                  <c:v>46.4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폐암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29.3</c:v>
                </c:pt>
                <c:pt idx="1">
                  <c:v>27.3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유방암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1">
                  <c:v>84.8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자궁경부암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1">
                  <c:v>56.6</c:v>
                </c:pt>
              </c:numCache>
            </c:numRef>
          </c:val>
        </c:ser>
        <c:axId val="97565312"/>
        <c:axId val="97575296"/>
      </c:barChart>
      <c:catAx>
        <c:axId val="97565312"/>
        <c:scaling>
          <c:orientation val="minMax"/>
        </c:scaling>
        <c:axPos val="b"/>
        <c:tickLblPos val="nextTo"/>
        <c:crossAx val="97575296"/>
        <c:crosses val="autoZero"/>
        <c:auto val="1"/>
        <c:lblAlgn val="ctr"/>
        <c:lblOffset val="100"/>
      </c:catAx>
      <c:valAx>
        <c:axId val="97575296"/>
        <c:scaling>
          <c:orientation val="minMax"/>
        </c:scaling>
        <c:axPos val="l"/>
        <c:majorGridlines/>
        <c:numFmt formatCode="General" sourceLinked="1"/>
        <c:tickLblPos val="nextTo"/>
        <c:crossAx val="97565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493398881605747"/>
          <c:y val="0.22255140933149944"/>
          <c:w val="0.59255086626177345"/>
          <c:h val="0.5512661291602490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2016년 10월말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ko-K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/>
                  </a:pPr>
                  <a:endParaRPr lang="ko-KR"/>
                </a:p>
              </c:txPr>
            </c:dLbl>
            <c:showVal val="1"/>
          </c:dLbls>
          <c:cat>
            <c:strRef>
              <c:f>Sheet1!$A$2:$A$3</c:f>
              <c:strCache>
                <c:ptCount val="2"/>
                <c:pt idx="0">
                  <c:v>화순군</c:v>
                </c:pt>
                <c:pt idx="1">
                  <c:v>전라남도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26.18</c:v>
                </c:pt>
                <c:pt idx="1">
                  <c:v>21.32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 10월말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ko-K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/>
                  </a:pPr>
                  <a:endParaRPr lang="ko-KR"/>
                </a:p>
              </c:txPr>
            </c:dLbl>
            <c:showVal val="1"/>
          </c:dLbls>
          <c:cat>
            <c:strRef>
              <c:f>Sheet1!$A$2:$A$3</c:f>
              <c:strCache>
                <c:ptCount val="2"/>
                <c:pt idx="0">
                  <c:v>화순군</c:v>
                </c:pt>
                <c:pt idx="1">
                  <c:v>전라남도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29.69</c:v>
                </c:pt>
                <c:pt idx="1">
                  <c:v>23.830000000000005</c:v>
                </c:pt>
              </c:numCache>
            </c:numRef>
          </c:val>
        </c:ser>
        <c:axId val="125841408"/>
        <c:axId val="125842944"/>
      </c:barChart>
      <c:catAx>
        <c:axId val="125841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125842944"/>
        <c:crosses val="autoZero"/>
        <c:auto val="1"/>
        <c:lblAlgn val="ctr"/>
        <c:lblOffset val="100"/>
      </c:catAx>
      <c:valAx>
        <c:axId val="125842944"/>
        <c:scaling>
          <c:orientation val="minMax"/>
        </c:scaling>
        <c:axPos val="l"/>
        <c:majorGridlines/>
        <c:numFmt formatCode="General" sourceLinked="1"/>
        <c:tickLblPos val="nextTo"/>
        <c:crossAx val="12584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5157791109629843E-2"/>
          <c:y val="1.3860659703012524E-3"/>
          <c:w val="0.52218432282452942"/>
          <c:h val="0.21588644253352224"/>
        </c:manualLayout>
      </c:layout>
      <c:txPr>
        <a:bodyPr/>
        <a:lstStyle/>
        <a:p>
          <a:pPr>
            <a:defRPr sz="12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0.58953</cdr:x>
      <cdr:y>0.06599</cdr:y>
    </cdr:from>
    <cdr:to>
      <cdr:x>0.77008</cdr:x>
      <cdr:y>0.19502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56469" y="155774"/>
          <a:ext cx="936075" cy="304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 smtClean="0"/>
            <a:t>(</a:t>
          </a:r>
          <a:r>
            <a:rPr lang="ko-KR" altLang="en-US" sz="1100" smtClean="0"/>
            <a:t>단위 </a:t>
          </a:r>
          <a:r>
            <a:rPr lang="en-US" altLang="ko-KR" sz="1100" smtClean="0"/>
            <a:t>: %)</a:t>
          </a:r>
          <a:endParaRPr lang="ko-KR" alt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3D0091F-3008-416B-82F3-C20E9200B5CB}" type="datetimeFigureOut">
              <a:rPr lang="ko-KR" altLang="en-US"/>
              <a:pPr>
                <a:defRPr/>
              </a:pPr>
              <a:t>2017-11-09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9852890-FB72-4010-8485-FFB5C7E0B4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0종_2 cop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arrow1.png"/>
          <p:cNvPicPr>
            <a:picLocks noChangeAspect="1"/>
          </p:cNvPicPr>
          <p:nvPr userDrawn="1"/>
        </p:nvPicPr>
        <p:blipFill>
          <a:blip r:embed="rId3" cstate="print"/>
          <a:srcRect l="6709" t="20329" r="56688"/>
          <a:stretch>
            <a:fillRect/>
          </a:stretch>
        </p:blipFill>
        <p:spPr bwMode="auto">
          <a:xfrm>
            <a:off x="0" y="2060575"/>
            <a:ext cx="33464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arrow2.png"/>
          <p:cNvPicPr>
            <a:picLocks noChangeAspect="1"/>
          </p:cNvPicPr>
          <p:nvPr userDrawn="1"/>
        </p:nvPicPr>
        <p:blipFill>
          <a:blip r:embed="rId4" cstate="print"/>
          <a:srcRect l="56699" r="4826" b="13811"/>
          <a:stretch>
            <a:fillRect/>
          </a:stretch>
        </p:blipFill>
        <p:spPr bwMode="auto">
          <a:xfrm>
            <a:off x="5795963" y="0"/>
            <a:ext cx="3348037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0종_2 cop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0종_2 cop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arrow2.png"/>
          <p:cNvPicPr>
            <a:picLocks noChangeAspect="1"/>
          </p:cNvPicPr>
          <p:nvPr userDrawn="1"/>
        </p:nvPicPr>
        <p:blipFill>
          <a:blip r:embed="rId3" cstate="print"/>
          <a:srcRect l="56699" r="2751" b="13811"/>
          <a:stretch>
            <a:fillRect/>
          </a:stretch>
        </p:blipFill>
        <p:spPr bwMode="auto">
          <a:xfrm>
            <a:off x="4391025" y="0"/>
            <a:ext cx="47529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arrow1.png"/>
          <p:cNvPicPr>
            <a:picLocks noChangeAspect="1"/>
          </p:cNvPicPr>
          <p:nvPr userDrawn="1"/>
        </p:nvPicPr>
        <p:blipFill>
          <a:blip r:embed="rId4" cstate="print"/>
          <a:srcRect l="56688" t="11032" r="3549" b="20329"/>
          <a:stretch>
            <a:fillRect/>
          </a:stretch>
        </p:blipFill>
        <p:spPr bwMode="auto">
          <a:xfrm>
            <a:off x="4427538" y="0"/>
            <a:ext cx="47164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0종_2 cop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arrow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9738"/>
            <a:ext cx="91440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arrow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1" descr="50종_2 cop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4"/>
          <p:cNvGrpSpPr>
            <a:grpSpLocks/>
          </p:cNvGrpSpPr>
          <p:nvPr userDrawn="1"/>
        </p:nvGrpSpPr>
        <p:grpSpPr bwMode="auto">
          <a:xfrm flipV="1">
            <a:off x="7056438" y="0"/>
            <a:ext cx="2268537" cy="1249363"/>
            <a:chOff x="727926" y="1709928"/>
            <a:chExt cx="9144000" cy="5037654"/>
          </a:xfrm>
        </p:grpSpPr>
        <p:pic>
          <p:nvPicPr>
            <p:cNvPr id="5" name="그림 3" descr="arrow4.png"/>
            <p:cNvPicPr>
              <a:picLocks noChangeAspect="1"/>
            </p:cNvPicPr>
            <p:nvPr userDrawn="1"/>
          </p:nvPicPr>
          <p:blipFill>
            <a:blip r:embed="rId3" cstate="print"/>
            <a:srcRect b="2145"/>
            <a:stretch>
              <a:fillRect/>
            </a:stretch>
          </p:blipFill>
          <p:spPr bwMode="auto">
            <a:xfrm>
              <a:off x="727926" y="1709928"/>
              <a:ext cx="9144000" cy="503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그림 4" descr="arrow3.png"/>
            <p:cNvPicPr>
              <a:picLocks noChangeAspect="1"/>
            </p:cNvPicPr>
            <p:nvPr userDrawn="1"/>
          </p:nvPicPr>
          <p:blipFill>
            <a:blip r:embed="rId4" cstate="print"/>
            <a:srcRect l="66537" b="2145"/>
            <a:stretch>
              <a:fillRect/>
            </a:stretch>
          </p:blipFill>
          <p:spPr bwMode="auto">
            <a:xfrm>
              <a:off x="6387716" y="2209687"/>
              <a:ext cx="2756284" cy="4537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직선 연결선 7"/>
          <p:cNvCxnSpPr/>
          <p:nvPr userDrawn="1"/>
        </p:nvCxnSpPr>
        <p:spPr>
          <a:xfrm>
            <a:off x="5752494" y="323850"/>
            <a:ext cx="2808312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 userDrawn="1"/>
        </p:nvSpPr>
        <p:spPr>
          <a:xfrm>
            <a:off x="6111966" y="278244"/>
            <a:ext cx="127000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타원 9"/>
          <p:cNvSpPr/>
          <p:nvPr userDrawn="1"/>
        </p:nvSpPr>
        <p:spPr>
          <a:xfrm>
            <a:off x="6802371" y="278244"/>
            <a:ext cx="127000" cy="127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7492776" y="278244"/>
            <a:ext cx="127000" cy="127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8183182" y="278244"/>
            <a:ext cx="127000" cy="127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auto">
          <a:xfrm>
            <a:off x="5724525" y="477838"/>
            <a:ext cx="9001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smtClean="0">
                <a:latin typeface="Arial Black" pitchFamily="34" charset="0"/>
                <a:cs typeface="Times New Roman" pitchFamily="18" charset="0"/>
              </a:rPr>
              <a:t>. I . TITLE</a:t>
            </a:r>
            <a:endParaRPr kumimoji="0" lang="ko-KR" altLang="en-US" sz="800" b="1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직사각형 13"/>
          <p:cNvSpPr>
            <a:spLocks noChangeArrowheads="1"/>
          </p:cNvSpPr>
          <p:nvPr userDrawn="1"/>
        </p:nvSpPr>
        <p:spPr bwMode="auto">
          <a:xfrm>
            <a:off x="6418263" y="477838"/>
            <a:ext cx="901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Times New Roman" pitchFamily="18" charset="0"/>
              </a:rPr>
              <a:t>. II . TITLE</a:t>
            </a:r>
            <a:endParaRPr kumimoji="0" lang="ko-KR" altLang="en-US" sz="800" b="1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직사각형 14"/>
          <p:cNvSpPr>
            <a:spLocks noChangeArrowheads="1"/>
          </p:cNvSpPr>
          <p:nvPr userDrawn="1"/>
        </p:nvSpPr>
        <p:spPr bwMode="auto">
          <a:xfrm>
            <a:off x="7110413" y="477838"/>
            <a:ext cx="900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Times New Roman" pitchFamily="18" charset="0"/>
              </a:rPr>
              <a:t>. III . TITLE</a:t>
            </a:r>
            <a:endParaRPr kumimoji="0" lang="ko-KR" altLang="en-US" sz="800" b="1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직사각형 15"/>
          <p:cNvSpPr>
            <a:spLocks noChangeArrowheads="1"/>
          </p:cNvSpPr>
          <p:nvPr userDrawn="1"/>
        </p:nvSpPr>
        <p:spPr bwMode="auto">
          <a:xfrm>
            <a:off x="7786688" y="477838"/>
            <a:ext cx="900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Times New Roman" pitchFamily="18" charset="0"/>
              </a:rPr>
              <a:t>. IV . TITLE</a:t>
            </a:r>
            <a:endParaRPr kumimoji="0" lang="ko-KR" altLang="en-US" sz="800" b="1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02840" y="380281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lang="ko-KR" altLang="en-US" sz="2300" b="1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3.png"/><Relationship Id="rId7" Type="http://schemas.openxmlformats.org/officeDocument/2006/relationships/image" Target="../media/image4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3" y="2158405"/>
            <a:ext cx="6048672" cy="184665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 </a:t>
            </a:r>
            <a:r>
              <a:rPr kumimoji="0" lang="ko-KR" altLang="en-US" sz="4800" b="1" spc="-150" smtClean="0">
                <a:ln>
                  <a:prstDash val="solid"/>
                </a:ln>
                <a:solidFill>
                  <a:srgbClr val="FF66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올리고</a:t>
            </a:r>
            <a:r>
              <a:rPr kumimoji="0" lang="ko-KR" altLang="en-US" sz="48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48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spc="-150" smtClean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8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      </a:t>
            </a:r>
            <a:r>
              <a:rPr kumimoji="0" lang="ko-KR" altLang="en-US" sz="48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대장암 </a:t>
            </a:r>
            <a:r>
              <a:rPr kumimoji="0" lang="ko-KR" altLang="en-US" sz="4800" b="1" spc="-150" smtClean="0">
                <a:ln>
                  <a:prstDash val="solid"/>
                </a:ln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내리고</a:t>
            </a:r>
            <a:r>
              <a:rPr kumimoji="0" lang="en-US" altLang="ko-KR" sz="48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!</a:t>
            </a:r>
            <a:endParaRPr kumimoji="0" lang="ko-KR" altLang="en-US" sz="4800" b="1" spc="-15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1227138" y="5517232"/>
            <a:ext cx="6678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화순군 보건소</a:t>
            </a:r>
            <a:endParaRPr kumimoji="0" lang="ko-KR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12" descr="20150113_19392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121"/>
            <a:ext cx="23042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107504" y="477044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1.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일반현황 및 추진배경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15" name="그룹 35"/>
          <p:cNvGrpSpPr>
            <a:grpSpLocks/>
          </p:cNvGrpSpPr>
          <p:nvPr/>
        </p:nvGrpSpPr>
        <p:grpSpPr bwMode="auto">
          <a:xfrm flipH="1">
            <a:off x="2765748" y="1700808"/>
            <a:ext cx="3359150" cy="3376613"/>
            <a:chOff x="926226" y="2276872"/>
            <a:chExt cx="3357742" cy="3375498"/>
          </a:xfrm>
        </p:grpSpPr>
        <p:sp>
          <p:nvSpPr>
            <p:cNvPr id="16" name="눈물 방울 15"/>
            <p:cNvSpPr/>
            <p:nvPr/>
          </p:nvSpPr>
          <p:spPr>
            <a:xfrm>
              <a:off x="926226" y="3996186"/>
              <a:ext cx="1656184" cy="1656184"/>
            </a:xfrm>
            <a:prstGeom prst="teardrop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7" name="눈물 방울 16"/>
            <p:cNvSpPr/>
            <p:nvPr/>
          </p:nvSpPr>
          <p:spPr>
            <a:xfrm rot="10800000">
              <a:off x="2627784" y="2276872"/>
              <a:ext cx="1656184" cy="1656184"/>
            </a:xfrm>
            <a:prstGeom prst="teardrop">
              <a:avLst/>
            </a:prstGeom>
            <a:gradFill>
              <a:gsLst>
                <a:gs pos="0">
                  <a:srgbClr val="A5D773"/>
                </a:gs>
                <a:gs pos="100000">
                  <a:srgbClr val="5E9436"/>
                </a:gs>
              </a:gsLst>
              <a:lin ang="5400000" scaled="0"/>
            </a:gra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pic>
        <p:nvPicPr>
          <p:cNvPr id="18" name="그림 36" descr="0010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827910" y="3847108"/>
            <a:ext cx="9128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40" descr="0017.png"/>
          <p:cNvPicPr>
            <a:picLocks noChangeAspect="1"/>
          </p:cNvPicPr>
          <p:nvPr/>
        </p:nvPicPr>
        <p:blipFill>
          <a:blip r:embed="rId5" cstate="print">
            <a:lum bright="70000" contrast="40000"/>
          </a:blip>
          <a:srcRect/>
          <a:stretch>
            <a:fillRect/>
          </a:stretch>
        </p:blipFill>
        <p:spPr bwMode="auto">
          <a:xfrm>
            <a:off x="3172148" y="2132608"/>
            <a:ext cx="911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타원 19"/>
          <p:cNvSpPr/>
          <p:nvPr/>
        </p:nvSpPr>
        <p:spPr>
          <a:xfrm>
            <a:off x="4501927" y="3169246"/>
            <a:ext cx="142875" cy="144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4213548" y="3448646"/>
            <a:ext cx="144462" cy="144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644802" y="2247255"/>
            <a:ext cx="4175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mtClean="0">
                <a:solidFill>
                  <a:srgbClr val="FF0000"/>
                </a:solidFill>
                <a:latin typeface="Arial" charset="0"/>
                <a:ea typeface="HY견고딕" pitchFamily="18" charset="-127"/>
                <a:cs typeface="Arial" charset="0"/>
              </a:rPr>
              <a:t>대장암  </a:t>
            </a:r>
            <a:r>
              <a:rPr kumimoji="0" lang="en-US" altLang="ko-KR" sz="2400" b="1" smtClean="0">
                <a:solidFill>
                  <a:srgbClr val="FF0000"/>
                </a:solidFill>
                <a:latin typeface="Arial" charset="0"/>
                <a:ea typeface="HY견고딕" pitchFamily="18" charset="-127"/>
                <a:cs typeface="Arial" charset="0"/>
              </a:rPr>
              <a:t>1</a:t>
            </a:r>
            <a:r>
              <a:rPr kumimoji="0" lang="ko-KR" altLang="en-US" sz="2400" b="1" smtClean="0">
                <a:solidFill>
                  <a:srgbClr val="FF0000"/>
                </a:solidFill>
                <a:latin typeface="Arial" charset="0"/>
                <a:ea typeface="HY견고딕" pitchFamily="18" charset="-127"/>
                <a:cs typeface="Arial" charset="0"/>
              </a:rPr>
              <a:t>차 예방사업 필요</a:t>
            </a:r>
            <a:endParaRPr kumimoji="0" lang="en-US" altLang="ko-KR" sz="1400">
              <a:solidFill>
                <a:srgbClr val="FF0000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645596" y="2780928"/>
            <a:ext cx="4463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en-US" altLang="ko-K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- </a:t>
            </a:r>
            <a:r>
              <a:rPr kumimoji="0" lang="ko-KR" altLang="en-US" sz="2000" smtClean="0">
                <a:solidFill>
                  <a:srgbClr val="00CC00"/>
                </a:solidFill>
                <a:latin typeface="Arial" charset="0"/>
                <a:ea typeface="HY견고딕" pitchFamily="18" charset="-127"/>
                <a:cs typeface="Arial" charset="0"/>
              </a:rPr>
              <a:t>체계적이고 단계적인 </a:t>
            </a:r>
            <a:r>
              <a:rPr kumimoji="0" lang="ko-KR" altLang="en-US" sz="2000" err="1" smtClean="0">
                <a:solidFill>
                  <a:srgbClr val="00CC00"/>
                </a:solidFill>
                <a:latin typeface="Arial" charset="0"/>
                <a:ea typeface="HY견고딕" pitchFamily="18" charset="-127"/>
                <a:cs typeface="Arial" charset="0"/>
              </a:rPr>
              <a:t>생애주기별</a:t>
            </a:r>
            <a:endParaRPr kumimoji="0" lang="en-US" altLang="ko-KR" sz="2000" smtClean="0">
              <a:solidFill>
                <a:srgbClr val="00CC00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95536" y="3748970"/>
            <a:ext cx="3961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mtClean="0">
                <a:solidFill>
                  <a:srgbClr val="FF0000"/>
                </a:solidFill>
                <a:latin typeface="Arial" charset="0"/>
                <a:ea typeface="HY견고딕" pitchFamily="18" charset="-127"/>
                <a:cs typeface="Arial" charset="0"/>
              </a:rPr>
              <a:t>대장암  </a:t>
            </a:r>
            <a:r>
              <a:rPr kumimoji="0" lang="en-US" altLang="ko-KR" sz="2400" b="1">
                <a:solidFill>
                  <a:srgbClr val="FF0000"/>
                </a:solidFill>
                <a:latin typeface="Arial" charset="0"/>
                <a:ea typeface="HY견고딕" pitchFamily="18" charset="-127"/>
                <a:cs typeface="Arial" charset="0"/>
              </a:rPr>
              <a:t>2</a:t>
            </a:r>
            <a:r>
              <a:rPr kumimoji="0" lang="ko-KR" altLang="en-US" sz="2400" b="1" smtClean="0">
                <a:solidFill>
                  <a:srgbClr val="FF0000"/>
                </a:solidFill>
                <a:latin typeface="Arial" charset="0"/>
                <a:ea typeface="HY견고딕" pitchFamily="18" charset="-127"/>
                <a:cs typeface="Arial" charset="0"/>
              </a:rPr>
              <a:t>차 예방사업 필요</a:t>
            </a:r>
            <a:endParaRPr kumimoji="0" lang="en-US" altLang="ko-KR" sz="1400">
              <a:solidFill>
                <a:srgbClr val="FF0000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79512" y="4253026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smtClean="0">
                <a:solidFill>
                  <a:srgbClr val="3333CC"/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en-US" altLang="ko-KR" sz="2000" smtClean="0">
                <a:solidFill>
                  <a:srgbClr val="3333CC"/>
                </a:solidFill>
                <a:latin typeface="Arial" charset="0"/>
                <a:ea typeface="HY견고딕" pitchFamily="18" charset="-127"/>
                <a:cs typeface="Arial" charset="0"/>
              </a:rPr>
              <a:t>- </a:t>
            </a:r>
            <a:r>
              <a:rPr kumimoji="0" lang="ko-KR" altLang="en-US" sz="2000" smtClean="0">
                <a:solidFill>
                  <a:srgbClr val="3333CC"/>
                </a:solidFill>
                <a:latin typeface="Arial" charset="0"/>
                <a:ea typeface="HY견고딕" pitchFamily="18" charset="-127"/>
                <a:cs typeface="Arial" charset="0"/>
              </a:rPr>
              <a:t>대장암 </a:t>
            </a:r>
            <a:r>
              <a:rPr kumimoji="0" lang="ko-KR" altLang="en-US" sz="2000" err="1" smtClean="0">
                <a:solidFill>
                  <a:srgbClr val="3333CC"/>
                </a:solidFill>
                <a:latin typeface="Arial" charset="0"/>
                <a:ea typeface="HY견고딕" pitchFamily="18" charset="-127"/>
                <a:cs typeface="Arial" charset="0"/>
              </a:rPr>
              <a:t>검진율</a:t>
            </a:r>
            <a:r>
              <a:rPr kumimoji="0" lang="ko-KR" altLang="en-US" sz="2000" smtClean="0">
                <a:solidFill>
                  <a:srgbClr val="3333CC"/>
                </a:solidFill>
                <a:latin typeface="Arial" charset="0"/>
                <a:ea typeface="HY견고딕" pitchFamily="18" charset="-127"/>
                <a:cs typeface="Arial" charset="0"/>
              </a:rPr>
              <a:t> 향상</a:t>
            </a:r>
            <a:endParaRPr kumimoji="0" lang="en-US" altLang="ko-KR" sz="2000" smtClean="0">
              <a:solidFill>
                <a:srgbClr val="3333CC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275" y="2479675"/>
            <a:ext cx="52911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-윤고딕150" pitchFamily="18" charset="-127"/>
                <a:cs typeface="Arial" pitchFamily="34" charset="0"/>
              </a:rPr>
              <a:t>02. </a:t>
            </a:r>
            <a:r>
              <a:rPr kumimoji="0" lang="ko-KR" altLang="en-US" sz="36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-윤고딕150" pitchFamily="18" charset="-127"/>
                <a:cs typeface="Arial" pitchFamily="34" charset="0"/>
              </a:rPr>
              <a:t> 추진체계</a:t>
            </a:r>
            <a:endParaRPr kumimoji="0" lang="ko-KR" altLang="en-US" sz="3600" b="1" spc="-15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ea typeface="-윤고딕150" pitchFamily="18" charset="-127"/>
              <a:cs typeface="Arial" pitchFamily="34" charset="0"/>
            </a:endParaRPr>
          </a:p>
        </p:txBody>
      </p:sp>
      <p:pic>
        <p:nvPicPr>
          <p:cNvPr id="4" name="그림 12" descr="20150113_19392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121"/>
            <a:ext cx="23042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2.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추진체계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8" name="Picture 7" descr="D:\비토피티\vito_작업\201102\새 폴더 (3)\223b0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6"/>
          <p:cNvSpPr>
            <a:spLocks/>
          </p:cNvSpPr>
          <p:nvPr/>
        </p:nvSpPr>
        <p:spPr bwMode="auto">
          <a:xfrm>
            <a:off x="556072" y="1148086"/>
            <a:ext cx="3543300" cy="3351212"/>
          </a:xfrm>
          <a:custGeom>
            <a:avLst/>
            <a:gdLst/>
            <a:ahLst/>
            <a:cxnLst>
              <a:cxn ang="0">
                <a:pos x="228" y="936"/>
              </a:cxn>
              <a:cxn ang="0">
                <a:pos x="18" y="936"/>
              </a:cxn>
              <a:cxn ang="0">
                <a:pos x="18" y="936"/>
              </a:cxn>
              <a:cxn ang="0">
                <a:pos x="24" y="922"/>
              </a:cxn>
              <a:cxn ang="0">
                <a:pos x="30" y="906"/>
              </a:cxn>
              <a:cxn ang="0">
                <a:pos x="40" y="870"/>
              </a:cxn>
              <a:cxn ang="0">
                <a:pos x="48" y="826"/>
              </a:cxn>
              <a:cxn ang="0">
                <a:pos x="54" y="776"/>
              </a:cxn>
              <a:cxn ang="0">
                <a:pos x="60" y="724"/>
              </a:cxn>
              <a:cxn ang="0">
                <a:pos x="64" y="668"/>
              </a:cxn>
              <a:cxn ang="0">
                <a:pos x="70" y="556"/>
              </a:cxn>
              <a:cxn ang="0">
                <a:pos x="72" y="448"/>
              </a:cxn>
              <a:cxn ang="0">
                <a:pos x="72" y="360"/>
              </a:cxn>
              <a:cxn ang="0">
                <a:pos x="70" y="274"/>
              </a:cxn>
              <a:cxn ang="0">
                <a:pos x="0" y="274"/>
              </a:cxn>
              <a:cxn ang="0">
                <a:pos x="232" y="0"/>
              </a:cxn>
              <a:cxn ang="0">
                <a:pos x="466" y="274"/>
              </a:cxn>
              <a:cxn ang="0">
                <a:pos x="396" y="274"/>
              </a:cxn>
              <a:cxn ang="0">
                <a:pos x="396" y="274"/>
              </a:cxn>
              <a:cxn ang="0">
                <a:pos x="394" y="360"/>
              </a:cxn>
              <a:cxn ang="0">
                <a:pos x="394" y="448"/>
              </a:cxn>
              <a:cxn ang="0">
                <a:pos x="396" y="556"/>
              </a:cxn>
              <a:cxn ang="0">
                <a:pos x="402" y="668"/>
              </a:cxn>
              <a:cxn ang="0">
                <a:pos x="406" y="724"/>
              </a:cxn>
              <a:cxn ang="0">
                <a:pos x="412" y="776"/>
              </a:cxn>
              <a:cxn ang="0">
                <a:pos x="418" y="826"/>
              </a:cxn>
              <a:cxn ang="0">
                <a:pos x="426" y="870"/>
              </a:cxn>
              <a:cxn ang="0">
                <a:pos x="436" y="906"/>
              </a:cxn>
              <a:cxn ang="0">
                <a:pos x="442" y="922"/>
              </a:cxn>
              <a:cxn ang="0">
                <a:pos x="448" y="936"/>
              </a:cxn>
              <a:cxn ang="0">
                <a:pos x="238" y="936"/>
              </a:cxn>
              <a:cxn ang="0">
                <a:pos x="228" y="936"/>
              </a:cxn>
            </a:cxnLst>
            <a:rect l="0" t="0" r="r" b="b"/>
            <a:pathLst>
              <a:path w="466" h="936">
                <a:moveTo>
                  <a:pt x="228" y="936"/>
                </a:moveTo>
                <a:lnTo>
                  <a:pt x="18" y="936"/>
                </a:lnTo>
                <a:lnTo>
                  <a:pt x="18" y="936"/>
                </a:lnTo>
                <a:lnTo>
                  <a:pt x="24" y="922"/>
                </a:lnTo>
                <a:lnTo>
                  <a:pt x="30" y="906"/>
                </a:lnTo>
                <a:lnTo>
                  <a:pt x="40" y="870"/>
                </a:lnTo>
                <a:lnTo>
                  <a:pt x="48" y="826"/>
                </a:lnTo>
                <a:lnTo>
                  <a:pt x="54" y="776"/>
                </a:lnTo>
                <a:lnTo>
                  <a:pt x="60" y="724"/>
                </a:lnTo>
                <a:lnTo>
                  <a:pt x="64" y="668"/>
                </a:lnTo>
                <a:lnTo>
                  <a:pt x="70" y="556"/>
                </a:lnTo>
                <a:lnTo>
                  <a:pt x="72" y="448"/>
                </a:lnTo>
                <a:lnTo>
                  <a:pt x="72" y="360"/>
                </a:lnTo>
                <a:lnTo>
                  <a:pt x="70" y="274"/>
                </a:lnTo>
                <a:lnTo>
                  <a:pt x="0" y="274"/>
                </a:lnTo>
                <a:lnTo>
                  <a:pt x="232" y="0"/>
                </a:lnTo>
                <a:lnTo>
                  <a:pt x="466" y="274"/>
                </a:lnTo>
                <a:lnTo>
                  <a:pt x="396" y="274"/>
                </a:lnTo>
                <a:lnTo>
                  <a:pt x="396" y="274"/>
                </a:lnTo>
                <a:lnTo>
                  <a:pt x="394" y="360"/>
                </a:lnTo>
                <a:lnTo>
                  <a:pt x="394" y="448"/>
                </a:lnTo>
                <a:lnTo>
                  <a:pt x="396" y="556"/>
                </a:lnTo>
                <a:lnTo>
                  <a:pt x="402" y="668"/>
                </a:lnTo>
                <a:lnTo>
                  <a:pt x="406" y="724"/>
                </a:lnTo>
                <a:lnTo>
                  <a:pt x="412" y="776"/>
                </a:lnTo>
                <a:lnTo>
                  <a:pt x="418" y="826"/>
                </a:lnTo>
                <a:lnTo>
                  <a:pt x="426" y="870"/>
                </a:lnTo>
                <a:lnTo>
                  <a:pt x="436" y="906"/>
                </a:lnTo>
                <a:lnTo>
                  <a:pt x="442" y="922"/>
                </a:lnTo>
                <a:lnTo>
                  <a:pt x="448" y="936"/>
                </a:lnTo>
                <a:lnTo>
                  <a:pt x="238" y="936"/>
                </a:lnTo>
                <a:lnTo>
                  <a:pt x="228" y="93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282752" y="2164086"/>
            <a:ext cx="2088352" cy="7762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5D773"/>
              </a:gs>
              <a:gs pos="100000">
                <a:srgbClr val="5E9436"/>
              </a:gs>
            </a:gsLst>
            <a:lin ang="5400000" scaled="0"/>
          </a:gradFill>
          <a:ln w="9525">
            <a:solidFill>
              <a:srgbClr val="4A742A"/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h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841061" y="3621932"/>
            <a:ext cx="2971735" cy="7762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6BAE4"/>
              </a:gs>
              <a:gs pos="100000">
                <a:srgbClr val="387BCC"/>
              </a:gs>
            </a:gsLst>
            <a:lin ang="5400000" scaled="0"/>
          </a:gradFill>
          <a:ln w="9525">
            <a:solidFill>
              <a:srgbClr val="285C9C"/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152400" prstMaterial="metal">
            <a:bevelT h="50800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448122" y="5172993"/>
            <a:ext cx="3757612" cy="7762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BB4B"/>
              </a:gs>
              <a:gs pos="100000">
                <a:srgbClr val="D16811"/>
              </a:gs>
            </a:gsLst>
            <a:lin ang="5400000" scaled="0"/>
          </a:gradFill>
          <a:ln w="9525">
            <a:gradFill>
              <a:gsLst>
                <a:gs pos="0">
                  <a:srgbClr val="D56A11"/>
                </a:gs>
                <a:gs pos="100000">
                  <a:srgbClr val="9A390E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scene3d>
            <a:camera prst="perspectiveRelaxedModerately" fov="0">
              <a:rot lat="0" lon="0" rev="0"/>
            </a:camera>
            <a:lightRig rig="threePt" dir="t"/>
          </a:scene3d>
          <a:sp3d extrusionH="152400" prstMaterial="metal">
            <a:bevelT h="50800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자유형 32"/>
          <p:cNvSpPr/>
          <p:nvPr/>
        </p:nvSpPr>
        <p:spPr>
          <a:xfrm>
            <a:off x="1289600" y="2164087"/>
            <a:ext cx="2088353" cy="662602"/>
          </a:xfrm>
          <a:custGeom>
            <a:avLst/>
            <a:gdLst>
              <a:gd name="connsiteX0" fmla="*/ 0 w 2088352"/>
              <a:gd name="connsiteY0" fmla="*/ 388144 h 776287"/>
              <a:gd name="connsiteX1" fmla="*/ 113685 w 2088352"/>
              <a:gd name="connsiteY1" fmla="*/ 113685 h 776287"/>
              <a:gd name="connsiteX2" fmla="*/ 388145 w 2088352"/>
              <a:gd name="connsiteY2" fmla="*/ 1 h 776287"/>
              <a:gd name="connsiteX3" fmla="*/ 1700209 w 2088352"/>
              <a:gd name="connsiteY3" fmla="*/ 0 h 776287"/>
              <a:gd name="connsiteX4" fmla="*/ 1974668 w 2088352"/>
              <a:gd name="connsiteY4" fmla="*/ 113685 h 776287"/>
              <a:gd name="connsiteX5" fmla="*/ 2088352 w 2088352"/>
              <a:gd name="connsiteY5" fmla="*/ 388145 h 776287"/>
              <a:gd name="connsiteX6" fmla="*/ 2088352 w 2088352"/>
              <a:gd name="connsiteY6" fmla="*/ 388144 h 776287"/>
              <a:gd name="connsiteX7" fmla="*/ 1974667 w 2088352"/>
              <a:gd name="connsiteY7" fmla="*/ 662603 h 776287"/>
              <a:gd name="connsiteX8" fmla="*/ 1700208 w 2088352"/>
              <a:gd name="connsiteY8" fmla="*/ 776288 h 776287"/>
              <a:gd name="connsiteX9" fmla="*/ 388144 w 2088352"/>
              <a:gd name="connsiteY9" fmla="*/ 776287 h 776287"/>
              <a:gd name="connsiteX10" fmla="*/ 113685 w 2088352"/>
              <a:gd name="connsiteY10" fmla="*/ 662602 h 776287"/>
              <a:gd name="connsiteX11" fmla="*/ 0 w 2088352"/>
              <a:gd name="connsiteY11" fmla="*/ 388143 h 776287"/>
              <a:gd name="connsiteX12" fmla="*/ 0 w 2088352"/>
              <a:gd name="connsiteY12" fmla="*/ 388144 h 776287"/>
              <a:gd name="connsiteX0" fmla="*/ 0 w 2258035"/>
              <a:gd name="connsiteY0" fmla="*/ 388144 h 776287"/>
              <a:gd name="connsiteX1" fmla="*/ 113685 w 2258035"/>
              <a:gd name="connsiteY1" fmla="*/ 113685 h 776287"/>
              <a:gd name="connsiteX2" fmla="*/ 388145 w 2258035"/>
              <a:gd name="connsiteY2" fmla="*/ 1 h 776287"/>
              <a:gd name="connsiteX3" fmla="*/ 1700209 w 2258035"/>
              <a:gd name="connsiteY3" fmla="*/ 0 h 776287"/>
              <a:gd name="connsiteX4" fmla="*/ 1974668 w 2258035"/>
              <a:gd name="connsiteY4" fmla="*/ 113685 h 776287"/>
              <a:gd name="connsiteX5" fmla="*/ 2088352 w 2258035"/>
              <a:gd name="connsiteY5" fmla="*/ 388145 h 776287"/>
              <a:gd name="connsiteX6" fmla="*/ 2088352 w 2258035"/>
              <a:gd name="connsiteY6" fmla="*/ 388144 h 776287"/>
              <a:gd name="connsiteX7" fmla="*/ 1974667 w 2258035"/>
              <a:gd name="connsiteY7" fmla="*/ 662603 h 776287"/>
              <a:gd name="connsiteX8" fmla="*/ 388144 w 2258035"/>
              <a:gd name="connsiteY8" fmla="*/ 776287 h 776287"/>
              <a:gd name="connsiteX9" fmla="*/ 113685 w 2258035"/>
              <a:gd name="connsiteY9" fmla="*/ 662602 h 776287"/>
              <a:gd name="connsiteX10" fmla="*/ 0 w 2258035"/>
              <a:gd name="connsiteY10" fmla="*/ 388143 h 776287"/>
              <a:gd name="connsiteX11" fmla="*/ 0 w 2258035"/>
              <a:gd name="connsiteY11" fmla="*/ 388144 h 776287"/>
              <a:gd name="connsiteX0" fmla="*/ 0 w 2088353"/>
              <a:gd name="connsiteY0" fmla="*/ 388144 h 822030"/>
              <a:gd name="connsiteX1" fmla="*/ 113685 w 2088353"/>
              <a:gd name="connsiteY1" fmla="*/ 113685 h 822030"/>
              <a:gd name="connsiteX2" fmla="*/ 388145 w 2088353"/>
              <a:gd name="connsiteY2" fmla="*/ 1 h 822030"/>
              <a:gd name="connsiteX3" fmla="*/ 1700209 w 2088353"/>
              <a:gd name="connsiteY3" fmla="*/ 0 h 822030"/>
              <a:gd name="connsiteX4" fmla="*/ 1974668 w 2088353"/>
              <a:gd name="connsiteY4" fmla="*/ 113685 h 822030"/>
              <a:gd name="connsiteX5" fmla="*/ 2088352 w 2088353"/>
              <a:gd name="connsiteY5" fmla="*/ 388145 h 822030"/>
              <a:gd name="connsiteX6" fmla="*/ 2088352 w 2088353"/>
              <a:gd name="connsiteY6" fmla="*/ 388144 h 822030"/>
              <a:gd name="connsiteX7" fmla="*/ 388144 w 2088353"/>
              <a:gd name="connsiteY7" fmla="*/ 776287 h 822030"/>
              <a:gd name="connsiteX8" fmla="*/ 113685 w 2088353"/>
              <a:gd name="connsiteY8" fmla="*/ 662602 h 822030"/>
              <a:gd name="connsiteX9" fmla="*/ 0 w 2088353"/>
              <a:gd name="connsiteY9" fmla="*/ 388143 h 822030"/>
              <a:gd name="connsiteX10" fmla="*/ 0 w 2088353"/>
              <a:gd name="connsiteY10" fmla="*/ 388144 h 822030"/>
              <a:gd name="connsiteX0" fmla="*/ 0 w 2088353"/>
              <a:gd name="connsiteY0" fmla="*/ 388144 h 662602"/>
              <a:gd name="connsiteX1" fmla="*/ 113685 w 2088353"/>
              <a:gd name="connsiteY1" fmla="*/ 113685 h 662602"/>
              <a:gd name="connsiteX2" fmla="*/ 388145 w 2088353"/>
              <a:gd name="connsiteY2" fmla="*/ 1 h 662602"/>
              <a:gd name="connsiteX3" fmla="*/ 1700209 w 2088353"/>
              <a:gd name="connsiteY3" fmla="*/ 0 h 662602"/>
              <a:gd name="connsiteX4" fmla="*/ 1974668 w 2088353"/>
              <a:gd name="connsiteY4" fmla="*/ 113685 h 662602"/>
              <a:gd name="connsiteX5" fmla="*/ 2088352 w 2088353"/>
              <a:gd name="connsiteY5" fmla="*/ 388145 h 662602"/>
              <a:gd name="connsiteX6" fmla="*/ 2088352 w 2088353"/>
              <a:gd name="connsiteY6" fmla="*/ 388144 h 662602"/>
              <a:gd name="connsiteX7" fmla="*/ 113685 w 2088353"/>
              <a:gd name="connsiteY7" fmla="*/ 662602 h 662602"/>
              <a:gd name="connsiteX8" fmla="*/ 0 w 2088353"/>
              <a:gd name="connsiteY8" fmla="*/ 388143 h 662602"/>
              <a:gd name="connsiteX9" fmla="*/ 0 w 2088353"/>
              <a:gd name="connsiteY9" fmla="*/ 388144 h 662602"/>
              <a:gd name="connsiteX0" fmla="*/ 0 w 2088353"/>
              <a:gd name="connsiteY0" fmla="*/ 388144 h 662602"/>
              <a:gd name="connsiteX1" fmla="*/ 113685 w 2088353"/>
              <a:gd name="connsiteY1" fmla="*/ 113685 h 662602"/>
              <a:gd name="connsiteX2" fmla="*/ 388145 w 2088353"/>
              <a:gd name="connsiteY2" fmla="*/ 1 h 662602"/>
              <a:gd name="connsiteX3" fmla="*/ 1700209 w 2088353"/>
              <a:gd name="connsiteY3" fmla="*/ 0 h 662602"/>
              <a:gd name="connsiteX4" fmla="*/ 1974668 w 2088353"/>
              <a:gd name="connsiteY4" fmla="*/ 113685 h 662602"/>
              <a:gd name="connsiteX5" fmla="*/ 2088352 w 2088353"/>
              <a:gd name="connsiteY5" fmla="*/ 388145 h 662602"/>
              <a:gd name="connsiteX6" fmla="*/ 2088352 w 2088353"/>
              <a:gd name="connsiteY6" fmla="*/ 388144 h 662602"/>
              <a:gd name="connsiteX7" fmla="*/ 113685 w 2088353"/>
              <a:gd name="connsiteY7" fmla="*/ 662602 h 662602"/>
              <a:gd name="connsiteX8" fmla="*/ 0 w 2088353"/>
              <a:gd name="connsiteY8" fmla="*/ 388143 h 662602"/>
              <a:gd name="connsiteX9" fmla="*/ 0 w 2088353"/>
              <a:gd name="connsiteY9" fmla="*/ 388144 h 662602"/>
              <a:gd name="connsiteX0" fmla="*/ 0 w 2088353"/>
              <a:gd name="connsiteY0" fmla="*/ 388144 h 662602"/>
              <a:gd name="connsiteX1" fmla="*/ 113685 w 2088353"/>
              <a:gd name="connsiteY1" fmla="*/ 113685 h 662602"/>
              <a:gd name="connsiteX2" fmla="*/ 388145 w 2088353"/>
              <a:gd name="connsiteY2" fmla="*/ 1 h 662602"/>
              <a:gd name="connsiteX3" fmla="*/ 1700209 w 2088353"/>
              <a:gd name="connsiteY3" fmla="*/ 0 h 662602"/>
              <a:gd name="connsiteX4" fmla="*/ 1974668 w 2088353"/>
              <a:gd name="connsiteY4" fmla="*/ 113685 h 662602"/>
              <a:gd name="connsiteX5" fmla="*/ 2088352 w 2088353"/>
              <a:gd name="connsiteY5" fmla="*/ 388145 h 662602"/>
              <a:gd name="connsiteX6" fmla="*/ 2088352 w 2088353"/>
              <a:gd name="connsiteY6" fmla="*/ 388144 h 662602"/>
              <a:gd name="connsiteX7" fmla="*/ 113685 w 2088353"/>
              <a:gd name="connsiteY7" fmla="*/ 662602 h 662602"/>
              <a:gd name="connsiteX8" fmla="*/ 0 w 2088353"/>
              <a:gd name="connsiteY8" fmla="*/ 388143 h 662602"/>
              <a:gd name="connsiteX9" fmla="*/ 0 w 2088353"/>
              <a:gd name="connsiteY9" fmla="*/ 388144 h 6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353" h="662602">
                <a:moveTo>
                  <a:pt x="0" y="388144"/>
                </a:moveTo>
                <a:cubicBezTo>
                  <a:pt x="0" y="285202"/>
                  <a:pt x="40894" y="186476"/>
                  <a:pt x="113685" y="113685"/>
                </a:cubicBezTo>
                <a:cubicBezTo>
                  <a:pt x="186476" y="40894"/>
                  <a:pt x="285202" y="0"/>
                  <a:pt x="388145" y="1"/>
                </a:cubicBezTo>
                <a:lnTo>
                  <a:pt x="1700209" y="0"/>
                </a:lnTo>
                <a:cubicBezTo>
                  <a:pt x="1803151" y="0"/>
                  <a:pt x="1901877" y="40894"/>
                  <a:pt x="1974668" y="113685"/>
                </a:cubicBezTo>
                <a:cubicBezTo>
                  <a:pt x="2047459" y="186476"/>
                  <a:pt x="2088353" y="285202"/>
                  <a:pt x="2088352" y="388145"/>
                </a:cubicBezTo>
                <a:lnTo>
                  <a:pt x="2088352" y="388144"/>
                </a:lnTo>
                <a:cubicBezTo>
                  <a:pt x="1759241" y="433887"/>
                  <a:pt x="1412656" y="254385"/>
                  <a:pt x="113685" y="662602"/>
                </a:cubicBezTo>
                <a:cubicBezTo>
                  <a:pt x="40894" y="589811"/>
                  <a:pt x="0" y="491085"/>
                  <a:pt x="0" y="388143"/>
                </a:cubicBezTo>
                <a:lnTo>
                  <a:pt x="0" y="388144"/>
                </a:lnTo>
                <a:close/>
              </a:path>
            </a:pathLst>
          </a:custGeom>
          <a:gradFill>
            <a:gsLst>
              <a:gs pos="0">
                <a:schemeClr val="bg1">
                  <a:alpha val="42000"/>
                </a:schemeClr>
              </a:gs>
              <a:gs pos="59000">
                <a:schemeClr val="bg1">
                  <a:alpha val="0"/>
                </a:schemeClr>
              </a:gs>
              <a:gs pos="100000">
                <a:schemeClr val="bg1">
                  <a:alpha val="9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/>
          </a:p>
        </p:txBody>
      </p:sp>
      <p:sp>
        <p:nvSpPr>
          <p:cNvPr id="34" name="자유형 33"/>
          <p:cNvSpPr/>
          <p:nvPr/>
        </p:nvSpPr>
        <p:spPr>
          <a:xfrm>
            <a:off x="827584" y="3601145"/>
            <a:ext cx="3024336" cy="662602"/>
          </a:xfrm>
          <a:custGeom>
            <a:avLst/>
            <a:gdLst>
              <a:gd name="connsiteX0" fmla="*/ 0 w 2088352"/>
              <a:gd name="connsiteY0" fmla="*/ 388144 h 776287"/>
              <a:gd name="connsiteX1" fmla="*/ 113685 w 2088352"/>
              <a:gd name="connsiteY1" fmla="*/ 113685 h 776287"/>
              <a:gd name="connsiteX2" fmla="*/ 388145 w 2088352"/>
              <a:gd name="connsiteY2" fmla="*/ 1 h 776287"/>
              <a:gd name="connsiteX3" fmla="*/ 1700209 w 2088352"/>
              <a:gd name="connsiteY3" fmla="*/ 0 h 776287"/>
              <a:gd name="connsiteX4" fmla="*/ 1974668 w 2088352"/>
              <a:gd name="connsiteY4" fmla="*/ 113685 h 776287"/>
              <a:gd name="connsiteX5" fmla="*/ 2088352 w 2088352"/>
              <a:gd name="connsiteY5" fmla="*/ 388145 h 776287"/>
              <a:gd name="connsiteX6" fmla="*/ 2088352 w 2088352"/>
              <a:gd name="connsiteY6" fmla="*/ 388144 h 776287"/>
              <a:gd name="connsiteX7" fmla="*/ 1974667 w 2088352"/>
              <a:gd name="connsiteY7" fmla="*/ 662603 h 776287"/>
              <a:gd name="connsiteX8" fmla="*/ 1700208 w 2088352"/>
              <a:gd name="connsiteY8" fmla="*/ 776288 h 776287"/>
              <a:gd name="connsiteX9" fmla="*/ 388144 w 2088352"/>
              <a:gd name="connsiteY9" fmla="*/ 776287 h 776287"/>
              <a:gd name="connsiteX10" fmla="*/ 113685 w 2088352"/>
              <a:gd name="connsiteY10" fmla="*/ 662602 h 776287"/>
              <a:gd name="connsiteX11" fmla="*/ 0 w 2088352"/>
              <a:gd name="connsiteY11" fmla="*/ 388143 h 776287"/>
              <a:gd name="connsiteX12" fmla="*/ 0 w 2088352"/>
              <a:gd name="connsiteY12" fmla="*/ 388144 h 776287"/>
              <a:gd name="connsiteX0" fmla="*/ 0 w 2258035"/>
              <a:gd name="connsiteY0" fmla="*/ 388144 h 776287"/>
              <a:gd name="connsiteX1" fmla="*/ 113685 w 2258035"/>
              <a:gd name="connsiteY1" fmla="*/ 113685 h 776287"/>
              <a:gd name="connsiteX2" fmla="*/ 388145 w 2258035"/>
              <a:gd name="connsiteY2" fmla="*/ 1 h 776287"/>
              <a:gd name="connsiteX3" fmla="*/ 1700209 w 2258035"/>
              <a:gd name="connsiteY3" fmla="*/ 0 h 776287"/>
              <a:gd name="connsiteX4" fmla="*/ 1974668 w 2258035"/>
              <a:gd name="connsiteY4" fmla="*/ 113685 h 776287"/>
              <a:gd name="connsiteX5" fmla="*/ 2088352 w 2258035"/>
              <a:gd name="connsiteY5" fmla="*/ 388145 h 776287"/>
              <a:gd name="connsiteX6" fmla="*/ 2088352 w 2258035"/>
              <a:gd name="connsiteY6" fmla="*/ 388144 h 776287"/>
              <a:gd name="connsiteX7" fmla="*/ 1974667 w 2258035"/>
              <a:gd name="connsiteY7" fmla="*/ 662603 h 776287"/>
              <a:gd name="connsiteX8" fmla="*/ 388144 w 2258035"/>
              <a:gd name="connsiteY8" fmla="*/ 776287 h 776287"/>
              <a:gd name="connsiteX9" fmla="*/ 113685 w 2258035"/>
              <a:gd name="connsiteY9" fmla="*/ 662602 h 776287"/>
              <a:gd name="connsiteX10" fmla="*/ 0 w 2258035"/>
              <a:gd name="connsiteY10" fmla="*/ 388143 h 776287"/>
              <a:gd name="connsiteX11" fmla="*/ 0 w 2258035"/>
              <a:gd name="connsiteY11" fmla="*/ 388144 h 776287"/>
              <a:gd name="connsiteX0" fmla="*/ 0 w 2088353"/>
              <a:gd name="connsiteY0" fmla="*/ 388144 h 822030"/>
              <a:gd name="connsiteX1" fmla="*/ 113685 w 2088353"/>
              <a:gd name="connsiteY1" fmla="*/ 113685 h 822030"/>
              <a:gd name="connsiteX2" fmla="*/ 388145 w 2088353"/>
              <a:gd name="connsiteY2" fmla="*/ 1 h 822030"/>
              <a:gd name="connsiteX3" fmla="*/ 1700209 w 2088353"/>
              <a:gd name="connsiteY3" fmla="*/ 0 h 822030"/>
              <a:gd name="connsiteX4" fmla="*/ 1974668 w 2088353"/>
              <a:gd name="connsiteY4" fmla="*/ 113685 h 822030"/>
              <a:gd name="connsiteX5" fmla="*/ 2088352 w 2088353"/>
              <a:gd name="connsiteY5" fmla="*/ 388145 h 822030"/>
              <a:gd name="connsiteX6" fmla="*/ 2088352 w 2088353"/>
              <a:gd name="connsiteY6" fmla="*/ 388144 h 822030"/>
              <a:gd name="connsiteX7" fmla="*/ 388144 w 2088353"/>
              <a:gd name="connsiteY7" fmla="*/ 776287 h 822030"/>
              <a:gd name="connsiteX8" fmla="*/ 113685 w 2088353"/>
              <a:gd name="connsiteY8" fmla="*/ 662602 h 822030"/>
              <a:gd name="connsiteX9" fmla="*/ 0 w 2088353"/>
              <a:gd name="connsiteY9" fmla="*/ 388143 h 822030"/>
              <a:gd name="connsiteX10" fmla="*/ 0 w 2088353"/>
              <a:gd name="connsiteY10" fmla="*/ 388144 h 822030"/>
              <a:gd name="connsiteX0" fmla="*/ 0 w 2088353"/>
              <a:gd name="connsiteY0" fmla="*/ 388144 h 662602"/>
              <a:gd name="connsiteX1" fmla="*/ 113685 w 2088353"/>
              <a:gd name="connsiteY1" fmla="*/ 113685 h 662602"/>
              <a:gd name="connsiteX2" fmla="*/ 388145 w 2088353"/>
              <a:gd name="connsiteY2" fmla="*/ 1 h 662602"/>
              <a:gd name="connsiteX3" fmla="*/ 1700209 w 2088353"/>
              <a:gd name="connsiteY3" fmla="*/ 0 h 662602"/>
              <a:gd name="connsiteX4" fmla="*/ 1974668 w 2088353"/>
              <a:gd name="connsiteY4" fmla="*/ 113685 h 662602"/>
              <a:gd name="connsiteX5" fmla="*/ 2088352 w 2088353"/>
              <a:gd name="connsiteY5" fmla="*/ 388145 h 662602"/>
              <a:gd name="connsiteX6" fmla="*/ 2088352 w 2088353"/>
              <a:gd name="connsiteY6" fmla="*/ 388144 h 662602"/>
              <a:gd name="connsiteX7" fmla="*/ 113685 w 2088353"/>
              <a:gd name="connsiteY7" fmla="*/ 662602 h 662602"/>
              <a:gd name="connsiteX8" fmla="*/ 0 w 2088353"/>
              <a:gd name="connsiteY8" fmla="*/ 388143 h 662602"/>
              <a:gd name="connsiteX9" fmla="*/ 0 w 2088353"/>
              <a:gd name="connsiteY9" fmla="*/ 388144 h 662602"/>
              <a:gd name="connsiteX0" fmla="*/ 0 w 2088353"/>
              <a:gd name="connsiteY0" fmla="*/ 388144 h 662602"/>
              <a:gd name="connsiteX1" fmla="*/ 113685 w 2088353"/>
              <a:gd name="connsiteY1" fmla="*/ 113685 h 662602"/>
              <a:gd name="connsiteX2" fmla="*/ 388145 w 2088353"/>
              <a:gd name="connsiteY2" fmla="*/ 1 h 662602"/>
              <a:gd name="connsiteX3" fmla="*/ 1700209 w 2088353"/>
              <a:gd name="connsiteY3" fmla="*/ 0 h 662602"/>
              <a:gd name="connsiteX4" fmla="*/ 1974668 w 2088353"/>
              <a:gd name="connsiteY4" fmla="*/ 113685 h 662602"/>
              <a:gd name="connsiteX5" fmla="*/ 2088352 w 2088353"/>
              <a:gd name="connsiteY5" fmla="*/ 388145 h 662602"/>
              <a:gd name="connsiteX6" fmla="*/ 2088352 w 2088353"/>
              <a:gd name="connsiteY6" fmla="*/ 388144 h 662602"/>
              <a:gd name="connsiteX7" fmla="*/ 113685 w 2088353"/>
              <a:gd name="connsiteY7" fmla="*/ 662602 h 662602"/>
              <a:gd name="connsiteX8" fmla="*/ 0 w 2088353"/>
              <a:gd name="connsiteY8" fmla="*/ 388143 h 662602"/>
              <a:gd name="connsiteX9" fmla="*/ 0 w 2088353"/>
              <a:gd name="connsiteY9" fmla="*/ 388144 h 662602"/>
              <a:gd name="connsiteX0" fmla="*/ 0 w 2088353"/>
              <a:gd name="connsiteY0" fmla="*/ 388144 h 662602"/>
              <a:gd name="connsiteX1" fmla="*/ 113685 w 2088353"/>
              <a:gd name="connsiteY1" fmla="*/ 113685 h 662602"/>
              <a:gd name="connsiteX2" fmla="*/ 388145 w 2088353"/>
              <a:gd name="connsiteY2" fmla="*/ 1 h 662602"/>
              <a:gd name="connsiteX3" fmla="*/ 1700209 w 2088353"/>
              <a:gd name="connsiteY3" fmla="*/ 0 h 662602"/>
              <a:gd name="connsiteX4" fmla="*/ 1974668 w 2088353"/>
              <a:gd name="connsiteY4" fmla="*/ 113685 h 662602"/>
              <a:gd name="connsiteX5" fmla="*/ 2088352 w 2088353"/>
              <a:gd name="connsiteY5" fmla="*/ 388145 h 662602"/>
              <a:gd name="connsiteX6" fmla="*/ 2088352 w 2088353"/>
              <a:gd name="connsiteY6" fmla="*/ 388144 h 662602"/>
              <a:gd name="connsiteX7" fmla="*/ 113685 w 2088353"/>
              <a:gd name="connsiteY7" fmla="*/ 662602 h 662602"/>
              <a:gd name="connsiteX8" fmla="*/ 0 w 2088353"/>
              <a:gd name="connsiteY8" fmla="*/ 388143 h 662602"/>
              <a:gd name="connsiteX9" fmla="*/ 0 w 2088353"/>
              <a:gd name="connsiteY9" fmla="*/ 388144 h 6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353" h="662602">
                <a:moveTo>
                  <a:pt x="0" y="388144"/>
                </a:moveTo>
                <a:cubicBezTo>
                  <a:pt x="0" y="285202"/>
                  <a:pt x="40894" y="186476"/>
                  <a:pt x="113685" y="113685"/>
                </a:cubicBezTo>
                <a:cubicBezTo>
                  <a:pt x="186476" y="40894"/>
                  <a:pt x="285202" y="0"/>
                  <a:pt x="388145" y="1"/>
                </a:cubicBezTo>
                <a:lnTo>
                  <a:pt x="1700209" y="0"/>
                </a:lnTo>
                <a:cubicBezTo>
                  <a:pt x="1803151" y="0"/>
                  <a:pt x="1901877" y="40894"/>
                  <a:pt x="1974668" y="113685"/>
                </a:cubicBezTo>
                <a:cubicBezTo>
                  <a:pt x="2047459" y="186476"/>
                  <a:pt x="2088353" y="285202"/>
                  <a:pt x="2088352" y="388145"/>
                </a:cubicBezTo>
                <a:lnTo>
                  <a:pt x="2088352" y="388144"/>
                </a:lnTo>
                <a:cubicBezTo>
                  <a:pt x="1759241" y="433887"/>
                  <a:pt x="1412656" y="254385"/>
                  <a:pt x="113685" y="662602"/>
                </a:cubicBezTo>
                <a:cubicBezTo>
                  <a:pt x="40894" y="589811"/>
                  <a:pt x="0" y="491085"/>
                  <a:pt x="0" y="388143"/>
                </a:cubicBezTo>
                <a:lnTo>
                  <a:pt x="0" y="388144"/>
                </a:lnTo>
                <a:close/>
              </a:path>
            </a:pathLst>
          </a:custGeom>
          <a:gradFill>
            <a:gsLst>
              <a:gs pos="0">
                <a:schemeClr val="bg1">
                  <a:alpha val="42000"/>
                </a:schemeClr>
              </a:gs>
              <a:gs pos="59000">
                <a:schemeClr val="bg1">
                  <a:alpha val="0"/>
                </a:schemeClr>
              </a:gs>
              <a:gs pos="100000">
                <a:schemeClr val="bg1">
                  <a:alpha val="9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/>
          </a:p>
        </p:txBody>
      </p:sp>
      <p:sp>
        <p:nvSpPr>
          <p:cNvPr id="35" name="자유형 34"/>
          <p:cNvSpPr/>
          <p:nvPr/>
        </p:nvSpPr>
        <p:spPr>
          <a:xfrm>
            <a:off x="395536" y="5144843"/>
            <a:ext cx="3888432" cy="792088"/>
          </a:xfrm>
          <a:custGeom>
            <a:avLst/>
            <a:gdLst>
              <a:gd name="connsiteX0" fmla="*/ 0 w 2088352"/>
              <a:gd name="connsiteY0" fmla="*/ 388144 h 776287"/>
              <a:gd name="connsiteX1" fmla="*/ 113685 w 2088352"/>
              <a:gd name="connsiteY1" fmla="*/ 113685 h 776287"/>
              <a:gd name="connsiteX2" fmla="*/ 388145 w 2088352"/>
              <a:gd name="connsiteY2" fmla="*/ 1 h 776287"/>
              <a:gd name="connsiteX3" fmla="*/ 1700209 w 2088352"/>
              <a:gd name="connsiteY3" fmla="*/ 0 h 776287"/>
              <a:gd name="connsiteX4" fmla="*/ 1974668 w 2088352"/>
              <a:gd name="connsiteY4" fmla="*/ 113685 h 776287"/>
              <a:gd name="connsiteX5" fmla="*/ 2088352 w 2088352"/>
              <a:gd name="connsiteY5" fmla="*/ 388145 h 776287"/>
              <a:gd name="connsiteX6" fmla="*/ 2088352 w 2088352"/>
              <a:gd name="connsiteY6" fmla="*/ 388144 h 776287"/>
              <a:gd name="connsiteX7" fmla="*/ 1974667 w 2088352"/>
              <a:gd name="connsiteY7" fmla="*/ 662603 h 776287"/>
              <a:gd name="connsiteX8" fmla="*/ 1700208 w 2088352"/>
              <a:gd name="connsiteY8" fmla="*/ 776288 h 776287"/>
              <a:gd name="connsiteX9" fmla="*/ 388144 w 2088352"/>
              <a:gd name="connsiteY9" fmla="*/ 776287 h 776287"/>
              <a:gd name="connsiteX10" fmla="*/ 113685 w 2088352"/>
              <a:gd name="connsiteY10" fmla="*/ 662602 h 776287"/>
              <a:gd name="connsiteX11" fmla="*/ 0 w 2088352"/>
              <a:gd name="connsiteY11" fmla="*/ 388143 h 776287"/>
              <a:gd name="connsiteX12" fmla="*/ 0 w 2088352"/>
              <a:gd name="connsiteY12" fmla="*/ 388144 h 776287"/>
              <a:gd name="connsiteX0" fmla="*/ 0 w 2258035"/>
              <a:gd name="connsiteY0" fmla="*/ 388144 h 776287"/>
              <a:gd name="connsiteX1" fmla="*/ 113685 w 2258035"/>
              <a:gd name="connsiteY1" fmla="*/ 113685 h 776287"/>
              <a:gd name="connsiteX2" fmla="*/ 388145 w 2258035"/>
              <a:gd name="connsiteY2" fmla="*/ 1 h 776287"/>
              <a:gd name="connsiteX3" fmla="*/ 1700209 w 2258035"/>
              <a:gd name="connsiteY3" fmla="*/ 0 h 776287"/>
              <a:gd name="connsiteX4" fmla="*/ 1974668 w 2258035"/>
              <a:gd name="connsiteY4" fmla="*/ 113685 h 776287"/>
              <a:gd name="connsiteX5" fmla="*/ 2088352 w 2258035"/>
              <a:gd name="connsiteY5" fmla="*/ 388145 h 776287"/>
              <a:gd name="connsiteX6" fmla="*/ 2088352 w 2258035"/>
              <a:gd name="connsiteY6" fmla="*/ 388144 h 776287"/>
              <a:gd name="connsiteX7" fmla="*/ 1974667 w 2258035"/>
              <a:gd name="connsiteY7" fmla="*/ 662603 h 776287"/>
              <a:gd name="connsiteX8" fmla="*/ 388144 w 2258035"/>
              <a:gd name="connsiteY8" fmla="*/ 776287 h 776287"/>
              <a:gd name="connsiteX9" fmla="*/ 113685 w 2258035"/>
              <a:gd name="connsiteY9" fmla="*/ 662602 h 776287"/>
              <a:gd name="connsiteX10" fmla="*/ 0 w 2258035"/>
              <a:gd name="connsiteY10" fmla="*/ 388143 h 776287"/>
              <a:gd name="connsiteX11" fmla="*/ 0 w 2258035"/>
              <a:gd name="connsiteY11" fmla="*/ 388144 h 776287"/>
              <a:gd name="connsiteX0" fmla="*/ 0 w 2088353"/>
              <a:gd name="connsiteY0" fmla="*/ 388144 h 822030"/>
              <a:gd name="connsiteX1" fmla="*/ 113685 w 2088353"/>
              <a:gd name="connsiteY1" fmla="*/ 113685 h 822030"/>
              <a:gd name="connsiteX2" fmla="*/ 388145 w 2088353"/>
              <a:gd name="connsiteY2" fmla="*/ 1 h 822030"/>
              <a:gd name="connsiteX3" fmla="*/ 1700209 w 2088353"/>
              <a:gd name="connsiteY3" fmla="*/ 0 h 822030"/>
              <a:gd name="connsiteX4" fmla="*/ 1974668 w 2088353"/>
              <a:gd name="connsiteY4" fmla="*/ 113685 h 822030"/>
              <a:gd name="connsiteX5" fmla="*/ 2088352 w 2088353"/>
              <a:gd name="connsiteY5" fmla="*/ 388145 h 822030"/>
              <a:gd name="connsiteX6" fmla="*/ 2088352 w 2088353"/>
              <a:gd name="connsiteY6" fmla="*/ 388144 h 822030"/>
              <a:gd name="connsiteX7" fmla="*/ 388144 w 2088353"/>
              <a:gd name="connsiteY7" fmla="*/ 776287 h 822030"/>
              <a:gd name="connsiteX8" fmla="*/ 113685 w 2088353"/>
              <a:gd name="connsiteY8" fmla="*/ 662602 h 822030"/>
              <a:gd name="connsiteX9" fmla="*/ 0 w 2088353"/>
              <a:gd name="connsiteY9" fmla="*/ 388143 h 822030"/>
              <a:gd name="connsiteX10" fmla="*/ 0 w 2088353"/>
              <a:gd name="connsiteY10" fmla="*/ 388144 h 822030"/>
              <a:gd name="connsiteX0" fmla="*/ 0 w 2088353"/>
              <a:gd name="connsiteY0" fmla="*/ 388144 h 662602"/>
              <a:gd name="connsiteX1" fmla="*/ 113685 w 2088353"/>
              <a:gd name="connsiteY1" fmla="*/ 113685 h 662602"/>
              <a:gd name="connsiteX2" fmla="*/ 388145 w 2088353"/>
              <a:gd name="connsiteY2" fmla="*/ 1 h 662602"/>
              <a:gd name="connsiteX3" fmla="*/ 1700209 w 2088353"/>
              <a:gd name="connsiteY3" fmla="*/ 0 h 662602"/>
              <a:gd name="connsiteX4" fmla="*/ 1974668 w 2088353"/>
              <a:gd name="connsiteY4" fmla="*/ 113685 h 662602"/>
              <a:gd name="connsiteX5" fmla="*/ 2088352 w 2088353"/>
              <a:gd name="connsiteY5" fmla="*/ 388145 h 662602"/>
              <a:gd name="connsiteX6" fmla="*/ 2088352 w 2088353"/>
              <a:gd name="connsiteY6" fmla="*/ 388144 h 662602"/>
              <a:gd name="connsiteX7" fmla="*/ 113685 w 2088353"/>
              <a:gd name="connsiteY7" fmla="*/ 662602 h 662602"/>
              <a:gd name="connsiteX8" fmla="*/ 0 w 2088353"/>
              <a:gd name="connsiteY8" fmla="*/ 388143 h 662602"/>
              <a:gd name="connsiteX9" fmla="*/ 0 w 2088353"/>
              <a:gd name="connsiteY9" fmla="*/ 388144 h 662602"/>
              <a:gd name="connsiteX0" fmla="*/ 0 w 2088353"/>
              <a:gd name="connsiteY0" fmla="*/ 388144 h 662602"/>
              <a:gd name="connsiteX1" fmla="*/ 113685 w 2088353"/>
              <a:gd name="connsiteY1" fmla="*/ 113685 h 662602"/>
              <a:gd name="connsiteX2" fmla="*/ 388145 w 2088353"/>
              <a:gd name="connsiteY2" fmla="*/ 1 h 662602"/>
              <a:gd name="connsiteX3" fmla="*/ 1700209 w 2088353"/>
              <a:gd name="connsiteY3" fmla="*/ 0 h 662602"/>
              <a:gd name="connsiteX4" fmla="*/ 1974668 w 2088353"/>
              <a:gd name="connsiteY4" fmla="*/ 113685 h 662602"/>
              <a:gd name="connsiteX5" fmla="*/ 2088352 w 2088353"/>
              <a:gd name="connsiteY5" fmla="*/ 388145 h 662602"/>
              <a:gd name="connsiteX6" fmla="*/ 2088352 w 2088353"/>
              <a:gd name="connsiteY6" fmla="*/ 388144 h 662602"/>
              <a:gd name="connsiteX7" fmla="*/ 113685 w 2088353"/>
              <a:gd name="connsiteY7" fmla="*/ 662602 h 662602"/>
              <a:gd name="connsiteX8" fmla="*/ 0 w 2088353"/>
              <a:gd name="connsiteY8" fmla="*/ 388143 h 662602"/>
              <a:gd name="connsiteX9" fmla="*/ 0 w 2088353"/>
              <a:gd name="connsiteY9" fmla="*/ 388144 h 662602"/>
              <a:gd name="connsiteX0" fmla="*/ 0 w 2088353"/>
              <a:gd name="connsiteY0" fmla="*/ 388144 h 662602"/>
              <a:gd name="connsiteX1" fmla="*/ 113685 w 2088353"/>
              <a:gd name="connsiteY1" fmla="*/ 113685 h 662602"/>
              <a:gd name="connsiteX2" fmla="*/ 388145 w 2088353"/>
              <a:gd name="connsiteY2" fmla="*/ 1 h 662602"/>
              <a:gd name="connsiteX3" fmla="*/ 1700209 w 2088353"/>
              <a:gd name="connsiteY3" fmla="*/ 0 h 662602"/>
              <a:gd name="connsiteX4" fmla="*/ 1974668 w 2088353"/>
              <a:gd name="connsiteY4" fmla="*/ 113685 h 662602"/>
              <a:gd name="connsiteX5" fmla="*/ 2088352 w 2088353"/>
              <a:gd name="connsiteY5" fmla="*/ 388145 h 662602"/>
              <a:gd name="connsiteX6" fmla="*/ 2088352 w 2088353"/>
              <a:gd name="connsiteY6" fmla="*/ 388144 h 662602"/>
              <a:gd name="connsiteX7" fmla="*/ 113685 w 2088353"/>
              <a:gd name="connsiteY7" fmla="*/ 662602 h 662602"/>
              <a:gd name="connsiteX8" fmla="*/ 0 w 2088353"/>
              <a:gd name="connsiteY8" fmla="*/ 388143 h 662602"/>
              <a:gd name="connsiteX9" fmla="*/ 0 w 2088353"/>
              <a:gd name="connsiteY9" fmla="*/ 388144 h 6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353" h="662602">
                <a:moveTo>
                  <a:pt x="0" y="388144"/>
                </a:moveTo>
                <a:cubicBezTo>
                  <a:pt x="0" y="285202"/>
                  <a:pt x="40894" y="186476"/>
                  <a:pt x="113685" y="113685"/>
                </a:cubicBezTo>
                <a:cubicBezTo>
                  <a:pt x="186476" y="40894"/>
                  <a:pt x="285202" y="0"/>
                  <a:pt x="388145" y="1"/>
                </a:cubicBezTo>
                <a:lnTo>
                  <a:pt x="1700209" y="0"/>
                </a:lnTo>
                <a:cubicBezTo>
                  <a:pt x="1803151" y="0"/>
                  <a:pt x="1901877" y="40894"/>
                  <a:pt x="1974668" y="113685"/>
                </a:cubicBezTo>
                <a:cubicBezTo>
                  <a:pt x="2047459" y="186476"/>
                  <a:pt x="2088353" y="285202"/>
                  <a:pt x="2088352" y="388145"/>
                </a:cubicBezTo>
                <a:lnTo>
                  <a:pt x="2088352" y="388144"/>
                </a:lnTo>
                <a:cubicBezTo>
                  <a:pt x="1759241" y="433887"/>
                  <a:pt x="1412656" y="254385"/>
                  <a:pt x="113685" y="662602"/>
                </a:cubicBezTo>
                <a:cubicBezTo>
                  <a:pt x="40894" y="589811"/>
                  <a:pt x="0" y="491085"/>
                  <a:pt x="0" y="388143"/>
                </a:cubicBezTo>
                <a:lnTo>
                  <a:pt x="0" y="388144"/>
                </a:lnTo>
                <a:close/>
              </a:path>
            </a:pathLst>
          </a:custGeom>
          <a:gradFill>
            <a:gsLst>
              <a:gs pos="0">
                <a:schemeClr val="bg1">
                  <a:alpha val="42000"/>
                </a:schemeClr>
              </a:gs>
              <a:gs pos="59000">
                <a:schemeClr val="bg1">
                  <a:alpha val="0"/>
                </a:schemeClr>
              </a:gs>
              <a:gs pos="100000">
                <a:schemeClr val="bg1">
                  <a:alpha val="9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139952" y="1772816"/>
            <a:ext cx="4175893" cy="128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b="1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대장암 예방을 위한 건강생활 실천과</a:t>
            </a:r>
            <a:endParaRPr kumimoji="0" lang="en-US" altLang="ko-KR" b="1" smtClean="0">
              <a:solidFill>
                <a:schemeClr val="accent3">
                  <a:lumMod val="7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   조기발견</a:t>
            </a:r>
            <a:r>
              <a:rPr kumimoji="0" lang="en-US" altLang="ko-KR" b="1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, </a:t>
            </a:r>
            <a:r>
              <a:rPr kumimoji="0" lang="ko-KR" altLang="en-US" b="1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치료로 의료비 감소 및 삶의</a:t>
            </a:r>
            <a:endParaRPr kumimoji="0" lang="en-US" altLang="ko-KR" b="1" smtClean="0">
              <a:solidFill>
                <a:schemeClr val="accent3">
                  <a:lumMod val="7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  </a:t>
            </a:r>
            <a:r>
              <a:rPr kumimoji="0" lang="ko-KR" altLang="en-US" b="1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질 향상</a:t>
            </a:r>
            <a:endParaRPr kumimoji="0" lang="en-US" altLang="ko-KR" sz="120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139952" y="3284984"/>
            <a:ext cx="48959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건강행태  인식 개선  및 건강한 식습관 형성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암 예방 정보 제공 및 관심 유도</a:t>
            </a:r>
            <a:endParaRPr kumimoji="0" lang="en-US" altLang="ko-KR" b="1" smtClean="0">
              <a:solidFill>
                <a:schemeClr val="accent1">
                  <a:lumMod val="7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en-US" altLang="ko-KR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ko-KR" altLang="en-US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대장암 </a:t>
            </a:r>
            <a:r>
              <a:rPr kumimoji="0" lang="ko-KR" altLang="en-US" b="1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검진율</a:t>
            </a:r>
            <a:r>
              <a:rPr kumimoji="0" lang="ko-KR" altLang="en-US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향상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4211960" y="4941168"/>
            <a:ext cx="3887787" cy="12850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b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건강생활 실천 유도</a:t>
            </a:r>
            <a:r>
              <a:rPr kumimoji="0" lang="en-US" altLang="ko-KR" b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, </a:t>
            </a:r>
            <a:r>
              <a:rPr kumimoji="0" lang="ko-KR" altLang="en-US" b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주민주도형</a:t>
            </a:r>
            <a:endParaRPr kumimoji="0" lang="en-US" altLang="ko-KR" b="1" smtClean="0">
              <a:solidFill>
                <a:schemeClr val="accent6">
                  <a:lumMod val="7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en-US" altLang="ko-KR" b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ko-KR" altLang="en-US" b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암 예방 환경조성</a:t>
            </a:r>
            <a:endParaRPr kumimoji="0" lang="en-US" altLang="ko-KR" b="1" smtClean="0">
              <a:solidFill>
                <a:schemeClr val="accent6">
                  <a:lumMod val="7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en-US" altLang="ko-KR" b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ko-KR" altLang="en-US" b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대장암 </a:t>
            </a:r>
            <a:r>
              <a:rPr kumimoji="0" lang="ko-KR" altLang="en-US" b="1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검진율</a:t>
            </a:r>
            <a:r>
              <a:rPr kumimoji="0" lang="ko-KR" altLang="en-US" b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향상 </a:t>
            </a:r>
            <a:endParaRPr kumimoji="0" lang="en-US" altLang="ko-KR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782782" y="2376811"/>
            <a:ext cx="1040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견고딕" pitchFamily="18" charset="-127"/>
                <a:cs typeface="Arial" charset="0"/>
              </a:rPr>
              <a:t>목     적</a:t>
            </a:r>
            <a:endParaRPr kumimoji="0"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82781" y="3816797"/>
            <a:ext cx="1040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견고딕" pitchFamily="18" charset="-127"/>
                <a:cs typeface="Arial" charset="0"/>
              </a:rPr>
              <a:t>목     표</a:t>
            </a:r>
            <a:endParaRPr kumimoji="0"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495846" y="5400800"/>
            <a:ext cx="1614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견고딕" pitchFamily="18" charset="-127"/>
                <a:cs typeface="Arial" charset="0"/>
              </a:rPr>
              <a:t>추  진  방  향</a:t>
            </a:r>
            <a:endParaRPr kumimoji="0"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  <a:cs typeface="Arial" charset="0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4283968" y="3212976"/>
            <a:ext cx="3960813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4283968" y="4797152"/>
            <a:ext cx="3960813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2.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추진체계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1115616" y="1268760"/>
            <a:ext cx="7128792" cy="0"/>
          </a:xfrm>
          <a:prstGeom prst="line">
            <a:avLst/>
          </a:prstGeom>
          <a:ln w="28575">
            <a:gradFill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6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80"/>
          <p:cNvGrpSpPr>
            <a:grpSpLocks/>
          </p:cNvGrpSpPr>
          <p:nvPr/>
        </p:nvGrpSpPr>
        <p:grpSpPr bwMode="auto">
          <a:xfrm>
            <a:off x="1187624" y="1585943"/>
            <a:ext cx="7488832" cy="649527"/>
            <a:chOff x="1782351" y="1757076"/>
            <a:chExt cx="12007245" cy="1044401"/>
          </a:xfrm>
        </p:grpSpPr>
        <p:sp>
          <p:nvSpPr>
            <p:cNvPr id="23" name="평행 사변형 22"/>
            <p:cNvSpPr/>
            <p:nvPr/>
          </p:nvSpPr>
          <p:spPr>
            <a:xfrm>
              <a:off x="1782351" y="1759414"/>
              <a:ext cx="3809991" cy="1039722"/>
            </a:xfrm>
            <a:prstGeom prst="parallelogram">
              <a:avLst>
                <a:gd name="adj" fmla="val 0"/>
              </a:avLst>
            </a:prstGeom>
            <a:gradFill>
              <a:gsLst>
                <a:gs pos="0">
                  <a:srgbClr val="A5D773"/>
                </a:gs>
                <a:gs pos="100000">
                  <a:srgbClr val="5E9436"/>
                </a:gs>
              </a:gsLst>
              <a:lin ang="5400000" scaled="0"/>
            </a:gradFill>
            <a:ln w="9525">
              <a:solidFill>
                <a:srgbClr val="4A742A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/>
            </a:p>
          </p:txBody>
        </p:sp>
        <p:sp>
          <p:nvSpPr>
            <p:cNvPr id="24" name="평행 사변형 23"/>
            <p:cNvSpPr/>
            <p:nvPr/>
          </p:nvSpPr>
          <p:spPr>
            <a:xfrm>
              <a:off x="5707796" y="1759414"/>
              <a:ext cx="3925445" cy="1042061"/>
            </a:xfrm>
            <a:prstGeom prst="parallelogram">
              <a:avLst>
                <a:gd name="adj" fmla="val 0"/>
              </a:avLst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/>
            </a:p>
          </p:txBody>
        </p:sp>
        <p:sp>
          <p:nvSpPr>
            <p:cNvPr id="25" name="평행 사변형 24"/>
            <p:cNvSpPr/>
            <p:nvPr/>
          </p:nvSpPr>
          <p:spPr>
            <a:xfrm>
              <a:off x="9748696" y="1759416"/>
              <a:ext cx="4040900" cy="1042061"/>
            </a:xfrm>
            <a:prstGeom prst="parallelogram">
              <a:avLst>
                <a:gd name="adj" fmla="val 0"/>
              </a:avLst>
            </a:prstGeom>
            <a:gradFill>
              <a:gsLst>
                <a:gs pos="0">
                  <a:srgbClr val="F3BB4B"/>
                </a:gs>
                <a:gs pos="100000">
                  <a:srgbClr val="D16811"/>
                </a:gs>
              </a:gsLst>
              <a:lin ang="5400000" scaled="0"/>
            </a:gradFill>
            <a:ln w="9525">
              <a:gradFill>
                <a:gsLst>
                  <a:gs pos="0">
                    <a:srgbClr val="D56A11"/>
                  </a:gs>
                  <a:gs pos="100000">
                    <a:srgbClr val="9A390E"/>
                  </a:gs>
                </a:gsLst>
                <a:lin ang="5400000" scaled="0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897805" y="1757076"/>
              <a:ext cx="3463628" cy="1039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HY견고딕" pitchFamily="18" charset="-127"/>
                  <a:cs typeface="Arial" charset="0"/>
                </a:rPr>
                <a:t>건강생활 실천 유도 </a:t>
              </a:r>
              <a:endParaRPr kumimoji="0" lang="en-US" altLang="ko-K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견고딕" pitchFamily="18" charset="-127"/>
                <a:cs typeface="Arial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HY견고딕" pitchFamily="18" charset="-127"/>
                  <a:cs typeface="Arial" charset="0"/>
                </a:rPr>
                <a:t>주민주도형</a:t>
              </a:r>
              <a:endPara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견고딕" pitchFamily="18" charset="-127"/>
                <a:cs typeface="Arial" charset="0"/>
              </a:endParaRPr>
            </a:p>
          </p:txBody>
        </p:sp>
      </p:grpSp>
      <p:pic>
        <p:nvPicPr>
          <p:cNvPr id="44" name="그림 81" descr="00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052736"/>
            <a:ext cx="4508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타원 44"/>
          <p:cNvSpPr/>
          <p:nvPr/>
        </p:nvSpPr>
        <p:spPr>
          <a:xfrm>
            <a:off x="2267744" y="1196752"/>
            <a:ext cx="115888" cy="115888"/>
          </a:xfrm>
          <a:prstGeom prst="ellipse">
            <a:avLst/>
          </a:prstGeom>
          <a:gradFill>
            <a:gsLst>
              <a:gs pos="0">
                <a:srgbClr val="A5D773"/>
              </a:gs>
              <a:gs pos="100000">
                <a:srgbClr val="5E9436"/>
              </a:gs>
            </a:gsLst>
            <a:lin ang="5400000" scaled="0"/>
          </a:gradFill>
          <a:ln w="9525">
            <a:solidFill>
              <a:srgbClr val="4A742A"/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4788024" y="1196752"/>
            <a:ext cx="115888" cy="115888"/>
          </a:xfrm>
          <a:prstGeom prst="ellipse">
            <a:avLst/>
          </a:prstGeom>
          <a:gradFill>
            <a:gsLst>
              <a:gs pos="0">
                <a:srgbClr val="66BAE4"/>
              </a:gs>
              <a:gs pos="100000">
                <a:srgbClr val="387BCC"/>
              </a:gs>
            </a:gsLst>
            <a:lin ang="5400000" scaled="0"/>
          </a:gradFill>
          <a:ln w="9525">
            <a:solidFill>
              <a:srgbClr val="285C9C"/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1187624" y="2377808"/>
            <a:ext cx="2376264" cy="2275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8" name="직사각형 101"/>
          <p:cNvSpPr>
            <a:spLocks noChangeArrowheads="1"/>
          </p:cNvSpPr>
          <p:nvPr/>
        </p:nvSpPr>
        <p:spPr bwMode="auto">
          <a:xfrm>
            <a:off x="1187624" y="2434958"/>
            <a:ext cx="252028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어린이 건강생활실천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프로그램 운영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4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- </a:t>
            </a:r>
            <a:r>
              <a:rPr kumimoji="0" lang="ko-KR" altLang="en-US" sz="14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건강새싹 어린이 교실 운영</a:t>
            </a:r>
            <a:endParaRPr kumimoji="0" lang="en-US" altLang="ko-KR" sz="14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4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- </a:t>
            </a:r>
            <a:r>
              <a:rPr kumimoji="0" lang="ko-KR" altLang="en-US" sz="14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건강과일바구니사업</a:t>
            </a:r>
            <a:endParaRPr kumimoji="0" lang="en-US" altLang="ko-KR" sz="14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endParaRPr kumimoji="0" lang="en-US" altLang="ko-KR" sz="5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건강한 아파트 만들기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사업 추진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14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- </a:t>
            </a:r>
            <a:r>
              <a:rPr kumimoji="0" lang="ko-KR" altLang="en-US" sz="14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국가암검진</a:t>
            </a:r>
            <a:r>
              <a:rPr kumimoji="0" lang="ko-KR" altLang="en-US" sz="14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대상자 관리</a:t>
            </a:r>
            <a:endParaRPr kumimoji="0" lang="en-US" altLang="ko-KR" sz="14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4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- </a:t>
            </a:r>
            <a:r>
              <a:rPr kumimoji="0" lang="ko-KR" altLang="en-US" sz="14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건강프로그램 운영</a:t>
            </a:r>
            <a:endParaRPr kumimoji="0" lang="en-US" altLang="ko-KR" sz="14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4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- </a:t>
            </a:r>
            <a:r>
              <a:rPr kumimoji="0" lang="ko-KR" altLang="en-US" sz="14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건강체험관 운영</a:t>
            </a:r>
            <a:endParaRPr kumimoji="0" lang="en-US" altLang="ko-KR" sz="14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endParaRPr kumimoji="0" lang="en-US" altLang="ko-KR" sz="160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187624" y="4725144"/>
            <a:ext cx="2376264" cy="16581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0" name="직사각형 101"/>
          <p:cNvSpPr>
            <a:spLocks noChangeArrowheads="1"/>
          </p:cNvSpPr>
          <p:nvPr/>
        </p:nvSpPr>
        <p:spPr bwMode="auto">
          <a:xfrm>
            <a:off x="1115616" y="4786406"/>
            <a:ext cx="252028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어린이집</a:t>
            </a: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,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유치원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지역아동센터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관내 아파트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전남지역암센터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보건소내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연계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/>
            <a:r>
              <a:rPr kumimoji="0" lang="en-US" altLang="ko-KR" sz="11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(</a:t>
            </a:r>
            <a:r>
              <a:rPr kumimoji="0" lang="ko-KR" altLang="en-US" sz="11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영양사업</a:t>
            </a:r>
            <a:r>
              <a:rPr kumimoji="0" lang="en-US" altLang="ko-KR" sz="11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, </a:t>
            </a:r>
            <a:r>
              <a:rPr kumimoji="0" lang="ko-KR" altLang="en-US" sz="11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통합건강증진사업 등</a:t>
            </a:r>
            <a:r>
              <a:rPr kumimoji="0" lang="en-US" altLang="ko-KR" sz="11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)</a:t>
            </a:r>
          </a:p>
          <a:p>
            <a:endParaRPr kumimoji="0" lang="en-US" altLang="ko-KR" sz="160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3851920" y="158739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견고딕" pitchFamily="18" charset="-127"/>
                <a:cs typeface="Arial" charset="0"/>
              </a:rPr>
              <a:t>암 예방</a:t>
            </a:r>
            <a:endParaRPr kumimoji="0" lang="en-US" altLang="ko-KR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견고딕" pitchFamily="18" charset="-127"/>
                <a:cs typeface="Arial" charset="0"/>
              </a:rPr>
              <a:t>환경조성</a:t>
            </a:r>
            <a:endParaRPr kumimoji="0"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6228184" y="158739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견고딕" pitchFamily="18" charset="-127"/>
                <a:cs typeface="Arial" charset="0"/>
              </a:rPr>
              <a:t>대장암 </a:t>
            </a:r>
            <a:endParaRPr kumimoji="0" lang="en-US" altLang="ko-KR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견고딕" pitchFamily="18" charset="-127"/>
                <a:cs typeface="Arial" charset="0"/>
              </a:rPr>
              <a:t>검진율</a:t>
            </a:r>
            <a:r>
              <a:rPr kumimoji="0" lang="ko-KR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견고딕" pitchFamily="18" charset="-127"/>
                <a:cs typeface="Arial" charset="0"/>
              </a:rPr>
              <a:t> 향상</a:t>
            </a:r>
            <a:endParaRPr kumimoji="0"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635896" y="2379486"/>
            <a:ext cx="2448272" cy="2273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4" name="직사각형 101"/>
          <p:cNvSpPr>
            <a:spLocks noChangeArrowheads="1"/>
          </p:cNvSpPr>
          <p:nvPr/>
        </p:nvSpPr>
        <p:spPr bwMode="auto">
          <a:xfrm>
            <a:off x="3635896" y="2420888"/>
            <a:ext cx="26642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암예방수칙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컴퓨터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바탕화면보호기</a:t>
            </a: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(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다운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로드</a:t>
            </a: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)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설정 캠페인</a:t>
            </a:r>
            <a:endParaRPr kumimoji="0" lang="en-US" altLang="ko-KR" sz="5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동영상을 활용한 암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예방수칙 안내</a:t>
            </a:r>
            <a:r>
              <a:rPr kumimoji="0" lang="en-US" altLang="ko-KR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(USB </a:t>
            </a:r>
            <a:r>
              <a:rPr kumimoji="0" lang="ko-KR" altLang="en-US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배부</a:t>
            </a:r>
            <a:r>
              <a:rPr kumimoji="0" lang="en-US" altLang="ko-KR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어린이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암예방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부모안내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암예방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퀴즈 이벤트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전광판 홍보</a:t>
            </a: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(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주정차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단속</a:t>
            </a: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CCTV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등</a:t>
            </a: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)</a:t>
            </a:r>
          </a:p>
          <a:p>
            <a:endParaRPr kumimoji="0" lang="en-US" altLang="ko-KR" sz="160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3635896" y="4726822"/>
            <a:ext cx="2448272" cy="16564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6" name="직사각형 101"/>
          <p:cNvSpPr>
            <a:spLocks noChangeArrowheads="1"/>
          </p:cNvSpPr>
          <p:nvPr/>
        </p:nvSpPr>
        <p:spPr bwMode="auto">
          <a:xfrm>
            <a:off x="3563888" y="4797152"/>
            <a:ext cx="25202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화순군청</a:t>
            </a:r>
            <a:r>
              <a:rPr kumimoji="0" lang="en-US" altLang="ko-KR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(</a:t>
            </a:r>
            <a:r>
              <a:rPr kumimoji="0" lang="ko-KR" altLang="en-US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총무과</a:t>
            </a:r>
            <a:r>
              <a:rPr kumimoji="0" lang="en-US" altLang="ko-KR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, </a:t>
            </a:r>
            <a:r>
              <a:rPr kumimoji="0" lang="ko-KR" altLang="en-US" sz="12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도시과</a:t>
            </a:r>
            <a:r>
              <a:rPr kumimoji="0" lang="en-US" altLang="ko-KR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, </a:t>
            </a:r>
          </a:p>
          <a:p>
            <a:r>
              <a:rPr kumimoji="0" lang="en-US" altLang="ko-KR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 </a:t>
            </a:r>
            <a:r>
              <a:rPr kumimoji="0" lang="ko-KR" altLang="en-US" sz="12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사회복지과</a:t>
            </a:r>
            <a:r>
              <a:rPr kumimoji="0" lang="ko-KR" altLang="en-US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,</a:t>
            </a:r>
            <a:r>
              <a:rPr kumimoji="0" lang="ko-KR" altLang="en-US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농업기술센터 등</a:t>
            </a:r>
            <a:r>
              <a:rPr kumimoji="0" lang="en-US" altLang="ko-KR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)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어린이집</a:t>
            </a: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,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유치원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관내소아과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전남지역암센터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6156176" y="2379486"/>
            <a:ext cx="2520280" cy="2273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8" name="직사각형 101"/>
          <p:cNvSpPr>
            <a:spLocks noChangeArrowheads="1"/>
          </p:cNvSpPr>
          <p:nvPr/>
        </p:nvSpPr>
        <p:spPr bwMode="auto">
          <a:xfrm>
            <a:off x="6084168" y="2420888"/>
            <a:ext cx="2736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채변통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업그레이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및 배부</a:t>
            </a:r>
            <a:endParaRPr kumimoji="0" lang="en-US" altLang="ko-KR" sz="5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맞춤별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미수검자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수검 안내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검진대상자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헬리코박터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파이로리균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검사 혜택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캠페인 진행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endParaRPr kumimoji="0" lang="en-US" altLang="ko-KR" sz="160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6156176" y="4726822"/>
            <a:ext cx="2520280" cy="16564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0" name="직사각형 101"/>
          <p:cNvSpPr>
            <a:spLocks noChangeArrowheads="1"/>
          </p:cNvSpPr>
          <p:nvPr/>
        </p:nvSpPr>
        <p:spPr bwMode="auto">
          <a:xfrm>
            <a:off x="6084168" y="4811668"/>
            <a:ext cx="2520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국민건강보험공단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관내 </a:t>
            </a: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암검진기관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및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/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출장검진기관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kumimoji="0" lang="ko-KR" altLang="en-US" sz="1600" err="1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전남지역암센터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인구보건복지협회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28600" indent="-228600"/>
            <a:r>
              <a:rPr kumimoji="0" lang="en-US" altLang="ko-KR" sz="16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</a:t>
            </a:r>
            <a:r>
              <a:rPr kumimoji="0" lang="en-US" altLang="ko-KR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(</a:t>
            </a:r>
            <a:r>
              <a:rPr kumimoji="0" lang="ko-KR" altLang="en-US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가족보건의원</a:t>
            </a:r>
            <a:r>
              <a:rPr kumimoji="0" lang="en-US" altLang="ko-KR" sz="1200" smtClean="0">
                <a:solidFill>
                  <a:srgbClr val="26262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)</a:t>
            </a:r>
            <a:endParaRPr kumimoji="0" lang="en-US" altLang="ko-KR" sz="1600" smtClean="0">
              <a:solidFill>
                <a:srgbClr val="26262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467544" y="1556792"/>
            <a:ext cx="64807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추진방향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67544" y="2420888"/>
            <a:ext cx="648072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smtClean="0">
                <a:solidFill>
                  <a:schemeClr val="tx1"/>
                </a:solidFill>
              </a:rPr>
              <a:t>추진</a:t>
            </a:r>
            <a:endParaRPr lang="en-US" altLang="ko-KR" b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b="1" smtClean="0">
                <a:solidFill>
                  <a:schemeClr val="tx1"/>
                </a:solidFill>
              </a:rPr>
              <a:t>내용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67544" y="4725144"/>
            <a:ext cx="648072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smtClean="0">
                <a:solidFill>
                  <a:schemeClr val="tx1"/>
                </a:solidFill>
              </a:rPr>
              <a:t>협업기관</a:t>
            </a:r>
            <a:endParaRPr lang="ko-KR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275" y="2479675"/>
            <a:ext cx="52911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-윤고딕150" pitchFamily="18" charset="-127"/>
                <a:cs typeface="Arial" pitchFamily="34" charset="0"/>
              </a:rPr>
              <a:t>03. </a:t>
            </a:r>
            <a:r>
              <a:rPr kumimoji="0" lang="ko-KR" altLang="en-US" sz="36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-윤고딕150" pitchFamily="18" charset="-127"/>
                <a:cs typeface="Arial" pitchFamily="34" charset="0"/>
              </a:rPr>
              <a:t> 사업추진 내용</a:t>
            </a:r>
            <a:endParaRPr kumimoji="0" lang="ko-KR" altLang="en-US" sz="3600" b="1" spc="-15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ea typeface="-윤고딕150" pitchFamily="18" charset="-127"/>
              <a:cs typeface="Arial" pitchFamily="34" charset="0"/>
            </a:endParaRPr>
          </a:p>
        </p:txBody>
      </p:sp>
      <p:pic>
        <p:nvPicPr>
          <p:cNvPr id="4" name="그림 12" descr="20150113_19392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121"/>
            <a:ext cx="23042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사업추진내용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467544" y="1897885"/>
          <a:ext cx="8208911" cy="220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232"/>
                <a:gridCol w="1245995"/>
                <a:gridCol w="6156684"/>
              </a:tblGrid>
              <a:tr h="432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대상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사업명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사업내용</a:t>
                      </a:r>
                      <a:endParaRPr lang="ko-KR" altLang="en-US"/>
                    </a:p>
                  </a:txBody>
                  <a:tcPr anchor="ctr"/>
                </a:tc>
              </a:tr>
              <a:tr h="17762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취학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전 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아동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건강새싹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어린이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교실 운영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483768" y="2329932"/>
            <a:ext cx="5904656" cy="174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기간 </a:t>
            </a:r>
            <a:r>
              <a:rPr lang="en-US" altLang="ko-KR" smtClean="0"/>
              <a:t>: 2017. 6. ~ 7.(6</a:t>
            </a:r>
            <a:r>
              <a:rPr lang="ko-KR" altLang="en-US" smtClean="0"/>
              <a:t>회기</a:t>
            </a:r>
            <a:r>
              <a:rPr lang="en-US" altLang="ko-KR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대상 </a:t>
            </a:r>
            <a:r>
              <a:rPr lang="en-US" altLang="ko-KR" smtClean="0"/>
              <a:t>: </a:t>
            </a:r>
            <a:r>
              <a:rPr lang="ko-KR" altLang="en-US" err="1" smtClean="0"/>
              <a:t>어린이집</a:t>
            </a:r>
            <a:r>
              <a:rPr lang="ko-KR" altLang="en-US" smtClean="0"/>
              <a:t> 및 유치원 </a:t>
            </a:r>
            <a:r>
              <a:rPr lang="en-US" altLang="ko-KR" smtClean="0"/>
              <a:t>5</a:t>
            </a:r>
            <a:r>
              <a:rPr lang="ko-KR" altLang="en-US" smtClean="0"/>
              <a:t>개소 </a:t>
            </a:r>
            <a:r>
              <a:rPr lang="en-US" altLang="ko-KR" smtClean="0"/>
              <a:t>/ 129</a:t>
            </a:r>
            <a:r>
              <a:rPr lang="ko-KR" altLang="en-US" smtClean="0"/>
              <a:t>명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내용 </a:t>
            </a:r>
            <a:r>
              <a:rPr lang="en-US" altLang="ko-KR" smtClean="0"/>
              <a:t>: </a:t>
            </a:r>
            <a:r>
              <a:rPr lang="ko-KR" altLang="en-US" err="1" smtClean="0"/>
              <a:t>암예방</a:t>
            </a:r>
            <a:r>
              <a:rPr lang="en-US" altLang="ko-KR" smtClean="0"/>
              <a:t>(</a:t>
            </a:r>
            <a:r>
              <a:rPr lang="ko-KR" altLang="en-US" err="1" smtClean="0"/>
              <a:t>튼튼별대소동</a:t>
            </a:r>
            <a:r>
              <a:rPr lang="ko-KR" altLang="en-US" smtClean="0"/>
              <a:t> 동영상</a:t>
            </a:r>
            <a:r>
              <a:rPr lang="en-US" altLang="ko-KR" smtClean="0"/>
              <a:t>), </a:t>
            </a:r>
            <a:r>
              <a:rPr lang="ko-KR" altLang="en-US" smtClean="0"/>
              <a:t>키 쑥쑥 운동</a:t>
            </a:r>
            <a:r>
              <a:rPr lang="en-US" altLang="ko-KR" smtClean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mtClean="0"/>
              <a:t>             </a:t>
            </a:r>
            <a:r>
              <a:rPr lang="ko-KR" altLang="en-US" smtClean="0"/>
              <a:t>금연</a:t>
            </a:r>
            <a:r>
              <a:rPr lang="en-US" altLang="ko-KR" smtClean="0"/>
              <a:t>, </a:t>
            </a:r>
            <a:r>
              <a:rPr lang="ko-KR" altLang="en-US" smtClean="0"/>
              <a:t>올바른 식습관 관리</a:t>
            </a:r>
            <a:r>
              <a:rPr lang="en-US" altLang="ko-KR" smtClean="0"/>
              <a:t>(</a:t>
            </a:r>
            <a:r>
              <a:rPr lang="ko-KR" altLang="en-US" smtClean="0"/>
              <a:t>건강밥상 스티커</a:t>
            </a:r>
            <a:r>
              <a:rPr lang="en-US" altLang="ko-KR" smtClean="0"/>
              <a:t>)</a:t>
            </a:r>
            <a:endParaRPr lang="ko-KR" altLang="en-US"/>
          </a:p>
        </p:txBody>
      </p:sp>
      <p:pic>
        <p:nvPicPr>
          <p:cNvPr id="23" name="_x141463504" descr="EMB000019540e0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274148"/>
            <a:ext cx="1944216" cy="1800200"/>
          </a:xfrm>
          <a:prstGeom prst="rect">
            <a:avLst/>
          </a:prstGeom>
          <a:noFill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93096"/>
            <a:ext cx="1878209" cy="1800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274148"/>
            <a:ext cx="1950217" cy="1800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6" name="_x141464064" descr="EMB000019540df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274147"/>
            <a:ext cx="2016224" cy="1819149"/>
          </a:xfrm>
          <a:prstGeom prst="rect">
            <a:avLst/>
          </a:prstGeom>
          <a:noFill/>
        </p:spPr>
      </p:pic>
      <p:grpSp>
        <p:nvGrpSpPr>
          <p:cNvPr id="44" name="그룹 43"/>
          <p:cNvGrpSpPr/>
          <p:nvPr/>
        </p:nvGrpSpPr>
        <p:grpSpPr>
          <a:xfrm>
            <a:off x="1" y="1052736"/>
            <a:ext cx="9144000" cy="576337"/>
            <a:chOff x="1" y="980728"/>
            <a:chExt cx="9144000" cy="576337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auto">
            <a:xfrm>
              <a:off x="1" y="980728"/>
              <a:ext cx="9144000" cy="576337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FF9900">
                    <a:alpha val="92000"/>
                  </a:srgb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5536" y="1023119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건강생활 실천 프로그램 운영</a:t>
              </a:r>
              <a:endParaRPr lang="ko-KR" altLang="en-US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내용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539552" y="1916832"/>
          <a:ext cx="8064897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224136"/>
                <a:gridCol w="6048673"/>
              </a:tblGrid>
              <a:tr h="409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대상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사업명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사업내용</a:t>
                      </a:r>
                      <a:endParaRPr lang="ko-KR" altLang="en-US"/>
                    </a:p>
                  </a:txBody>
                  <a:tcPr anchor="ctr"/>
                </a:tc>
              </a:tr>
              <a:tr h="189462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취학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아동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건강과일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바구니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사업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55776" y="2394754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기간 </a:t>
            </a:r>
            <a:r>
              <a:rPr lang="en-US" altLang="ko-KR" dirty="0" smtClean="0"/>
              <a:t>: 2017. 8. ~ 9.(5</a:t>
            </a:r>
            <a:r>
              <a:rPr lang="ko-KR" altLang="en-US" dirty="0" smtClean="0"/>
              <a:t>회기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대상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지역아동센터 </a:t>
            </a:r>
            <a:r>
              <a:rPr lang="en-US" altLang="ko-KR" dirty="0" smtClean="0"/>
              <a:t>16</a:t>
            </a:r>
            <a:r>
              <a:rPr lang="ko-KR" altLang="en-US" dirty="0" smtClean="0"/>
              <a:t>개소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초등학생 등 </a:t>
            </a:r>
            <a:r>
              <a:rPr lang="en-US" altLang="ko-KR" dirty="0" smtClean="0"/>
              <a:t>370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내용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암예방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튼튼별대소동</a:t>
            </a:r>
            <a:r>
              <a:rPr lang="ko-KR" altLang="en-US" dirty="0" smtClean="0"/>
              <a:t> 동영상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우린 알고 있어요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</a:t>
            </a:r>
            <a:r>
              <a:rPr lang="ko-KR" altLang="en-US" dirty="0" smtClean="0"/>
              <a:t>            동영상</a:t>
            </a:r>
            <a:r>
              <a:rPr lang="en-US" altLang="ko-KR" dirty="0" smtClean="0"/>
              <a:t>), </a:t>
            </a:r>
            <a:r>
              <a:rPr lang="ko-KR" altLang="en-US" dirty="0" smtClean="0"/>
              <a:t>건강과일제공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영양교육 등</a:t>
            </a:r>
            <a:endParaRPr lang="ko-KR" altLang="en-US" dirty="0"/>
          </a:p>
        </p:txBody>
      </p:sp>
      <p:pic>
        <p:nvPicPr>
          <p:cNvPr id="17" name="_x141465184" descr="EMB000019540e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93096"/>
            <a:ext cx="1944216" cy="1728192"/>
          </a:xfrm>
          <a:prstGeom prst="rect">
            <a:avLst/>
          </a:prstGeom>
          <a:noFill/>
        </p:spPr>
      </p:pic>
      <p:pic>
        <p:nvPicPr>
          <p:cNvPr id="18" name="_x141465104" descr="EMB000019540e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93096"/>
            <a:ext cx="2009912" cy="1728192"/>
          </a:xfrm>
          <a:prstGeom prst="rect">
            <a:avLst/>
          </a:prstGeom>
          <a:noFill/>
        </p:spPr>
      </p:pic>
      <p:pic>
        <p:nvPicPr>
          <p:cNvPr id="19" name="_x143191904" descr="EMB000019540e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93096"/>
            <a:ext cx="2016224" cy="1728192"/>
          </a:xfrm>
          <a:prstGeom prst="rect">
            <a:avLst/>
          </a:prstGeom>
          <a:noFill/>
        </p:spPr>
      </p:pic>
      <p:pic>
        <p:nvPicPr>
          <p:cNvPr id="20" name="_x143559864" descr="EMB000019540e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293096"/>
            <a:ext cx="1872208" cy="1728192"/>
          </a:xfrm>
          <a:prstGeom prst="rect">
            <a:avLst/>
          </a:prstGeom>
          <a:noFill/>
        </p:spPr>
      </p:pic>
      <p:grpSp>
        <p:nvGrpSpPr>
          <p:cNvPr id="28" name="그룹 27"/>
          <p:cNvGrpSpPr/>
          <p:nvPr/>
        </p:nvGrpSpPr>
        <p:grpSpPr>
          <a:xfrm>
            <a:off x="1" y="1052736"/>
            <a:ext cx="9144000" cy="576337"/>
            <a:chOff x="1" y="980728"/>
            <a:chExt cx="9144000" cy="576337"/>
          </a:xfrm>
        </p:grpSpPr>
        <p:sp>
          <p:nvSpPr>
            <p:cNvPr id="29" name="AutoShape 22"/>
            <p:cNvSpPr>
              <a:spLocks noChangeArrowheads="1"/>
            </p:cNvSpPr>
            <p:nvPr/>
          </p:nvSpPr>
          <p:spPr bwMode="auto">
            <a:xfrm>
              <a:off x="1" y="980728"/>
              <a:ext cx="9144000" cy="576337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FF9900">
                    <a:alpha val="92000"/>
                  </a:srgb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536" y="1023119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건강생활 실천 프로그램 운영</a:t>
              </a:r>
              <a:endParaRPr lang="ko-KR" altLang="en-US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내용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395536" y="1844825"/>
          <a:ext cx="8388424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863"/>
                <a:gridCol w="1273243"/>
                <a:gridCol w="6291318"/>
              </a:tblGrid>
              <a:tr h="4213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대상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사업명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사업내용</a:t>
                      </a:r>
                      <a:endParaRPr lang="ko-KR" altLang="en-US"/>
                    </a:p>
                  </a:txBody>
                  <a:tcPr anchor="ctr"/>
                </a:tc>
              </a:tr>
              <a:tr h="26029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성인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건강한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아파트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만들기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사업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smtClean="0"/>
                        <a:t>(</a:t>
                      </a:r>
                      <a:r>
                        <a:rPr lang="ko-KR" altLang="en-US" sz="1400" smtClean="0"/>
                        <a:t>주민주도형</a:t>
                      </a:r>
                      <a:r>
                        <a:rPr lang="en-US" altLang="ko-KR" sz="1400" smtClean="0"/>
                        <a:t>)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447256" y="2228379"/>
            <a:ext cx="645492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기간 </a:t>
            </a:r>
            <a:r>
              <a:rPr lang="en-US" altLang="ko-KR" smtClean="0"/>
              <a:t>: 2017. 3. ~ 12.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대상 </a:t>
            </a:r>
            <a:r>
              <a:rPr lang="en-US" altLang="ko-KR" smtClean="0"/>
              <a:t>: </a:t>
            </a:r>
            <a:r>
              <a:rPr lang="ko-KR" altLang="en-US" smtClean="0"/>
              <a:t>공모를 통한 </a:t>
            </a:r>
            <a:r>
              <a:rPr lang="en-US" altLang="ko-KR" smtClean="0"/>
              <a:t>500</a:t>
            </a:r>
            <a:r>
              <a:rPr lang="ko-KR" altLang="en-US" smtClean="0"/>
              <a:t>세대 이상 아파트 중 </a:t>
            </a:r>
            <a:r>
              <a:rPr lang="en-US" altLang="ko-KR" smtClean="0"/>
              <a:t>1</a:t>
            </a:r>
            <a:r>
              <a:rPr lang="ko-KR" altLang="en-US" smtClean="0"/>
              <a:t>단지 선정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내용 </a:t>
            </a:r>
            <a:r>
              <a:rPr lang="en-US" altLang="ko-KR" smtClean="0"/>
              <a:t>: </a:t>
            </a:r>
            <a:r>
              <a:rPr lang="ko-KR" altLang="en-US" smtClean="0"/>
              <a:t>건강지킴이 결성 </a:t>
            </a:r>
            <a:r>
              <a:rPr lang="en-US" altLang="ko-KR" smtClean="0"/>
              <a:t>-&gt; </a:t>
            </a:r>
            <a:r>
              <a:rPr lang="ko-KR" altLang="en-US" smtClean="0"/>
              <a:t>주민건강행태 민 요구도 조사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</a:t>
            </a:r>
            <a:r>
              <a:rPr lang="ko-KR" altLang="en-US" smtClean="0"/>
              <a:t>   </a:t>
            </a:r>
            <a:r>
              <a:rPr lang="en-US" altLang="ko-KR" smtClean="0"/>
              <a:t>-&gt; </a:t>
            </a:r>
            <a:r>
              <a:rPr lang="ko-KR" altLang="en-US" smtClean="0"/>
              <a:t>건강증진사업 추진</a:t>
            </a:r>
            <a:r>
              <a:rPr lang="en-US" altLang="ko-KR" smtClean="0"/>
              <a:t>(</a:t>
            </a:r>
            <a:r>
              <a:rPr lang="ko-KR" altLang="en-US" err="1" smtClean="0"/>
              <a:t>국가암검진</a:t>
            </a:r>
            <a:r>
              <a:rPr lang="ko-KR" altLang="en-US" smtClean="0"/>
              <a:t> 대상자 관리</a:t>
            </a:r>
            <a:r>
              <a:rPr lang="en-US" altLang="ko-KR" smtClean="0"/>
              <a:t>, </a:t>
            </a:r>
            <a:r>
              <a:rPr lang="ko-KR" altLang="en-US" err="1" smtClean="0"/>
              <a:t>암예방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  </a:t>
            </a:r>
            <a:r>
              <a:rPr lang="ko-KR" altLang="en-US" smtClean="0"/>
              <a:t> 정보지 배포</a:t>
            </a:r>
            <a:r>
              <a:rPr lang="en-US" altLang="ko-KR" smtClean="0"/>
              <a:t>, </a:t>
            </a:r>
            <a:r>
              <a:rPr lang="ko-KR" altLang="en-US" smtClean="0"/>
              <a:t>건강체험관 운영</a:t>
            </a:r>
            <a:r>
              <a:rPr lang="en-US" altLang="ko-KR" smtClean="0"/>
              <a:t>, </a:t>
            </a:r>
            <a:r>
              <a:rPr lang="ko-KR" altLang="en-US" smtClean="0"/>
              <a:t>암 예방 등 건강교육</a:t>
            </a:r>
            <a:r>
              <a:rPr lang="en-US" altLang="ko-KR" smtClean="0"/>
              <a:t>, </a:t>
            </a:r>
            <a:r>
              <a:rPr lang="ko-KR" altLang="en-US" smtClean="0"/>
              <a:t>걷기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  </a:t>
            </a:r>
            <a:r>
              <a:rPr lang="ko-KR" altLang="en-US" smtClean="0"/>
              <a:t> 동아리 운영</a:t>
            </a:r>
            <a:r>
              <a:rPr lang="en-US" altLang="ko-KR" smtClean="0"/>
              <a:t>, </a:t>
            </a:r>
            <a:r>
              <a:rPr lang="ko-KR" altLang="en-US" smtClean="0"/>
              <a:t>건강계단 오르기 추진</a:t>
            </a:r>
            <a:r>
              <a:rPr lang="en-US" altLang="ko-KR" smtClean="0"/>
              <a:t>) -&gt; </a:t>
            </a:r>
            <a:r>
              <a:rPr lang="ko-KR" altLang="en-US" smtClean="0"/>
              <a:t>사업평가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</a:t>
            </a:r>
            <a:r>
              <a:rPr lang="ko-KR" altLang="en-US" smtClean="0"/>
              <a:t>            </a:t>
            </a:r>
            <a:endParaRPr lang="ko-KR" altLang="en-US"/>
          </a:p>
        </p:txBody>
      </p:sp>
      <p:pic>
        <p:nvPicPr>
          <p:cNvPr id="23" name="_x143559864" descr="EMB000019540e0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941168"/>
            <a:ext cx="2016224" cy="1619250"/>
          </a:xfrm>
          <a:prstGeom prst="rect">
            <a:avLst/>
          </a:prstGeom>
          <a:noFill/>
        </p:spPr>
      </p:pic>
      <p:pic>
        <p:nvPicPr>
          <p:cNvPr id="24" name="_x145851848" descr="EMB000019540e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941168"/>
            <a:ext cx="2016224" cy="1656183"/>
          </a:xfrm>
          <a:prstGeom prst="rect">
            <a:avLst/>
          </a:prstGeom>
          <a:noFill/>
        </p:spPr>
      </p:pic>
      <p:pic>
        <p:nvPicPr>
          <p:cNvPr id="25" name="_x143362184" descr="EMB000019540e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941168"/>
            <a:ext cx="2016224" cy="1656184"/>
          </a:xfrm>
          <a:prstGeom prst="rect">
            <a:avLst/>
          </a:prstGeom>
          <a:noFill/>
        </p:spPr>
      </p:pic>
      <p:grpSp>
        <p:nvGrpSpPr>
          <p:cNvPr id="26" name="그룹 25"/>
          <p:cNvGrpSpPr/>
          <p:nvPr/>
        </p:nvGrpSpPr>
        <p:grpSpPr>
          <a:xfrm>
            <a:off x="1" y="1052736"/>
            <a:ext cx="9144000" cy="576337"/>
            <a:chOff x="1" y="980728"/>
            <a:chExt cx="9144000" cy="576337"/>
          </a:xfrm>
        </p:grpSpPr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>
              <a:off x="1" y="980728"/>
              <a:ext cx="9144000" cy="576337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FF9900">
                    <a:alpha val="92000"/>
                  </a:srgb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5536" y="1023119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건강생활 실천 프로그램 운영</a:t>
              </a:r>
              <a:endParaRPr lang="ko-KR" altLang="en-US" sz="2400" b="1"/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6660232" y="4941168"/>
            <a:ext cx="2088232" cy="1656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내용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32048" y="1772816"/>
          <a:ext cx="8244408" cy="295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4"/>
                <a:gridCol w="1649071"/>
                <a:gridCol w="5767753"/>
              </a:tblGrid>
              <a:tr h="4119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대상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사업명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사업내용</a:t>
                      </a:r>
                      <a:endParaRPr lang="ko-KR" altLang="en-US"/>
                    </a:p>
                  </a:txBody>
                  <a:tcPr anchor="ctr"/>
                </a:tc>
              </a:tr>
              <a:tr h="1272507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취학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전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아동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err="1" smtClean="0"/>
                        <a:t>암예방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mtClean="0"/>
                        <a:t>교육자료배부</a:t>
                      </a:r>
                      <a:endParaRPr lang="en-US" altLang="ko-KR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2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i="0" smtClean="0"/>
                        <a:t>자녀 암 </a:t>
                      </a:r>
                      <a:endParaRPr lang="en-US" altLang="ko-KR" sz="1800" i="0" smtClean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i="0" smtClean="0"/>
                        <a:t>예방을 </a:t>
                      </a:r>
                      <a:endParaRPr lang="en-US" altLang="ko-KR" sz="1800" i="0" smtClean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i="0" smtClean="0"/>
                        <a:t>위한 부모</a:t>
                      </a:r>
                      <a:endParaRPr lang="en-US" altLang="ko-KR" sz="1800" i="0" smtClean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i="0" smtClean="0"/>
                        <a:t> 안내서 배부</a:t>
                      </a:r>
                      <a:endParaRPr lang="ko-KR" altLang="en-US" sz="18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그룹 15"/>
          <p:cNvGrpSpPr/>
          <p:nvPr/>
        </p:nvGrpSpPr>
        <p:grpSpPr>
          <a:xfrm>
            <a:off x="0" y="1052736"/>
            <a:ext cx="9144000" cy="576064"/>
            <a:chOff x="0" y="980728"/>
            <a:chExt cx="9144000" cy="576064"/>
          </a:xfrm>
        </p:grpSpPr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0" y="980728"/>
              <a:ext cx="9144000" cy="576064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1052736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암 예방 환경 조성</a:t>
              </a:r>
              <a:endParaRPr lang="ko-KR" altLang="en-US" sz="2400" b="1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43808" y="222867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기간 </a:t>
            </a:r>
            <a:r>
              <a:rPr lang="en-US" altLang="ko-KR" smtClean="0"/>
              <a:t>: 2017. 8. ~ 9.</a:t>
            </a:r>
          </a:p>
          <a:p>
            <a:pPr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대상 </a:t>
            </a:r>
            <a:r>
              <a:rPr lang="en-US" altLang="ko-KR" smtClean="0"/>
              <a:t>: </a:t>
            </a:r>
            <a:r>
              <a:rPr lang="ko-KR" altLang="en-US" smtClean="0"/>
              <a:t>관내 </a:t>
            </a:r>
            <a:r>
              <a:rPr lang="ko-KR" altLang="en-US" err="1" smtClean="0"/>
              <a:t>어린이집</a:t>
            </a:r>
            <a:r>
              <a:rPr lang="ko-KR" altLang="en-US" smtClean="0"/>
              <a:t> 및 유치원 전체 </a:t>
            </a:r>
            <a:r>
              <a:rPr lang="en-US" altLang="ko-KR" smtClean="0"/>
              <a:t>/ 80</a:t>
            </a:r>
            <a:r>
              <a:rPr lang="ko-KR" altLang="en-US" smtClean="0"/>
              <a:t>개소</a:t>
            </a:r>
            <a:endParaRPr lang="en-US" altLang="ko-KR" smtClean="0"/>
          </a:p>
          <a:p>
            <a:pPr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내용 </a:t>
            </a:r>
            <a:r>
              <a:rPr lang="en-US" altLang="ko-KR" smtClean="0"/>
              <a:t>: </a:t>
            </a:r>
            <a:r>
              <a:rPr lang="ko-KR" altLang="en-US" err="1" smtClean="0"/>
              <a:t>암예방</a:t>
            </a:r>
            <a:r>
              <a:rPr lang="ko-KR" altLang="en-US" smtClean="0"/>
              <a:t> 동영상 교육자료</a:t>
            </a:r>
            <a:r>
              <a:rPr lang="en-US" altLang="ko-KR" smtClean="0"/>
              <a:t>(USB) </a:t>
            </a:r>
            <a:r>
              <a:rPr lang="ko-KR" altLang="en-US" smtClean="0"/>
              <a:t>배부</a:t>
            </a:r>
            <a:endParaRPr lang="en-US" altLang="ko-KR" smtClean="0"/>
          </a:p>
          <a:p>
            <a:r>
              <a:rPr lang="en-US" altLang="ko-KR" smtClean="0"/>
              <a:t>            (</a:t>
            </a:r>
            <a:r>
              <a:rPr lang="ko-KR" altLang="en-US" err="1" smtClean="0"/>
              <a:t>튼튼별</a:t>
            </a:r>
            <a:r>
              <a:rPr lang="ko-KR" altLang="en-US" smtClean="0"/>
              <a:t> 대소동</a:t>
            </a:r>
            <a:r>
              <a:rPr lang="en-US" altLang="ko-KR" smtClean="0"/>
              <a:t>, </a:t>
            </a:r>
            <a:r>
              <a:rPr lang="ko-KR" altLang="en-US" smtClean="0"/>
              <a:t>금연</a:t>
            </a:r>
            <a:r>
              <a:rPr lang="en-US" altLang="ko-KR" smtClean="0"/>
              <a:t>, </a:t>
            </a:r>
            <a:r>
              <a:rPr lang="ko-KR" altLang="en-US" smtClean="0"/>
              <a:t>신체활동 동영상</a:t>
            </a: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843808" y="3501007"/>
            <a:ext cx="622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기간 </a:t>
            </a:r>
            <a:r>
              <a:rPr lang="en-US" altLang="ko-KR" smtClean="0"/>
              <a:t>: 2017. 9.</a:t>
            </a:r>
          </a:p>
          <a:p>
            <a:pPr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대상 </a:t>
            </a:r>
            <a:r>
              <a:rPr lang="en-US" altLang="ko-KR" smtClean="0"/>
              <a:t>: </a:t>
            </a:r>
            <a:r>
              <a:rPr lang="ko-KR" altLang="en-US" err="1" smtClean="0"/>
              <a:t>취학전</a:t>
            </a:r>
            <a:r>
              <a:rPr lang="ko-KR" altLang="en-US" smtClean="0"/>
              <a:t> 아동 부모 </a:t>
            </a:r>
            <a:r>
              <a:rPr lang="en-US" altLang="ko-KR" smtClean="0"/>
              <a:t>/ 3,580</a:t>
            </a:r>
            <a:r>
              <a:rPr lang="ko-KR" altLang="en-US" smtClean="0"/>
              <a:t>매</a:t>
            </a:r>
            <a:endParaRPr lang="en-US" altLang="ko-KR" smtClean="0"/>
          </a:p>
          <a:p>
            <a:pPr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방법 </a:t>
            </a:r>
            <a:r>
              <a:rPr lang="en-US" altLang="ko-KR" smtClean="0"/>
              <a:t>: </a:t>
            </a:r>
            <a:r>
              <a:rPr lang="ko-KR" altLang="en-US" smtClean="0"/>
              <a:t>화순관내 모든 </a:t>
            </a:r>
            <a:r>
              <a:rPr lang="ko-KR" altLang="en-US" err="1" smtClean="0"/>
              <a:t>어린이집</a:t>
            </a:r>
            <a:r>
              <a:rPr lang="en-US" altLang="ko-KR" smtClean="0"/>
              <a:t>,</a:t>
            </a:r>
            <a:r>
              <a:rPr lang="ko-KR" altLang="en-US" smtClean="0"/>
              <a:t>유치원 및 소아과</a:t>
            </a:r>
            <a:endParaRPr lang="en-US" altLang="ko-KR" smtClean="0"/>
          </a:p>
          <a:p>
            <a:pPr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내용 </a:t>
            </a:r>
            <a:r>
              <a:rPr lang="en-US" altLang="ko-KR" smtClean="0"/>
              <a:t>: </a:t>
            </a:r>
            <a:r>
              <a:rPr lang="ko-KR" altLang="en-US" smtClean="0"/>
              <a:t>자녀 암 예방을 위한 부모 안내서 제작</a:t>
            </a:r>
            <a:r>
              <a:rPr lang="en-US" altLang="ko-KR" smtClean="0"/>
              <a:t> </a:t>
            </a:r>
            <a:r>
              <a:rPr lang="ko-KR" altLang="en-US" smtClean="0"/>
              <a:t>및 배부</a:t>
            </a:r>
            <a:endParaRPr lang="ko-KR" altLang="en-US"/>
          </a:p>
        </p:txBody>
      </p:sp>
      <p:pic>
        <p:nvPicPr>
          <p:cNvPr id="26" name="_x146776616" descr="EMB000019540e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4176464" cy="1728192"/>
          </a:xfrm>
          <a:prstGeom prst="rect">
            <a:avLst/>
          </a:prstGeom>
          <a:noFill/>
        </p:spPr>
      </p:pic>
      <p:pic>
        <p:nvPicPr>
          <p:cNvPr id="29" name="_x146778456" descr="EMB000019540e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869160"/>
            <a:ext cx="403244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내용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323528" y="1772816"/>
          <a:ext cx="8388424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/>
                <a:gridCol w="1368152"/>
                <a:gridCol w="6336704"/>
              </a:tblGrid>
              <a:tr h="46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대상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사업명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사업내용</a:t>
                      </a:r>
                      <a:endParaRPr lang="ko-KR" altLang="en-US"/>
                    </a:p>
                  </a:txBody>
                  <a:tcPr anchor="ctr"/>
                </a:tc>
              </a:tr>
              <a:tr h="285087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직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장</a:t>
                      </a:r>
                      <a:endParaRPr lang="en-US" altLang="ko-KR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mtClean="0"/>
                        <a:t>인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smtClean="0"/>
                        <a:t>암 예방 </a:t>
                      </a:r>
                      <a:endParaRPr lang="en-US" altLang="ko-KR" sz="1800" smtClean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smtClean="0"/>
                        <a:t>수칙</a:t>
                      </a:r>
                      <a:endParaRPr lang="en-US" altLang="ko-KR" sz="1800" smtClean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smtClean="0"/>
                        <a:t>컴퓨터</a:t>
                      </a:r>
                      <a:endParaRPr lang="en-US" altLang="ko-KR" sz="1800" smtClean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smtClean="0"/>
                        <a:t>바탕화면</a:t>
                      </a:r>
                      <a:endParaRPr lang="en-US" altLang="ko-KR" sz="1800" smtClean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smtClean="0"/>
                        <a:t>화면보호기</a:t>
                      </a:r>
                      <a:endParaRPr lang="en-US" altLang="ko-KR" sz="1800" smtClean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smtClean="0"/>
                        <a:t>설정</a:t>
                      </a:r>
                      <a:endParaRPr lang="ko-KR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375248" y="2148996"/>
            <a:ext cx="69127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기간 </a:t>
            </a:r>
            <a:r>
              <a:rPr lang="en-US" altLang="ko-KR" dirty="0" smtClean="0"/>
              <a:t>: 2017. 9. ~ 10.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대상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화순군청 등 관공서 및 유관기관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내용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암예방수칙</a:t>
            </a:r>
            <a:r>
              <a:rPr lang="ko-KR" altLang="en-US" dirty="0" smtClean="0"/>
              <a:t> 컴퓨터 바탕화면 화면보호기 설정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ko-KR" altLang="en-US" dirty="0" smtClean="0"/>
              <a:t>보건소 홈페이지 팝업으로 다운로드 안내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ko-KR" altLang="en-US" dirty="0" smtClean="0"/>
              <a:t>화순군 관공서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유관기관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기업체에 공문요청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ko-KR" altLang="en-US" dirty="0" smtClean="0"/>
              <a:t>화순군청 정례조회 및 군수</a:t>
            </a:r>
            <a:r>
              <a:rPr lang="en-US" altLang="ko-KR" dirty="0" smtClean="0"/>
              <a:t>,</a:t>
            </a:r>
            <a:r>
              <a:rPr lang="ko-KR" altLang="en-US" dirty="0" smtClean="0"/>
              <a:t>부군수님 </a:t>
            </a:r>
            <a:r>
              <a:rPr lang="ko-KR" altLang="en-US" smtClean="0"/>
              <a:t>화면보호기 설정</a:t>
            </a:r>
            <a:endParaRPr lang="ko-KR" altLang="en-US" dirty="0"/>
          </a:p>
        </p:txBody>
      </p:sp>
      <p:pic>
        <p:nvPicPr>
          <p:cNvPr id="22" name="_x146777576" descr="EMB000019540e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25" y="5137993"/>
            <a:ext cx="2052736" cy="1603375"/>
          </a:xfrm>
          <a:prstGeom prst="rect">
            <a:avLst/>
          </a:prstGeom>
          <a:noFill/>
        </p:spPr>
      </p:pic>
      <p:pic>
        <p:nvPicPr>
          <p:cNvPr id="23" name="_x146777256" descr="EMB000019540e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137993"/>
            <a:ext cx="2136775" cy="1603375"/>
          </a:xfrm>
          <a:prstGeom prst="rect">
            <a:avLst/>
          </a:prstGeom>
          <a:noFill/>
        </p:spPr>
      </p:pic>
      <p:pic>
        <p:nvPicPr>
          <p:cNvPr id="24" name="_x146778456" descr="EMB000019540e2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141168"/>
            <a:ext cx="1960563" cy="1600200"/>
          </a:xfrm>
          <a:prstGeom prst="rect">
            <a:avLst/>
          </a:prstGeom>
          <a:noFill/>
        </p:spPr>
      </p:pic>
      <p:grpSp>
        <p:nvGrpSpPr>
          <p:cNvPr id="25" name="그룹 24"/>
          <p:cNvGrpSpPr/>
          <p:nvPr/>
        </p:nvGrpSpPr>
        <p:grpSpPr>
          <a:xfrm>
            <a:off x="0" y="1052736"/>
            <a:ext cx="9144000" cy="576064"/>
            <a:chOff x="0" y="980728"/>
            <a:chExt cx="9144000" cy="576064"/>
          </a:xfrm>
        </p:grpSpPr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>
              <a:off x="0" y="980728"/>
              <a:ext cx="9144000" cy="576064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536" y="1052736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암 예방 환경 조성</a:t>
              </a:r>
              <a:endParaRPr lang="ko-KR" altLang="en-US" sz="2400" b="1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5157192"/>
            <a:ext cx="2016224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60032" y="63720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rgbClr val="FFC000"/>
                </a:solidFill>
              </a:rPr>
              <a:t>화순소방서</a:t>
            </a:r>
            <a:endParaRPr lang="ko-KR" altLang="en-US" b="1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rgbClr val="FFC000"/>
                </a:solidFill>
              </a:rPr>
              <a:t>화순군보건소</a:t>
            </a:r>
            <a:endParaRPr lang="ko-KR" altLang="en-US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3949074" y="1414517"/>
            <a:ext cx="1245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pc="-150" smtClean="0">
                <a:ln>
                  <a:prstDash val="solid"/>
                </a:ln>
                <a:latin typeface="Times New Roman" pitchFamily="18" charset="0"/>
                <a:ea typeface="-윤고딕150" pitchFamily="18" charset="-127"/>
                <a:cs typeface="Times New Roman" pitchFamily="18" charset="0"/>
              </a:rPr>
              <a:t>목  차</a:t>
            </a:r>
            <a:endParaRPr kumimoji="0" lang="en-US" altLang="ko-KR" sz="3600" b="1" spc="-150">
              <a:ln>
                <a:prstDash val="solid"/>
              </a:ln>
              <a:latin typeface="Times New Roman" pitchFamily="18" charset="0"/>
              <a:ea typeface="-윤고딕150" pitchFamily="18" charset="-127"/>
              <a:cs typeface="Times New Roman" pitchFamily="18" charset="0"/>
            </a:endParaRPr>
          </a:p>
        </p:txBody>
      </p:sp>
      <p:grpSp>
        <p:nvGrpSpPr>
          <p:cNvPr id="25" name="그룹 33"/>
          <p:cNvGrpSpPr>
            <a:grpSpLocks/>
          </p:cNvGrpSpPr>
          <p:nvPr/>
        </p:nvGrpSpPr>
        <p:grpSpPr bwMode="auto">
          <a:xfrm>
            <a:off x="1691283" y="2492896"/>
            <a:ext cx="5761037" cy="648072"/>
            <a:chOff x="971600" y="2714924"/>
            <a:chExt cx="7200800" cy="504100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971600" y="2714924"/>
              <a:ext cx="7200800" cy="5041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7" name="평행 사변형 26"/>
            <p:cNvSpPr/>
            <p:nvPr/>
          </p:nvSpPr>
          <p:spPr>
            <a:xfrm>
              <a:off x="1547664" y="2715024"/>
              <a:ext cx="6398202" cy="504000"/>
            </a:xfrm>
            <a:prstGeom prst="parallelogram">
              <a:avLst>
                <a:gd name="adj" fmla="val 63319"/>
              </a:avLst>
            </a:prstGeom>
            <a:gradFill>
              <a:gsLst>
                <a:gs pos="0">
                  <a:srgbClr val="F3BB4B"/>
                </a:gs>
                <a:gs pos="100000">
                  <a:srgbClr val="D16811"/>
                </a:gs>
              </a:gsLst>
              <a:lin ang="5400000" scaled="0"/>
            </a:gradFill>
            <a:ln w="9525">
              <a:gradFill>
                <a:gsLst>
                  <a:gs pos="0">
                    <a:srgbClr val="D56A11"/>
                  </a:gs>
                  <a:gs pos="100000">
                    <a:srgbClr val="9A390E"/>
                  </a:gs>
                </a:gsLst>
                <a:lin ang="5400000" scaled="0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999786" y="2791015"/>
              <a:ext cx="695656" cy="359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itchFamily="34" charset="0"/>
                  <a:ea typeface="+mn-ea"/>
                  <a:cs typeface="Arial" pitchFamily="34" charset="0"/>
                </a:rPr>
                <a:t>01</a:t>
              </a:r>
              <a:endParaRPr kumimoji="0" lang="ko-KR" altLang="en-US" sz="32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9" name="그룹 37"/>
          <p:cNvGrpSpPr>
            <a:grpSpLocks/>
          </p:cNvGrpSpPr>
          <p:nvPr/>
        </p:nvGrpSpPr>
        <p:grpSpPr bwMode="auto">
          <a:xfrm>
            <a:off x="1691283" y="3356992"/>
            <a:ext cx="5761037" cy="653777"/>
            <a:chOff x="971600" y="2714924"/>
            <a:chExt cx="7200800" cy="50410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971600" y="2714924"/>
              <a:ext cx="7200800" cy="5041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2" name="평행 사변형 31"/>
            <p:cNvSpPr/>
            <p:nvPr/>
          </p:nvSpPr>
          <p:spPr>
            <a:xfrm>
              <a:off x="1547029" y="2714924"/>
              <a:ext cx="6399168" cy="504100"/>
            </a:xfrm>
            <a:prstGeom prst="parallelogram">
              <a:avLst>
                <a:gd name="adj" fmla="val 63319"/>
              </a:avLst>
            </a:prstGeom>
            <a:gradFill>
              <a:gsLst>
                <a:gs pos="0">
                  <a:srgbClr val="A5D773"/>
                </a:gs>
                <a:gs pos="100000">
                  <a:srgbClr val="5E9436"/>
                </a:gs>
              </a:gsLst>
              <a:lin ang="5400000" scaled="0"/>
            </a:gradFill>
            <a:ln w="9525">
              <a:solidFill>
                <a:srgbClr val="4A742A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999786" y="2791015"/>
              <a:ext cx="695656" cy="355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itchFamily="34" charset="0"/>
                  <a:ea typeface="+mn-ea"/>
                  <a:cs typeface="Arial" pitchFamily="34" charset="0"/>
                </a:rPr>
                <a:t>02</a:t>
              </a:r>
              <a:endParaRPr kumimoji="0" lang="ko-KR" altLang="en-US" sz="32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4" name="그룹 41"/>
          <p:cNvGrpSpPr>
            <a:grpSpLocks/>
          </p:cNvGrpSpPr>
          <p:nvPr/>
        </p:nvGrpSpPr>
        <p:grpSpPr bwMode="auto">
          <a:xfrm>
            <a:off x="1691283" y="4216028"/>
            <a:ext cx="5761037" cy="653132"/>
            <a:chOff x="971600" y="2714924"/>
            <a:chExt cx="7200800" cy="504100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971600" y="2714924"/>
              <a:ext cx="7200800" cy="5041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2" name="평행 사변형 41"/>
            <p:cNvSpPr/>
            <p:nvPr/>
          </p:nvSpPr>
          <p:spPr>
            <a:xfrm>
              <a:off x="1547029" y="2714924"/>
              <a:ext cx="6399168" cy="504100"/>
            </a:xfrm>
            <a:prstGeom prst="parallelogram">
              <a:avLst>
                <a:gd name="adj" fmla="val 63319"/>
              </a:avLst>
            </a:prstGeom>
            <a:gradFill>
              <a:gsLst>
                <a:gs pos="0">
                  <a:srgbClr val="6EDCDC"/>
                </a:gs>
                <a:gs pos="100000">
                  <a:srgbClr val="2D909D"/>
                </a:gs>
              </a:gsLst>
              <a:lin ang="5400000" scaled="0"/>
            </a:gradFill>
            <a:ln w="9525">
              <a:solidFill>
                <a:srgbClr val="22727A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999786" y="2791255"/>
              <a:ext cx="695656" cy="356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itchFamily="34" charset="0"/>
                  <a:ea typeface="+mn-ea"/>
                  <a:cs typeface="Arial" pitchFamily="34" charset="0"/>
                </a:rPr>
                <a:t>03</a:t>
              </a:r>
              <a:endParaRPr kumimoji="0" lang="ko-KR" altLang="en-US" sz="32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5" name="그룹 57"/>
          <p:cNvGrpSpPr>
            <a:grpSpLocks/>
          </p:cNvGrpSpPr>
          <p:nvPr/>
        </p:nvGrpSpPr>
        <p:grpSpPr bwMode="auto">
          <a:xfrm>
            <a:off x="1691283" y="5074419"/>
            <a:ext cx="5761037" cy="658837"/>
            <a:chOff x="971600" y="2714924"/>
            <a:chExt cx="7200800" cy="504100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971600" y="2714924"/>
              <a:ext cx="7200800" cy="5041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7" name="평행 사변형 46"/>
            <p:cNvSpPr/>
            <p:nvPr/>
          </p:nvSpPr>
          <p:spPr>
            <a:xfrm>
              <a:off x="1547029" y="2714924"/>
              <a:ext cx="6399168" cy="504100"/>
            </a:xfrm>
            <a:prstGeom prst="parallelogram">
              <a:avLst>
                <a:gd name="adj" fmla="val 63319"/>
              </a:avLst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999786" y="2791255"/>
              <a:ext cx="695656" cy="3532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itchFamily="34" charset="0"/>
                  <a:ea typeface="+mn-ea"/>
                  <a:cs typeface="Arial" pitchFamily="34" charset="0"/>
                </a:rPr>
                <a:t>04</a:t>
              </a:r>
              <a:endParaRPr kumimoji="0" lang="ko-KR" altLang="en-US" sz="32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0" name="직사각형 65"/>
          <p:cNvSpPr>
            <a:spLocks noChangeArrowheads="1"/>
          </p:cNvSpPr>
          <p:nvPr/>
        </p:nvSpPr>
        <p:spPr bwMode="auto">
          <a:xfrm>
            <a:off x="2772892" y="2578659"/>
            <a:ext cx="3746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b="1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일 반 현 황  및  추 진 배 경</a:t>
            </a:r>
            <a:endParaRPr kumimoji="0" lang="en-US" altLang="ko-KR" sz="2400" b="1">
              <a:solidFill>
                <a:schemeClr val="bg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1" name="직사각형 67"/>
          <p:cNvSpPr>
            <a:spLocks noChangeArrowheads="1"/>
          </p:cNvSpPr>
          <p:nvPr/>
        </p:nvSpPr>
        <p:spPr bwMode="auto">
          <a:xfrm>
            <a:off x="2772892" y="3426880"/>
            <a:ext cx="16450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b="1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추 진 체 계</a:t>
            </a:r>
            <a:endParaRPr kumimoji="0" lang="en-US" altLang="ko-KR" sz="2400" b="1">
              <a:solidFill>
                <a:schemeClr val="bg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2" name="직사각형 69"/>
          <p:cNvSpPr>
            <a:spLocks noChangeArrowheads="1"/>
          </p:cNvSpPr>
          <p:nvPr/>
        </p:nvSpPr>
        <p:spPr bwMode="auto">
          <a:xfrm>
            <a:off x="2772892" y="4295441"/>
            <a:ext cx="2502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b="1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사 업 추 진  내 용</a:t>
            </a:r>
            <a:endParaRPr kumimoji="0" lang="en-US" altLang="ko-KR" sz="2400" b="1">
              <a:solidFill>
                <a:schemeClr val="bg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4" name="직사각형 71"/>
          <p:cNvSpPr>
            <a:spLocks noChangeArrowheads="1"/>
          </p:cNvSpPr>
          <p:nvPr/>
        </p:nvSpPr>
        <p:spPr bwMode="auto">
          <a:xfrm>
            <a:off x="2772892" y="5149070"/>
            <a:ext cx="2502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b="1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사 업 추 진  결 과</a:t>
            </a:r>
            <a:endParaRPr kumimoji="0" lang="en-US" altLang="ko-KR" sz="2400" b="1">
              <a:solidFill>
                <a:schemeClr val="bg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3" name="그림 12" descr="20150113_19392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121"/>
            <a:ext cx="23042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Picture 7" descr="C:\Users\user\Desktop\암예방수칙 바탕화면\PC용 바탕화면 배경 - 종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내용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395536" y="1740917"/>
          <a:ext cx="8388424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6336704"/>
              </a:tblGrid>
              <a:tr h="46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사업명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사업내용</a:t>
                      </a:r>
                      <a:endParaRPr lang="ko-KR" altLang="en-US"/>
                    </a:p>
                  </a:txBody>
                  <a:tcPr anchor="ctr"/>
                </a:tc>
              </a:tr>
              <a:tr h="285087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smtClean="0"/>
                        <a:t>암 예방 수칙</a:t>
                      </a:r>
                      <a:endParaRPr lang="en-US" altLang="ko-KR" sz="1800" smtClean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smtClean="0"/>
                        <a:t>퀴즈 이벤트 진행</a:t>
                      </a:r>
                      <a:endParaRPr lang="en-US" altLang="ko-KR" sz="18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9264" y="2172965"/>
            <a:ext cx="69127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기간 </a:t>
            </a:r>
            <a:r>
              <a:rPr lang="en-US" altLang="ko-KR" smtClean="0"/>
              <a:t>: 2017. 2. ~ 12.(2</a:t>
            </a:r>
            <a:r>
              <a:rPr lang="ko-KR" altLang="en-US" smtClean="0"/>
              <a:t>달마다 진행</a:t>
            </a:r>
            <a:r>
              <a:rPr lang="en-US" altLang="ko-KR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대상 </a:t>
            </a:r>
            <a:r>
              <a:rPr lang="en-US" altLang="ko-KR" smtClean="0"/>
              <a:t>: </a:t>
            </a:r>
            <a:r>
              <a:rPr lang="ko-KR" altLang="en-US" smtClean="0"/>
              <a:t>보건소 내소 지역주민  </a:t>
            </a:r>
            <a:r>
              <a:rPr lang="en-US" altLang="ko-KR" smtClean="0"/>
              <a:t>/  333</a:t>
            </a:r>
            <a:r>
              <a:rPr lang="ko-KR" altLang="en-US" smtClean="0"/>
              <a:t>명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내용 </a:t>
            </a:r>
            <a:r>
              <a:rPr lang="en-US" altLang="ko-KR" smtClean="0"/>
              <a:t>: </a:t>
            </a:r>
            <a:r>
              <a:rPr lang="ko-KR" altLang="en-US" err="1" smtClean="0"/>
              <a:t>암예방</a:t>
            </a:r>
            <a:r>
              <a:rPr lang="ko-KR" altLang="en-US" smtClean="0"/>
              <a:t> 수칙 </a:t>
            </a:r>
            <a:r>
              <a:rPr lang="en-US" altLang="ko-KR" smtClean="0"/>
              <a:t>O,X </a:t>
            </a:r>
            <a:r>
              <a:rPr lang="ko-KR" altLang="en-US" smtClean="0"/>
              <a:t>퀴즈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   - </a:t>
            </a:r>
            <a:r>
              <a:rPr lang="ko-KR" altLang="en-US" smtClean="0"/>
              <a:t>퀴즈안내 </a:t>
            </a:r>
            <a:r>
              <a:rPr lang="en-US" altLang="ko-KR" smtClean="0"/>
              <a:t>: </a:t>
            </a:r>
            <a:r>
              <a:rPr lang="ko-KR" altLang="en-US" smtClean="0"/>
              <a:t>홈페이지 및 민원실 배너 이용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   - </a:t>
            </a:r>
            <a:r>
              <a:rPr lang="ko-KR" altLang="en-US" smtClean="0"/>
              <a:t>참여방법 </a:t>
            </a:r>
            <a:r>
              <a:rPr lang="en-US" altLang="ko-KR" smtClean="0"/>
              <a:t>: </a:t>
            </a:r>
            <a:r>
              <a:rPr lang="ko-KR" altLang="en-US" smtClean="0"/>
              <a:t>퀴즈 정답을 적은 뒤 추첨함에 넣음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   - </a:t>
            </a:r>
            <a:r>
              <a:rPr lang="ko-KR" altLang="en-US" smtClean="0"/>
              <a:t>당첨자 선정 및 방법 </a:t>
            </a:r>
            <a:r>
              <a:rPr lang="en-US" altLang="ko-KR" smtClean="0"/>
              <a:t>: </a:t>
            </a:r>
            <a:r>
              <a:rPr lang="ko-KR" altLang="en-US" smtClean="0"/>
              <a:t>추첨을 통해 </a:t>
            </a:r>
            <a:r>
              <a:rPr lang="en-US" altLang="ko-KR" smtClean="0"/>
              <a:t>5</a:t>
            </a:r>
            <a:r>
              <a:rPr lang="ko-KR" altLang="en-US" smtClean="0"/>
              <a:t>명 선정 후 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                                    </a:t>
            </a:r>
            <a:r>
              <a:rPr lang="ko-KR" altLang="en-US" smtClean="0"/>
              <a:t>보건사업 홍보물 증정</a:t>
            </a:r>
            <a:endParaRPr lang="en-US" altLang="ko-KR" smtClean="0"/>
          </a:p>
        </p:txBody>
      </p:sp>
      <p:pic>
        <p:nvPicPr>
          <p:cNvPr id="18" name="_x149155688" descr="EMB000019540e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552" y="5125293"/>
            <a:ext cx="1800200" cy="1584176"/>
          </a:xfrm>
          <a:prstGeom prst="rect">
            <a:avLst/>
          </a:prstGeom>
          <a:noFill/>
        </p:spPr>
      </p:pic>
      <p:pic>
        <p:nvPicPr>
          <p:cNvPr id="19" name="_x143362504" descr="EMB000019540e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3760" y="5125293"/>
            <a:ext cx="1800200" cy="1584176"/>
          </a:xfrm>
          <a:prstGeom prst="rect">
            <a:avLst/>
          </a:prstGeom>
          <a:noFill/>
        </p:spPr>
      </p:pic>
      <p:pic>
        <p:nvPicPr>
          <p:cNvPr id="20" name="_x143192144" descr="EMB000019540e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1152" y="5125293"/>
            <a:ext cx="1728192" cy="1616075"/>
          </a:xfrm>
          <a:prstGeom prst="rect">
            <a:avLst/>
          </a:prstGeom>
          <a:noFill/>
        </p:spPr>
      </p:pic>
      <p:pic>
        <p:nvPicPr>
          <p:cNvPr id="25" name="_x143189984" descr="EMB000019540e4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1352" y="5125293"/>
            <a:ext cx="1728192" cy="1584176"/>
          </a:xfrm>
          <a:prstGeom prst="rect">
            <a:avLst/>
          </a:prstGeom>
          <a:noFill/>
        </p:spPr>
      </p:pic>
      <p:pic>
        <p:nvPicPr>
          <p:cNvPr id="26" name="_x143192464" descr="EMB000019540e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032" y="5125293"/>
            <a:ext cx="1012825" cy="1614488"/>
          </a:xfrm>
          <a:prstGeom prst="rect">
            <a:avLst/>
          </a:prstGeom>
          <a:noFill/>
        </p:spPr>
      </p:pic>
      <p:grpSp>
        <p:nvGrpSpPr>
          <p:cNvPr id="29" name="그룹 28"/>
          <p:cNvGrpSpPr/>
          <p:nvPr/>
        </p:nvGrpSpPr>
        <p:grpSpPr>
          <a:xfrm>
            <a:off x="0" y="1052736"/>
            <a:ext cx="9144000" cy="576064"/>
            <a:chOff x="0" y="980728"/>
            <a:chExt cx="9144000" cy="576064"/>
          </a:xfrm>
        </p:grpSpPr>
        <p:sp>
          <p:nvSpPr>
            <p:cNvPr id="31" name="AutoShape 20"/>
            <p:cNvSpPr>
              <a:spLocks noChangeArrowheads="1"/>
            </p:cNvSpPr>
            <p:nvPr/>
          </p:nvSpPr>
          <p:spPr bwMode="auto">
            <a:xfrm>
              <a:off x="0" y="980728"/>
              <a:ext cx="9144000" cy="576064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536" y="1052736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암 예방 환경 조성</a:t>
              </a:r>
              <a:endParaRPr lang="ko-KR" altLang="en-US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내용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395536" y="1700808"/>
          <a:ext cx="8388424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6336704"/>
              </a:tblGrid>
              <a:tr h="4213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사업명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사업내용</a:t>
                      </a:r>
                      <a:endParaRPr lang="ko-KR" altLang="en-US"/>
                    </a:p>
                  </a:txBody>
                  <a:tcPr anchor="ctr"/>
                </a:tc>
              </a:tr>
              <a:tr h="26029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err="1" smtClean="0"/>
                        <a:t>암예방수칙</a:t>
                      </a:r>
                      <a:r>
                        <a:rPr lang="ko-KR" altLang="en-US" sz="1800" dirty="0" smtClean="0"/>
                        <a:t> 홍보</a:t>
                      </a:r>
                      <a:endParaRPr lang="en-US" altLang="ko-KR" sz="18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동영상 상영 등</a:t>
                      </a:r>
                      <a:endParaRPr lang="en-US" altLang="ko-KR" sz="18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 교육</a:t>
                      </a:r>
                      <a:endParaRPr lang="en-US" altLang="ko-KR" sz="18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800" dirty="0" smtClean="0"/>
                        <a:t>“</a:t>
                      </a:r>
                      <a:r>
                        <a:rPr lang="ko-KR" altLang="en-US" sz="1800" dirty="0" smtClean="0"/>
                        <a:t>우린 알고 있어요</a:t>
                      </a:r>
                      <a:r>
                        <a:rPr lang="en-US" altLang="ko-KR" sz="1800" dirty="0" smtClean="0"/>
                        <a:t>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19264" y="2132856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어린이 예방접종 인형극 연계</a:t>
            </a:r>
            <a:r>
              <a:rPr lang="en-US" altLang="ko-KR" dirty="0" smtClean="0"/>
              <a:t> : </a:t>
            </a:r>
            <a:r>
              <a:rPr lang="ko-KR" altLang="en-US" dirty="0" smtClean="0"/>
              <a:t>미취학 아동 </a:t>
            </a:r>
            <a:r>
              <a:rPr lang="en-US" altLang="ko-KR" dirty="0" smtClean="0"/>
              <a:t>691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민방위 기본교육 연계 </a:t>
            </a:r>
            <a:r>
              <a:rPr lang="en-US" altLang="ko-KR" dirty="0" smtClean="0"/>
              <a:t>: 1,387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위생교육 연계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일반음식점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사회복지시설 종사자 </a:t>
            </a:r>
            <a:r>
              <a:rPr lang="en-US" altLang="ko-KR" dirty="0" smtClean="0"/>
              <a:t>740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화순군청 정례조회 연계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화순군청 직원 </a:t>
            </a:r>
            <a:r>
              <a:rPr lang="en-US" altLang="ko-KR" dirty="0" smtClean="0"/>
              <a:t>300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보건소 교육 연계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고혈압</a:t>
            </a:r>
            <a:r>
              <a:rPr lang="en-US" altLang="ko-KR" dirty="0" smtClean="0"/>
              <a:t>,</a:t>
            </a:r>
            <a:r>
              <a:rPr lang="ko-KR" altLang="en-US" dirty="0" smtClean="0"/>
              <a:t>당뇨 교실 등 </a:t>
            </a:r>
            <a:r>
              <a:rPr lang="en-US" altLang="ko-KR" dirty="0" smtClean="0"/>
              <a:t>829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새해농업인 실용교육 연계 </a:t>
            </a:r>
            <a:r>
              <a:rPr lang="en-US" altLang="ko-KR" dirty="0" smtClean="0"/>
              <a:t>: 650</a:t>
            </a:r>
            <a:r>
              <a:rPr lang="ko-KR" altLang="en-US" dirty="0" smtClean="0"/>
              <a:t>명</a:t>
            </a:r>
            <a:endParaRPr lang="en-US" altLang="ko-KR" dirty="0" smtClean="0"/>
          </a:p>
        </p:txBody>
      </p:sp>
      <p:pic>
        <p:nvPicPr>
          <p:cNvPr id="36" name="_x143190144" descr="EMB000019540e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1272" y="4797152"/>
            <a:ext cx="2136775" cy="1620838"/>
          </a:xfrm>
          <a:prstGeom prst="rect">
            <a:avLst/>
          </a:prstGeom>
          <a:noFill/>
        </p:spPr>
      </p:pic>
      <p:pic>
        <p:nvPicPr>
          <p:cNvPr id="37" name="_x143191184" descr="EMB000019540e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032" y="4797152"/>
            <a:ext cx="2088232" cy="1656184"/>
          </a:xfrm>
          <a:prstGeom prst="rect">
            <a:avLst/>
          </a:prstGeom>
          <a:noFill/>
        </p:spPr>
      </p:pic>
      <p:pic>
        <p:nvPicPr>
          <p:cNvPr id="38" name="Picture 5" descr="C:\Users\user\Desktop\2017년\암관리사업\사진\1499041964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3520" y="4797152"/>
            <a:ext cx="1944216" cy="1656184"/>
          </a:xfrm>
          <a:prstGeom prst="rect">
            <a:avLst/>
          </a:prstGeom>
          <a:noFill/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9744" y="4797152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39"/>
          <p:cNvGrpSpPr/>
          <p:nvPr/>
        </p:nvGrpSpPr>
        <p:grpSpPr>
          <a:xfrm>
            <a:off x="0" y="1052736"/>
            <a:ext cx="9144000" cy="576064"/>
            <a:chOff x="0" y="980728"/>
            <a:chExt cx="9144000" cy="576064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0" y="980728"/>
              <a:ext cx="9144000" cy="576064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5536" y="1052736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암 예방 환경 조성</a:t>
              </a:r>
              <a:endParaRPr lang="ko-KR" altLang="en-US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내용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395536" y="1700809"/>
          <a:ext cx="8316416" cy="223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38"/>
                <a:gridCol w="6496478"/>
              </a:tblGrid>
              <a:tr h="4836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사업명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사업내용</a:t>
                      </a:r>
                      <a:endParaRPr lang="ko-KR" altLang="en-US"/>
                    </a:p>
                  </a:txBody>
                  <a:tcPr anchor="ctr"/>
                </a:tc>
              </a:tr>
              <a:tr h="17486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smtClean="0"/>
                        <a:t>전광판 홍보</a:t>
                      </a:r>
                      <a:endParaRPr lang="en-US" altLang="ko-KR" sz="18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31232" y="2132856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장소 </a:t>
            </a:r>
            <a:r>
              <a:rPr lang="en-US" altLang="ko-KR" smtClean="0"/>
              <a:t>: </a:t>
            </a:r>
            <a:r>
              <a:rPr lang="ko-KR" altLang="en-US" err="1" smtClean="0"/>
              <a:t>주정차</a:t>
            </a:r>
            <a:r>
              <a:rPr lang="ko-KR" altLang="en-US" smtClean="0"/>
              <a:t> 단속용 </a:t>
            </a:r>
            <a:r>
              <a:rPr lang="en-US" altLang="ko-KR" smtClean="0"/>
              <a:t>CCTV(11</a:t>
            </a:r>
            <a:r>
              <a:rPr lang="ko-KR" altLang="en-US" smtClean="0"/>
              <a:t>개</a:t>
            </a:r>
            <a:r>
              <a:rPr lang="en-US" altLang="ko-KR" smtClean="0"/>
              <a:t>) </a:t>
            </a:r>
            <a:r>
              <a:rPr lang="ko-KR" altLang="en-US" smtClean="0"/>
              <a:t>및 보건소</a:t>
            </a:r>
            <a:r>
              <a:rPr lang="en-US" altLang="ko-KR" smtClean="0"/>
              <a:t>,</a:t>
            </a:r>
            <a:r>
              <a:rPr lang="ko-KR" altLang="en-US" smtClean="0"/>
              <a:t>지소</a:t>
            </a:r>
            <a:r>
              <a:rPr lang="en-US" altLang="ko-KR" smtClean="0"/>
              <a:t>,</a:t>
            </a:r>
            <a:r>
              <a:rPr lang="ko-KR" altLang="en-US" smtClean="0"/>
              <a:t>진료소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홍보문구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  - </a:t>
            </a:r>
            <a:r>
              <a:rPr lang="ko-KR" altLang="en-US" smtClean="0"/>
              <a:t>건강</a:t>
            </a:r>
            <a:r>
              <a:rPr lang="en-US" altLang="ko-KR" smtClean="0"/>
              <a:t>100</a:t>
            </a:r>
            <a:r>
              <a:rPr lang="ko-KR" altLang="en-US" smtClean="0"/>
              <a:t>세시대</a:t>
            </a:r>
            <a:r>
              <a:rPr lang="en-US" altLang="ko-KR" smtClean="0"/>
              <a:t>, </a:t>
            </a:r>
            <a:r>
              <a:rPr lang="ko-KR" altLang="en-US" smtClean="0"/>
              <a:t>건강할 때 미리미리 </a:t>
            </a:r>
            <a:r>
              <a:rPr lang="ko-KR" altLang="en-US" err="1" smtClean="0"/>
              <a:t>국가암검진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  - </a:t>
            </a:r>
            <a:r>
              <a:rPr lang="ko-KR" altLang="en-US" smtClean="0"/>
              <a:t>만 </a:t>
            </a:r>
            <a:r>
              <a:rPr lang="en-US" altLang="ko-KR" smtClean="0"/>
              <a:t>50</a:t>
            </a:r>
            <a:r>
              <a:rPr lang="ko-KR" altLang="en-US" smtClean="0"/>
              <a:t>세 이상은 </a:t>
            </a:r>
            <a:r>
              <a:rPr lang="en-US" altLang="ko-KR" smtClean="0"/>
              <a:t>1</a:t>
            </a:r>
            <a:r>
              <a:rPr lang="ko-KR" altLang="en-US" smtClean="0"/>
              <a:t>년마다 대장암 검진 받으시기 바랍니다</a:t>
            </a:r>
            <a:r>
              <a:rPr lang="en-US" altLang="ko-KR" smtClean="0"/>
              <a:t>.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31032" y="4077072"/>
            <a:ext cx="2016224" cy="2160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519264" y="4077072"/>
            <a:ext cx="2016224" cy="2160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607496" y="4077072"/>
            <a:ext cx="2016224" cy="2160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695728" y="4077072"/>
            <a:ext cx="2016224" cy="2160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0" y="1052736"/>
            <a:ext cx="9144000" cy="576064"/>
            <a:chOff x="0" y="980728"/>
            <a:chExt cx="9144000" cy="576064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0" y="980728"/>
              <a:ext cx="9144000" cy="576064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5536" y="1052736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암 예방 환경 조성</a:t>
              </a:r>
              <a:endParaRPr lang="ko-KR" altLang="en-US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내용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395536" y="1700808"/>
          <a:ext cx="8316416" cy="496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38"/>
                <a:gridCol w="6496478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사업명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사업내용</a:t>
                      </a:r>
                      <a:endParaRPr lang="ko-KR" altLang="en-US"/>
                    </a:p>
                  </a:txBody>
                  <a:tcPr anchor="ctr"/>
                </a:tc>
              </a:tr>
              <a:tr h="13624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err="1" smtClean="0"/>
                        <a:t>채변통</a:t>
                      </a:r>
                      <a:r>
                        <a:rPr lang="ko-KR" altLang="en-US" sz="1800" smtClean="0"/>
                        <a:t> 업그레이드 및 배부</a:t>
                      </a:r>
                      <a:endParaRPr lang="en-US" altLang="ko-KR" sz="18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smtClean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/>
                </a:tc>
              </a:tr>
              <a:tr h="31683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err="1" smtClean="0"/>
                        <a:t>맞춤별</a:t>
                      </a:r>
                      <a:endParaRPr lang="en-US" altLang="ko-KR" sz="180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smtClean="0"/>
                        <a:t> </a:t>
                      </a:r>
                      <a:r>
                        <a:rPr lang="ko-KR" altLang="en-US" sz="1800" err="1" smtClean="0"/>
                        <a:t>미수검자</a:t>
                      </a:r>
                      <a:r>
                        <a:rPr lang="ko-KR" altLang="en-US" sz="1800" smtClean="0"/>
                        <a:t> </a:t>
                      </a:r>
                      <a:endParaRPr lang="en-US" altLang="ko-KR" sz="180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smtClean="0"/>
                        <a:t>수검 안내</a:t>
                      </a:r>
                      <a:endParaRPr lang="en-US" altLang="ko-KR" sz="18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8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0" y="1052736"/>
            <a:ext cx="9144000" cy="576064"/>
            <a:chOff x="0" y="980728"/>
            <a:chExt cx="9144000" cy="57606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0" y="980728"/>
              <a:ext cx="9144000" cy="576064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520" y="1052736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대장암 </a:t>
              </a:r>
              <a:r>
                <a:rPr lang="ko-KR" altLang="en-US" sz="2400" b="1" err="1" smtClean="0"/>
                <a:t>검진율</a:t>
              </a:r>
              <a:r>
                <a:rPr lang="ko-KR" altLang="en-US" sz="2400" b="1" smtClean="0"/>
                <a:t> 향상</a:t>
              </a:r>
              <a:endParaRPr lang="ko-KR" altLang="en-US" sz="2400" b="1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31232" y="2132856"/>
            <a:ext cx="6912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 </a:t>
            </a:r>
            <a:r>
              <a:rPr lang="ko-KR" altLang="en-US" err="1" smtClean="0"/>
              <a:t>채변통</a:t>
            </a:r>
            <a:r>
              <a:rPr lang="ko-KR" altLang="en-US" smtClean="0"/>
              <a:t> </a:t>
            </a:r>
            <a:r>
              <a:rPr lang="ko-KR" altLang="en-US" err="1" smtClean="0"/>
              <a:t>불편감으로</a:t>
            </a:r>
            <a:r>
              <a:rPr lang="ko-KR" altLang="en-US" smtClean="0"/>
              <a:t> 인한 민원 </a:t>
            </a:r>
            <a:r>
              <a:rPr lang="en-US" altLang="ko-KR" smtClean="0"/>
              <a:t>-&gt; </a:t>
            </a:r>
            <a:r>
              <a:rPr lang="ko-KR" altLang="en-US" err="1" smtClean="0"/>
              <a:t>채변통</a:t>
            </a:r>
            <a:r>
              <a:rPr lang="ko-KR" altLang="en-US" smtClean="0"/>
              <a:t> 변경</a:t>
            </a:r>
            <a:endParaRPr lang="en-US" altLang="ko-KR" smtClean="0"/>
          </a:p>
        </p:txBody>
      </p:sp>
      <p:sp>
        <p:nvSpPr>
          <p:cNvPr id="29" name="직사각형 28"/>
          <p:cNvSpPr/>
          <p:nvPr/>
        </p:nvSpPr>
        <p:spPr>
          <a:xfrm>
            <a:off x="3383360" y="2636912"/>
            <a:ext cx="1224136" cy="648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255568" y="2636912"/>
            <a:ext cx="1224136" cy="648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4823520" y="285293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231232" y="342900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 </a:t>
            </a:r>
            <a:r>
              <a:rPr lang="ko-KR" altLang="en-US" smtClean="0"/>
              <a:t>대상자 실시간 검진 확인</a:t>
            </a:r>
            <a:r>
              <a:rPr lang="en-US" altLang="ko-KR" smtClean="0"/>
              <a:t>(</a:t>
            </a:r>
            <a:r>
              <a:rPr lang="ko-KR" altLang="en-US" smtClean="0"/>
              <a:t>국민건강보험공단 검진 사이트</a:t>
            </a:r>
            <a:r>
              <a:rPr lang="en-US" altLang="ko-KR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mtClean="0"/>
              <a:t>     -&gt; </a:t>
            </a:r>
            <a:r>
              <a:rPr lang="ko-KR" altLang="en-US" err="1" smtClean="0"/>
              <a:t>미수검</a:t>
            </a:r>
            <a:r>
              <a:rPr lang="ko-KR" altLang="en-US" smtClean="0"/>
              <a:t> 항목 검진 안내문 우편발송</a:t>
            </a:r>
            <a:r>
              <a:rPr lang="en-US" altLang="ko-KR" smtClean="0"/>
              <a:t>, </a:t>
            </a:r>
            <a:r>
              <a:rPr lang="ko-KR" altLang="en-US" smtClean="0"/>
              <a:t>문자안내 및 전화</a:t>
            </a: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en-US" altLang="ko-KR" smtClean="0"/>
              <a:t>     </a:t>
            </a:r>
            <a:r>
              <a:rPr lang="ko-KR" altLang="en-US" smtClean="0"/>
              <a:t>상담 </a:t>
            </a:r>
            <a:r>
              <a:rPr lang="en-US" altLang="ko-KR" smtClean="0"/>
              <a:t>-&gt; </a:t>
            </a:r>
            <a:r>
              <a:rPr lang="ko-KR" altLang="en-US" smtClean="0"/>
              <a:t>검진기관에서 </a:t>
            </a:r>
            <a:r>
              <a:rPr lang="ko-KR" altLang="en-US" err="1" smtClean="0"/>
              <a:t>미수검</a:t>
            </a:r>
            <a:r>
              <a:rPr lang="ko-KR" altLang="en-US" smtClean="0"/>
              <a:t> 항목 확인 후 검진 </a:t>
            </a:r>
            <a:r>
              <a:rPr lang="en-US" altLang="ko-KR" smtClean="0"/>
              <a:t>-&gt;</a:t>
            </a:r>
          </a:p>
          <a:p>
            <a:pPr>
              <a:lnSpc>
                <a:spcPct val="150000"/>
              </a:lnSpc>
            </a:pPr>
            <a:r>
              <a:rPr lang="en-US" altLang="ko-KR" smtClean="0"/>
              <a:t>     </a:t>
            </a:r>
            <a:r>
              <a:rPr lang="ko-KR" altLang="en-US" smtClean="0"/>
              <a:t>간담회를 통한 피드백</a:t>
            </a:r>
            <a:endParaRPr lang="en-US" altLang="ko-KR" smtClean="0"/>
          </a:p>
        </p:txBody>
      </p:sp>
      <p:pic>
        <p:nvPicPr>
          <p:cNvPr id="33" name="_x141383048" descr="EMB00001c8c1a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3280" y="5229200"/>
            <a:ext cx="2592288" cy="1368152"/>
          </a:xfrm>
          <a:prstGeom prst="rect">
            <a:avLst/>
          </a:prstGeom>
          <a:noFill/>
        </p:spPr>
      </p:pic>
      <p:pic>
        <p:nvPicPr>
          <p:cNvPr id="34" name="_x141767568" descr="EMB00001c8c1aa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9584" y="5229200"/>
            <a:ext cx="254237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내용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395536" y="1700808"/>
          <a:ext cx="8316416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  <a:gridCol w="6408712"/>
              </a:tblGrid>
              <a:tr h="4262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사업명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사업내용</a:t>
                      </a:r>
                      <a:endParaRPr lang="ko-KR" altLang="en-US"/>
                    </a:p>
                  </a:txBody>
                  <a:tcPr anchor="ctr"/>
                </a:tc>
              </a:tr>
              <a:tr h="134423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err="1" smtClean="0"/>
                        <a:t>헬리코박터</a:t>
                      </a:r>
                      <a:r>
                        <a:rPr lang="ko-KR" altLang="en-US" sz="1800" smtClean="0"/>
                        <a:t> </a:t>
                      </a:r>
                      <a:endParaRPr lang="en-US" altLang="ko-KR" sz="180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err="1" smtClean="0"/>
                        <a:t>파일로리균</a:t>
                      </a:r>
                      <a:r>
                        <a:rPr lang="ko-KR" altLang="en-US" sz="1800" smtClean="0"/>
                        <a:t> 검사</a:t>
                      </a:r>
                      <a:endParaRPr lang="en-US" altLang="ko-KR" sz="180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smtClean="0"/>
                        <a:t>혜택</a:t>
                      </a:r>
                      <a:endParaRPr lang="en-US" altLang="ko-KR" sz="18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 smtClean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/>
                </a:tc>
              </a:tr>
              <a:tr h="312603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err="1" smtClean="0"/>
                        <a:t>대장앎의</a:t>
                      </a:r>
                      <a:r>
                        <a:rPr lang="ko-KR" altLang="en-US" sz="1800" smtClean="0"/>
                        <a:t> 달 등 캠페인 진행</a:t>
                      </a:r>
                      <a:endParaRPr lang="en-US" altLang="ko-KR" sz="18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8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31232" y="2132856"/>
            <a:ext cx="69127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대 상 자 </a:t>
            </a:r>
            <a:r>
              <a:rPr lang="en-US" altLang="ko-KR" smtClean="0"/>
              <a:t>: </a:t>
            </a:r>
            <a:r>
              <a:rPr lang="ko-KR" altLang="en-US" err="1" smtClean="0"/>
              <a:t>국가암검진</a:t>
            </a:r>
            <a:r>
              <a:rPr lang="ko-KR" altLang="en-US" smtClean="0"/>
              <a:t> 대상자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검사항목 </a:t>
            </a:r>
            <a:r>
              <a:rPr lang="en-US" altLang="ko-KR" smtClean="0"/>
              <a:t>: </a:t>
            </a:r>
            <a:r>
              <a:rPr lang="ko-KR" altLang="en-US" err="1" smtClean="0"/>
              <a:t>헬리코박터파일로리균</a:t>
            </a:r>
            <a:r>
              <a:rPr lang="ko-KR" altLang="en-US" smtClean="0"/>
              <a:t> 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검사기관 </a:t>
            </a:r>
            <a:r>
              <a:rPr lang="en-US" altLang="ko-KR" smtClean="0"/>
              <a:t>: </a:t>
            </a:r>
            <a:r>
              <a:rPr lang="ko-KR" altLang="en-US" smtClean="0"/>
              <a:t>인구보건복지협회 가족보건의원</a:t>
            </a:r>
            <a:endParaRPr lang="en-US" altLang="ko-KR" smtClean="0"/>
          </a:p>
        </p:txBody>
      </p:sp>
      <p:sp>
        <p:nvSpPr>
          <p:cNvPr id="18" name="TextBox 17"/>
          <p:cNvSpPr txBox="1"/>
          <p:nvPr/>
        </p:nvSpPr>
        <p:spPr>
          <a:xfrm>
            <a:off x="2231232" y="3429000"/>
            <a:ext cx="64087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협력기관 </a:t>
            </a:r>
            <a:r>
              <a:rPr lang="en-US" altLang="ko-KR" smtClean="0"/>
              <a:t>: </a:t>
            </a:r>
            <a:r>
              <a:rPr lang="ko-KR" altLang="en-US" smtClean="0"/>
              <a:t>보건소</a:t>
            </a:r>
            <a:r>
              <a:rPr lang="en-US" altLang="ko-KR" smtClean="0"/>
              <a:t>, </a:t>
            </a:r>
            <a:r>
              <a:rPr lang="ko-KR" altLang="en-US" smtClean="0"/>
              <a:t>국민건강보험공단</a:t>
            </a:r>
            <a:r>
              <a:rPr lang="en-US" altLang="ko-KR" smtClean="0"/>
              <a:t>, </a:t>
            </a:r>
            <a:r>
              <a:rPr lang="ko-KR" altLang="en-US" err="1" smtClean="0"/>
              <a:t>전남지역암센터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내용 </a:t>
            </a:r>
            <a:r>
              <a:rPr lang="en-US" altLang="ko-KR" smtClean="0"/>
              <a:t>: </a:t>
            </a:r>
            <a:r>
              <a:rPr lang="ko-KR" altLang="en-US" err="1" smtClean="0"/>
              <a:t>암예방수칙</a:t>
            </a:r>
            <a:r>
              <a:rPr lang="en-US" altLang="ko-KR" smtClean="0"/>
              <a:t> </a:t>
            </a:r>
            <a:r>
              <a:rPr lang="ko-KR" altLang="en-US" smtClean="0"/>
              <a:t>및</a:t>
            </a:r>
            <a:r>
              <a:rPr lang="en-US" altLang="ko-KR" smtClean="0"/>
              <a:t> </a:t>
            </a:r>
            <a:r>
              <a:rPr lang="ko-KR" altLang="en-US" err="1" smtClean="0"/>
              <a:t>국가암검진</a:t>
            </a:r>
            <a:r>
              <a:rPr lang="ko-KR" altLang="en-US" smtClean="0"/>
              <a:t> 홍보</a:t>
            </a:r>
            <a:r>
              <a:rPr lang="en-US" altLang="ko-KR" smtClean="0"/>
              <a:t>, </a:t>
            </a:r>
            <a:r>
              <a:rPr lang="ko-KR" altLang="en-US" err="1" smtClean="0"/>
              <a:t>채변통</a:t>
            </a:r>
            <a:r>
              <a:rPr lang="ko-KR" altLang="en-US" smtClean="0"/>
              <a:t> 배부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mtClean="0"/>
              <a:t> </a:t>
            </a:r>
            <a:r>
              <a:rPr lang="ko-KR" altLang="en-US" smtClean="0"/>
              <a:t>기타 캠페인 및 홍보관 운영 </a:t>
            </a:r>
            <a:r>
              <a:rPr lang="en-US" altLang="ko-KR" smtClean="0"/>
              <a:t>: </a:t>
            </a:r>
            <a:r>
              <a:rPr lang="ko-KR" altLang="en-US" smtClean="0"/>
              <a:t>암 예방의 날 등 </a:t>
            </a:r>
            <a:r>
              <a:rPr lang="en-US" altLang="ko-KR" smtClean="0"/>
              <a:t>10</a:t>
            </a:r>
            <a:r>
              <a:rPr lang="ko-KR" altLang="en-US" smtClean="0"/>
              <a:t>회</a:t>
            </a:r>
            <a:endParaRPr lang="en-US" altLang="ko-KR" smtClean="0"/>
          </a:p>
        </p:txBody>
      </p:sp>
      <p:pic>
        <p:nvPicPr>
          <p:cNvPr id="19" name="_x143033960" descr="EMB00001c8c1a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132856"/>
            <a:ext cx="1512168" cy="1296144"/>
          </a:xfrm>
          <a:prstGeom prst="rect">
            <a:avLst/>
          </a:prstGeom>
          <a:noFill/>
        </p:spPr>
      </p:pic>
      <p:pic>
        <p:nvPicPr>
          <p:cNvPr id="20" name="_x141809152" descr="EMB00001c8c1aa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5248" y="4725144"/>
            <a:ext cx="2711428" cy="1728192"/>
          </a:xfrm>
          <a:prstGeom prst="rect">
            <a:avLst/>
          </a:prstGeom>
          <a:noFill/>
        </p:spPr>
      </p:pic>
      <p:pic>
        <p:nvPicPr>
          <p:cNvPr id="22" name="_x143044968" descr="EMB00001c8c1aa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552" y="4725144"/>
            <a:ext cx="1800200" cy="1728192"/>
          </a:xfrm>
          <a:prstGeom prst="rect">
            <a:avLst/>
          </a:prstGeom>
          <a:noFill/>
        </p:spPr>
      </p:pic>
      <p:grpSp>
        <p:nvGrpSpPr>
          <p:cNvPr id="23" name="그룹 22"/>
          <p:cNvGrpSpPr/>
          <p:nvPr/>
        </p:nvGrpSpPr>
        <p:grpSpPr>
          <a:xfrm>
            <a:off x="0" y="1052736"/>
            <a:ext cx="9144000" cy="576064"/>
            <a:chOff x="0" y="980728"/>
            <a:chExt cx="9144000" cy="576064"/>
          </a:xfrm>
        </p:grpSpPr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0" y="980728"/>
              <a:ext cx="9144000" cy="576064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1520" y="1052736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대장암 </a:t>
              </a:r>
              <a:r>
                <a:rPr lang="ko-KR" altLang="en-US" sz="2400" b="1" err="1" smtClean="0"/>
                <a:t>검진율</a:t>
              </a:r>
              <a:r>
                <a:rPr lang="ko-KR" altLang="en-US" sz="2400" b="1" smtClean="0"/>
                <a:t> 향상</a:t>
              </a:r>
              <a:endParaRPr lang="ko-KR" altLang="en-US" sz="2400" b="1"/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6983760" y="4725144"/>
            <a:ext cx="1656184" cy="1728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275" y="2479675"/>
            <a:ext cx="52911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-윤고딕150" pitchFamily="18" charset="-127"/>
                <a:cs typeface="Arial" pitchFamily="34" charset="0"/>
              </a:rPr>
              <a:t>04. </a:t>
            </a:r>
            <a:r>
              <a:rPr kumimoji="0" lang="ko-KR" altLang="en-US" sz="36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-윤고딕150" pitchFamily="18" charset="-127"/>
                <a:cs typeface="Arial" pitchFamily="34" charset="0"/>
              </a:rPr>
              <a:t> 사업추진결과</a:t>
            </a:r>
            <a:endParaRPr kumimoji="0" lang="ko-KR" altLang="en-US" sz="3600" b="1" spc="-15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ea typeface="-윤고딕150" pitchFamily="18" charset="-127"/>
              <a:cs typeface="Arial" pitchFamily="34" charset="0"/>
            </a:endParaRPr>
          </a:p>
        </p:txBody>
      </p:sp>
      <p:pic>
        <p:nvPicPr>
          <p:cNvPr id="4" name="그림 12" descr="20150113_19392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121"/>
            <a:ext cx="23042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결과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395536" y="1774647"/>
          <a:ext cx="8280918" cy="468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240360"/>
                <a:gridCol w="792088"/>
                <a:gridCol w="936104"/>
                <a:gridCol w="1008112"/>
                <a:gridCol w="792086"/>
              </a:tblGrid>
              <a:tr h="53212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성 과 지 표</a:t>
                      </a:r>
                      <a:endParaRPr lang="ko-KR" alt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목표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실적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달성률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비고</a:t>
                      </a:r>
                      <a:endParaRPr lang="ko-KR" altLang="en-US"/>
                    </a:p>
                  </a:txBody>
                  <a:tcPr anchor="ctr"/>
                </a:tc>
              </a:tr>
              <a:tr h="43693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mtClean="0"/>
                        <a:t>건강새싹어린이 교실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교육 만족도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90%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92%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102%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</a:tr>
              <a:tr h="43693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교육 </a:t>
                      </a:r>
                      <a:r>
                        <a:rPr lang="ko-KR" altLang="en-US" err="1" smtClean="0"/>
                        <a:t>재참여</a:t>
                      </a:r>
                      <a:r>
                        <a:rPr lang="ko-KR" altLang="en-US" smtClean="0"/>
                        <a:t> 의사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90%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100%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111%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</a:tr>
              <a:tr h="43693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mtClean="0"/>
                        <a:t>건강과일</a:t>
                      </a:r>
                      <a:endParaRPr lang="en-US" altLang="ko-KR" smtClean="0"/>
                    </a:p>
                    <a:p>
                      <a:pPr latinLnBrk="1"/>
                      <a:r>
                        <a:rPr lang="ko-KR" altLang="en-US" smtClean="0"/>
                        <a:t>바구니사업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교육 만족도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90%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96%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107%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</a:tr>
              <a:tr h="43693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교육 </a:t>
                      </a:r>
                      <a:r>
                        <a:rPr lang="ko-KR" altLang="en-US" err="1" smtClean="0"/>
                        <a:t>재참여</a:t>
                      </a:r>
                      <a:r>
                        <a:rPr lang="ko-KR" altLang="en-US" smtClean="0"/>
                        <a:t> 의사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90%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100%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111%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</a:tr>
              <a:tr h="436930">
                <a:tc rowSpan="5">
                  <a:txBody>
                    <a:bodyPr/>
                    <a:lstStyle/>
                    <a:p>
                      <a:pPr latinLnBrk="1"/>
                      <a:r>
                        <a:rPr lang="ko-KR" altLang="en-US" smtClean="0"/>
                        <a:t>건강아파트</a:t>
                      </a:r>
                      <a:endParaRPr lang="en-US" altLang="ko-KR" smtClean="0"/>
                    </a:p>
                    <a:p>
                      <a:pPr latinLnBrk="1"/>
                      <a:r>
                        <a:rPr lang="ko-KR" altLang="en-US" smtClean="0"/>
                        <a:t>만들기 사업</a:t>
                      </a:r>
                      <a:endParaRPr lang="en-US" altLang="ko-KR" smtClean="0"/>
                    </a:p>
                    <a:p>
                      <a:pPr latinLnBrk="1"/>
                      <a:r>
                        <a:rPr lang="en-US" altLang="ko-KR" smtClean="0"/>
                        <a:t>(</a:t>
                      </a:r>
                      <a:r>
                        <a:rPr lang="ko-KR" altLang="en-US" smtClean="0"/>
                        <a:t>서라</a:t>
                      </a:r>
                      <a:r>
                        <a:rPr lang="en-US" altLang="ko-KR" smtClean="0"/>
                        <a:t>4</a:t>
                      </a:r>
                      <a:r>
                        <a:rPr lang="ko-KR" altLang="en-US" smtClean="0"/>
                        <a:t>차</a:t>
                      </a:r>
                      <a:r>
                        <a:rPr lang="en-US" altLang="ko-KR" smtClean="0"/>
                        <a:t>@)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건강지킴이 결성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8</a:t>
                      </a:r>
                      <a:r>
                        <a:rPr lang="ko-KR" altLang="en-US" smtClean="0"/>
                        <a:t>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8</a:t>
                      </a:r>
                      <a:r>
                        <a:rPr lang="ko-KR" altLang="en-US" smtClean="0"/>
                        <a:t>명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100%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12</a:t>
                      </a:r>
                      <a:r>
                        <a:rPr lang="ko-KR" altLang="en-US" sz="1200" smtClean="0"/>
                        <a:t>월중 결과</a:t>
                      </a:r>
                      <a:endParaRPr lang="ko-KR" altLang="en-US" sz="1200"/>
                    </a:p>
                  </a:txBody>
                  <a:tcPr anchor="ctr"/>
                </a:tc>
              </a:tr>
              <a:tr h="43693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동네한바퀴</a:t>
                      </a:r>
                      <a:r>
                        <a:rPr lang="ko-KR" altLang="en-US" smtClean="0"/>
                        <a:t> 걷기 동아리 운영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12</a:t>
                      </a:r>
                      <a:r>
                        <a:rPr lang="ko-KR" altLang="en-US" smtClean="0"/>
                        <a:t>회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9</a:t>
                      </a:r>
                      <a:r>
                        <a:rPr lang="ko-KR" altLang="en-US" smtClean="0"/>
                        <a:t>회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75%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12</a:t>
                      </a:r>
                      <a:r>
                        <a:rPr lang="ko-KR" altLang="en-US" sz="1200" smtClean="0"/>
                        <a:t>월중 결과</a:t>
                      </a:r>
                      <a:endParaRPr lang="ko-KR" altLang="en-US" sz="1200"/>
                    </a:p>
                  </a:txBody>
                  <a:tcPr anchor="ctr"/>
                </a:tc>
              </a:tr>
              <a:tr h="43693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건강증진프로그램 운영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8</a:t>
                      </a:r>
                      <a:r>
                        <a:rPr lang="ko-KR" altLang="en-US" smtClean="0"/>
                        <a:t>회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7</a:t>
                      </a:r>
                      <a:r>
                        <a:rPr lang="ko-KR" altLang="en-US" smtClean="0"/>
                        <a:t>회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88%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mtClean="0"/>
                        <a:t>12</a:t>
                      </a:r>
                      <a:r>
                        <a:rPr lang="ko-KR" altLang="en-US" sz="1200" smtClean="0"/>
                        <a:t>월중 결과</a:t>
                      </a:r>
                    </a:p>
                  </a:txBody>
                  <a:tcPr anchor="ctr"/>
                </a:tc>
              </a:tr>
              <a:tr h="4369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건강정보지 배포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5</a:t>
                      </a:r>
                      <a:r>
                        <a:rPr lang="ko-KR" altLang="en-US" smtClean="0"/>
                        <a:t>회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4</a:t>
                      </a:r>
                      <a:r>
                        <a:rPr lang="ko-KR" altLang="en-US" smtClean="0"/>
                        <a:t>회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80%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mtClean="0"/>
                        <a:t>12</a:t>
                      </a:r>
                      <a:r>
                        <a:rPr lang="ko-KR" altLang="en-US" sz="1200" smtClean="0"/>
                        <a:t>월중 결과</a:t>
                      </a:r>
                    </a:p>
                  </a:txBody>
                  <a:tcPr anchor="ctr"/>
                </a:tc>
              </a:tr>
              <a:tr h="4369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국가암검진</a:t>
                      </a:r>
                      <a:r>
                        <a:rPr lang="ko-KR" altLang="en-US" smtClean="0"/>
                        <a:t> </a:t>
                      </a:r>
                      <a:r>
                        <a:rPr lang="ko-KR" altLang="en-US" err="1" smtClean="0"/>
                        <a:t>수검률</a:t>
                      </a:r>
                      <a:r>
                        <a:rPr lang="ko-KR" altLang="en-US" smtClean="0"/>
                        <a:t> </a:t>
                      </a:r>
                      <a:endParaRPr lang="en-US" altLang="ko-KR" smtClean="0"/>
                    </a:p>
                    <a:p>
                      <a:pPr algn="ctr" latinLnBrk="1"/>
                      <a:r>
                        <a:rPr lang="en-US" altLang="ko-KR" sz="1400" smtClean="0"/>
                        <a:t>(2016</a:t>
                      </a:r>
                      <a:r>
                        <a:rPr lang="ko-KR" altLang="en-US" sz="1400" smtClean="0"/>
                        <a:t>년 </a:t>
                      </a:r>
                      <a:r>
                        <a:rPr lang="ko-KR" altLang="en-US" sz="1400" err="1" smtClean="0"/>
                        <a:t>화순군암검진</a:t>
                      </a:r>
                      <a:r>
                        <a:rPr lang="ko-KR" altLang="en-US" sz="1400" smtClean="0"/>
                        <a:t> </a:t>
                      </a:r>
                      <a:r>
                        <a:rPr lang="ko-KR" altLang="en-US" sz="1400" err="1" smtClean="0"/>
                        <a:t>수검률</a:t>
                      </a:r>
                      <a:r>
                        <a:rPr lang="en-US" altLang="ko-KR" sz="1400" smtClean="0"/>
                        <a:t>:</a:t>
                      </a:r>
                      <a:r>
                        <a:rPr lang="en-US" altLang="ko-KR" sz="1400" baseline="0" smtClean="0"/>
                        <a:t> </a:t>
                      </a:r>
                      <a:r>
                        <a:rPr lang="en-US" altLang="ko-KR" sz="1400" smtClean="0"/>
                        <a:t>48.71%)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49%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38.69%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78%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mtClean="0"/>
                        <a:t>12</a:t>
                      </a:r>
                      <a:r>
                        <a:rPr lang="ko-KR" altLang="en-US" sz="1200" smtClean="0"/>
                        <a:t>월중 결과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1" y="1054566"/>
            <a:ext cx="9144000" cy="576337"/>
            <a:chOff x="1" y="980728"/>
            <a:chExt cx="9144000" cy="576337"/>
          </a:xfrm>
        </p:grpSpPr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1" y="980728"/>
              <a:ext cx="9144000" cy="576337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FF9900">
                    <a:alpha val="92000"/>
                  </a:srgb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9512" y="1052736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목 표  달 성 도</a:t>
              </a:r>
              <a:endParaRPr lang="ko-KR" altLang="en-US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결과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3717032"/>
            <a:ext cx="8280920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1" y="1052736"/>
            <a:ext cx="9144000" cy="576337"/>
            <a:chOff x="1" y="980728"/>
            <a:chExt cx="9144000" cy="576337"/>
          </a:xfrm>
        </p:grpSpPr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>
              <a:off x="1" y="980728"/>
              <a:ext cx="9144000" cy="576337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FF9900">
                    <a:alpha val="92000"/>
                  </a:srgb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512" y="1052736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목 표  달 성 도</a:t>
              </a:r>
              <a:endParaRPr lang="ko-KR" altLang="en-US" sz="2400" b="1"/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395536" y="1772817"/>
          <a:ext cx="8280918" cy="183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240360"/>
                <a:gridCol w="792088"/>
                <a:gridCol w="864096"/>
                <a:gridCol w="936104"/>
                <a:gridCol w="936102"/>
              </a:tblGrid>
              <a:tr h="50405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성 과 지 표</a:t>
                      </a:r>
                      <a:endParaRPr lang="ko-KR" alt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목표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실적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 smtClean="0"/>
                        <a:t>달성률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비고</a:t>
                      </a:r>
                      <a:endParaRPr lang="ko-KR" altLang="en-US"/>
                    </a:p>
                  </a:txBody>
                  <a:tcPr anchor="ctr"/>
                </a:tc>
              </a:tr>
              <a:tr h="663688">
                <a:tc>
                  <a:txBody>
                    <a:bodyPr/>
                    <a:lstStyle/>
                    <a:p>
                      <a:pPr algn="ctr"/>
                      <a:r>
                        <a:rPr lang="ko-KR" altLang="en-US" err="1" smtClean="0"/>
                        <a:t>암예방</a:t>
                      </a:r>
                      <a:endParaRPr lang="en-US" altLang="ko-KR" smtClean="0"/>
                    </a:p>
                    <a:p>
                      <a:pPr algn="ctr"/>
                      <a:r>
                        <a:rPr lang="ko-KR" altLang="en-US" smtClean="0"/>
                        <a:t>퀴즈 이벤트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err="1" smtClean="0"/>
                        <a:t>암예방</a:t>
                      </a:r>
                      <a:r>
                        <a:rPr lang="ko-KR" altLang="en-US" smtClean="0"/>
                        <a:t> 수칙 인지율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mtClean="0"/>
                        <a:t>80%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mtClean="0"/>
                        <a:t>86%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mtClean="0"/>
                        <a:t>108%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</a:tr>
              <a:tr h="663688">
                <a:tc>
                  <a:txBody>
                    <a:bodyPr/>
                    <a:lstStyle/>
                    <a:p>
                      <a:pPr algn="ctr"/>
                      <a:r>
                        <a:rPr lang="ko-KR" altLang="en-US" smtClean="0"/>
                        <a:t>대장암 </a:t>
                      </a:r>
                      <a:endParaRPr lang="en-US" altLang="ko-KR" smtClean="0"/>
                    </a:p>
                    <a:p>
                      <a:pPr algn="ctr"/>
                      <a:r>
                        <a:rPr lang="ko-KR" altLang="en-US" err="1" smtClean="0"/>
                        <a:t>검진율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mtClean="0"/>
                        <a:t>대장암 </a:t>
                      </a:r>
                      <a:r>
                        <a:rPr lang="ko-KR" altLang="en-US" err="1" smtClean="0"/>
                        <a:t>검진율</a:t>
                      </a:r>
                      <a:endParaRPr lang="en-US" altLang="ko-KR" smtClean="0"/>
                    </a:p>
                    <a:p>
                      <a:pPr algn="ctr"/>
                      <a:r>
                        <a:rPr lang="en-US" altLang="ko-KR" smtClean="0"/>
                        <a:t>(2016</a:t>
                      </a:r>
                      <a:r>
                        <a:rPr lang="ko-KR" altLang="en-US" smtClean="0"/>
                        <a:t>년 최종 </a:t>
                      </a:r>
                      <a:r>
                        <a:rPr lang="en-US" altLang="ko-KR" smtClean="0"/>
                        <a:t>: 38.05%)</a:t>
                      </a:r>
                      <a:endParaRPr lang="ko-KR" altLang="en-US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mtClean="0"/>
                        <a:t>39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mtClean="0"/>
                        <a:t>29.69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mtClean="0"/>
                        <a:t>76%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10</a:t>
                      </a:r>
                      <a:r>
                        <a:rPr lang="ko-KR" altLang="en-US" sz="1400" smtClean="0"/>
                        <a:t>월말 현황</a:t>
                      </a:r>
                      <a:endParaRPr lang="ko-KR" altLang="en-US" sz="140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467544" y="4271949"/>
          <a:ext cx="3691011" cy="225339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76451"/>
                <a:gridCol w="680816"/>
                <a:gridCol w="649514"/>
                <a:gridCol w="803414"/>
                <a:gridCol w="680816"/>
              </a:tblGrid>
              <a:tr h="24743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참여자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남</a:t>
                      </a:r>
                      <a:r>
                        <a:rPr lang="en-US" altLang="ko-KR" sz="1400" b="0" u="none" strike="noStrike"/>
                        <a:t>(</a:t>
                      </a:r>
                      <a:r>
                        <a:rPr lang="ko-KR" altLang="en-US" sz="1400" b="0" u="none" strike="noStrike"/>
                        <a:t>명</a:t>
                      </a:r>
                      <a:r>
                        <a:rPr lang="en-US" altLang="ko-KR" sz="1400" b="0" u="none" strike="noStrike"/>
                        <a:t>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여</a:t>
                      </a:r>
                      <a:r>
                        <a:rPr lang="en-US" altLang="ko-KR" sz="1400" b="0" u="none" strike="noStrike"/>
                        <a:t>(</a:t>
                      </a:r>
                      <a:r>
                        <a:rPr lang="ko-KR" altLang="en-US" sz="1400" b="0" u="none" strike="noStrike"/>
                        <a:t>명</a:t>
                      </a:r>
                      <a:r>
                        <a:rPr lang="en-US" altLang="ko-KR" sz="1400" b="0" u="none" strike="noStrike"/>
                        <a:t>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합계</a:t>
                      </a:r>
                      <a:r>
                        <a:rPr lang="en-US" altLang="ko-KR" sz="1400" b="0" u="none" strike="noStrike"/>
                        <a:t>(</a:t>
                      </a:r>
                      <a:r>
                        <a:rPr lang="ko-KR" altLang="en-US" sz="1400" b="0" u="none" strike="noStrike"/>
                        <a:t>명</a:t>
                      </a:r>
                      <a:r>
                        <a:rPr lang="en-US" altLang="ko-KR" sz="1400" b="0" u="none" strike="noStrike"/>
                        <a:t>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비율</a:t>
                      </a:r>
                      <a:r>
                        <a:rPr lang="en-US" altLang="ko-KR" sz="1400" b="0" u="none" strike="noStrike"/>
                        <a:t>(%)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873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10</a:t>
                      </a:r>
                      <a:r>
                        <a:rPr lang="ko-KR" altLang="en-US" sz="1400" b="0" u="none" strike="noStrike"/>
                        <a:t>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873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20</a:t>
                      </a:r>
                      <a:r>
                        <a:rPr lang="ko-KR" altLang="en-US" sz="1400" b="0" u="none" strike="noStrike"/>
                        <a:t>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24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32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873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30</a:t>
                      </a:r>
                      <a:r>
                        <a:rPr lang="ko-KR" altLang="en-US" sz="1400" b="0" u="none" strike="noStrike"/>
                        <a:t>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26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36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62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873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40</a:t>
                      </a:r>
                      <a:r>
                        <a:rPr lang="ko-KR" altLang="en-US" sz="1400" b="0" u="none" strike="noStrike"/>
                        <a:t>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42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53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873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50</a:t>
                      </a:r>
                      <a:r>
                        <a:rPr lang="ko-KR" altLang="en-US" sz="1400" b="0" u="none" strike="noStrike"/>
                        <a:t>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20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91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111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33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873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60</a:t>
                      </a:r>
                      <a:r>
                        <a:rPr lang="ko-KR" altLang="en-US" sz="1400" b="0" u="none" strike="noStrike"/>
                        <a:t>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30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873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70</a:t>
                      </a:r>
                      <a:r>
                        <a:rPr lang="ko-KR" altLang="en-US" sz="1400" b="0" u="none" strike="noStrike"/>
                        <a:t>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24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873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80</a:t>
                      </a:r>
                      <a:r>
                        <a:rPr lang="ko-KR" altLang="en-US" sz="1400" b="0" u="none" strike="noStrike"/>
                        <a:t>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8739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전체 합계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97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236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333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100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4230563" y="4261690"/>
          <a:ext cx="1925613" cy="11049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57461"/>
                <a:gridCol w="648072"/>
                <a:gridCol w="720080"/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smtClean="0"/>
                        <a:t>참여자</a:t>
                      </a:r>
                      <a:endParaRPr lang="en-US" altLang="ko-KR" sz="1400" b="0" u="none" strike="noStrike" smtClean="0"/>
                    </a:p>
                    <a:p>
                      <a:pPr algn="ctr" fontAlgn="ctr"/>
                      <a:r>
                        <a:rPr lang="ko-KR" altLang="en-US" sz="1400" b="0" u="none" strike="noStrike" smtClean="0"/>
                        <a:t>수</a:t>
                      </a:r>
                      <a:r>
                        <a:rPr lang="en-US" altLang="ko-KR" sz="1400" b="0" u="none" strike="noStrike"/>
                        <a:t>(</a:t>
                      </a:r>
                      <a:r>
                        <a:rPr lang="ko-KR" altLang="en-US" sz="1400" b="0" u="none" strike="noStrike"/>
                        <a:t>명</a:t>
                      </a:r>
                      <a:r>
                        <a:rPr lang="en-US" altLang="ko-KR" sz="1400" b="0" u="none" strike="noStrike"/>
                        <a:t>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비율</a:t>
                      </a:r>
                      <a:r>
                        <a:rPr lang="en-US" altLang="ko-KR" sz="1400" b="0" u="none" strike="noStrike"/>
                        <a:t>(%)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전체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333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100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남자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97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29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여자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236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71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4230563" y="5413818"/>
          <a:ext cx="1925612" cy="11049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21846"/>
                <a:gridCol w="778599"/>
                <a:gridCol w="525167"/>
              </a:tblGrid>
              <a:tr h="2228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smtClean="0"/>
                        <a:t>참여자</a:t>
                      </a:r>
                      <a:endParaRPr lang="en-US" altLang="ko-KR" sz="1400" b="0" u="none" strike="noStrike" smtClean="0"/>
                    </a:p>
                    <a:p>
                      <a:pPr algn="ctr" fontAlgn="ctr"/>
                      <a:r>
                        <a:rPr lang="ko-KR" altLang="en-US" sz="1400" b="0" u="none" strike="noStrike" smtClean="0"/>
                        <a:t>수</a:t>
                      </a:r>
                      <a:r>
                        <a:rPr lang="en-US" altLang="ko-KR" sz="1400" b="0" u="none" strike="noStrike"/>
                        <a:t>(</a:t>
                      </a:r>
                      <a:r>
                        <a:rPr lang="ko-KR" altLang="en-US" sz="1400" b="0" u="none" strike="noStrike"/>
                        <a:t>명</a:t>
                      </a:r>
                      <a:r>
                        <a:rPr lang="en-US" altLang="ko-KR" sz="1400" b="0" u="none" strike="noStrike"/>
                        <a:t>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비율</a:t>
                      </a:r>
                      <a:r>
                        <a:rPr lang="en-US" altLang="ko-KR" sz="1400" b="0" u="none" strike="noStrike"/>
                        <a:t>(%)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전체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333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100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정답자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277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83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/>
                        <a:t>오답자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56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/>
                        <a:t>17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55776" y="37890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mtClean="0"/>
              <a:t>&lt; </a:t>
            </a:r>
            <a:r>
              <a:rPr lang="ko-KR" altLang="en-US" sz="2400" b="1" smtClean="0"/>
              <a:t>퀴즈 이벤트 사업 결과 </a:t>
            </a:r>
            <a:r>
              <a:rPr lang="en-US" altLang="ko-KR" sz="2400" b="1" smtClean="0"/>
              <a:t>&gt;</a:t>
            </a:r>
            <a:endParaRPr lang="ko-KR" altLang="en-US" sz="2400" b="1"/>
          </a:p>
        </p:txBody>
      </p:sp>
      <p:sp>
        <p:nvSpPr>
          <p:cNvPr id="21" name="오른쪽 화살표 20"/>
          <p:cNvSpPr/>
          <p:nvPr/>
        </p:nvSpPr>
        <p:spPr>
          <a:xfrm>
            <a:off x="6228184" y="5157192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480720" y="4351163"/>
            <a:ext cx="23397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600" b="1" smtClean="0"/>
              <a:t> 10</a:t>
            </a:r>
            <a:r>
              <a:rPr lang="ko-KR" altLang="en-US" sz="1600" b="1" smtClean="0"/>
              <a:t>대부터 다양한 </a:t>
            </a:r>
            <a:endParaRPr lang="en-US" altLang="ko-KR" sz="1600" b="1" smtClean="0"/>
          </a:p>
          <a:p>
            <a:r>
              <a:rPr lang="en-US" altLang="ko-KR" sz="1600" b="1" smtClean="0"/>
              <a:t>    </a:t>
            </a:r>
            <a:r>
              <a:rPr lang="ko-KR" altLang="en-US" sz="1600" b="1" smtClean="0"/>
              <a:t>연령층이 참여함</a:t>
            </a:r>
            <a:endParaRPr lang="en-US" altLang="ko-KR" sz="1600" b="1" smtClean="0"/>
          </a:p>
          <a:p>
            <a:r>
              <a:rPr lang="en-US" altLang="ko-KR" sz="1600" b="1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b="1" smtClean="0"/>
              <a:t> </a:t>
            </a:r>
            <a:r>
              <a:rPr lang="ko-KR" altLang="en-US" sz="1600" b="1" smtClean="0"/>
              <a:t>오답 중 </a:t>
            </a:r>
            <a:r>
              <a:rPr lang="ko-KR" altLang="en-US" sz="1600" b="1" smtClean="0">
                <a:solidFill>
                  <a:srgbClr val="FF0000"/>
                </a:solidFill>
              </a:rPr>
              <a:t>절주</a:t>
            </a:r>
            <a:r>
              <a:rPr lang="ko-KR" altLang="en-US" sz="1600" b="1" smtClean="0"/>
              <a:t> 항목이</a:t>
            </a:r>
            <a:endParaRPr lang="en-US" altLang="ko-KR" sz="1600" b="1" smtClean="0"/>
          </a:p>
          <a:p>
            <a:r>
              <a:rPr lang="en-US" altLang="ko-KR" sz="1600" b="1" smtClean="0"/>
              <a:t>   </a:t>
            </a:r>
            <a:r>
              <a:rPr lang="ko-KR" altLang="en-US" sz="1600" b="1" smtClean="0"/>
              <a:t> 가장 높음</a:t>
            </a:r>
            <a:endParaRPr lang="en-US" altLang="ko-KR" sz="1600" b="1" smtClean="0"/>
          </a:p>
          <a:p>
            <a:endParaRPr lang="en-US" altLang="ko-KR" sz="1000" b="1" smtClean="0"/>
          </a:p>
          <a:p>
            <a:pPr>
              <a:buFont typeface="Wingdings" pitchFamily="2" charset="2"/>
              <a:buChar char="ü"/>
            </a:pPr>
            <a:r>
              <a:rPr lang="en-US" altLang="ko-KR" sz="1600" b="1" smtClean="0"/>
              <a:t> </a:t>
            </a:r>
            <a:r>
              <a:rPr lang="ko-KR" altLang="en-US" sz="1600" b="1" smtClean="0"/>
              <a:t>직장 등 </a:t>
            </a:r>
            <a:r>
              <a:rPr lang="ko-KR" altLang="en-US" sz="1600" b="1" err="1" smtClean="0"/>
              <a:t>암예방</a:t>
            </a:r>
            <a:r>
              <a:rPr lang="ko-KR" altLang="en-US" sz="1600" b="1" smtClean="0"/>
              <a:t> </a:t>
            </a:r>
            <a:endParaRPr lang="en-US" altLang="ko-KR" sz="1600" b="1" smtClean="0"/>
          </a:p>
          <a:p>
            <a:r>
              <a:rPr lang="en-US" altLang="ko-KR" sz="1600" b="1" smtClean="0"/>
              <a:t>   </a:t>
            </a:r>
            <a:r>
              <a:rPr lang="ko-KR" altLang="en-US" sz="1600" b="1" smtClean="0"/>
              <a:t>교육을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접할 수 없는</a:t>
            </a:r>
            <a:endParaRPr lang="en-US" altLang="ko-KR" sz="1600" b="1" smtClean="0"/>
          </a:p>
          <a:p>
            <a:r>
              <a:rPr lang="ko-KR" altLang="en-US" sz="1600" b="1" smtClean="0"/>
              <a:t>   분에게 홍보</a:t>
            </a:r>
            <a:endParaRPr lang="en-US" altLang="ko-KR" sz="1600" b="1" smtClean="0"/>
          </a:p>
          <a:p>
            <a:endParaRPr lang="en-US" altLang="ko-KR" sz="1600" b="1" smtClean="0"/>
          </a:p>
        </p:txBody>
      </p:sp>
      <p:pic>
        <p:nvPicPr>
          <p:cNvPr id="24" name="그림 36" descr="돋보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260" y="3774549"/>
            <a:ext cx="864220" cy="145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결과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041" y="1617042"/>
            <a:ext cx="7196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028441" y="1773977"/>
            <a:ext cx="6247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20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암예방</a:t>
            </a:r>
            <a:r>
              <a:rPr lang="ko-KR" altLang="en-US" sz="22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환경 조성 및 건강생활 실천 유도</a:t>
            </a:r>
            <a:endParaRPr lang="ko-KR" altLang="en-US" sz="22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50604" y="1717750"/>
            <a:ext cx="2873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</a:p>
        </p:txBody>
      </p: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692456" y="2357437"/>
            <a:ext cx="3368681" cy="339725"/>
            <a:chOff x="149" y="454"/>
            <a:chExt cx="2122" cy="214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19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보건소 내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,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외 다양한 사업과 연계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683626" y="2717477"/>
            <a:ext cx="8424878" cy="339725"/>
            <a:chOff x="149" y="454"/>
            <a:chExt cx="5307" cy="214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51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600" b="1" err="1" smtClean="0">
                  <a:latin typeface="A037특태고딕"/>
                  <a:ea typeface="A037특태고딕"/>
                  <a:cs typeface="A037특태고딕"/>
                </a:rPr>
                <a:t>취학전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 아동부터 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‘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암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’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이라는 질병을 알고 건강생활습관이 성인까지 유지 될수 있도록 함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683626" y="3077517"/>
            <a:ext cx="7005652" cy="339725"/>
            <a:chOff x="149" y="454"/>
            <a:chExt cx="4413" cy="214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425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주민들 스스로 건강생활습관에 대해 관심을 가지고 실천할 수 있도록 함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683626" y="3509565"/>
            <a:ext cx="8032766" cy="339725"/>
            <a:chOff x="149" y="454"/>
            <a:chExt cx="5060" cy="214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49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600" b="1" err="1" smtClean="0">
                  <a:latin typeface="A037특태고딕"/>
                  <a:ea typeface="A037특태고딕"/>
                  <a:cs typeface="A037특태고딕"/>
                </a:rPr>
                <a:t>암예방수칙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 화면보호기 설정으로 화순군청 기관장 및 직장인들에 대한 </a:t>
              </a:r>
              <a:r>
                <a:rPr lang="ko-KR" altLang="en-US" sz="1600" b="1" err="1" smtClean="0">
                  <a:latin typeface="A037특태고딕"/>
                  <a:ea typeface="A037특태고딕"/>
                  <a:cs typeface="A037특태고딕"/>
                </a:rPr>
                <a:t>암예방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 유도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403" y="3933056"/>
            <a:ext cx="7196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023803" y="4089991"/>
            <a:ext cx="6247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2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대장암 </a:t>
            </a:r>
            <a:r>
              <a:rPr lang="ko-KR" altLang="en-US" sz="220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검진율</a:t>
            </a:r>
            <a:r>
              <a:rPr lang="ko-KR" altLang="en-US" sz="22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향상</a:t>
            </a:r>
            <a:endParaRPr lang="ko-KR" altLang="en-US" sz="22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45966" y="4033764"/>
            <a:ext cx="2873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en-US" altLang="ko-KR" sz="22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2" name="차트 41"/>
          <p:cNvGraphicFramePr/>
          <p:nvPr/>
        </p:nvGraphicFramePr>
        <p:xfrm>
          <a:off x="723443" y="4497362"/>
          <a:ext cx="5184576" cy="23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3" name="Group 5"/>
          <p:cNvGrpSpPr>
            <a:grpSpLocks/>
          </p:cNvGrpSpPr>
          <p:nvPr/>
        </p:nvGrpSpPr>
        <p:grpSpPr bwMode="auto">
          <a:xfrm>
            <a:off x="4716016" y="5301208"/>
            <a:ext cx="2540005" cy="339725"/>
            <a:chOff x="149" y="454"/>
            <a:chExt cx="1600" cy="214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144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600" b="1" err="1" smtClean="0">
                  <a:latin typeface="A037특태고딕"/>
                  <a:ea typeface="A037특태고딕"/>
                  <a:cs typeface="A037특태고딕"/>
                </a:rPr>
                <a:t>작년대비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 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3.51%P 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상승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4716016" y="5681563"/>
            <a:ext cx="3992573" cy="339725"/>
            <a:chOff x="149" y="454"/>
            <a:chExt cx="2515" cy="214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235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전라남도 전체 증가율 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2.5%P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보다 높음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0" y="1040978"/>
            <a:ext cx="9144000" cy="576064"/>
            <a:chOff x="0" y="908720"/>
            <a:chExt cx="9144000" cy="576064"/>
          </a:xfrm>
        </p:grpSpPr>
        <p:sp>
          <p:nvSpPr>
            <p:cNvPr id="50" name="AutoShape 20"/>
            <p:cNvSpPr>
              <a:spLocks noChangeArrowheads="1"/>
            </p:cNvSpPr>
            <p:nvPr/>
          </p:nvSpPr>
          <p:spPr bwMode="auto">
            <a:xfrm>
              <a:off x="0" y="908720"/>
              <a:ext cx="9144000" cy="576064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5536" y="951111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추 진 성 과</a:t>
              </a:r>
              <a:endParaRPr lang="ko-KR" altLang="en-US" sz="2400" b="1"/>
            </a:p>
          </p:txBody>
        </p:sp>
      </p:grpSp>
      <p:pic>
        <p:nvPicPr>
          <p:cNvPr id="52" name="그림 115" descr="4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8429" y="4896530"/>
            <a:ext cx="792088" cy="7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275" y="2479675"/>
            <a:ext cx="52911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-윤고딕150" pitchFamily="18" charset="-127"/>
                <a:cs typeface="Arial" pitchFamily="34" charset="0"/>
              </a:rPr>
              <a:t>01. </a:t>
            </a:r>
            <a:r>
              <a:rPr kumimoji="0" lang="ko-KR" altLang="en-US" sz="36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-윤고딕150" pitchFamily="18" charset="-127"/>
                <a:cs typeface="Arial" pitchFamily="34" charset="0"/>
              </a:rPr>
              <a:t> 일반현황 및 추진배경</a:t>
            </a:r>
            <a:endParaRPr kumimoji="0" lang="ko-KR" altLang="en-US" sz="3600" b="1" spc="-15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ea typeface="-윤고딕150" pitchFamily="18" charset="-127"/>
              <a:cs typeface="Arial" pitchFamily="34" charset="0"/>
            </a:endParaRPr>
          </a:p>
        </p:txBody>
      </p:sp>
      <p:pic>
        <p:nvPicPr>
          <p:cNvPr id="5" name="그림 12" descr="20150113_19392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121"/>
            <a:ext cx="23042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그룹 60"/>
          <p:cNvGrpSpPr/>
          <p:nvPr/>
        </p:nvGrpSpPr>
        <p:grpSpPr>
          <a:xfrm>
            <a:off x="0" y="1124744"/>
            <a:ext cx="9144000" cy="576064"/>
            <a:chOff x="0" y="908720"/>
            <a:chExt cx="9144000" cy="576064"/>
          </a:xfrm>
        </p:grpSpPr>
        <p:sp>
          <p:nvSpPr>
            <p:cNvPr id="62" name="AutoShape 20"/>
            <p:cNvSpPr>
              <a:spLocks noChangeArrowheads="1"/>
            </p:cNvSpPr>
            <p:nvPr/>
          </p:nvSpPr>
          <p:spPr bwMode="auto">
            <a:xfrm>
              <a:off x="0" y="908720"/>
              <a:ext cx="9144000" cy="576064"/>
            </a:xfrm>
            <a:prstGeom prst="roundRect">
              <a:avLst>
                <a:gd name="adj" fmla="val 3468"/>
              </a:avLst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3000"/>
                </a:lnSpc>
              </a:pPr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5536" y="951111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mtClean="0"/>
                <a:t> 추 진 성 과</a:t>
              </a:r>
              <a:endParaRPr lang="ko-KR" altLang="en-US" sz="2400" b="1"/>
            </a:p>
          </p:txBody>
        </p:sp>
      </p:grpSp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230832" y="333028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spc="5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사업추진 결과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174" y="1977082"/>
            <a:ext cx="7196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1060574" y="2134017"/>
            <a:ext cx="6247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2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모니터링 및 </a:t>
            </a:r>
            <a:r>
              <a:rPr lang="ko-KR" altLang="en-US" sz="220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환류</a:t>
            </a:r>
            <a:endParaRPr lang="ko-KR" altLang="en-US" sz="22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582737" y="2077790"/>
            <a:ext cx="2873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en-US" altLang="ko-KR" sz="22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55" name="Group 5"/>
          <p:cNvGrpSpPr>
            <a:grpSpLocks/>
          </p:cNvGrpSpPr>
          <p:nvPr/>
        </p:nvGrpSpPr>
        <p:grpSpPr bwMode="auto">
          <a:xfrm>
            <a:off x="684018" y="2780927"/>
            <a:ext cx="7161232" cy="339725"/>
            <a:chOff x="149" y="454"/>
            <a:chExt cx="4511" cy="21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435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전문가 자문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(2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회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) : </a:t>
              </a:r>
              <a:r>
                <a:rPr lang="ko-KR" altLang="en-US" sz="1600" b="1" err="1" smtClean="0">
                  <a:latin typeface="A037특태고딕"/>
                  <a:ea typeface="A037특태고딕"/>
                  <a:cs typeface="A037특태고딕"/>
                </a:rPr>
                <a:t>전남지역암센터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-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보건소 공동사업으로 수행내용 피드백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grpSp>
        <p:nvGrpSpPr>
          <p:cNvPr id="58" name="Group 5"/>
          <p:cNvGrpSpPr>
            <a:grpSpLocks/>
          </p:cNvGrpSpPr>
          <p:nvPr/>
        </p:nvGrpSpPr>
        <p:grpSpPr bwMode="auto">
          <a:xfrm>
            <a:off x="683568" y="3204840"/>
            <a:ext cx="8280920" cy="584200"/>
            <a:chOff x="149" y="454"/>
            <a:chExt cx="4990" cy="368"/>
          </a:xfrm>
        </p:grpSpPr>
        <p:pic>
          <p:nvPicPr>
            <p:cNvPr id="5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48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유관기관 회의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(2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회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) : 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국민건강보험공단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, 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관내 검진기관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, 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출장검진기관 등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  <a:p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 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                            간담회를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 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통한 결과 피드백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0" y="4106689"/>
            <a:ext cx="9144000" cy="576064"/>
          </a:xfrm>
          <a:prstGeom prst="roundRect">
            <a:avLst>
              <a:gd name="adj" fmla="val 3468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3000"/>
              </a:lnSpc>
            </a:pPr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395536" y="4119463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mtClean="0"/>
              <a:t> </a:t>
            </a:r>
            <a:r>
              <a:rPr lang="ko-KR" altLang="en-US" sz="2400" b="1" smtClean="0"/>
              <a:t>향 후 계 획</a:t>
            </a:r>
            <a:endParaRPr lang="ko-KR" altLang="en-US" sz="2400" b="1"/>
          </a:p>
        </p:txBody>
      </p:sp>
      <p:grpSp>
        <p:nvGrpSpPr>
          <p:cNvPr id="69" name="Group 5"/>
          <p:cNvGrpSpPr>
            <a:grpSpLocks/>
          </p:cNvGrpSpPr>
          <p:nvPr/>
        </p:nvGrpSpPr>
        <p:grpSpPr bwMode="auto">
          <a:xfrm>
            <a:off x="683568" y="5239665"/>
            <a:ext cx="6494477" cy="339725"/>
            <a:chOff x="149" y="454"/>
            <a:chExt cx="4091" cy="214"/>
          </a:xfrm>
        </p:grpSpPr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393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“</a:t>
              </a:r>
              <a:r>
                <a:rPr lang="ko-KR" altLang="en-US" sz="1600" b="1" err="1" smtClean="0">
                  <a:latin typeface="A037특태고딕"/>
                  <a:ea typeface="A037특태고딕"/>
                  <a:cs typeface="A037특태고딕"/>
                </a:rPr>
                <a:t>우린알고있어요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” </a:t>
              </a:r>
              <a:r>
                <a:rPr lang="ko-KR" altLang="en-US" sz="1600" b="1" err="1" smtClean="0">
                  <a:latin typeface="A037특태고딕"/>
                  <a:ea typeface="A037특태고딕"/>
                  <a:cs typeface="A037특태고딕"/>
                </a:rPr>
                <a:t>암예방수칙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 동영상을 활용한 다양한 연령층 교육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grpSp>
        <p:nvGrpSpPr>
          <p:cNvPr id="72" name="Group 5"/>
          <p:cNvGrpSpPr>
            <a:grpSpLocks/>
          </p:cNvGrpSpPr>
          <p:nvPr/>
        </p:nvGrpSpPr>
        <p:grpSpPr bwMode="auto">
          <a:xfrm>
            <a:off x="683568" y="5671714"/>
            <a:ext cx="4999051" cy="339725"/>
            <a:chOff x="149" y="454"/>
            <a:chExt cx="3149" cy="214"/>
          </a:xfrm>
        </p:grpSpPr>
        <p:pic>
          <p:nvPicPr>
            <p:cNvPr id="7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299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대장암 </a:t>
              </a:r>
              <a:r>
                <a:rPr lang="en-US" altLang="ko-KR" sz="1600" b="1" smtClean="0">
                  <a:latin typeface="A037특태고딕"/>
                  <a:ea typeface="A037특태고딕"/>
                  <a:cs typeface="A037특태고딕"/>
                </a:rPr>
                <a:t>3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차 예방을 위한 대장암환자 관리체계 구축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pic>
        <p:nvPicPr>
          <p:cNvPr id="83" name="그림 47" descr="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284984"/>
            <a:ext cx="31892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683568" y="6083447"/>
            <a:ext cx="5484825" cy="339725"/>
            <a:chOff x="149" y="454"/>
            <a:chExt cx="3455" cy="214"/>
          </a:xfrm>
        </p:grpSpPr>
        <p:pic>
          <p:nvPicPr>
            <p:cNvPr id="7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3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600" b="1" err="1" smtClean="0">
                  <a:latin typeface="A037특태고딕"/>
                  <a:ea typeface="A037특태고딕"/>
                  <a:cs typeface="A037특태고딕"/>
                </a:rPr>
                <a:t>헬리코박터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 </a:t>
              </a:r>
              <a:r>
                <a:rPr lang="ko-KR" altLang="en-US" sz="1600" b="1" err="1" smtClean="0">
                  <a:latin typeface="A037특태고딕"/>
                  <a:ea typeface="A037특태고딕"/>
                  <a:cs typeface="A037특태고딕"/>
                </a:rPr>
                <a:t>파일로리균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 검사 </a:t>
              </a:r>
              <a:r>
                <a:rPr lang="ko-KR" altLang="en-US" sz="1600" b="1" err="1" smtClean="0">
                  <a:latin typeface="A037특태고딕"/>
                  <a:ea typeface="A037특태고딕"/>
                  <a:cs typeface="A037특태고딕"/>
                </a:rPr>
                <a:t>이상소견자</a:t>
              </a:r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 추후 관리 예정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  <p:grpSp>
        <p:nvGrpSpPr>
          <p:cNvPr id="66" name="Group 5"/>
          <p:cNvGrpSpPr>
            <a:grpSpLocks/>
          </p:cNvGrpSpPr>
          <p:nvPr/>
        </p:nvGrpSpPr>
        <p:grpSpPr bwMode="auto">
          <a:xfrm>
            <a:off x="692398" y="4797151"/>
            <a:ext cx="7034225" cy="339725"/>
            <a:chOff x="149" y="454"/>
            <a:chExt cx="4431" cy="214"/>
          </a:xfrm>
        </p:grpSpPr>
        <p:pic>
          <p:nvPicPr>
            <p:cNvPr id="6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" y="485"/>
              <a:ext cx="1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307" y="454"/>
              <a:ext cx="427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600" b="1" smtClean="0">
                  <a:latin typeface="A037특태고딕"/>
                  <a:ea typeface="A037특태고딕"/>
                  <a:cs typeface="A037특태고딕"/>
                </a:rPr>
                <a:t>어린이 관련 프로그램과 연계하여 지속적으로 암 예방 건강생활실천 유도</a:t>
              </a:r>
              <a:endParaRPr lang="en-US" altLang="ko-KR" sz="1600" b="1" smtClean="0">
                <a:latin typeface="A037특태고딕"/>
                <a:ea typeface="A037특태고딕"/>
                <a:cs typeface="A037특태고딕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73238" y="2671763"/>
            <a:ext cx="5586412" cy="685800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spc="-15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-윤고딕150" pitchFamily="18" charset="-127"/>
                <a:cs typeface="Arial" pitchFamily="34" charset="0"/>
              </a:rPr>
              <a:t>Thank you</a:t>
            </a:r>
            <a:endParaRPr kumimoji="0" lang="ko-KR" altLang="en-US" sz="6000" b="1" spc="-15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ea typeface="-윤고딕150" pitchFamily="18" charset="-127"/>
              <a:cs typeface="Arial" pitchFamily="34" charset="0"/>
            </a:endParaRPr>
          </a:p>
        </p:txBody>
      </p:sp>
      <p:pic>
        <p:nvPicPr>
          <p:cNvPr id="4" name="그림 12" descr="20150113_19392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121"/>
            <a:ext cx="23042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7"/>
          <p:cNvSpPr txBox="1">
            <a:spLocks/>
          </p:cNvSpPr>
          <p:nvPr/>
        </p:nvSpPr>
        <p:spPr>
          <a:xfrm>
            <a:off x="107504" y="477044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1.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일반현황 및 추진배경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5723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860032" y="3573016"/>
            <a:ext cx="3456384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60032" y="3573016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인구 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:  64,801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명</a:t>
            </a:r>
            <a:endParaRPr kumimoji="0" lang="en-US" altLang="ko-KR" sz="1600" b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행정구역 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: 1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읍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,12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면</a:t>
            </a:r>
            <a:endParaRPr kumimoji="0" lang="en-US" altLang="ko-KR" sz="1600" b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보건기관 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: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보건소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1,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보건지소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12,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                   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보건진료소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13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의료기관 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: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상급병원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1,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병원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 4,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                 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요양병원 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12,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의원 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27,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                 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치과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15, </a:t>
            </a:r>
            <a:r>
              <a:rPr kumimoji="0" lang="ko-KR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한의원 </a:t>
            </a:r>
            <a:r>
              <a:rPr kumimoji="0"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10  </a:t>
            </a:r>
            <a:endParaRPr kumimoji="0" lang="en-US" altLang="ko-KR" sz="1600" b="1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3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4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8226953" y="-4"/>
            <a:ext cx="917046" cy="1090671"/>
            <a:chOff x="8226953" y="-4"/>
            <a:chExt cx="917046" cy="1090671"/>
          </a:xfrm>
        </p:grpSpPr>
        <p:pic>
          <p:nvPicPr>
            <p:cNvPr id="13" name="그림 123" descr="arrow2.png"/>
            <p:cNvPicPr>
              <a:picLocks noChangeAspect="1"/>
            </p:cNvPicPr>
            <p:nvPr/>
          </p:nvPicPr>
          <p:blipFill>
            <a:blip r:embed="rId2" cstate="print"/>
            <a:srcRect l="54376"/>
            <a:stretch>
              <a:fillRect/>
            </a:stretch>
          </p:blipFill>
          <p:spPr bwMode="auto">
            <a:xfrm>
              <a:off x="8226953" y="0"/>
              <a:ext cx="665527" cy="765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그림 122" descr="arrow1.png"/>
            <p:cNvPicPr>
              <a:picLocks noChangeAspect="1"/>
            </p:cNvPicPr>
            <p:nvPr/>
          </p:nvPicPr>
          <p:blipFill>
            <a:blip r:embed="rId3" cstate="print"/>
            <a:srcRect t="16431" r="55511"/>
            <a:stretch>
              <a:fillRect/>
            </a:stretch>
          </p:blipFill>
          <p:spPr bwMode="auto">
            <a:xfrm rot="10800000">
              <a:off x="8307311" y="-4"/>
              <a:ext cx="836688" cy="1090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그룹 15"/>
          <p:cNvGrpSpPr>
            <a:grpSpLocks/>
          </p:cNvGrpSpPr>
          <p:nvPr/>
        </p:nvGrpSpPr>
        <p:grpSpPr bwMode="auto">
          <a:xfrm>
            <a:off x="395536" y="1268760"/>
            <a:ext cx="8424936" cy="4968551"/>
            <a:chOff x="733103" y="980728"/>
            <a:chExt cx="7933837" cy="5400600"/>
          </a:xfrm>
        </p:grpSpPr>
        <p:pic>
          <p:nvPicPr>
            <p:cNvPr id="15" name="그림 10" descr="22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103" y="980728"/>
              <a:ext cx="7511305" cy="54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구름 모양 설명선 15"/>
            <p:cNvSpPr/>
            <p:nvPr/>
          </p:nvSpPr>
          <p:spPr>
            <a:xfrm rot="605870">
              <a:off x="5865175" y="1685568"/>
              <a:ext cx="2801765" cy="1797025"/>
            </a:xfrm>
            <a:prstGeom prst="cloudCallo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3000"/>
                </a:lnSpc>
                <a:defRPr/>
              </a:pPr>
              <a:r>
                <a:rPr lang="ko-KR" altLang="en-US" sz="2200" b="1">
                  <a:solidFill>
                    <a:srgbClr val="C00000"/>
                  </a:solidFill>
                </a:rPr>
                <a:t>화순군 남자</a:t>
              </a:r>
              <a:endParaRPr lang="en-US" altLang="ko-KR" sz="2200" b="1">
                <a:solidFill>
                  <a:srgbClr val="C00000"/>
                </a:solidFill>
              </a:endParaRPr>
            </a:p>
            <a:p>
              <a:pPr algn="ctr">
                <a:lnSpc>
                  <a:spcPts val="3000"/>
                </a:lnSpc>
                <a:defRPr/>
              </a:pPr>
              <a:r>
                <a:rPr lang="ko-KR" altLang="en-US" sz="2200" b="1">
                  <a:solidFill>
                    <a:srgbClr val="C00000"/>
                  </a:solidFill>
                </a:rPr>
                <a:t>대장암  발생 </a:t>
              </a:r>
              <a:endParaRPr lang="en-US" altLang="ko-KR" sz="2200" b="1">
                <a:solidFill>
                  <a:srgbClr val="C00000"/>
                </a:solidFill>
              </a:endParaRPr>
            </a:p>
            <a:p>
              <a:pPr algn="ctr">
                <a:lnSpc>
                  <a:spcPts val="3000"/>
                </a:lnSpc>
                <a:defRPr/>
              </a:pPr>
              <a:r>
                <a:rPr lang="ko-KR" altLang="en-US" sz="2200" b="1">
                  <a:solidFill>
                    <a:srgbClr val="C00000"/>
                  </a:solidFill>
                </a:rPr>
                <a:t>전국 </a:t>
              </a:r>
              <a:r>
                <a:rPr lang="en-US" altLang="ko-KR" sz="2200" b="1">
                  <a:solidFill>
                    <a:srgbClr val="C00000"/>
                  </a:solidFill>
                </a:rPr>
                <a:t>2</a:t>
              </a:r>
              <a:r>
                <a:rPr lang="ko-KR" altLang="en-US" sz="2200" b="1">
                  <a:solidFill>
                    <a:srgbClr val="C00000"/>
                  </a:solidFill>
                </a:rPr>
                <a:t>위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16016" y="62373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&lt;</a:t>
            </a:r>
            <a:r>
              <a:rPr lang="ko-KR" altLang="en-US" smtClean="0"/>
              <a:t>보건복지부</a:t>
            </a:r>
            <a:r>
              <a:rPr lang="en-US" altLang="ko-KR" smtClean="0"/>
              <a:t>, </a:t>
            </a:r>
            <a:r>
              <a:rPr lang="ko-KR" altLang="en-US" err="1" smtClean="0"/>
              <a:t>중앙암등록본부</a:t>
            </a:r>
            <a:r>
              <a:rPr lang="ko-KR" altLang="en-US" smtClean="0"/>
              <a:t> 자료</a:t>
            </a:r>
            <a:r>
              <a:rPr lang="en-US" altLang="ko-KR" smtClean="0"/>
              <a:t>&gt;</a:t>
            </a:r>
            <a:endParaRPr lang="ko-KR" altLang="en-US"/>
          </a:p>
        </p:txBody>
      </p:sp>
      <p:sp>
        <p:nvSpPr>
          <p:cNvPr id="18" name="제목 37"/>
          <p:cNvSpPr txBox="1">
            <a:spLocks/>
          </p:cNvSpPr>
          <p:nvPr/>
        </p:nvSpPr>
        <p:spPr>
          <a:xfrm>
            <a:off x="158824" y="477044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1.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일반현황 및 추진배경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323528" y="1268760"/>
            <a:ext cx="8424936" cy="3672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차트 9"/>
          <p:cNvGraphicFramePr/>
          <p:nvPr/>
        </p:nvGraphicFramePr>
        <p:xfrm>
          <a:off x="4499992" y="1556792"/>
          <a:ext cx="41044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395536" y="1556792"/>
          <a:ext cx="39604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1720" y="134076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/>
              <a:t>전남 </a:t>
            </a:r>
            <a:r>
              <a:rPr lang="ko-KR" altLang="en-US" sz="2000" b="1" err="1" smtClean="0"/>
              <a:t>시군별</a:t>
            </a:r>
            <a:r>
              <a:rPr lang="ko-KR" altLang="en-US" sz="2000" b="1" smtClean="0"/>
              <a:t> 대장암 발생률</a:t>
            </a:r>
            <a:r>
              <a:rPr lang="en-US" altLang="ko-KR" sz="2000" b="1" smtClean="0"/>
              <a:t>(2010-2014)</a:t>
            </a:r>
            <a:endParaRPr lang="ko-KR" altLang="en-US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6300192" y="50851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&lt;</a:t>
            </a:r>
            <a:r>
              <a:rPr lang="ko-KR" altLang="en-US" err="1" smtClean="0"/>
              <a:t>전남지역암센터</a:t>
            </a:r>
            <a:r>
              <a:rPr lang="ko-KR" altLang="en-US" smtClean="0"/>
              <a:t> 자료</a:t>
            </a:r>
            <a:r>
              <a:rPr lang="en-US" altLang="ko-KR" smtClean="0"/>
              <a:t>&gt;</a:t>
            </a: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995936" y="4293096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388424" y="4293096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125"/>
          <p:cNvSpPr>
            <a:spLocks/>
          </p:cNvSpPr>
          <p:nvPr/>
        </p:nvSpPr>
        <p:spPr bwMode="auto">
          <a:xfrm rot="10800000">
            <a:off x="3275856" y="4221088"/>
            <a:ext cx="2444750" cy="1800225"/>
          </a:xfrm>
          <a:custGeom>
            <a:avLst/>
            <a:gdLst/>
            <a:ahLst/>
            <a:cxnLst>
              <a:cxn ang="0">
                <a:pos x="2281" y="1456"/>
              </a:cxn>
              <a:cxn ang="0">
                <a:pos x="2737" y="1445"/>
              </a:cxn>
              <a:cxn ang="0">
                <a:pos x="2680" y="1419"/>
              </a:cxn>
              <a:cxn ang="0">
                <a:pos x="2622" y="1390"/>
              </a:cxn>
              <a:cxn ang="0">
                <a:pos x="2567" y="1359"/>
              </a:cxn>
              <a:cxn ang="0">
                <a:pos x="2483" y="1308"/>
              </a:cxn>
              <a:cxn ang="0">
                <a:pos x="2375" y="1233"/>
              </a:cxn>
              <a:cxn ang="0">
                <a:pos x="2271" y="1151"/>
              </a:cxn>
              <a:cxn ang="0">
                <a:pos x="2171" y="1063"/>
              </a:cxn>
              <a:cxn ang="0">
                <a:pos x="2075" y="968"/>
              </a:cxn>
              <a:cxn ang="0">
                <a:pos x="1981" y="870"/>
              </a:cxn>
              <a:cxn ang="0">
                <a:pos x="1893" y="768"/>
              </a:cxn>
              <a:cxn ang="0">
                <a:pos x="1808" y="664"/>
              </a:cxn>
              <a:cxn ang="0">
                <a:pos x="1729" y="558"/>
              </a:cxn>
              <a:cxn ang="0">
                <a:pos x="1654" y="453"/>
              </a:cxn>
              <a:cxn ang="0">
                <a:pos x="1584" y="347"/>
              </a:cxn>
              <a:cxn ang="0">
                <a:pos x="1519" y="244"/>
              </a:cxn>
              <a:cxn ang="0">
                <a:pos x="1461" y="144"/>
              </a:cxn>
              <a:cxn ang="0">
                <a:pos x="1408" y="47"/>
              </a:cxn>
              <a:cxn ang="0">
                <a:pos x="1358" y="47"/>
              </a:cxn>
              <a:cxn ang="0">
                <a:pos x="1305" y="144"/>
              </a:cxn>
              <a:cxn ang="0">
                <a:pos x="1245" y="244"/>
              </a:cxn>
              <a:cxn ang="0">
                <a:pos x="1182" y="347"/>
              </a:cxn>
              <a:cxn ang="0">
                <a:pos x="1112" y="453"/>
              </a:cxn>
              <a:cxn ang="0">
                <a:pos x="1037" y="558"/>
              </a:cxn>
              <a:cxn ang="0">
                <a:pos x="958" y="664"/>
              </a:cxn>
              <a:cxn ang="0">
                <a:pos x="873" y="768"/>
              </a:cxn>
              <a:cxn ang="0">
                <a:pos x="785" y="870"/>
              </a:cxn>
              <a:cxn ang="0">
                <a:pos x="693" y="968"/>
              </a:cxn>
              <a:cxn ang="0">
                <a:pos x="595" y="1063"/>
              </a:cxn>
              <a:cxn ang="0">
                <a:pos x="495" y="1151"/>
              </a:cxn>
              <a:cxn ang="0">
                <a:pos x="391" y="1233"/>
              </a:cxn>
              <a:cxn ang="0">
                <a:pos x="283" y="1308"/>
              </a:cxn>
              <a:cxn ang="0">
                <a:pos x="199" y="1359"/>
              </a:cxn>
              <a:cxn ang="0">
                <a:pos x="144" y="1390"/>
              </a:cxn>
              <a:cxn ang="0">
                <a:pos x="86" y="1419"/>
              </a:cxn>
              <a:cxn ang="0">
                <a:pos x="29" y="1445"/>
              </a:cxn>
              <a:cxn ang="0">
                <a:pos x="485" y="1456"/>
              </a:cxn>
              <a:cxn ang="0">
                <a:pos x="2696" y="2744"/>
              </a:cxn>
            </a:cxnLst>
            <a:rect l="0" t="0" r="r" b="b"/>
            <a:pathLst>
              <a:path w="2766" h="2744">
                <a:moveTo>
                  <a:pt x="2696" y="2744"/>
                </a:moveTo>
                <a:lnTo>
                  <a:pt x="2281" y="1456"/>
                </a:lnTo>
                <a:lnTo>
                  <a:pt x="2766" y="1456"/>
                </a:lnTo>
                <a:lnTo>
                  <a:pt x="2737" y="1445"/>
                </a:lnTo>
                <a:lnTo>
                  <a:pt x="2707" y="1432"/>
                </a:lnTo>
                <a:lnTo>
                  <a:pt x="2680" y="1419"/>
                </a:lnTo>
                <a:lnTo>
                  <a:pt x="2650" y="1404"/>
                </a:lnTo>
                <a:lnTo>
                  <a:pt x="2622" y="1390"/>
                </a:lnTo>
                <a:lnTo>
                  <a:pt x="2595" y="1375"/>
                </a:lnTo>
                <a:lnTo>
                  <a:pt x="2567" y="1359"/>
                </a:lnTo>
                <a:lnTo>
                  <a:pt x="2539" y="1343"/>
                </a:lnTo>
                <a:lnTo>
                  <a:pt x="2483" y="1308"/>
                </a:lnTo>
                <a:lnTo>
                  <a:pt x="2429" y="1271"/>
                </a:lnTo>
                <a:lnTo>
                  <a:pt x="2375" y="1233"/>
                </a:lnTo>
                <a:lnTo>
                  <a:pt x="2324" y="1193"/>
                </a:lnTo>
                <a:lnTo>
                  <a:pt x="2271" y="1151"/>
                </a:lnTo>
                <a:lnTo>
                  <a:pt x="2221" y="1108"/>
                </a:lnTo>
                <a:lnTo>
                  <a:pt x="2171" y="1063"/>
                </a:lnTo>
                <a:lnTo>
                  <a:pt x="2121" y="1015"/>
                </a:lnTo>
                <a:lnTo>
                  <a:pt x="2075" y="968"/>
                </a:lnTo>
                <a:lnTo>
                  <a:pt x="2028" y="920"/>
                </a:lnTo>
                <a:lnTo>
                  <a:pt x="1981" y="870"/>
                </a:lnTo>
                <a:lnTo>
                  <a:pt x="1937" y="820"/>
                </a:lnTo>
                <a:lnTo>
                  <a:pt x="1893" y="768"/>
                </a:lnTo>
                <a:lnTo>
                  <a:pt x="1850" y="717"/>
                </a:lnTo>
                <a:lnTo>
                  <a:pt x="1808" y="664"/>
                </a:lnTo>
                <a:lnTo>
                  <a:pt x="1768" y="611"/>
                </a:lnTo>
                <a:lnTo>
                  <a:pt x="1729" y="558"/>
                </a:lnTo>
                <a:lnTo>
                  <a:pt x="1691" y="506"/>
                </a:lnTo>
                <a:lnTo>
                  <a:pt x="1654" y="453"/>
                </a:lnTo>
                <a:lnTo>
                  <a:pt x="1619" y="400"/>
                </a:lnTo>
                <a:lnTo>
                  <a:pt x="1584" y="347"/>
                </a:lnTo>
                <a:lnTo>
                  <a:pt x="1551" y="296"/>
                </a:lnTo>
                <a:lnTo>
                  <a:pt x="1519" y="244"/>
                </a:lnTo>
                <a:lnTo>
                  <a:pt x="1490" y="194"/>
                </a:lnTo>
                <a:lnTo>
                  <a:pt x="1461" y="144"/>
                </a:lnTo>
                <a:lnTo>
                  <a:pt x="1433" y="95"/>
                </a:lnTo>
                <a:lnTo>
                  <a:pt x="1408" y="47"/>
                </a:lnTo>
                <a:lnTo>
                  <a:pt x="1383" y="0"/>
                </a:lnTo>
                <a:lnTo>
                  <a:pt x="1358" y="47"/>
                </a:lnTo>
                <a:lnTo>
                  <a:pt x="1332" y="95"/>
                </a:lnTo>
                <a:lnTo>
                  <a:pt x="1305" y="144"/>
                </a:lnTo>
                <a:lnTo>
                  <a:pt x="1276" y="194"/>
                </a:lnTo>
                <a:lnTo>
                  <a:pt x="1245" y="244"/>
                </a:lnTo>
                <a:lnTo>
                  <a:pt x="1215" y="296"/>
                </a:lnTo>
                <a:lnTo>
                  <a:pt x="1182" y="347"/>
                </a:lnTo>
                <a:lnTo>
                  <a:pt x="1147" y="400"/>
                </a:lnTo>
                <a:lnTo>
                  <a:pt x="1112" y="453"/>
                </a:lnTo>
                <a:lnTo>
                  <a:pt x="1075" y="506"/>
                </a:lnTo>
                <a:lnTo>
                  <a:pt x="1037" y="558"/>
                </a:lnTo>
                <a:lnTo>
                  <a:pt x="998" y="611"/>
                </a:lnTo>
                <a:lnTo>
                  <a:pt x="958" y="664"/>
                </a:lnTo>
                <a:lnTo>
                  <a:pt x="916" y="717"/>
                </a:lnTo>
                <a:lnTo>
                  <a:pt x="873" y="768"/>
                </a:lnTo>
                <a:lnTo>
                  <a:pt x="829" y="820"/>
                </a:lnTo>
                <a:lnTo>
                  <a:pt x="785" y="870"/>
                </a:lnTo>
                <a:lnTo>
                  <a:pt x="740" y="920"/>
                </a:lnTo>
                <a:lnTo>
                  <a:pt x="693" y="968"/>
                </a:lnTo>
                <a:lnTo>
                  <a:pt x="645" y="1015"/>
                </a:lnTo>
                <a:lnTo>
                  <a:pt x="595" y="1063"/>
                </a:lnTo>
                <a:lnTo>
                  <a:pt x="545" y="1108"/>
                </a:lnTo>
                <a:lnTo>
                  <a:pt x="495" y="1151"/>
                </a:lnTo>
                <a:lnTo>
                  <a:pt x="442" y="1193"/>
                </a:lnTo>
                <a:lnTo>
                  <a:pt x="391" y="1233"/>
                </a:lnTo>
                <a:lnTo>
                  <a:pt x="337" y="1271"/>
                </a:lnTo>
                <a:lnTo>
                  <a:pt x="283" y="1308"/>
                </a:lnTo>
                <a:lnTo>
                  <a:pt x="227" y="1343"/>
                </a:lnTo>
                <a:lnTo>
                  <a:pt x="199" y="1359"/>
                </a:lnTo>
                <a:lnTo>
                  <a:pt x="171" y="1375"/>
                </a:lnTo>
                <a:lnTo>
                  <a:pt x="144" y="1390"/>
                </a:lnTo>
                <a:lnTo>
                  <a:pt x="116" y="1404"/>
                </a:lnTo>
                <a:lnTo>
                  <a:pt x="86" y="1419"/>
                </a:lnTo>
                <a:lnTo>
                  <a:pt x="59" y="1432"/>
                </a:lnTo>
                <a:lnTo>
                  <a:pt x="29" y="1445"/>
                </a:lnTo>
                <a:lnTo>
                  <a:pt x="0" y="1456"/>
                </a:lnTo>
                <a:lnTo>
                  <a:pt x="485" y="1456"/>
                </a:lnTo>
                <a:lnTo>
                  <a:pt x="70" y="2744"/>
                </a:lnTo>
                <a:lnTo>
                  <a:pt x="2696" y="274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rgbClr val="C0C0C0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44" y="606350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rgbClr val="3333CC"/>
                </a:solidFill>
                <a:latin typeface="HY견고딕" pitchFamily="18" charset="-127"/>
                <a:ea typeface="HY견고딕" pitchFamily="18" charset="-127"/>
              </a:rPr>
              <a:t>전라남도 남  녀 대장암 발생률 </a:t>
            </a:r>
            <a:r>
              <a:rPr lang="en-US" altLang="ko-KR" sz="2400" smtClean="0">
                <a:solidFill>
                  <a:srgbClr val="33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smtClean="0">
                <a:solidFill>
                  <a:srgbClr val="3333CC"/>
                </a:solidFill>
                <a:latin typeface="HY견고딕" pitchFamily="18" charset="-127"/>
                <a:ea typeface="HY견고딕" pitchFamily="18" charset="-127"/>
              </a:rPr>
              <a:t>위</a:t>
            </a:r>
            <a:endParaRPr lang="ko-KR" altLang="en-US" sz="2400">
              <a:solidFill>
                <a:srgbClr val="33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3" name="그림 91" descr="p_004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919490"/>
            <a:ext cx="8636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55576" y="172229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mtClean="0"/>
              <a:t>&lt;</a:t>
            </a:r>
            <a:r>
              <a:rPr lang="ko-KR" altLang="en-US" sz="1600" b="1" smtClean="0"/>
              <a:t>남자</a:t>
            </a:r>
            <a:r>
              <a:rPr lang="en-US" altLang="ko-KR" sz="1600" b="1" smtClean="0"/>
              <a:t>&gt;</a:t>
            </a:r>
            <a:endParaRPr lang="ko-KR" altLang="en-US" sz="1600" b="1"/>
          </a:p>
        </p:txBody>
      </p:sp>
      <p:sp>
        <p:nvSpPr>
          <p:cNvPr id="25" name="TextBox 24"/>
          <p:cNvSpPr txBox="1"/>
          <p:nvPr/>
        </p:nvSpPr>
        <p:spPr>
          <a:xfrm>
            <a:off x="7740352" y="170080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mtClean="0"/>
              <a:t>&lt;</a:t>
            </a:r>
            <a:r>
              <a:rPr lang="ko-KR" altLang="en-US" sz="1600" b="1" smtClean="0"/>
              <a:t>여자</a:t>
            </a:r>
            <a:r>
              <a:rPr lang="en-US" altLang="ko-KR" sz="1600" b="1" smtClean="0"/>
              <a:t>&gt;</a:t>
            </a:r>
            <a:endParaRPr lang="ko-KR" altLang="en-US" sz="1600" b="1"/>
          </a:p>
        </p:txBody>
      </p:sp>
      <p:sp>
        <p:nvSpPr>
          <p:cNvPr id="26" name="타원 25"/>
          <p:cNvSpPr/>
          <p:nvPr/>
        </p:nvSpPr>
        <p:spPr>
          <a:xfrm>
            <a:off x="4067944" y="6263601"/>
            <a:ext cx="45719" cy="45719"/>
          </a:xfrm>
          <a:prstGeom prst="ellipse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제목 37"/>
          <p:cNvSpPr txBox="1">
            <a:spLocks/>
          </p:cNvSpPr>
          <p:nvPr/>
        </p:nvSpPr>
        <p:spPr>
          <a:xfrm>
            <a:off x="158824" y="476672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1.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일반현황 및 추진배경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158824" y="477044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1.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일반현황 및 추진배경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23528" y="1268760"/>
            <a:ext cx="8424936" cy="38164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" name="차트 28"/>
          <p:cNvGraphicFramePr/>
          <p:nvPr/>
        </p:nvGraphicFramePr>
        <p:xfrm>
          <a:off x="755576" y="1628800"/>
          <a:ext cx="26642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타원 29"/>
          <p:cNvSpPr/>
          <p:nvPr/>
        </p:nvSpPr>
        <p:spPr>
          <a:xfrm>
            <a:off x="1763688" y="2348880"/>
            <a:ext cx="5760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1" name="차트 30"/>
          <p:cNvGraphicFramePr/>
          <p:nvPr/>
        </p:nvGraphicFramePr>
        <p:xfrm>
          <a:off x="3419872" y="1745432"/>
          <a:ext cx="5256584" cy="348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타원 31"/>
          <p:cNvSpPr/>
          <p:nvPr/>
        </p:nvSpPr>
        <p:spPr>
          <a:xfrm>
            <a:off x="4499992" y="2420888"/>
            <a:ext cx="57606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691680" y="137270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/>
              <a:t>화순군 최근</a:t>
            </a:r>
            <a:r>
              <a:rPr lang="en-US" altLang="ko-KR" sz="2000" b="1" smtClean="0"/>
              <a:t>10</a:t>
            </a:r>
            <a:r>
              <a:rPr lang="ko-KR" altLang="en-US" sz="2000" b="1" smtClean="0"/>
              <a:t>년과 최근</a:t>
            </a:r>
            <a:r>
              <a:rPr lang="en-US" altLang="ko-KR" sz="2000" b="1" smtClean="0"/>
              <a:t>5</a:t>
            </a:r>
            <a:r>
              <a:rPr lang="ko-KR" altLang="en-US" sz="2000" b="1" smtClean="0"/>
              <a:t>년 </a:t>
            </a:r>
            <a:r>
              <a:rPr lang="ko-KR" altLang="en-US" sz="2000" b="1" err="1" smtClean="0"/>
              <a:t>암종별</a:t>
            </a:r>
            <a:r>
              <a:rPr lang="ko-KR" altLang="en-US" sz="2000" b="1" smtClean="0"/>
              <a:t> 발생률</a:t>
            </a:r>
            <a:r>
              <a:rPr lang="en-US" altLang="ko-KR" sz="2000" b="1" smtClean="0"/>
              <a:t>(ARS) </a:t>
            </a:r>
            <a:endParaRPr lang="ko-KR" altLang="en-US" sz="2000" b="1"/>
          </a:p>
        </p:txBody>
      </p:sp>
      <p:sp>
        <p:nvSpPr>
          <p:cNvPr id="34" name="Freeform 125"/>
          <p:cNvSpPr>
            <a:spLocks/>
          </p:cNvSpPr>
          <p:nvPr/>
        </p:nvSpPr>
        <p:spPr bwMode="auto">
          <a:xfrm rot="10800000">
            <a:off x="3275856" y="4221088"/>
            <a:ext cx="2444750" cy="1800225"/>
          </a:xfrm>
          <a:custGeom>
            <a:avLst/>
            <a:gdLst/>
            <a:ahLst/>
            <a:cxnLst>
              <a:cxn ang="0">
                <a:pos x="2281" y="1456"/>
              </a:cxn>
              <a:cxn ang="0">
                <a:pos x="2737" y="1445"/>
              </a:cxn>
              <a:cxn ang="0">
                <a:pos x="2680" y="1419"/>
              </a:cxn>
              <a:cxn ang="0">
                <a:pos x="2622" y="1390"/>
              </a:cxn>
              <a:cxn ang="0">
                <a:pos x="2567" y="1359"/>
              </a:cxn>
              <a:cxn ang="0">
                <a:pos x="2483" y="1308"/>
              </a:cxn>
              <a:cxn ang="0">
                <a:pos x="2375" y="1233"/>
              </a:cxn>
              <a:cxn ang="0">
                <a:pos x="2271" y="1151"/>
              </a:cxn>
              <a:cxn ang="0">
                <a:pos x="2171" y="1063"/>
              </a:cxn>
              <a:cxn ang="0">
                <a:pos x="2075" y="968"/>
              </a:cxn>
              <a:cxn ang="0">
                <a:pos x="1981" y="870"/>
              </a:cxn>
              <a:cxn ang="0">
                <a:pos x="1893" y="768"/>
              </a:cxn>
              <a:cxn ang="0">
                <a:pos x="1808" y="664"/>
              </a:cxn>
              <a:cxn ang="0">
                <a:pos x="1729" y="558"/>
              </a:cxn>
              <a:cxn ang="0">
                <a:pos x="1654" y="453"/>
              </a:cxn>
              <a:cxn ang="0">
                <a:pos x="1584" y="347"/>
              </a:cxn>
              <a:cxn ang="0">
                <a:pos x="1519" y="244"/>
              </a:cxn>
              <a:cxn ang="0">
                <a:pos x="1461" y="144"/>
              </a:cxn>
              <a:cxn ang="0">
                <a:pos x="1408" y="47"/>
              </a:cxn>
              <a:cxn ang="0">
                <a:pos x="1358" y="47"/>
              </a:cxn>
              <a:cxn ang="0">
                <a:pos x="1305" y="144"/>
              </a:cxn>
              <a:cxn ang="0">
                <a:pos x="1245" y="244"/>
              </a:cxn>
              <a:cxn ang="0">
                <a:pos x="1182" y="347"/>
              </a:cxn>
              <a:cxn ang="0">
                <a:pos x="1112" y="453"/>
              </a:cxn>
              <a:cxn ang="0">
                <a:pos x="1037" y="558"/>
              </a:cxn>
              <a:cxn ang="0">
                <a:pos x="958" y="664"/>
              </a:cxn>
              <a:cxn ang="0">
                <a:pos x="873" y="768"/>
              </a:cxn>
              <a:cxn ang="0">
                <a:pos x="785" y="870"/>
              </a:cxn>
              <a:cxn ang="0">
                <a:pos x="693" y="968"/>
              </a:cxn>
              <a:cxn ang="0">
                <a:pos x="595" y="1063"/>
              </a:cxn>
              <a:cxn ang="0">
                <a:pos x="495" y="1151"/>
              </a:cxn>
              <a:cxn ang="0">
                <a:pos x="391" y="1233"/>
              </a:cxn>
              <a:cxn ang="0">
                <a:pos x="283" y="1308"/>
              </a:cxn>
              <a:cxn ang="0">
                <a:pos x="199" y="1359"/>
              </a:cxn>
              <a:cxn ang="0">
                <a:pos x="144" y="1390"/>
              </a:cxn>
              <a:cxn ang="0">
                <a:pos x="86" y="1419"/>
              </a:cxn>
              <a:cxn ang="0">
                <a:pos x="29" y="1445"/>
              </a:cxn>
              <a:cxn ang="0">
                <a:pos x="485" y="1456"/>
              </a:cxn>
              <a:cxn ang="0">
                <a:pos x="2696" y="2744"/>
              </a:cxn>
            </a:cxnLst>
            <a:rect l="0" t="0" r="r" b="b"/>
            <a:pathLst>
              <a:path w="2766" h="2744">
                <a:moveTo>
                  <a:pt x="2696" y="2744"/>
                </a:moveTo>
                <a:lnTo>
                  <a:pt x="2281" y="1456"/>
                </a:lnTo>
                <a:lnTo>
                  <a:pt x="2766" y="1456"/>
                </a:lnTo>
                <a:lnTo>
                  <a:pt x="2737" y="1445"/>
                </a:lnTo>
                <a:lnTo>
                  <a:pt x="2707" y="1432"/>
                </a:lnTo>
                <a:lnTo>
                  <a:pt x="2680" y="1419"/>
                </a:lnTo>
                <a:lnTo>
                  <a:pt x="2650" y="1404"/>
                </a:lnTo>
                <a:lnTo>
                  <a:pt x="2622" y="1390"/>
                </a:lnTo>
                <a:lnTo>
                  <a:pt x="2595" y="1375"/>
                </a:lnTo>
                <a:lnTo>
                  <a:pt x="2567" y="1359"/>
                </a:lnTo>
                <a:lnTo>
                  <a:pt x="2539" y="1343"/>
                </a:lnTo>
                <a:lnTo>
                  <a:pt x="2483" y="1308"/>
                </a:lnTo>
                <a:lnTo>
                  <a:pt x="2429" y="1271"/>
                </a:lnTo>
                <a:lnTo>
                  <a:pt x="2375" y="1233"/>
                </a:lnTo>
                <a:lnTo>
                  <a:pt x="2324" y="1193"/>
                </a:lnTo>
                <a:lnTo>
                  <a:pt x="2271" y="1151"/>
                </a:lnTo>
                <a:lnTo>
                  <a:pt x="2221" y="1108"/>
                </a:lnTo>
                <a:lnTo>
                  <a:pt x="2171" y="1063"/>
                </a:lnTo>
                <a:lnTo>
                  <a:pt x="2121" y="1015"/>
                </a:lnTo>
                <a:lnTo>
                  <a:pt x="2075" y="968"/>
                </a:lnTo>
                <a:lnTo>
                  <a:pt x="2028" y="920"/>
                </a:lnTo>
                <a:lnTo>
                  <a:pt x="1981" y="870"/>
                </a:lnTo>
                <a:lnTo>
                  <a:pt x="1937" y="820"/>
                </a:lnTo>
                <a:lnTo>
                  <a:pt x="1893" y="768"/>
                </a:lnTo>
                <a:lnTo>
                  <a:pt x="1850" y="717"/>
                </a:lnTo>
                <a:lnTo>
                  <a:pt x="1808" y="664"/>
                </a:lnTo>
                <a:lnTo>
                  <a:pt x="1768" y="611"/>
                </a:lnTo>
                <a:lnTo>
                  <a:pt x="1729" y="558"/>
                </a:lnTo>
                <a:lnTo>
                  <a:pt x="1691" y="506"/>
                </a:lnTo>
                <a:lnTo>
                  <a:pt x="1654" y="453"/>
                </a:lnTo>
                <a:lnTo>
                  <a:pt x="1619" y="400"/>
                </a:lnTo>
                <a:lnTo>
                  <a:pt x="1584" y="347"/>
                </a:lnTo>
                <a:lnTo>
                  <a:pt x="1551" y="296"/>
                </a:lnTo>
                <a:lnTo>
                  <a:pt x="1519" y="244"/>
                </a:lnTo>
                <a:lnTo>
                  <a:pt x="1490" y="194"/>
                </a:lnTo>
                <a:lnTo>
                  <a:pt x="1461" y="144"/>
                </a:lnTo>
                <a:lnTo>
                  <a:pt x="1433" y="95"/>
                </a:lnTo>
                <a:lnTo>
                  <a:pt x="1408" y="47"/>
                </a:lnTo>
                <a:lnTo>
                  <a:pt x="1383" y="0"/>
                </a:lnTo>
                <a:lnTo>
                  <a:pt x="1358" y="47"/>
                </a:lnTo>
                <a:lnTo>
                  <a:pt x="1332" y="95"/>
                </a:lnTo>
                <a:lnTo>
                  <a:pt x="1305" y="144"/>
                </a:lnTo>
                <a:lnTo>
                  <a:pt x="1276" y="194"/>
                </a:lnTo>
                <a:lnTo>
                  <a:pt x="1245" y="244"/>
                </a:lnTo>
                <a:lnTo>
                  <a:pt x="1215" y="296"/>
                </a:lnTo>
                <a:lnTo>
                  <a:pt x="1182" y="347"/>
                </a:lnTo>
                <a:lnTo>
                  <a:pt x="1147" y="400"/>
                </a:lnTo>
                <a:lnTo>
                  <a:pt x="1112" y="453"/>
                </a:lnTo>
                <a:lnTo>
                  <a:pt x="1075" y="506"/>
                </a:lnTo>
                <a:lnTo>
                  <a:pt x="1037" y="558"/>
                </a:lnTo>
                <a:lnTo>
                  <a:pt x="998" y="611"/>
                </a:lnTo>
                <a:lnTo>
                  <a:pt x="958" y="664"/>
                </a:lnTo>
                <a:lnTo>
                  <a:pt x="916" y="717"/>
                </a:lnTo>
                <a:lnTo>
                  <a:pt x="873" y="768"/>
                </a:lnTo>
                <a:lnTo>
                  <a:pt x="829" y="820"/>
                </a:lnTo>
                <a:lnTo>
                  <a:pt x="785" y="870"/>
                </a:lnTo>
                <a:lnTo>
                  <a:pt x="740" y="920"/>
                </a:lnTo>
                <a:lnTo>
                  <a:pt x="693" y="968"/>
                </a:lnTo>
                <a:lnTo>
                  <a:pt x="645" y="1015"/>
                </a:lnTo>
                <a:lnTo>
                  <a:pt x="595" y="1063"/>
                </a:lnTo>
                <a:lnTo>
                  <a:pt x="545" y="1108"/>
                </a:lnTo>
                <a:lnTo>
                  <a:pt x="495" y="1151"/>
                </a:lnTo>
                <a:lnTo>
                  <a:pt x="442" y="1193"/>
                </a:lnTo>
                <a:lnTo>
                  <a:pt x="391" y="1233"/>
                </a:lnTo>
                <a:lnTo>
                  <a:pt x="337" y="1271"/>
                </a:lnTo>
                <a:lnTo>
                  <a:pt x="283" y="1308"/>
                </a:lnTo>
                <a:lnTo>
                  <a:pt x="227" y="1343"/>
                </a:lnTo>
                <a:lnTo>
                  <a:pt x="199" y="1359"/>
                </a:lnTo>
                <a:lnTo>
                  <a:pt x="171" y="1375"/>
                </a:lnTo>
                <a:lnTo>
                  <a:pt x="144" y="1390"/>
                </a:lnTo>
                <a:lnTo>
                  <a:pt x="116" y="1404"/>
                </a:lnTo>
                <a:lnTo>
                  <a:pt x="86" y="1419"/>
                </a:lnTo>
                <a:lnTo>
                  <a:pt x="59" y="1432"/>
                </a:lnTo>
                <a:lnTo>
                  <a:pt x="29" y="1445"/>
                </a:lnTo>
                <a:lnTo>
                  <a:pt x="0" y="1456"/>
                </a:lnTo>
                <a:lnTo>
                  <a:pt x="485" y="1456"/>
                </a:lnTo>
                <a:lnTo>
                  <a:pt x="70" y="2744"/>
                </a:lnTo>
                <a:lnTo>
                  <a:pt x="2696" y="274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rgbClr val="C0C0C0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0192" y="50851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&lt;</a:t>
            </a:r>
            <a:r>
              <a:rPr lang="ko-KR" altLang="en-US" err="1" smtClean="0"/>
              <a:t>전남지역암센터</a:t>
            </a:r>
            <a:r>
              <a:rPr lang="ko-KR" altLang="en-US" smtClean="0"/>
              <a:t> 자료</a:t>
            </a:r>
            <a:r>
              <a:rPr lang="en-US" altLang="ko-KR" smtClean="0"/>
              <a:t>&gt;</a:t>
            </a: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48376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rgbClr val="3333CC"/>
                </a:solidFill>
                <a:latin typeface="HY견고딕" pitchFamily="18" charset="-127"/>
                <a:ea typeface="HY견고딕" pitchFamily="18" charset="-127"/>
              </a:rPr>
              <a:t>최근 </a:t>
            </a:r>
            <a:r>
              <a:rPr lang="en-US" altLang="ko-KR" sz="2400" smtClean="0">
                <a:solidFill>
                  <a:srgbClr val="33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smtClean="0">
                <a:solidFill>
                  <a:srgbClr val="3333CC"/>
                </a:solidFill>
                <a:latin typeface="HY견고딕" pitchFamily="18" charset="-127"/>
                <a:ea typeface="HY견고딕" pitchFamily="18" charset="-127"/>
              </a:rPr>
              <a:t>년간 대장암 발생률 증가</a:t>
            </a:r>
            <a:endParaRPr lang="en-US" altLang="ko-KR" sz="2400" smtClean="0">
              <a:solidFill>
                <a:srgbClr val="33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7" name="그림 91" descr="p_004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949280"/>
            <a:ext cx="8636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1907704" y="472514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mtClean="0"/>
              <a:t>&lt;</a:t>
            </a:r>
            <a:r>
              <a:rPr lang="ko-KR" altLang="en-US" sz="1600" b="1" smtClean="0"/>
              <a:t>남자</a:t>
            </a:r>
            <a:r>
              <a:rPr lang="en-US" altLang="ko-KR" sz="1600" b="1" smtClean="0"/>
              <a:t>&gt;</a:t>
            </a:r>
            <a:endParaRPr lang="ko-KR" altLang="en-US" sz="1600" b="1"/>
          </a:p>
        </p:txBody>
      </p:sp>
      <p:sp>
        <p:nvSpPr>
          <p:cNvPr id="39" name="TextBox 38"/>
          <p:cNvSpPr txBox="1"/>
          <p:nvPr/>
        </p:nvSpPr>
        <p:spPr>
          <a:xfrm>
            <a:off x="4860032" y="47466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mtClean="0"/>
              <a:t>&lt;</a:t>
            </a:r>
            <a:r>
              <a:rPr lang="ko-KR" altLang="en-US" sz="1600" b="1" smtClean="0"/>
              <a:t>여자</a:t>
            </a:r>
            <a:r>
              <a:rPr lang="en-US" altLang="ko-KR" sz="1600" b="1" smtClean="0"/>
              <a:t>&gt;</a:t>
            </a:r>
            <a:endParaRPr lang="ko-KR" alt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158824" y="477044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1.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일반현황 및 추진배경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2" name="그림 91" descr="p_004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856" y="1844824"/>
            <a:ext cx="8636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978938" y="2780928"/>
            <a:ext cx="553998" cy="2952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smtClean="0">
                <a:solidFill>
                  <a:srgbClr val="3333CC"/>
                </a:solidFill>
                <a:latin typeface="HY견고딕" pitchFamily="18" charset="-127"/>
                <a:ea typeface="HY견고딕" pitchFamily="18" charset="-127"/>
              </a:rPr>
              <a:t>대장암</a:t>
            </a:r>
            <a:r>
              <a:rPr lang="en-US" altLang="ko-KR" sz="2400" smtClean="0">
                <a:solidFill>
                  <a:srgbClr val="3333CC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400" smtClean="0">
                <a:solidFill>
                  <a:srgbClr val="3333CC"/>
                </a:solidFill>
                <a:latin typeface="HY견고딕" pitchFamily="18" charset="-127"/>
                <a:ea typeface="HY견고딕" pitchFamily="18" charset="-127"/>
              </a:rPr>
              <a:t>발생률  증가 </a:t>
            </a:r>
            <a:endParaRPr lang="ko-KR" altLang="en-US" sz="2400">
              <a:solidFill>
                <a:srgbClr val="33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8360" y="64440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&lt;2016.11.22.</a:t>
            </a:r>
            <a:r>
              <a:rPr lang="ko-KR" altLang="en-US" smtClean="0"/>
              <a:t>보건복지부자료발표</a:t>
            </a:r>
            <a:r>
              <a:rPr lang="en-US" altLang="ko-KR" smtClean="0"/>
              <a:t>&gt;</a:t>
            </a:r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95536" y="980728"/>
            <a:ext cx="6336704" cy="5472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611560" y="1340769"/>
          <a:ext cx="5904656" cy="50449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86471"/>
                <a:gridCol w="2457380"/>
                <a:gridCol w="2560805"/>
              </a:tblGrid>
              <a:tr h="372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/>
                        <a:t>구분</a:t>
                      </a:r>
                      <a:endParaRPr lang="ko-KR" altLang="en-US" sz="1400" b="1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/>
                        <a:t>&lt; </a:t>
                      </a:r>
                      <a:r>
                        <a:rPr lang="ko-KR" altLang="en-US" sz="1400" b="1" smtClean="0"/>
                        <a:t>남 자 </a:t>
                      </a:r>
                      <a:r>
                        <a:rPr lang="en-US" altLang="ko-KR" sz="1400" b="1" smtClean="0"/>
                        <a:t>&gt;</a:t>
                      </a:r>
                      <a:endParaRPr lang="ko-KR" altLang="en-US" sz="1400" b="1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/>
                        <a:t>&lt; </a:t>
                      </a:r>
                      <a:r>
                        <a:rPr lang="ko-KR" altLang="en-US" sz="1400" b="1" smtClean="0"/>
                        <a:t>여 자 </a:t>
                      </a:r>
                      <a:r>
                        <a:rPr lang="en-US" altLang="ko-KR" sz="1400" b="1" smtClean="0"/>
                        <a:t>&gt;</a:t>
                      </a:r>
                      <a:endParaRPr lang="ko-KR" altLang="en-US" sz="1400" b="1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417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/>
                        <a:t>’99.~’03.</a:t>
                      </a:r>
                      <a:endParaRPr lang="en-US" sz="1300" b="1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523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/>
                        <a:t>’04.~’08.</a:t>
                      </a:r>
                      <a:endParaRPr lang="en-US" sz="1300" b="1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726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/>
                        <a:t>’09.~’13.</a:t>
                      </a:r>
                      <a:endParaRPr lang="en-US" sz="1300" b="1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30" name="직사각형 29"/>
          <p:cNvSpPr/>
          <p:nvPr/>
        </p:nvSpPr>
        <p:spPr>
          <a:xfrm>
            <a:off x="1453281" y="980728"/>
            <a:ext cx="4003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err="1"/>
              <a:t>시군구별</a:t>
            </a:r>
            <a:r>
              <a:rPr lang="ko-KR" altLang="en-US" b="1"/>
              <a:t> 대장암 발생지도</a:t>
            </a:r>
            <a:r>
              <a:rPr lang="en-US" altLang="ko-KR" b="1"/>
              <a:t>(’99.~’13.)</a:t>
            </a:r>
            <a:endParaRPr lang="ko-KR" altLang="en-US" b="1"/>
          </a:p>
        </p:txBody>
      </p:sp>
      <p:pic>
        <p:nvPicPr>
          <p:cNvPr id="31" name="_x127632568" descr="EMB000009404a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772816"/>
            <a:ext cx="2232248" cy="1296144"/>
          </a:xfrm>
          <a:prstGeom prst="rect">
            <a:avLst/>
          </a:prstGeom>
          <a:noFill/>
        </p:spPr>
      </p:pic>
      <p:pic>
        <p:nvPicPr>
          <p:cNvPr id="32" name="_x127633608" descr="EMB000009404a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772816"/>
            <a:ext cx="2332874" cy="1296143"/>
          </a:xfrm>
          <a:prstGeom prst="rect">
            <a:avLst/>
          </a:prstGeom>
          <a:noFill/>
        </p:spPr>
      </p:pic>
      <p:pic>
        <p:nvPicPr>
          <p:cNvPr id="33" name="_x127636088" descr="EMB000009404a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448" y="3212976"/>
            <a:ext cx="2332874" cy="1440160"/>
          </a:xfrm>
          <a:prstGeom prst="rect">
            <a:avLst/>
          </a:prstGeom>
          <a:noFill/>
        </p:spPr>
      </p:pic>
      <p:pic>
        <p:nvPicPr>
          <p:cNvPr id="34" name="_x127635208" descr="EMB000009404a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91054" y="3159144"/>
            <a:ext cx="2332874" cy="1421983"/>
          </a:xfrm>
          <a:prstGeom prst="rect">
            <a:avLst/>
          </a:prstGeom>
          <a:noFill/>
        </p:spPr>
      </p:pic>
      <p:pic>
        <p:nvPicPr>
          <p:cNvPr id="35" name="_x126912112" descr="EMB000009404a0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4725144"/>
            <a:ext cx="2332874" cy="1584176"/>
          </a:xfrm>
          <a:prstGeom prst="rect">
            <a:avLst/>
          </a:prstGeom>
          <a:noFill/>
        </p:spPr>
      </p:pic>
      <p:pic>
        <p:nvPicPr>
          <p:cNvPr id="36" name="_x126913152" descr="EMB000009404a0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4725144"/>
            <a:ext cx="2332874" cy="1651532"/>
          </a:xfrm>
          <a:prstGeom prst="rect">
            <a:avLst/>
          </a:prstGeom>
          <a:noFill/>
        </p:spPr>
      </p:pic>
      <p:sp>
        <p:nvSpPr>
          <p:cNvPr id="37" name="타원 36"/>
          <p:cNvSpPr/>
          <p:nvPr/>
        </p:nvSpPr>
        <p:spPr>
          <a:xfrm>
            <a:off x="2339752" y="5612069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2245369" y="393305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2245369" y="244371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4932040" y="5661248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4859536" y="4005064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4859536" y="2492896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 125"/>
          <p:cNvSpPr>
            <a:spLocks/>
          </p:cNvSpPr>
          <p:nvPr/>
        </p:nvSpPr>
        <p:spPr bwMode="auto">
          <a:xfrm rot="5400000">
            <a:off x="5762401" y="3175199"/>
            <a:ext cx="2444750" cy="1800225"/>
          </a:xfrm>
          <a:custGeom>
            <a:avLst/>
            <a:gdLst/>
            <a:ahLst/>
            <a:cxnLst>
              <a:cxn ang="0">
                <a:pos x="2281" y="1456"/>
              </a:cxn>
              <a:cxn ang="0">
                <a:pos x="2737" y="1445"/>
              </a:cxn>
              <a:cxn ang="0">
                <a:pos x="2680" y="1419"/>
              </a:cxn>
              <a:cxn ang="0">
                <a:pos x="2622" y="1390"/>
              </a:cxn>
              <a:cxn ang="0">
                <a:pos x="2567" y="1359"/>
              </a:cxn>
              <a:cxn ang="0">
                <a:pos x="2483" y="1308"/>
              </a:cxn>
              <a:cxn ang="0">
                <a:pos x="2375" y="1233"/>
              </a:cxn>
              <a:cxn ang="0">
                <a:pos x="2271" y="1151"/>
              </a:cxn>
              <a:cxn ang="0">
                <a:pos x="2171" y="1063"/>
              </a:cxn>
              <a:cxn ang="0">
                <a:pos x="2075" y="968"/>
              </a:cxn>
              <a:cxn ang="0">
                <a:pos x="1981" y="870"/>
              </a:cxn>
              <a:cxn ang="0">
                <a:pos x="1893" y="768"/>
              </a:cxn>
              <a:cxn ang="0">
                <a:pos x="1808" y="664"/>
              </a:cxn>
              <a:cxn ang="0">
                <a:pos x="1729" y="558"/>
              </a:cxn>
              <a:cxn ang="0">
                <a:pos x="1654" y="453"/>
              </a:cxn>
              <a:cxn ang="0">
                <a:pos x="1584" y="347"/>
              </a:cxn>
              <a:cxn ang="0">
                <a:pos x="1519" y="244"/>
              </a:cxn>
              <a:cxn ang="0">
                <a:pos x="1461" y="144"/>
              </a:cxn>
              <a:cxn ang="0">
                <a:pos x="1408" y="47"/>
              </a:cxn>
              <a:cxn ang="0">
                <a:pos x="1358" y="47"/>
              </a:cxn>
              <a:cxn ang="0">
                <a:pos x="1305" y="144"/>
              </a:cxn>
              <a:cxn ang="0">
                <a:pos x="1245" y="244"/>
              </a:cxn>
              <a:cxn ang="0">
                <a:pos x="1182" y="347"/>
              </a:cxn>
              <a:cxn ang="0">
                <a:pos x="1112" y="453"/>
              </a:cxn>
              <a:cxn ang="0">
                <a:pos x="1037" y="558"/>
              </a:cxn>
              <a:cxn ang="0">
                <a:pos x="958" y="664"/>
              </a:cxn>
              <a:cxn ang="0">
                <a:pos x="873" y="768"/>
              </a:cxn>
              <a:cxn ang="0">
                <a:pos x="785" y="870"/>
              </a:cxn>
              <a:cxn ang="0">
                <a:pos x="693" y="968"/>
              </a:cxn>
              <a:cxn ang="0">
                <a:pos x="595" y="1063"/>
              </a:cxn>
              <a:cxn ang="0">
                <a:pos x="495" y="1151"/>
              </a:cxn>
              <a:cxn ang="0">
                <a:pos x="391" y="1233"/>
              </a:cxn>
              <a:cxn ang="0">
                <a:pos x="283" y="1308"/>
              </a:cxn>
              <a:cxn ang="0">
                <a:pos x="199" y="1359"/>
              </a:cxn>
              <a:cxn ang="0">
                <a:pos x="144" y="1390"/>
              </a:cxn>
              <a:cxn ang="0">
                <a:pos x="86" y="1419"/>
              </a:cxn>
              <a:cxn ang="0">
                <a:pos x="29" y="1445"/>
              </a:cxn>
              <a:cxn ang="0">
                <a:pos x="485" y="1456"/>
              </a:cxn>
              <a:cxn ang="0">
                <a:pos x="2696" y="2744"/>
              </a:cxn>
            </a:cxnLst>
            <a:rect l="0" t="0" r="r" b="b"/>
            <a:pathLst>
              <a:path w="2766" h="2744">
                <a:moveTo>
                  <a:pt x="2696" y="2744"/>
                </a:moveTo>
                <a:lnTo>
                  <a:pt x="2281" y="1456"/>
                </a:lnTo>
                <a:lnTo>
                  <a:pt x="2766" y="1456"/>
                </a:lnTo>
                <a:lnTo>
                  <a:pt x="2737" y="1445"/>
                </a:lnTo>
                <a:lnTo>
                  <a:pt x="2707" y="1432"/>
                </a:lnTo>
                <a:lnTo>
                  <a:pt x="2680" y="1419"/>
                </a:lnTo>
                <a:lnTo>
                  <a:pt x="2650" y="1404"/>
                </a:lnTo>
                <a:lnTo>
                  <a:pt x="2622" y="1390"/>
                </a:lnTo>
                <a:lnTo>
                  <a:pt x="2595" y="1375"/>
                </a:lnTo>
                <a:lnTo>
                  <a:pt x="2567" y="1359"/>
                </a:lnTo>
                <a:lnTo>
                  <a:pt x="2539" y="1343"/>
                </a:lnTo>
                <a:lnTo>
                  <a:pt x="2483" y="1308"/>
                </a:lnTo>
                <a:lnTo>
                  <a:pt x="2429" y="1271"/>
                </a:lnTo>
                <a:lnTo>
                  <a:pt x="2375" y="1233"/>
                </a:lnTo>
                <a:lnTo>
                  <a:pt x="2324" y="1193"/>
                </a:lnTo>
                <a:lnTo>
                  <a:pt x="2271" y="1151"/>
                </a:lnTo>
                <a:lnTo>
                  <a:pt x="2221" y="1108"/>
                </a:lnTo>
                <a:lnTo>
                  <a:pt x="2171" y="1063"/>
                </a:lnTo>
                <a:lnTo>
                  <a:pt x="2121" y="1015"/>
                </a:lnTo>
                <a:lnTo>
                  <a:pt x="2075" y="968"/>
                </a:lnTo>
                <a:lnTo>
                  <a:pt x="2028" y="920"/>
                </a:lnTo>
                <a:lnTo>
                  <a:pt x="1981" y="870"/>
                </a:lnTo>
                <a:lnTo>
                  <a:pt x="1937" y="820"/>
                </a:lnTo>
                <a:lnTo>
                  <a:pt x="1893" y="768"/>
                </a:lnTo>
                <a:lnTo>
                  <a:pt x="1850" y="717"/>
                </a:lnTo>
                <a:lnTo>
                  <a:pt x="1808" y="664"/>
                </a:lnTo>
                <a:lnTo>
                  <a:pt x="1768" y="611"/>
                </a:lnTo>
                <a:lnTo>
                  <a:pt x="1729" y="558"/>
                </a:lnTo>
                <a:lnTo>
                  <a:pt x="1691" y="506"/>
                </a:lnTo>
                <a:lnTo>
                  <a:pt x="1654" y="453"/>
                </a:lnTo>
                <a:lnTo>
                  <a:pt x="1619" y="400"/>
                </a:lnTo>
                <a:lnTo>
                  <a:pt x="1584" y="347"/>
                </a:lnTo>
                <a:lnTo>
                  <a:pt x="1551" y="296"/>
                </a:lnTo>
                <a:lnTo>
                  <a:pt x="1519" y="244"/>
                </a:lnTo>
                <a:lnTo>
                  <a:pt x="1490" y="194"/>
                </a:lnTo>
                <a:lnTo>
                  <a:pt x="1461" y="144"/>
                </a:lnTo>
                <a:lnTo>
                  <a:pt x="1433" y="95"/>
                </a:lnTo>
                <a:lnTo>
                  <a:pt x="1408" y="47"/>
                </a:lnTo>
                <a:lnTo>
                  <a:pt x="1383" y="0"/>
                </a:lnTo>
                <a:lnTo>
                  <a:pt x="1358" y="47"/>
                </a:lnTo>
                <a:lnTo>
                  <a:pt x="1332" y="95"/>
                </a:lnTo>
                <a:lnTo>
                  <a:pt x="1305" y="144"/>
                </a:lnTo>
                <a:lnTo>
                  <a:pt x="1276" y="194"/>
                </a:lnTo>
                <a:lnTo>
                  <a:pt x="1245" y="244"/>
                </a:lnTo>
                <a:lnTo>
                  <a:pt x="1215" y="296"/>
                </a:lnTo>
                <a:lnTo>
                  <a:pt x="1182" y="347"/>
                </a:lnTo>
                <a:lnTo>
                  <a:pt x="1147" y="400"/>
                </a:lnTo>
                <a:lnTo>
                  <a:pt x="1112" y="453"/>
                </a:lnTo>
                <a:lnTo>
                  <a:pt x="1075" y="506"/>
                </a:lnTo>
                <a:lnTo>
                  <a:pt x="1037" y="558"/>
                </a:lnTo>
                <a:lnTo>
                  <a:pt x="998" y="611"/>
                </a:lnTo>
                <a:lnTo>
                  <a:pt x="958" y="664"/>
                </a:lnTo>
                <a:lnTo>
                  <a:pt x="916" y="717"/>
                </a:lnTo>
                <a:lnTo>
                  <a:pt x="873" y="768"/>
                </a:lnTo>
                <a:lnTo>
                  <a:pt x="829" y="820"/>
                </a:lnTo>
                <a:lnTo>
                  <a:pt x="785" y="870"/>
                </a:lnTo>
                <a:lnTo>
                  <a:pt x="740" y="920"/>
                </a:lnTo>
                <a:lnTo>
                  <a:pt x="693" y="968"/>
                </a:lnTo>
                <a:lnTo>
                  <a:pt x="645" y="1015"/>
                </a:lnTo>
                <a:lnTo>
                  <a:pt x="595" y="1063"/>
                </a:lnTo>
                <a:lnTo>
                  <a:pt x="545" y="1108"/>
                </a:lnTo>
                <a:lnTo>
                  <a:pt x="495" y="1151"/>
                </a:lnTo>
                <a:lnTo>
                  <a:pt x="442" y="1193"/>
                </a:lnTo>
                <a:lnTo>
                  <a:pt x="391" y="1233"/>
                </a:lnTo>
                <a:lnTo>
                  <a:pt x="337" y="1271"/>
                </a:lnTo>
                <a:lnTo>
                  <a:pt x="283" y="1308"/>
                </a:lnTo>
                <a:lnTo>
                  <a:pt x="227" y="1343"/>
                </a:lnTo>
                <a:lnTo>
                  <a:pt x="199" y="1359"/>
                </a:lnTo>
                <a:lnTo>
                  <a:pt x="171" y="1375"/>
                </a:lnTo>
                <a:lnTo>
                  <a:pt x="144" y="1390"/>
                </a:lnTo>
                <a:lnTo>
                  <a:pt x="116" y="1404"/>
                </a:lnTo>
                <a:lnTo>
                  <a:pt x="86" y="1419"/>
                </a:lnTo>
                <a:lnTo>
                  <a:pt x="59" y="1432"/>
                </a:lnTo>
                <a:lnTo>
                  <a:pt x="29" y="1445"/>
                </a:lnTo>
                <a:lnTo>
                  <a:pt x="0" y="1456"/>
                </a:lnTo>
                <a:lnTo>
                  <a:pt x="485" y="1456"/>
                </a:lnTo>
                <a:lnTo>
                  <a:pt x="70" y="2744"/>
                </a:lnTo>
                <a:lnTo>
                  <a:pt x="2696" y="274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rgbClr val="C0C0C0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3" descr="arrow2.png"/>
          <p:cNvPicPr>
            <a:picLocks noChangeAspect="1"/>
          </p:cNvPicPr>
          <p:nvPr/>
        </p:nvPicPr>
        <p:blipFill>
          <a:blip r:embed="rId2" cstate="print"/>
          <a:srcRect l="54376"/>
          <a:stretch>
            <a:fillRect/>
          </a:stretch>
        </p:blipFill>
        <p:spPr bwMode="auto">
          <a:xfrm>
            <a:off x="8226953" y="0"/>
            <a:ext cx="665527" cy="7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2" descr="arrow1.png"/>
          <p:cNvPicPr>
            <a:picLocks noChangeAspect="1"/>
          </p:cNvPicPr>
          <p:nvPr/>
        </p:nvPicPr>
        <p:blipFill>
          <a:blip r:embed="rId3" cstate="print"/>
          <a:srcRect t="16431" r="55511"/>
          <a:stretch>
            <a:fillRect/>
          </a:stretch>
        </p:blipFill>
        <p:spPr bwMode="auto">
          <a:xfrm rot="10800000">
            <a:off x="8307311" y="-4"/>
            <a:ext cx="836688" cy="10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37"/>
          <p:cNvSpPr txBox="1">
            <a:spLocks/>
          </p:cNvSpPr>
          <p:nvPr/>
        </p:nvSpPr>
        <p:spPr>
          <a:xfrm>
            <a:off x="158824" y="477044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1.</a:t>
            </a:r>
            <a:r>
              <a:rPr kumimoji="0" lang="ko-KR" altLang="en-US" sz="2300" b="1" i="0" u="none" strike="noStrike" kern="1200" cap="none" spc="50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일반현황 및 추진배경 </a:t>
            </a:r>
            <a:endParaRPr kumimoji="0" lang="ko-KR" altLang="en-US" sz="2300" b="1" i="0" u="none" strike="noStrike" kern="1200" cap="none" spc="5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23528" y="1268760"/>
            <a:ext cx="8424936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" name="차트 28"/>
          <p:cNvGraphicFramePr/>
          <p:nvPr/>
        </p:nvGraphicFramePr>
        <p:xfrm>
          <a:off x="1475656" y="1988840"/>
          <a:ext cx="6096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763688" y="141277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/>
              <a:t>화순군 </a:t>
            </a:r>
            <a:r>
              <a:rPr lang="ko-KR" altLang="en-US" sz="2400" b="1" err="1" smtClean="0"/>
              <a:t>암종별</a:t>
            </a:r>
            <a:r>
              <a:rPr lang="ko-KR" altLang="en-US" sz="2400" b="1" smtClean="0"/>
              <a:t> </a:t>
            </a:r>
            <a:r>
              <a:rPr lang="en-US" altLang="ko-KR" sz="2400" b="1" smtClean="0"/>
              <a:t>5</a:t>
            </a:r>
            <a:r>
              <a:rPr lang="ko-KR" altLang="en-US" sz="2400" b="1" smtClean="0"/>
              <a:t>년</a:t>
            </a:r>
            <a:r>
              <a:rPr lang="en-US" altLang="ko-KR" sz="2400" b="1" smtClean="0"/>
              <a:t>(‘11-  ‘14) </a:t>
            </a:r>
            <a:r>
              <a:rPr lang="ko-KR" altLang="en-US" sz="2400" b="1" smtClean="0"/>
              <a:t>생존율</a:t>
            </a:r>
            <a:endParaRPr lang="ko-KR" altLang="en-US" sz="2400" b="1"/>
          </a:p>
        </p:txBody>
      </p:sp>
      <p:sp>
        <p:nvSpPr>
          <p:cNvPr id="31" name="타원 30"/>
          <p:cNvSpPr/>
          <p:nvPr/>
        </p:nvSpPr>
        <p:spPr>
          <a:xfrm>
            <a:off x="2483768" y="242088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4355976" y="242088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125"/>
          <p:cNvSpPr>
            <a:spLocks/>
          </p:cNvSpPr>
          <p:nvPr/>
        </p:nvSpPr>
        <p:spPr bwMode="auto">
          <a:xfrm rot="10800000">
            <a:off x="3275856" y="4221088"/>
            <a:ext cx="2444750" cy="1800225"/>
          </a:xfrm>
          <a:custGeom>
            <a:avLst/>
            <a:gdLst/>
            <a:ahLst/>
            <a:cxnLst>
              <a:cxn ang="0">
                <a:pos x="2281" y="1456"/>
              </a:cxn>
              <a:cxn ang="0">
                <a:pos x="2737" y="1445"/>
              </a:cxn>
              <a:cxn ang="0">
                <a:pos x="2680" y="1419"/>
              </a:cxn>
              <a:cxn ang="0">
                <a:pos x="2622" y="1390"/>
              </a:cxn>
              <a:cxn ang="0">
                <a:pos x="2567" y="1359"/>
              </a:cxn>
              <a:cxn ang="0">
                <a:pos x="2483" y="1308"/>
              </a:cxn>
              <a:cxn ang="0">
                <a:pos x="2375" y="1233"/>
              </a:cxn>
              <a:cxn ang="0">
                <a:pos x="2271" y="1151"/>
              </a:cxn>
              <a:cxn ang="0">
                <a:pos x="2171" y="1063"/>
              </a:cxn>
              <a:cxn ang="0">
                <a:pos x="2075" y="968"/>
              </a:cxn>
              <a:cxn ang="0">
                <a:pos x="1981" y="870"/>
              </a:cxn>
              <a:cxn ang="0">
                <a:pos x="1893" y="768"/>
              </a:cxn>
              <a:cxn ang="0">
                <a:pos x="1808" y="664"/>
              </a:cxn>
              <a:cxn ang="0">
                <a:pos x="1729" y="558"/>
              </a:cxn>
              <a:cxn ang="0">
                <a:pos x="1654" y="453"/>
              </a:cxn>
              <a:cxn ang="0">
                <a:pos x="1584" y="347"/>
              </a:cxn>
              <a:cxn ang="0">
                <a:pos x="1519" y="244"/>
              </a:cxn>
              <a:cxn ang="0">
                <a:pos x="1461" y="144"/>
              </a:cxn>
              <a:cxn ang="0">
                <a:pos x="1408" y="47"/>
              </a:cxn>
              <a:cxn ang="0">
                <a:pos x="1358" y="47"/>
              </a:cxn>
              <a:cxn ang="0">
                <a:pos x="1305" y="144"/>
              </a:cxn>
              <a:cxn ang="0">
                <a:pos x="1245" y="244"/>
              </a:cxn>
              <a:cxn ang="0">
                <a:pos x="1182" y="347"/>
              </a:cxn>
              <a:cxn ang="0">
                <a:pos x="1112" y="453"/>
              </a:cxn>
              <a:cxn ang="0">
                <a:pos x="1037" y="558"/>
              </a:cxn>
              <a:cxn ang="0">
                <a:pos x="958" y="664"/>
              </a:cxn>
              <a:cxn ang="0">
                <a:pos x="873" y="768"/>
              </a:cxn>
              <a:cxn ang="0">
                <a:pos x="785" y="870"/>
              </a:cxn>
              <a:cxn ang="0">
                <a:pos x="693" y="968"/>
              </a:cxn>
              <a:cxn ang="0">
                <a:pos x="595" y="1063"/>
              </a:cxn>
              <a:cxn ang="0">
                <a:pos x="495" y="1151"/>
              </a:cxn>
              <a:cxn ang="0">
                <a:pos x="391" y="1233"/>
              </a:cxn>
              <a:cxn ang="0">
                <a:pos x="283" y="1308"/>
              </a:cxn>
              <a:cxn ang="0">
                <a:pos x="199" y="1359"/>
              </a:cxn>
              <a:cxn ang="0">
                <a:pos x="144" y="1390"/>
              </a:cxn>
              <a:cxn ang="0">
                <a:pos x="86" y="1419"/>
              </a:cxn>
              <a:cxn ang="0">
                <a:pos x="29" y="1445"/>
              </a:cxn>
              <a:cxn ang="0">
                <a:pos x="485" y="1456"/>
              </a:cxn>
              <a:cxn ang="0">
                <a:pos x="2696" y="2744"/>
              </a:cxn>
            </a:cxnLst>
            <a:rect l="0" t="0" r="r" b="b"/>
            <a:pathLst>
              <a:path w="2766" h="2744">
                <a:moveTo>
                  <a:pt x="2696" y="2744"/>
                </a:moveTo>
                <a:lnTo>
                  <a:pt x="2281" y="1456"/>
                </a:lnTo>
                <a:lnTo>
                  <a:pt x="2766" y="1456"/>
                </a:lnTo>
                <a:lnTo>
                  <a:pt x="2737" y="1445"/>
                </a:lnTo>
                <a:lnTo>
                  <a:pt x="2707" y="1432"/>
                </a:lnTo>
                <a:lnTo>
                  <a:pt x="2680" y="1419"/>
                </a:lnTo>
                <a:lnTo>
                  <a:pt x="2650" y="1404"/>
                </a:lnTo>
                <a:lnTo>
                  <a:pt x="2622" y="1390"/>
                </a:lnTo>
                <a:lnTo>
                  <a:pt x="2595" y="1375"/>
                </a:lnTo>
                <a:lnTo>
                  <a:pt x="2567" y="1359"/>
                </a:lnTo>
                <a:lnTo>
                  <a:pt x="2539" y="1343"/>
                </a:lnTo>
                <a:lnTo>
                  <a:pt x="2483" y="1308"/>
                </a:lnTo>
                <a:lnTo>
                  <a:pt x="2429" y="1271"/>
                </a:lnTo>
                <a:lnTo>
                  <a:pt x="2375" y="1233"/>
                </a:lnTo>
                <a:lnTo>
                  <a:pt x="2324" y="1193"/>
                </a:lnTo>
                <a:lnTo>
                  <a:pt x="2271" y="1151"/>
                </a:lnTo>
                <a:lnTo>
                  <a:pt x="2221" y="1108"/>
                </a:lnTo>
                <a:lnTo>
                  <a:pt x="2171" y="1063"/>
                </a:lnTo>
                <a:lnTo>
                  <a:pt x="2121" y="1015"/>
                </a:lnTo>
                <a:lnTo>
                  <a:pt x="2075" y="968"/>
                </a:lnTo>
                <a:lnTo>
                  <a:pt x="2028" y="920"/>
                </a:lnTo>
                <a:lnTo>
                  <a:pt x="1981" y="870"/>
                </a:lnTo>
                <a:lnTo>
                  <a:pt x="1937" y="820"/>
                </a:lnTo>
                <a:lnTo>
                  <a:pt x="1893" y="768"/>
                </a:lnTo>
                <a:lnTo>
                  <a:pt x="1850" y="717"/>
                </a:lnTo>
                <a:lnTo>
                  <a:pt x="1808" y="664"/>
                </a:lnTo>
                <a:lnTo>
                  <a:pt x="1768" y="611"/>
                </a:lnTo>
                <a:lnTo>
                  <a:pt x="1729" y="558"/>
                </a:lnTo>
                <a:lnTo>
                  <a:pt x="1691" y="506"/>
                </a:lnTo>
                <a:lnTo>
                  <a:pt x="1654" y="453"/>
                </a:lnTo>
                <a:lnTo>
                  <a:pt x="1619" y="400"/>
                </a:lnTo>
                <a:lnTo>
                  <a:pt x="1584" y="347"/>
                </a:lnTo>
                <a:lnTo>
                  <a:pt x="1551" y="296"/>
                </a:lnTo>
                <a:lnTo>
                  <a:pt x="1519" y="244"/>
                </a:lnTo>
                <a:lnTo>
                  <a:pt x="1490" y="194"/>
                </a:lnTo>
                <a:lnTo>
                  <a:pt x="1461" y="144"/>
                </a:lnTo>
                <a:lnTo>
                  <a:pt x="1433" y="95"/>
                </a:lnTo>
                <a:lnTo>
                  <a:pt x="1408" y="47"/>
                </a:lnTo>
                <a:lnTo>
                  <a:pt x="1383" y="0"/>
                </a:lnTo>
                <a:lnTo>
                  <a:pt x="1358" y="47"/>
                </a:lnTo>
                <a:lnTo>
                  <a:pt x="1332" y="95"/>
                </a:lnTo>
                <a:lnTo>
                  <a:pt x="1305" y="144"/>
                </a:lnTo>
                <a:lnTo>
                  <a:pt x="1276" y="194"/>
                </a:lnTo>
                <a:lnTo>
                  <a:pt x="1245" y="244"/>
                </a:lnTo>
                <a:lnTo>
                  <a:pt x="1215" y="296"/>
                </a:lnTo>
                <a:lnTo>
                  <a:pt x="1182" y="347"/>
                </a:lnTo>
                <a:lnTo>
                  <a:pt x="1147" y="400"/>
                </a:lnTo>
                <a:lnTo>
                  <a:pt x="1112" y="453"/>
                </a:lnTo>
                <a:lnTo>
                  <a:pt x="1075" y="506"/>
                </a:lnTo>
                <a:lnTo>
                  <a:pt x="1037" y="558"/>
                </a:lnTo>
                <a:lnTo>
                  <a:pt x="998" y="611"/>
                </a:lnTo>
                <a:lnTo>
                  <a:pt x="958" y="664"/>
                </a:lnTo>
                <a:lnTo>
                  <a:pt x="916" y="717"/>
                </a:lnTo>
                <a:lnTo>
                  <a:pt x="873" y="768"/>
                </a:lnTo>
                <a:lnTo>
                  <a:pt x="829" y="820"/>
                </a:lnTo>
                <a:lnTo>
                  <a:pt x="785" y="870"/>
                </a:lnTo>
                <a:lnTo>
                  <a:pt x="740" y="920"/>
                </a:lnTo>
                <a:lnTo>
                  <a:pt x="693" y="968"/>
                </a:lnTo>
                <a:lnTo>
                  <a:pt x="645" y="1015"/>
                </a:lnTo>
                <a:lnTo>
                  <a:pt x="595" y="1063"/>
                </a:lnTo>
                <a:lnTo>
                  <a:pt x="545" y="1108"/>
                </a:lnTo>
                <a:lnTo>
                  <a:pt x="495" y="1151"/>
                </a:lnTo>
                <a:lnTo>
                  <a:pt x="442" y="1193"/>
                </a:lnTo>
                <a:lnTo>
                  <a:pt x="391" y="1233"/>
                </a:lnTo>
                <a:lnTo>
                  <a:pt x="337" y="1271"/>
                </a:lnTo>
                <a:lnTo>
                  <a:pt x="283" y="1308"/>
                </a:lnTo>
                <a:lnTo>
                  <a:pt x="227" y="1343"/>
                </a:lnTo>
                <a:lnTo>
                  <a:pt x="199" y="1359"/>
                </a:lnTo>
                <a:lnTo>
                  <a:pt x="171" y="1375"/>
                </a:lnTo>
                <a:lnTo>
                  <a:pt x="144" y="1390"/>
                </a:lnTo>
                <a:lnTo>
                  <a:pt x="116" y="1404"/>
                </a:lnTo>
                <a:lnTo>
                  <a:pt x="86" y="1419"/>
                </a:lnTo>
                <a:lnTo>
                  <a:pt x="59" y="1432"/>
                </a:lnTo>
                <a:lnTo>
                  <a:pt x="29" y="1445"/>
                </a:lnTo>
                <a:lnTo>
                  <a:pt x="0" y="1456"/>
                </a:lnTo>
                <a:lnTo>
                  <a:pt x="485" y="1456"/>
                </a:lnTo>
                <a:lnTo>
                  <a:pt x="70" y="2744"/>
                </a:lnTo>
                <a:lnTo>
                  <a:pt x="2696" y="274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rgbClr val="C0C0C0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10043" y="608227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rgbClr val="3333CC"/>
                </a:solidFill>
                <a:latin typeface="HY견고딕" pitchFamily="18" charset="-127"/>
                <a:ea typeface="HY견고딕" pitchFamily="18" charset="-127"/>
              </a:rPr>
              <a:t>대장암 생존율 높음</a:t>
            </a:r>
            <a:endParaRPr lang="en-US" altLang="ko-KR" sz="2400" smtClean="0">
              <a:solidFill>
                <a:srgbClr val="33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5" name="그림 91" descr="p_004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3939" y="5938263"/>
            <a:ext cx="8636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300192" y="46531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&lt;</a:t>
            </a:r>
            <a:r>
              <a:rPr lang="ko-KR" altLang="en-US" err="1" smtClean="0"/>
              <a:t>전남지역암센터</a:t>
            </a:r>
            <a:r>
              <a:rPr lang="ko-KR" altLang="en-US" smtClean="0"/>
              <a:t> 자료</a:t>
            </a:r>
            <a:r>
              <a:rPr lang="en-US" altLang="ko-KR" smtClean="0"/>
              <a:t>&gt;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1705</Words>
  <Application>Microsoft Office PowerPoint</Application>
  <PresentationFormat>화면 슬라이드 쇼(4:3)</PresentationFormat>
  <Paragraphs>470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TITLE SLIDE</dc:title>
  <dc:creator>eugene</dc:creator>
  <cp:lastModifiedBy>user</cp:lastModifiedBy>
  <cp:revision>578</cp:revision>
  <dcterms:created xsi:type="dcterms:W3CDTF">2012-12-28T02:22:59Z</dcterms:created>
  <dcterms:modified xsi:type="dcterms:W3CDTF">2017-11-09T09:52:04Z</dcterms:modified>
</cp:coreProperties>
</file>