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4"/>
  </p:notesMasterIdLst>
  <p:sldIdLst>
    <p:sldId id="388" r:id="rId2"/>
    <p:sldId id="379" r:id="rId3"/>
    <p:sldId id="389" r:id="rId4"/>
    <p:sldId id="272" r:id="rId5"/>
    <p:sldId id="281" r:id="rId6"/>
    <p:sldId id="282" r:id="rId7"/>
    <p:sldId id="283" r:id="rId8"/>
    <p:sldId id="284" r:id="rId9"/>
    <p:sldId id="299" r:id="rId10"/>
    <p:sldId id="300" r:id="rId11"/>
    <p:sldId id="301" r:id="rId12"/>
    <p:sldId id="302" r:id="rId13"/>
    <p:sldId id="303" r:id="rId14"/>
    <p:sldId id="304" r:id="rId15"/>
    <p:sldId id="387" r:id="rId16"/>
    <p:sldId id="311" r:id="rId17"/>
    <p:sldId id="312" r:id="rId18"/>
    <p:sldId id="380" r:id="rId19"/>
    <p:sldId id="390" r:id="rId20"/>
    <p:sldId id="391" r:id="rId21"/>
    <p:sldId id="392" r:id="rId22"/>
    <p:sldId id="396" r:id="rId23"/>
    <p:sldId id="393" r:id="rId24"/>
    <p:sldId id="394" r:id="rId25"/>
    <p:sldId id="395" r:id="rId26"/>
    <p:sldId id="381" r:id="rId27"/>
    <p:sldId id="329" r:id="rId28"/>
    <p:sldId id="330" r:id="rId29"/>
    <p:sldId id="337" r:id="rId30"/>
    <p:sldId id="338" r:id="rId31"/>
    <p:sldId id="386" r:id="rId32"/>
    <p:sldId id="356" r:id="rId33"/>
  </p:sldIdLst>
  <p:sldSz cx="9144000" cy="6858000" type="screen4x3"/>
  <p:notesSz cx="6858000" cy="9144000"/>
  <p:embeddedFontLst>
    <p:embeddedFont>
      <p:font typeface="NanumSquare" panose="020B0600000101010101" pitchFamily="50" charset="-127"/>
      <p:regular r:id="rId35"/>
    </p:embeddedFont>
    <p:embeddedFont>
      <p:font typeface="나눔스퀘어 ExtraBold" panose="020B0600000101010101" pitchFamily="50" charset="-127"/>
      <p:bold r:id="rId36"/>
    </p:embeddedFont>
    <p:embeddedFont>
      <p:font typeface="나눔스퀘어 Light" panose="020B0600000101010101" pitchFamily="50" charset="-127"/>
      <p:regular r:id="rId37"/>
    </p:embeddedFont>
    <p:embeddedFont>
      <p:font typeface="나눔스퀘어" panose="020B0600000101010101" pitchFamily="50" charset="-127"/>
      <p:regular r:id="rId38"/>
    </p:embeddedFont>
    <p:embeddedFont>
      <p:font typeface="맑은 고딕" panose="020B0503020000020004" pitchFamily="50" charset="-127"/>
      <p:regular r:id="rId39"/>
      <p:bold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암발생현황" id="{74E4DED7-CD31-462C-B594-F4904FF7995E}">
          <p14:sldIdLst>
            <p14:sldId id="388"/>
            <p14:sldId id="379"/>
            <p14:sldId id="389"/>
            <p14:sldId id="272"/>
            <p14:sldId id="281"/>
            <p14:sldId id="282"/>
            <p14:sldId id="283"/>
            <p14:sldId id="284"/>
            <p14:sldId id="299"/>
            <p14:sldId id="300"/>
            <p14:sldId id="301"/>
            <p14:sldId id="302"/>
            <p14:sldId id="303"/>
            <p14:sldId id="304"/>
            <p14:sldId id="387"/>
            <p14:sldId id="311"/>
            <p14:sldId id="312"/>
          </p14:sldIdLst>
        </p14:section>
        <p14:section name="암환자생존현황" id="{A31A93F6-5A5A-4F72-955F-9EFBBC7EF2CA}">
          <p14:sldIdLst>
            <p14:sldId id="380"/>
            <p14:sldId id="390"/>
            <p14:sldId id="391"/>
            <p14:sldId id="392"/>
            <p14:sldId id="396"/>
            <p14:sldId id="393"/>
            <p14:sldId id="394"/>
            <p14:sldId id="395"/>
          </p14:sldIdLst>
        </p14:section>
        <p14:section name="암유병현황" id="{43416BBA-611A-4C41-AF24-ECDBC7390961}">
          <p14:sldIdLst>
            <p14:sldId id="381"/>
            <p14:sldId id="329"/>
            <p14:sldId id="330"/>
            <p14:sldId id="337"/>
            <p14:sldId id="338"/>
            <p14:sldId id="386"/>
            <p14:sldId id="356"/>
          </p14:sldIdLst>
        </p14:section>
        <p14:section name="참고자료" id="{9D38CD29-CAAF-4FBB-AB75-0CC2B34AA88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userDrawn="1">
          <p15:clr>
            <a:srgbClr val="A4A3A4"/>
          </p15:clr>
        </p15:guide>
        <p15:guide id="4" pos="5760" userDrawn="1">
          <p15:clr>
            <a:srgbClr val="A4A3A4"/>
          </p15:clr>
        </p15:guide>
        <p15:guide id="6" orient="horz" pos="4320" userDrawn="1">
          <p15:clr>
            <a:srgbClr val="A4A3A4"/>
          </p15:clr>
        </p15:guide>
        <p15:guide id="8" pos="5465" userDrawn="1">
          <p15:clr>
            <a:srgbClr val="A4A3A4"/>
          </p15:clr>
        </p15:guide>
        <p15:guide id="9" orient="horz" pos="300" userDrawn="1">
          <p15:clr>
            <a:srgbClr val="A4A3A4"/>
          </p15:clr>
        </p15:guide>
        <p15:guide id="10" orient="horz" pos="4022" userDrawn="1">
          <p15:clr>
            <a:srgbClr val="A4A3A4"/>
          </p15:clr>
        </p15:guide>
        <p15:guide id="14" orient="horz" pos="1002" userDrawn="1">
          <p15:clr>
            <a:srgbClr val="A4A3A4"/>
          </p15:clr>
        </p15:guide>
        <p15:guide id="17" pos="3692" userDrawn="1">
          <p15:clr>
            <a:srgbClr val="A4A3A4"/>
          </p15:clr>
        </p15:guide>
        <p15:guide id="18" orient="horz" pos="2848" userDrawn="1">
          <p15:clr>
            <a:srgbClr val="A4A3A4"/>
          </p15:clr>
        </p15:guide>
        <p15:guide id="19" pos="3810" userDrawn="1">
          <p15:clr>
            <a:srgbClr val="A4A3A4"/>
          </p15:clr>
        </p15:guide>
        <p15:guide id="20" pos="5148" userDrawn="1">
          <p15:clr>
            <a:srgbClr val="A4A3A4"/>
          </p15:clr>
        </p15:guide>
        <p15:guide id="21" pos="295" userDrawn="1">
          <p15:clr>
            <a:srgbClr val="A4A3A4"/>
          </p15:clr>
        </p15:guide>
        <p15:guide id="22" orient="horz" pos="1675" userDrawn="1">
          <p15:clr>
            <a:srgbClr val="A4A3A4"/>
          </p15:clr>
        </p15:guide>
        <p15:guide id="23" orient="horz" userDrawn="1">
          <p15:clr>
            <a:srgbClr val="A4A3A4"/>
          </p15:clr>
        </p15:guide>
        <p15:guide id="24" orient="horz" pos="3096" userDrawn="1">
          <p15:clr>
            <a:srgbClr val="A4A3A4"/>
          </p15:clr>
        </p15:guide>
        <p15:guide id="25" pos="2056" userDrawn="1">
          <p15:clr>
            <a:srgbClr val="A4A3A4"/>
          </p15:clr>
        </p15:guide>
        <p15:guide id="26" pos="562" userDrawn="1">
          <p15:clr>
            <a:srgbClr val="A4A3A4"/>
          </p15:clr>
        </p15:guide>
        <p15:guide id="27" orient="horz" pos="1428" userDrawn="1">
          <p15:clr>
            <a:srgbClr val="A4A3A4"/>
          </p15:clr>
        </p15:guide>
        <p15:guide id="28" orient="horz" pos="3264" userDrawn="1">
          <p15:clr>
            <a:srgbClr val="A4A3A4"/>
          </p15:clr>
        </p15:guide>
        <p15:guide id="29" pos="5368" userDrawn="1">
          <p15:clr>
            <a:srgbClr val="A4A3A4"/>
          </p15:clr>
        </p15:guide>
        <p15:guide id="30" pos="832" userDrawn="1">
          <p15:clr>
            <a:srgbClr val="A4A3A4"/>
          </p15:clr>
        </p15:guide>
        <p15:guide id="31" orient="horz" pos="34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6DF"/>
    <a:srgbClr val="FFBDD0"/>
    <a:srgbClr val="FE9BB8"/>
    <a:srgbClr val="FF5E90"/>
    <a:srgbClr val="EA497D"/>
    <a:srgbClr val="DA3A74"/>
    <a:srgbClr val="9F1C53"/>
    <a:srgbClr val="19426C"/>
    <a:srgbClr val="96A9BC"/>
    <a:srgbClr val="237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55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788" y="108"/>
      </p:cViewPr>
      <p:guideLst>
        <p:guide orient="horz" pos="2160"/>
        <p:guide pos="2880"/>
        <p:guide/>
        <p:guide pos="5760"/>
        <p:guide orient="horz" pos="4320"/>
        <p:guide pos="5465"/>
        <p:guide orient="horz" pos="300"/>
        <p:guide orient="horz" pos="4022"/>
        <p:guide orient="horz" pos="1002"/>
        <p:guide pos="3692"/>
        <p:guide orient="horz" pos="2848"/>
        <p:guide pos="3810"/>
        <p:guide pos="5148"/>
        <p:guide pos="295"/>
        <p:guide orient="horz" pos="1675"/>
        <p:guide orient="horz"/>
        <p:guide orient="horz" pos="3096"/>
        <p:guide pos="2056"/>
        <p:guide pos="562"/>
        <p:guide orient="horz" pos="1428"/>
        <p:guide orient="horz" pos="3264"/>
        <p:guide pos="5368"/>
        <p:guide pos="832"/>
        <p:guide orient="horz" pos="34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B8AD9-8488-44EB-B3F9-05D18642D47D}" type="datetimeFigureOut">
              <a:rPr lang="ko-KR" altLang="en-US" smtClean="0"/>
              <a:t>2019-01-14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A7696-490B-47F1-A574-3836BB4892B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73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696-490B-47F1-A574-3836BB4892B2}" type="slidenum">
              <a:rPr lang="ko-KR" altLang="en-US" smtClean="0"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5850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696-490B-47F1-A574-3836BB4892B2}" type="slidenum">
              <a:rPr lang="ko-KR" altLang="en-US" smtClean="0"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3648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A7696-490B-47F1-A574-3836BB4892B2}" type="slidenum">
              <a:rPr lang="ko-KR" altLang="en-US" smtClean="0"/>
              <a:t>31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2195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흰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34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_전체이미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4" r="4958"/>
          <a:stretch/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-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73646" y="149821"/>
            <a:ext cx="15135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2016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년 </a:t>
            </a:r>
            <a:r>
              <a:rPr lang="ko-KR" altLang="en-US" sz="1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국가암등록통계</a:t>
            </a:r>
            <a:endParaRPr lang="ko-KR" altLang="en-US" sz="1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5" name="그룹 4"/>
          <p:cNvGrpSpPr/>
          <p:nvPr userDrawn="1"/>
        </p:nvGrpSpPr>
        <p:grpSpPr>
          <a:xfrm>
            <a:off x="6292987" y="180717"/>
            <a:ext cx="2429257" cy="208872"/>
            <a:chOff x="6391854" y="180717"/>
            <a:chExt cx="2429257" cy="208872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3897" y="202741"/>
              <a:ext cx="617214" cy="164824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471" y="188144"/>
              <a:ext cx="863380" cy="194018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854" y="180717"/>
              <a:ext cx="699902" cy="208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15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감사합니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 r="5472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457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회색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68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2164"/>
          <a:stretch/>
        </p:blipFill>
        <p:spPr>
          <a:xfrm>
            <a:off x="0" y="0"/>
            <a:ext cx="9144678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40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9"/>
          <a:stretch/>
        </p:blipFill>
        <p:spPr>
          <a:xfrm>
            <a:off x="1" y="0"/>
            <a:ext cx="9144000" cy="6229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3311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9"/>
          <a:stretch/>
        </p:blipFill>
        <p:spPr>
          <a:xfrm>
            <a:off x="1" y="0"/>
            <a:ext cx="914400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7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-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6188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직사각형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73646" y="149821"/>
            <a:ext cx="15135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2016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년 </a:t>
            </a:r>
            <a:r>
              <a:rPr lang="ko-KR" altLang="en-US" sz="1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국가암등록통계</a:t>
            </a:r>
            <a:endParaRPr lang="ko-KR" altLang="en-US" sz="1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5" name="그룹 4"/>
          <p:cNvGrpSpPr/>
          <p:nvPr userDrawn="1"/>
        </p:nvGrpSpPr>
        <p:grpSpPr>
          <a:xfrm>
            <a:off x="6292987" y="180717"/>
            <a:ext cx="2429257" cy="208872"/>
            <a:chOff x="6391854" y="180717"/>
            <a:chExt cx="2429257" cy="208872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3897" y="202741"/>
              <a:ext cx="617214" cy="164824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471" y="188144"/>
              <a:ext cx="863380" cy="194018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854" y="180717"/>
              <a:ext cx="699902" cy="208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5484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용_상단이미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0"/>
            <a:ext cx="9144000" cy="18573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73646" y="149821"/>
            <a:ext cx="15135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2016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년 </a:t>
            </a:r>
            <a:r>
              <a:rPr lang="ko-KR" altLang="en-US" sz="1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국가암등록통계</a:t>
            </a:r>
            <a:endParaRPr lang="ko-KR" altLang="en-US" sz="1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5" name="그룹 4"/>
          <p:cNvGrpSpPr/>
          <p:nvPr userDrawn="1"/>
        </p:nvGrpSpPr>
        <p:grpSpPr>
          <a:xfrm>
            <a:off x="6292987" y="180717"/>
            <a:ext cx="2429257" cy="208872"/>
            <a:chOff x="6391854" y="180717"/>
            <a:chExt cx="2429257" cy="208872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3897" y="202741"/>
              <a:ext cx="617214" cy="164824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471" y="188144"/>
              <a:ext cx="863380" cy="194018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854" y="180717"/>
              <a:ext cx="699902" cy="208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887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_전체이미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0" r="398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73646" y="149821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2016</a:t>
            </a:r>
            <a:r>
              <a:rPr lang="ko-KR" altLang="en-US" sz="10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년 </a:t>
            </a:r>
            <a:r>
              <a:rPr lang="ko-KR" altLang="en-US" sz="10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국가암등록통계</a:t>
            </a:r>
            <a:endParaRPr lang="ko-KR" altLang="en-US" sz="1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5" name="그룹 4"/>
          <p:cNvGrpSpPr/>
          <p:nvPr userDrawn="1"/>
        </p:nvGrpSpPr>
        <p:grpSpPr>
          <a:xfrm>
            <a:off x="6292987" y="180717"/>
            <a:ext cx="2429257" cy="208872"/>
            <a:chOff x="6391854" y="180717"/>
            <a:chExt cx="2429257" cy="208872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3897" y="202741"/>
              <a:ext cx="617214" cy="164824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471" y="188144"/>
              <a:ext cx="863380" cy="194018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854" y="180717"/>
              <a:ext cx="699902" cy="208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2304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24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1" r:id="rId2"/>
    <p:sldLayoutId id="2147483662" r:id="rId3"/>
    <p:sldLayoutId id="2147483677" r:id="rId4"/>
    <p:sldLayoutId id="2147483682" r:id="rId5"/>
    <p:sldLayoutId id="2147483679" r:id="rId6"/>
    <p:sldLayoutId id="2147483671" r:id="rId7"/>
    <p:sldLayoutId id="2147483681" r:id="rId8"/>
    <p:sldLayoutId id="2147483676" r:id="rId9"/>
    <p:sldLayoutId id="2147483680" r:id="rId10"/>
    <p:sldLayoutId id="2147483678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749050" y="6372540"/>
            <a:ext cx="1166504" cy="350174"/>
            <a:chOff x="1307" y="1687"/>
            <a:chExt cx="3148" cy="945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2512" y="1997"/>
              <a:ext cx="355" cy="345"/>
            </a:xfrm>
            <a:custGeom>
              <a:avLst/>
              <a:gdLst>
                <a:gd name="T0" fmla="*/ 355 w 355"/>
                <a:gd name="T1" fmla="*/ 302 h 345"/>
                <a:gd name="T2" fmla="*/ 355 w 355"/>
                <a:gd name="T3" fmla="*/ 345 h 345"/>
                <a:gd name="T4" fmla="*/ 0 w 355"/>
                <a:gd name="T5" fmla="*/ 345 h 345"/>
                <a:gd name="T6" fmla="*/ 0 w 355"/>
                <a:gd name="T7" fmla="*/ 302 h 345"/>
                <a:gd name="T8" fmla="*/ 154 w 355"/>
                <a:gd name="T9" fmla="*/ 302 h 345"/>
                <a:gd name="T10" fmla="*/ 154 w 355"/>
                <a:gd name="T11" fmla="*/ 224 h 345"/>
                <a:gd name="T12" fmla="*/ 28 w 355"/>
                <a:gd name="T13" fmla="*/ 224 h 345"/>
                <a:gd name="T14" fmla="*/ 28 w 355"/>
                <a:gd name="T15" fmla="*/ 0 h 345"/>
                <a:gd name="T16" fmla="*/ 76 w 355"/>
                <a:gd name="T17" fmla="*/ 0 h 345"/>
                <a:gd name="T18" fmla="*/ 76 w 355"/>
                <a:gd name="T19" fmla="*/ 57 h 345"/>
                <a:gd name="T20" fmla="*/ 279 w 355"/>
                <a:gd name="T21" fmla="*/ 57 h 345"/>
                <a:gd name="T22" fmla="*/ 279 w 355"/>
                <a:gd name="T23" fmla="*/ 0 h 345"/>
                <a:gd name="T24" fmla="*/ 326 w 355"/>
                <a:gd name="T25" fmla="*/ 0 h 345"/>
                <a:gd name="T26" fmla="*/ 326 w 355"/>
                <a:gd name="T27" fmla="*/ 224 h 345"/>
                <a:gd name="T28" fmla="*/ 201 w 355"/>
                <a:gd name="T29" fmla="*/ 224 h 345"/>
                <a:gd name="T30" fmla="*/ 201 w 355"/>
                <a:gd name="T31" fmla="*/ 302 h 345"/>
                <a:gd name="T32" fmla="*/ 355 w 355"/>
                <a:gd name="T33" fmla="*/ 302 h 345"/>
                <a:gd name="T34" fmla="*/ 279 w 355"/>
                <a:gd name="T35" fmla="*/ 181 h 345"/>
                <a:gd name="T36" fmla="*/ 279 w 355"/>
                <a:gd name="T37" fmla="*/ 100 h 345"/>
                <a:gd name="T38" fmla="*/ 76 w 355"/>
                <a:gd name="T39" fmla="*/ 100 h 345"/>
                <a:gd name="T40" fmla="*/ 76 w 355"/>
                <a:gd name="T41" fmla="*/ 181 h 345"/>
                <a:gd name="T42" fmla="*/ 279 w 355"/>
                <a:gd name="T43" fmla="*/ 1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5" h="345">
                  <a:moveTo>
                    <a:pt x="355" y="302"/>
                  </a:moveTo>
                  <a:lnTo>
                    <a:pt x="355" y="345"/>
                  </a:lnTo>
                  <a:lnTo>
                    <a:pt x="0" y="345"/>
                  </a:lnTo>
                  <a:lnTo>
                    <a:pt x="0" y="302"/>
                  </a:lnTo>
                  <a:lnTo>
                    <a:pt x="154" y="302"/>
                  </a:lnTo>
                  <a:lnTo>
                    <a:pt x="154" y="224"/>
                  </a:lnTo>
                  <a:lnTo>
                    <a:pt x="28" y="224"/>
                  </a:lnTo>
                  <a:lnTo>
                    <a:pt x="28" y="0"/>
                  </a:lnTo>
                  <a:lnTo>
                    <a:pt x="76" y="0"/>
                  </a:lnTo>
                  <a:lnTo>
                    <a:pt x="76" y="57"/>
                  </a:lnTo>
                  <a:lnTo>
                    <a:pt x="279" y="57"/>
                  </a:lnTo>
                  <a:lnTo>
                    <a:pt x="279" y="0"/>
                  </a:lnTo>
                  <a:lnTo>
                    <a:pt x="326" y="0"/>
                  </a:lnTo>
                  <a:lnTo>
                    <a:pt x="326" y="224"/>
                  </a:lnTo>
                  <a:lnTo>
                    <a:pt x="201" y="224"/>
                  </a:lnTo>
                  <a:lnTo>
                    <a:pt x="201" y="302"/>
                  </a:lnTo>
                  <a:lnTo>
                    <a:pt x="355" y="302"/>
                  </a:lnTo>
                  <a:close/>
                  <a:moveTo>
                    <a:pt x="279" y="181"/>
                  </a:moveTo>
                  <a:lnTo>
                    <a:pt x="279" y="100"/>
                  </a:lnTo>
                  <a:lnTo>
                    <a:pt x="76" y="100"/>
                  </a:lnTo>
                  <a:lnTo>
                    <a:pt x="76" y="181"/>
                  </a:lnTo>
                  <a:lnTo>
                    <a:pt x="279" y="181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2905" y="1983"/>
              <a:ext cx="343" cy="380"/>
            </a:xfrm>
            <a:custGeom>
              <a:avLst/>
              <a:gdLst>
                <a:gd name="T0" fmla="*/ 192 w 343"/>
                <a:gd name="T1" fmla="*/ 214 h 380"/>
                <a:gd name="T2" fmla="*/ 142 w 343"/>
                <a:gd name="T3" fmla="*/ 214 h 380"/>
                <a:gd name="T4" fmla="*/ 142 w 343"/>
                <a:gd name="T5" fmla="*/ 52 h 380"/>
                <a:gd name="T6" fmla="*/ 0 w 343"/>
                <a:gd name="T7" fmla="*/ 52 h 380"/>
                <a:gd name="T8" fmla="*/ 0 w 343"/>
                <a:gd name="T9" fmla="*/ 9 h 380"/>
                <a:gd name="T10" fmla="*/ 192 w 343"/>
                <a:gd name="T11" fmla="*/ 9 h 380"/>
                <a:gd name="T12" fmla="*/ 192 w 343"/>
                <a:gd name="T13" fmla="*/ 214 h 380"/>
                <a:gd name="T14" fmla="*/ 26 w 343"/>
                <a:gd name="T15" fmla="*/ 380 h 380"/>
                <a:gd name="T16" fmla="*/ 26 w 343"/>
                <a:gd name="T17" fmla="*/ 238 h 380"/>
                <a:gd name="T18" fmla="*/ 73 w 343"/>
                <a:gd name="T19" fmla="*/ 238 h 380"/>
                <a:gd name="T20" fmla="*/ 73 w 343"/>
                <a:gd name="T21" fmla="*/ 338 h 380"/>
                <a:gd name="T22" fmla="*/ 343 w 343"/>
                <a:gd name="T23" fmla="*/ 338 h 380"/>
                <a:gd name="T24" fmla="*/ 343 w 343"/>
                <a:gd name="T25" fmla="*/ 380 h 380"/>
                <a:gd name="T26" fmla="*/ 26 w 343"/>
                <a:gd name="T27" fmla="*/ 380 h 380"/>
                <a:gd name="T28" fmla="*/ 286 w 343"/>
                <a:gd name="T29" fmla="*/ 0 h 380"/>
                <a:gd name="T30" fmla="*/ 336 w 343"/>
                <a:gd name="T31" fmla="*/ 0 h 380"/>
                <a:gd name="T32" fmla="*/ 336 w 343"/>
                <a:gd name="T33" fmla="*/ 247 h 380"/>
                <a:gd name="T34" fmla="*/ 286 w 343"/>
                <a:gd name="T35" fmla="*/ 247 h 380"/>
                <a:gd name="T36" fmla="*/ 286 w 343"/>
                <a:gd name="T37" fmla="*/ 133 h 380"/>
                <a:gd name="T38" fmla="*/ 225 w 343"/>
                <a:gd name="T39" fmla="*/ 133 h 380"/>
                <a:gd name="T40" fmla="*/ 225 w 343"/>
                <a:gd name="T41" fmla="*/ 92 h 380"/>
                <a:gd name="T42" fmla="*/ 286 w 343"/>
                <a:gd name="T43" fmla="*/ 92 h 380"/>
                <a:gd name="T44" fmla="*/ 286 w 343"/>
                <a:gd name="T45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3" h="380">
                  <a:moveTo>
                    <a:pt x="192" y="214"/>
                  </a:moveTo>
                  <a:lnTo>
                    <a:pt x="142" y="214"/>
                  </a:lnTo>
                  <a:lnTo>
                    <a:pt x="142" y="52"/>
                  </a:lnTo>
                  <a:lnTo>
                    <a:pt x="0" y="52"/>
                  </a:lnTo>
                  <a:lnTo>
                    <a:pt x="0" y="9"/>
                  </a:lnTo>
                  <a:lnTo>
                    <a:pt x="192" y="9"/>
                  </a:lnTo>
                  <a:lnTo>
                    <a:pt x="192" y="214"/>
                  </a:lnTo>
                  <a:close/>
                  <a:moveTo>
                    <a:pt x="26" y="380"/>
                  </a:moveTo>
                  <a:lnTo>
                    <a:pt x="26" y="238"/>
                  </a:lnTo>
                  <a:lnTo>
                    <a:pt x="73" y="238"/>
                  </a:lnTo>
                  <a:lnTo>
                    <a:pt x="73" y="338"/>
                  </a:lnTo>
                  <a:lnTo>
                    <a:pt x="343" y="338"/>
                  </a:lnTo>
                  <a:lnTo>
                    <a:pt x="343" y="380"/>
                  </a:lnTo>
                  <a:lnTo>
                    <a:pt x="26" y="380"/>
                  </a:lnTo>
                  <a:close/>
                  <a:moveTo>
                    <a:pt x="286" y="0"/>
                  </a:moveTo>
                  <a:lnTo>
                    <a:pt x="336" y="0"/>
                  </a:lnTo>
                  <a:lnTo>
                    <a:pt x="336" y="247"/>
                  </a:lnTo>
                  <a:lnTo>
                    <a:pt x="286" y="247"/>
                  </a:lnTo>
                  <a:lnTo>
                    <a:pt x="286" y="133"/>
                  </a:lnTo>
                  <a:lnTo>
                    <a:pt x="225" y="133"/>
                  </a:lnTo>
                  <a:lnTo>
                    <a:pt x="225" y="92"/>
                  </a:lnTo>
                  <a:lnTo>
                    <a:pt x="286" y="9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3302" y="1987"/>
              <a:ext cx="356" cy="384"/>
            </a:xfrm>
            <a:custGeom>
              <a:avLst/>
              <a:gdLst>
                <a:gd name="T0" fmla="*/ 356 w 356"/>
                <a:gd name="T1" fmla="*/ 186 h 384"/>
                <a:gd name="T2" fmla="*/ 356 w 356"/>
                <a:gd name="T3" fmla="*/ 227 h 384"/>
                <a:gd name="T4" fmla="*/ 0 w 356"/>
                <a:gd name="T5" fmla="*/ 227 h 384"/>
                <a:gd name="T6" fmla="*/ 0 w 356"/>
                <a:gd name="T7" fmla="*/ 186 h 384"/>
                <a:gd name="T8" fmla="*/ 154 w 356"/>
                <a:gd name="T9" fmla="*/ 186 h 384"/>
                <a:gd name="T10" fmla="*/ 154 w 356"/>
                <a:gd name="T11" fmla="*/ 150 h 384"/>
                <a:gd name="T12" fmla="*/ 29 w 356"/>
                <a:gd name="T13" fmla="*/ 150 h 384"/>
                <a:gd name="T14" fmla="*/ 29 w 356"/>
                <a:gd name="T15" fmla="*/ 0 h 384"/>
                <a:gd name="T16" fmla="*/ 76 w 356"/>
                <a:gd name="T17" fmla="*/ 0 h 384"/>
                <a:gd name="T18" fmla="*/ 76 w 356"/>
                <a:gd name="T19" fmla="*/ 36 h 384"/>
                <a:gd name="T20" fmla="*/ 280 w 356"/>
                <a:gd name="T21" fmla="*/ 36 h 384"/>
                <a:gd name="T22" fmla="*/ 280 w 356"/>
                <a:gd name="T23" fmla="*/ 0 h 384"/>
                <a:gd name="T24" fmla="*/ 327 w 356"/>
                <a:gd name="T25" fmla="*/ 0 h 384"/>
                <a:gd name="T26" fmla="*/ 327 w 356"/>
                <a:gd name="T27" fmla="*/ 150 h 384"/>
                <a:gd name="T28" fmla="*/ 202 w 356"/>
                <a:gd name="T29" fmla="*/ 150 h 384"/>
                <a:gd name="T30" fmla="*/ 202 w 356"/>
                <a:gd name="T31" fmla="*/ 186 h 384"/>
                <a:gd name="T32" fmla="*/ 356 w 356"/>
                <a:gd name="T33" fmla="*/ 186 h 384"/>
                <a:gd name="T34" fmla="*/ 327 w 356"/>
                <a:gd name="T35" fmla="*/ 260 h 384"/>
                <a:gd name="T36" fmla="*/ 327 w 356"/>
                <a:gd name="T37" fmla="*/ 384 h 384"/>
                <a:gd name="T38" fmla="*/ 280 w 356"/>
                <a:gd name="T39" fmla="*/ 384 h 384"/>
                <a:gd name="T40" fmla="*/ 280 w 356"/>
                <a:gd name="T41" fmla="*/ 300 h 384"/>
                <a:gd name="T42" fmla="*/ 19 w 356"/>
                <a:gd name="T43" fmla="*/ 300 h 384"/>
                <a:gd name="T44" fmla="*/ 19 w 356"/>
                <a:gd name="T45" fmla="*/ 260 h 384"/>
                <a:gd name="T46" fmla="*/ 327 w 356"/>
                <a:gd name="T47" fmla="*/ 260 h 384"/>
                <a:gd name="T48" fmla="*/ 280 w 356"/>
                <a:gd name="T49" fmla="*/ 77 h 384"/>
                <a:gd name="T50" fmla="*/ 76 w 356"/>
                <a:gd name="T51" fmla="*/ 77 h 384"/>
                <a:gd name="T52" fmla="*/ 76 w 356"/>
                <a:gd name="T53" fmla="*/ 110 h 384"/>
                <a:gd name="T54" fmla="*/ 280 w 356"/>
                <a:gd name="T55" fmla="*/ 110 h 384"/>
                <a:gd name="T56" fmla="*/ 280 w 356"/>
                <a:gd name="T57" fmla="*/ 7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6" h="384">
                  <a:moveTo>
                    <a:pt x="356" y="186"/>
                  </a:moveTo>
                  <a:lnTo>
                    <a:pt x="356" y="227"/>
                  </a:lnTo>
                  <a:lnTo>
                    <a:pt x="0" y="227"/>
                  </a:lnTo>
                  <a:lnTo>
                    <a:pt x="0" y="186"/>
                  </a:lnTo>
                  <a:lnTo>
                    <a:pt x="154" y="186"/>
                  </a:lnTo>
                  <a:lnTo>
                    <a:pt x="154" y="150"/>
                  </a:lnTo>
                  <a:lnTo>
                    <a:pt x="29" y="150"/>
                  </a:lnTo>
                  <a:lnTo>
                    <a:pt x="29" y="0"/>
                  </a:lnTo>
                  <a:lnTo>
                    <a:pt x="76" y="0"/>
                  </a:lnTo>
                  <a:lnTo>
                    <a:pt x="76" y="36"/>
                  </a:lnTo>
                  <a:lnTo>
                    <a:pt x="280" y="36"/>
                  </a:lnTo>
                  <a:lnTo>
                    <a:pt x="280" y="0"/>
                  </a:lnTo>
                  <a:lnTo>
                    <a:pt x="327" y="0"/>
                  </a:lnTo>
                  <a:lnTo>
                    <a:pt x="327" y="150"/>
                  </a:lnTo>
                  <a:lnTo>
                    <a:pt x="202" y="150"/>
                  </a:lnTo>
                  <a:lnTo>
                    <a:pt x="202" y="186"/>
                  </a:lnTo>
                  <a:lnTo>
                    <a:pt x="356" y="186"/>
                  </a:lnTo>
                  <a:close/>
                  <a:moveTo>
                    <a:pt x="327" y="260"/>
                  </a:moveTo>
                  <a:lnTo>
                    <a:pt x="327" y="384"/>
                  </a:lnTo>
                  <a:lnTo>
                    <a:pt x="280" y="384"/>
                  </a:lnTo>
                  <a:lnTo>
                    <a:pt x="280" y="300"/>
                  </a:lnTo>
                  <a:lnTo>
                    <a:pt x="19" y="300"/>
                  </a:lnTo>
                  <a:lnTo>
                    <a:pt x="19" y="260"/>
                  </a:lnTo>
                  <a:lnTo>
                    <a:pt x="327" y="260"/>
                  </a:lnTo>
                  <a:close/>
                  <a:moveTo>
                    <a:pt x="280" y="77"/>
                  </a:moveTo>
                  <a:lnTo>
                    <a:pt x="76" y="77"/>
                  </a:lnTo>
                  <a:lnTo>
                    <a:pt x="76" y="110"/>
                  </a:lnTo>
                  <a:lnTo>
                    <a:pt x="280" y="110"/>
                  </a:lnTo>
                  <a:lnTo>
                    <a:pt x="280" y="77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3698" y="1983"/>
              <a:ext cx="343" cy="388"/>
            </a:xfrm>
            <a:custGeom>
              <a:avLst/>
              <a:gdLst>
                <a:gd name="T0" fmla="*/ 9 w 343"/>
                <a:gd name="T1" fmla="*/ 66 h 388"/>
                <a:gd name="T2" fmla="*/ 9 w 343"/>
                <a:gd name="T3" fmla="*/ 23 h 388"/>
                <a:gd name="T4" fmla="*/ 239 w 343"/>
                <a:gd name="T5" fmla="*/ 23 h 388"/>
                <a:gd name="T6" fmla="*/ 239 w 343"/>
                <a:gd name="T7" fmla="*/ 66 h 388"/>
                <a:gd name="T8" fmla="*/ 142 w 343"/>
                <a:gd name="T9" fmla="*/ 66 h 388"/>
                <a:gd name="T10" fmla="*/ 251 w 343"/>
                <a:gd name="T11" fmla="*/ 319 h 388"/>
                <a:gd name="T12" fmla="*/ 208 w 343"/>
                <a:gd name="T13" fmla="*/ 338 h 388"/>
                <a:gd name="T14" fmla="*/ 125 w 343"/>
                <a:gd name="T15" fmla="*/ 138 h 388"/>
                <a:gd name="T16" fmla="*/ 42 w 343"/>
                <a:gd name="T17" fmla="*/ 340 h 388"/>
                <a:gd name="T18" fmla="*/ 0 w 343"/>
                <a:gd name="T19" fmla="*/ 323 h 388"/>
                <a:gd name="T20" fmla="*/ 106 w 343"/>
                <a:gd name="T21" fmla="*/ 66 h 388"/>
                <a:gd name="T22" fmla="*/ 9 w 343"/>
                <a:gd name="T23" fmla="*/ 66 h 388"/>
                <a:gd name="T24" fmla="*/ 296 w 343"/>
                <a:gd name="T25" fmla="*/ 0 h 388"/>
                <a:gd name="T26" fmla="*/ 343 w 343"/>
                <a:gd name="T27" fmla="*/ 0 h 388"/>
                <a:gd name="T28" fmla="*/ 343 w 343"/>
                <a:gd name="T29" fmla="*/ 388 h 388"/>
                <a:gd name="T30" fmla="*/ 296 w 343"/>
                <a:gd name="T31" fmla="*/ 388 h 388"/>
                <a:gd name="T32" fmla="*/ 296 w 343"/>
                <a:gd name="T33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3" h="388">
                  <a:moveTo>
                    <a:pt x="9" y="66"/>
                  </a:moveTo>
                  <a:lnTo>
                    <a:pt x="9" y="23"/>
                  </a:lnTo>
                  <a:lnTo>
                    <a:pt x="239" y="23"/>
                  </a:lnTo>
                  <a:lnTo>
                    <a:pt x="239" y="66"/>
                  </a:lnTo>
                  <a:lnTo>
                    <a:pt x="142" y="66"/>
                  </a:lnTo>
                  <a:lnTo>
                    <a:pt x="251" y="319"/>
                  </a:lnTo>
                  <a:lnTo>
                    <a:pt x="208" y="338"/>
                  </a:lnTo>
                  <a:lnTo>
                    <a:pt x="125" y="138"/>
                  </a:lnTo>
                  <a:lnTo>
                    <a:pt x="42" y="340"/>
                  </a:lnTo>
                  <a:lnTo>
                    <a:pt x="0" y="323"/>
                  </a:lnTo>
                  <a:lnTo>
                    <a:pt x="106" y="66"/>
                  </a:lnTo>
                  <a:lnTo>
                    <a:pt x="9" y="66"/>
                  </a:lnTo>
                  <a:close/>
                  <a:moveTo>
                    <a:pt x="296" y="0"/>
                  </a:moveTo>
                  <a:lnTo>
                    <a:pt x="343" y="0"/>
                  </a:lnTo>
                  <a:lnTo>
                    <a:pt x="343" y="388"/>
                  </a:lnTo>
                  <a:lnTo>
                    <a:pt x="296" y="388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098" y="1987"/>
              <a:ext cx="357" cy="384"/>
            </a:xfrm>
            <a:custGeom>
              <a:avLst/>
              <a:gdLst>
                <a:gd name="T0" fmla="*/ 0 w 357"/>
                <a:gd name="T1" fmla="*/ 241 h 384"/>
                <a:gd name="T2" fmla="*/ 357 w 357"/>
                <a:gd name="T3" fmla="*/ 241 h 384"/>
                <a:gd name="T4" fmla="*/ 357 w 357"/>
                <a:gd name="T5" fmla="*/ 284 h 384"/>
                <a:gd name="T6" fmla="*/ 203 w 357"/>
                <a:gd name="T7" fmla="*/ 284 h 384"/>
                <a:gd name="T8" fmla="*/ 203 w 357"/>
                <a:gd name="T9" fmla="*/ 384 h 384"/>
                <a:gd name="T10" fmla="*/ 154 w 357"/>
                <a:gd name="T11" fmla="*/ 384 h 384"/>
                <a:gd name="T12" fmla="*/ 154 w 357"/>
                <a:gd name="T13" fmla="*/ 284 h 384"/>
                <a:gd name="T14" fmla="*/ 0 w 357"/>
                <a:gd name="T15" fmla="*/ 284 h 384"/>
                <a:gd name="T16" fmla="*/ 0 w 357"/>
                <a:gd name="T17" fmla="*/ 241 h 384"/>
                <a:gd name="T18" fmla="*/ 76 w 357"/>
                <a:gd name="T19" fmla="*/ 50 h 384"/>
                <a:gd name="T20" fmla="*/ 279 w 357"/>
                <a:gd name="T21" fmla="*/ 50 h 384"/>
                <a:gd name="T22" fmla="*/ 279 w 357"/>
                <a:gd name="T23" fmla="*/ 0 h 384"/>
                <a:gd name="T24" fmla="*/ 329 w 357"/>
                <a:gd name="T25" fmla="*/ 0 h 384"/>
                <a:gd name="T26" fmla="*/ 329 w 357"/>
                <a:gd name="T27" fmla="*/ 188 h 384"/>
                <a:gd name="T28" fmla="*/ 28 w 357"/>
                <a:gd name="T29" fmla="*/ 188 h 384"/>
                <a:gd name="T30" fmla="*/ 28 w 357"/>
                <a:gd name="T31" fmla="*/ 0 h 384"/>
                <a:gd name="T32" fmla="*/ 76 w 357"/>
                <a:gd name="T33" fmla="*/ 0 h 384"/>
                <a:gd name="T34" fmla="*/ 76 w 357"/>
                <a:gd name="T35" fmla="*/ 50 h 384"/>
                <a:gd name="T36" fmla="*/ 279 w 357"/>
                <a:gd name="T37" fmla="*/ 91 h 384"/>
                <a:gd name="T38" fmla="*/ 76 w 357"/>
                <a:gd name="T39" fmla="*/ 91 h 384"/>
                <a:gd name="T40" fmla="*/ 76 w 357"/>
                <a:gd name="T41" fmla="*/ 146 h 384"/>
                <a:gd name="T42" fmla="*/ 279 w 357"/>
                <a:gd name="T43" fmla="*/ 146 h 384"/>
                <a:gd name="T44" fmla="*/ 279 w 357"/>
                <a:gd name="T45" fmla="*/ 9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7" h="384">
                  <a:moveTo>
                    <a:pt x="0" y="241"/>
                  </a:moveTo>
                  <a:lnTo>
                    <a:pt x="357" y="241"/>
                  </a:lnTo>
                  <a:lnTo>
                    <a:pt x="357" y="284"/>
                  </a:lnTo>
                  <a:lnTo>
                    <a:pt x="203" y="284"/>
                  </a:lnTo>
                  <a:lnTo>
                    <a:pt x="203" y="384"/>
                  </a:lnTo>
                  <a:lnTo>
                    <a:pt x="154" y="384"/>
                  </a:lnTo>
                  <a:lnTo>
                    <a:pt x="154" y="284"/>
                  </a:lnTo>
                  <a:lnTo>
                    <a:pt x="0" y="284"/>
                  </a:lnTo>
                  <a:lnTo>
                    <a:pt x="0" y="241"/>
                  </a:lnTo>
                  <a:close/>
                  <a:moveTo>
                    <a:pt x="76" y="50"/>
                  </a:moveTo>
                  <a:lnTo>
                    <a:pt x="279" y="50"/>
                  </a:lnTo>
                  <a:lnTo>
                    <a:pt x="279" y="0"/>
                  </a:lnTo>
                  <a:lnTo>
                    <a:pt x="329" y="0"/>
                  </a:lnTo>
                  <a:lnTo>
                    <a:pt x="329" y="188"/>
                  </a:lnTo>
                  <a:lnTo>
                    <a:pt x="28" y="188"/>
                  </a:lnTo>
                  <a:lnTo>
                    <a:pt x="28" y="0"/>
                  </a:lnTo>
                  <a:lnTo>
                    <a:pt x="76" y="0"/>
                  </a:lnTo>
                  <a:lnTo>
                    <a:pt x="76" y="50"/>
                  </a:lnTo>
                  <a:close/>
                  <a:moveTo>
                    <a:pt x="279" y="91"/>
                  </a:moveTo>
                  <a:lnTo>
                    <a:pt x="76" y="91"/>
                  </a:lnTo>
                  <a:lnTo>
                    <a:pt x="76" y="146"/>
                  </a:lnTo>
                  <a:lnTo>
                    <a:pt x="279" y="146"/>
                  </a:lnTo>
                  <a:lnTo>
                    <a:pt x="279" y="91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307" y="1687"/>
              <a:ext cx="942" cy="934"/>
            </a:xfrm>
            <a:custGeom>
              <a:avLst/>
              <a:gdLst>
                <a:gd name="T0" fmla="*/ 306 w 398"/>
                <a:gd name="T1" fmla="*/ 190 h 392"/>
                <a:gd name="T2" fmla="*/ 204 w 398"/>
                <a:gd name="T3" fmla="*/ 211 h 392"/>
                <a:gd name="T4" fmla="*/ 144 w 398"/>
                <a:gd name="T5" fmla="*/ 244 h 392"/>
                <a:gd name="T6" fmla="*/ 75 w 398"/>
                <a:gd name="T7" fmla="*/ 191 h 392"/>
                <a:gd name="T8" fmla="*/ 75 w 398"/>
                <a:gd name="T9" fmla="*/ 191 h 392"/>
                <a:gd name="T10" fmla="*/ 75 w 398"/>
                <a:gd name="T11" fmla="*/ 191 h 392"/>
                <a:gd name="T12" fmla="*/ 74 w 398"/>
                <a:gd name="T13" fmla="*/ 190 h 392"/>
                <a:gd name="T14" fmla="*/ 71 w 398"/>
                <a:gd name="T15" fmla="*/ 161 h 392"/>
                <a:gd name="T16" fmla="*/ 231 w 398"/>
                <a:gd name="T17" fmla="*/ 26 h 392"/>
                <a:gd name="T18" fmla="*/ 398 w 398"/>
                <a:gd name="T19" fmla="*/ 141 h 392"/>
                <a:gd name="T20" fmla="*/ 398 w 398"/>
                <a:gd name="T21" fmla="*/ 139 h 392"/>
                <a:gd name="T22" fmla="*/ 204 w 398"/>
                <a:gd name="T23" fmla="*/ 0 h 392"/>
                <a:gd name="T24" fmla="*/ 0 w 398"/>
                <a:gd name="T25" fmla="*/ 205 h 392"/>
                <a:gd name="T26" fmla="*/ 174 w 398"/>
                <a:gd name="T27" fmla="*/ 392 h 392"/>
                <a:gd name="T28" fmla="*/ 333 w 398"/>
                <a:gd name="T29" fmla="*/ 285 h 392"/>
                <a:gd name="T30" fmla="*/ 306 w 398"/>
                <a:gd name="T31" fmla="*/ 19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8" h="392">
                  <a:moveTo>
                    <a:pt x="306" y="190"/>
                  </a:moveTo>
                  <a:cubicBezTo>
                    <a:pt x="272" y="166"/>
                    <a:pt x="228" y="176"/>
                    <a:pt x="204" y="211"/>
                  </a:cubicBezTo>
                  <a:cubicBezTo>
                    <a:pt x="185" y="241"/>
                    <a:pt x="156" y="244"/>
                    <a:pt x="144" y="244"/>
                  </a:cubicBezTo>
                  <a:cubicBezTo>
                    <a:pt x="108" y="244"/>
                    <a:pt x="82" y="218"/>
                    <a:pt x="75" y="191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75" y="190"/>
                    <a:pt x="75" y="190"/>
                    <a:pt x="74" y="190"/>
                  </a:cubicBezTo>
                  <a:cubicBezTo>
                    <a:pt x="72" y="179"/>
                    <a:pt x="71" y="173"/>
                    <a:pt x="71" y="161"/>
                  </a:cubicBezTo>
                  <a:cubicBezTo>
                    <a:pt x="71" y="97"/>
                    <a:pt x="137" y="26"/>
                    <a:pt x="231" y="26"/>
                  </a:cubicBezTo>
                  <a:cubicBezTo>
                    <a:pt x="329" y="26"/>
                    <a:pt x="384" y="100"/>
                    <a:pt x="398" y="141"/>
                  </a:cubicBezTo>
                  <a:cubicBezTo>
                    <a:pt x="398" y="140"/>
                    <a:pt x="398" y="139"/>
                    <a:pt x="398" y="139"/>
                  </a:cubicBezTo>
                  <a:cubicBezTo>
                    <a:pt x="370" y="58"/>
                    <a:pt x="294" y="0"/>
                    <a:pt x="204" y="0"/>
                  </a:cubicBezTo>
                  <a:cubicBezTo>
                    <a:pt x="91" y="0"/>
                    <a:pt x="0" y="92"/>
                    <a:pt x="0" y="205"/>
                  </a:cubicBezTo>
                  <a:cubicBezTo>
                    <a:pt x="0" y="306"/>
                    <a:pt x="73" y="392"/>
                    <a:pt x="174" y="392"/>
                  </a:cubicBezTo>
                  <a:cubicBezTo>
                    <a:pt x="254" y="392"/>
                    <a:pt x="308" y="347"/>
                    <a:pt x="333" y="285"/>
                  </a:cubicBezTo>
                  <a:cubicBezTo>
                    <a:pt x="347" y="251"/>
                    <a:pt x="337" y="211"/>
                    <a:pt x="306" y="190"/>
                  </a:cubicBezTo>
                  <a:close/>
                </a:path>
              </a:pathLst>
            </a:custGeom>
            <a:solidFill>
              <a:srgbClr val="003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475" y="1749"/>
              <a:ext cx="800" cy="883"/>
            </a:xfrm>
            <a:custGeom>
              <a:avLst/>
              <a:gdLst>
                <a:gd name="T0" fmla="*/ 329 w 338"/>
                <a:gd name="T1" fmla="*/ 119 h 371"/>
                <a:gd name="T2" fmla="*/ 160 w 338"/>
                <a:gd name="T3" fmla="*/ 0 h 371"/>
                <a:gd name="T4" fmla="*/ 0 w 338"/>
                <a:gd name="T5" fmla="*/ 135 h 371"/>
                <a:gd name="T6" fmla="*/ 3 w 338"/>
                <a:gd name="T7" fmla="*/ 164 h 371"/>
                <a:gd name="T8" fmla="*/ 2 w 338"/>
                <a:gd name="T9" fmla="*/ 149 h 371"/>
                <a:gd name="T10" fmla="*/ 137 w 338"/>
                <a:gd name="T11" fmla="*/ 36 h 371"/>
                <a:gd name="T12" fmla="*/ 306 w 338"/>
                <a:gd name="T13" fmla="*/ 205 h 371"/>
                <a:gd name="T14" fmla="*/ 203 w 338"/>
                <a:gd name="T15" fmla="*/ 371 h 371"/>
                <a:gd name="T16" fmla="*/ 203 w 338"/>
                <a:gd name="T17" fmla="*/ 371 h 371"/>
                <a:gd name="T18" fmla="*/ 338 w 338"/>
                <a:gd name="T19" fmla="*/ 179 h 371"/>
                <a:gd name="T20" fmla="*/ 329 w 338"/>
                <a:gd name="T21" fmla="*/ 119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" h="371">
                  <a:moveTo>
                    <a:pt x="329" y="119"/>
                  </a:moveTo>
                  <a:cubicBezTo>
                    <a:pt x="317" y="79"/>
                    <a:pt x="261" y="0"/>
                    <a:pt x="160" y="0"/>
                  </a:cubicBezTo>
                  <a:cubicBezTo>
                    <a:pt x="66" y="0"/>
                    <a:pt x="0" y="71"/>
                    <a:pt x="0" y="135"/>
                  </a:cubicBezTo>
                  <a:cubicBezTo>
                    <a:pt x="0" y="147"/>
                    <a:pt x="1" y="153"/>
                    <a:pt x="3" y="164"/>
                  </a:cubicBezTo>
                  <a:cubicBezTo>
                    <a:pt x="2" y="159"/>
                    <a:pt x="2" y="154"/>
                    <a:pt x="2" y="149"/>
                  </a:cubicBezTo>
                  <a:cubicBezTo>
                    <a:pt x="2" y="82"/>
                    <a:pt x="69" y="36"/>
                    <a:pt x="137" y="36"/>
                  </a:cubicBezTo>
                  <a:cubicBezTo>
                    <a:pt x="230" y="36"/>
                    <a:pt x="306" y="112"/>
                    <a:pt x="306" y="205"/>
                  </a:cubicBezTo>
                  <a:cubicBezTo>
                    <a:pt x="306" y="278"/>
                    <a:pt x="264" y="341"/>
                    <a:pt x="203" y="371"/>
                  </a:cubicBezTo>
                  <a:cubicBezTo>
                    <a:pt x="203" y="371"/>
                    <a:pt x="203" y="371"/>
                    <a:pt x="203" y="371"/>
                  </a:cubicBezTo>
                  <a:cubicBezTo>
                    <a:pt x="282" y="343"/>
                    <a:pt x="338" y="267"/>
                    <a:pt x="338" y="179"/>
                  </a:cubicBezTo>
                  <a:cubicBezTo>
                    <a:pt x="338" y="158"/>
                    <a:pt x="335" y="139"/>
                    <a:pt x="329" y="119"/>
                  </a:cubicBezTo>
                  <a:close/>
                </a:path>
              </a:pathLst>
            </a:custGeom>
            <a:solidFill>
              <a:srgbClr val="E40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720" y="6427154"/>
            <a:ext cx="1026870" cy="27422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26" y="6416683"/>
            <a:ext cx="1436422" cy="3227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09670" y="1842117"/>
            <a:ext cx="50744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2016</a:t>
            </a:r>
          </a:p>
          <a:p>
            <a:pPr algn="ctr"/>
            <a:r>
              <a:rPr lang="ko-KR" altLang="en-US" sz="54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국가암등록통계</a:t>
            </a:r>
            <a:endParaRPr lang="ko-KR" altLang="en-US" sz="5400" b="1" spc="-15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="" xmlns:a16="http://schemas.microsoft.com/office/drawing/2014/main" id="{F020AF0F-98B5-CB42-87A6-5245F4F817F4}"/>
              </a:ext>
            </a:extLst>
          </p:cNvPr>
          <p:cNvSpPr/>
          <p:nvPr/>
        </p:nvSpPr>
        <p:spPr>
          <a:xfrm>
            <a:off x="2686464" y="4490122"/>
            <a:ext cx="398564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latinLnBrk="0"/>
            <a:r>
              <a:rPr lang="en-US" altLang="ko-KR" sz="2000" b="1" dirty="0" smtClean="0">
                <a:latin typeface="나눔스퀘어 Light" panose="020B0600000101010101" pitchFamily="50" charset="-127"/>
                <a:ea typeface="나눔스퀘어 Light" panose="020B0600000101010101" pitchFamily="50" charset="-127"/>
                <a:cs typeface="NanumSquare" charset="-127"/>
              </a:rPr>
              <a:t>2018. 12.  27.</a:t>
            </a:r>
          </a:p>
          <a:p>
            <a:pPr algn="ctr" defTabSz="457200" latinLnBrk="0"/>
            <a:r>
              <a:rPr lang="ko-KR" altLang="en-US" sz="2000" b="1" dirty="0" smtClean="0">
                <a:latin typeface="나눔스퀘어 Light" panose="020B0600000101010101" pitchFamily="50" charset="-127"/>
                <a:ea typeface="나눔스퀘어 Light" panose="020B0600000101010101" pitchFamily="50" charset="-127"/>
                <a:cs typeface="NanumSquare" charset="-127"/>
              </a:rPr>
              <a:t>중앙암등록본</a:t>
            </a:r>
            <a:r>
              <a:rPr lang="ko-KR" altLang="en-US" sz="2000" b="1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NanumSquare" charset="-127"/>
              </a:rPr>
              <a:t>부</a:t>
            </a:r>
            <a:endParaRPr lang="en-US" altLang="ko-KR" sz="2000" b="1" dirty="0">
              <a:latin typeface="나눔스퀘어 Light" panose="020B0600000101010101" pitchFamily="50" charset="-127"/>
              <a:ea typeface="나눔스퀘어 Light" panose="020B0600000101010101" pitchFamily="50" charset="-127"/>
              <a:cs typeface="NanumSquare" charset="-127"/>
            </a:endParaRPr>
          </a:p>
          <a:p>
            <a:pPr algn="ctr" defTabSz="457200" latinLnBrk="0"/>
            <a:r>
              <a:rPr lang="ko-KR" altLang="en-US" sz="2000" b="1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NanumSquare" charset="-127"/>
              </a:rPr>
              <a:t> </a:t>
            </a:r>
            <a:endParaRPr lang="en-US" altLang="ko-KR" sz="2000" b="1" dirty="0">
              <a:latin typeface="나눔스퀘어 Light" panose="020B0600000101010101" pitchFamily="50" charset="-127"/>
              <a:ea typeface="나눔스퀘어 Light" panose="020B0600000101010101" pitchFamily="50" charset="-127"/>
              <a:cs typeface="NanumSquare" charset="-127"/>
            </a:endParaRPr>
          </a:p>
          <a:p>
            <a:pPr algn="ctr" defTabSz="457200" latinLnBrk="0"/>
            <a:r>
              <a:rPr lang="en-US" altLang="ko-KR" sz="2000" b="1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NanumSquare" charset="-127"/>
              </a:rPr>
              <a:t/>
            </a:r>
            <a:br>
              <a:rPr lang="en-US" altLang="ko-KR" sz="2000" b="1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NanumSquare" charset="-127"/>
              </a:rPr>
            </a:br>
            <a:endParaRPr lang="ko-KR" altLang="en-US" sz="2000" b="1" dirty="0">
              <a:latin typeface="나눔스퀘어 Light" panose="020B0600000101010101" pitchFamily="50" charset="-127"/>
              <a:ea typeface="나눔스퀘어 Light" panose="020B0600000101010101" pitchFamily="50" charset="-127"/>
              <a:cs typeface="NanumSquare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729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947839" y="626071"/>
            <a:ext cx="3248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연령표준화발생률 추이</a:t>
            </a:r>
            <a:b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</a:br>
            <a:r>
              <a:rPr lang="ko-KR" altLang="en-US" sz="16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갑상선암 제외한 모든 암</a:t>
            </a:r>
            <a:r>
              <a:rPr lang="en-US" altLang="ko-KR" sz="16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, 1999-2016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99" y="1684886"/>
            <a:ext cx="8617076" cy="417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8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306478" y="626071"/>
            <a:ext cx="45310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주요 암종별 연령표준화발생률 추이</a:t>
            </a:r>
            <a:b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</a:br>
            <a:r>
              <a:rPr lang="ko-KR" altLang="en-US" sz="16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남녀 전체</a:t>
            </a:r>
            <a:r>
              <a:rPr lang="en-US" altLang="ko-KR" sz="16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, 1999-2016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77" y="1679012"/>
            <a:ext cx="8575588" cy="416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0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306478" y="626071"/>
            <a:ext cx="45310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주요 암종별 연령표준화발생률 추이</a:t>
            </a:r>
            <a:b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</a:br>
            <a:r>
              <a:rPr lang="ko-KR" altLang="en-US" sz="16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남자</a:t>
            </a:r>
            <a:r>
              <a:rPr lang="en-US" altLang="ko-KR" sz="16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, 1999-2016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41" y="1745287"/>
            <a:ext cx="8512815" cy="407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3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306478" y="626071"/>
            <a:ext cx="45310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주요 암종별 연령표준화발생률 추이</a:t>
            </a:r>
            <a:b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</a:br>
            <a:r>
              <a:rPr lang="ko-KR" altLang="en-US" sz="16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여자</a:t>
            </a:r>
            <a:r>
              <a:rPr lang="en-US" altLang="ko-KR" sz="16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en-US" altLang="ko-KR" sz="16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1999-2016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92" y="1744915"/>
            <a:ext cx="8487585" cy="41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2408269" y="626071"/>
            <a:ext cx="4327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기대수명까지 생존 시 암발생 확률</a:t>
            </a:r>
            <a:endParaRPr lang="en-US" altLang="ko-KR" sz="2400" spc="-4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en-US" altLang="ko-KR" sz="16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2016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97" y="1765654"/>
            <a:ext cx="7723746" cy="487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3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3185532" y="626071"/>
            <a:ext cx="2772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암발생률 국제 비교</a:t>
            </a:r>
            <a:r>
              <a:rPr lang="en-US" altLang="ko-KR" sz="2400" spc="-40" baseline="30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1) </a:t>
            </a:r>
            <a:endParaRPr lang="en-US" altLang="ko-KR" sz="1600" spc="-40" baseline="3000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21" y="1442367"/>
            <a:ext cx="8005920" cy="473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2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36402" y="626071"/>
            <a:ext cx="5071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암발생률 국제 비교</a:t>
            </a:r>
            <a:endParaRPr lang="en-US" altLang="ko-KR" sz="24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ko-KR" altLang="en-US" sz="16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남자</a:t>
            </a:r>
            <a:endParaRPr lang="en-US" altLang="ko-KR" sz="16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38" y="1514688"/>
            <a:ext cx="8633943" cy="458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2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36402" y="626071"/>
            <a:ext cx="5071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암발생률 국제 비교</a:t>
            </a:r>
            <a:endParaRPr lang="en-US" altLang="ko-KR" sz="24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ko-KR" altLang="en-US" sz="16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여자</a:t>
            </a:r>
            <a:endParaRPr lang="en-US" altLang="ko-KR" sz="16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Text Box 84"/>
          <p:cNvSpPr txBox="1">
            <a:spLocks noChangeArrowheads="1"/>
          </p:cNvSpPr>
          <p:nvPr/>
        </p:nvSpPr>
        <p:spPr bwMode="auto">
          <a:xfrm>
            <a:off x="7578249" y="1676769"/>
            <a:ext cx="118161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ko-KR" sz="9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sz="9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단위</a:t>
            </a:r>
            <a:r>
              <a:rPr lang="en-US" altLang="ko-KR" sz="9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</a:t>
            </a:r>
            <a:r>
              <a:rPr lang="ko-KR" altLang="en-US" sz="9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명</a:t>
            </a:r>
            <a:r>
              <a:rPr lang="en-US" altLang="ko-KR" sz="9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/10</a:t>
            </a:r>
            <a:r>
              <a:rPr lang="ko-KR" altLang="en-US" sz="9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만 명</a:t>
            </a:r>
            <a:r>
              <a:rPr lang="en-US" altLang="ko-KR" sz="9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  <a:endParaRPr lang="en-US" altLang="ko-KR" sz="900" spc="-4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52" y="1676769"/>
            <a:ext cx="8424504" cy="444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994" y="197682"/>
            <a:ext cx="1704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2016</a:t>
            </a:r>
            <a:r>
              <a:rPr lang="ko-KR" altLang="en-US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년 </a:t>
            </a:r>
            <a:r>
              <a:rPr lang="ko-KR" altLang="en-US" sz="12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국가암등록통계</a:t>
            </a:r>
            <a:endParaRPr lang="ko-KR" altLang="en-US" sz="1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749050" y="6372540"/>
            <a:ext cx="1166504" cy="350174"/>
            <a:chOff x="1307" y="1687"/>
            <a:chExt cx="3148" cy="945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2512" y="1997"/>
              <a:ext cx="355" cy="345"/>
            </a:xfrm>
            <a:custGeom>
              <a:avLst/>
              <a:gdLst>
                <a:gd name="T0" fmla="*/ 355 w 355"/>
                <a:gd name="T1" fmla="*/ 302 h 345"/>
                <a:gd name="T2" fmla="*/ 355 w 355"/>
                <a:gd name="T3" fmla="*/ 345 h 345"/>
                <a:gd name="T4" fmla="*/ 0 w 355"/>
                <a:gd name="T5" fmla="*/ 345 h 345"/>
                <a:gd name="T6" fmla="*/ 0 w 355"/>
                <a:gd name="T7" fmla="*/ 302 h 345"/>
                <a:gd name="T8" fmla="*/ 154 w 355"/>
                <a:gd name="T9" fmla="*/ 302 h 345"/>
                <a:gd name="T10" fmla="*/ 154 w 355"/>
                <a:gd name="T11" fmla="*/ 224 h 345"/>
                <a:gd name="T12" fmla="*/ 28 w 355"/>
                <a:gd name="T13" fmla="*/ 224 h 345"/>
                <a:gd name="T14" fmla="*/ 28 w 355"/>
                <a:gd name="T15" fmla="*/ 0 h 345"/>
                <a:gd name="T16" fmla="*/ 76 w 355"/>
                <a:gd name="T17" fmla="*/ 0 h 345"/>
                <a:gd name="T18" fmla="*/ 76 w 355"/>
                <a:gd name="T19" fmla="*/ 57 h 345"/>
                <a:gd name="T20" fmla="*/ 279 w 355"/>
                <a:gd name="T21" fmla="*/ 57 h 345"/>
                <a:gd name="T22" fmla="*/ 279 w 355"/>
                <a:gd name="T23" fmla="*/ 0 h 345"/>
                <a:gd name="T24" fmla="*/ 326 w 355"/>
                <a:gd name="T25" fmla="*/ 0 h 345"/>
                <a:gd name="T26" fmla="*/ 326 w 355"/>
                <a:gd name="T27" fmla="*/ 224 h 345"/>
                <a:gd name="T28" fmla="*/ 201 w 355"/>
                <a:gd name="T29" fmla="*/ 224 h 345"/>
                <a:gd name="T30" fmla="*/ 201 w 355"/>
                <a:gd name="T31" fmla="*/ 302 h 345"/>
                <a:gd name="T32" fmla="*/ 355 w 355"/>
                <a:gd name="T33" fmla="*/ 302 h 345"/>
                <a:gd name="T34" fmla="*/ 279 w 355"/>
                <a:gd name="T35" fmla="*/ 181 h 345"/>
                <a:gd name="T36" fmla="*/ 279 w 355"/>
                <a:gd name="T37" fmla="*/ 100 h 345"/>
                <a:gd name="T38" fmla="*/ 76 w 355"/>
                <a:gd name="T39" fmla="*/ 100 h 345"/>
                <a:gd name="T40" fmla="*/ 76 w 355"/>
                <a:gd name="T41" fmla="*/ 181 h 345"/>
                <a:gd name="T42" fmla="*/ 279 w 355"/>
                <a:gd name="T43" fmla="*/ 1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5" h="345">
                  <a:moveTo>
                    <a:pt x="355" y="302"/>
                  </a:moveTo>
                  <a:lnTo>
                    <a:pt x="355" y="345"/>
                  </a:lnTo>
                  <a:lnTo>
                    <a:pt x="0" y="345"/>
                  </a:lnTo>
                  <a:lnTo>
                    <a:pt x="0" y="302"/>
                  </a:lnTo>
                  <a:lnTo>
                    <a:pt x="154" y="302"/>
                  </a:lnTo>
                  <a:lnTo>
                    <a:pt x="154" y="224"/>
                  </a:lnTo>
                  <a:lnTo>
                    <a:pt x="28" y="224"/>
                  </a:lnTo>
                  <a:lnTo>
                    <a:pt x="28" y="0"/>
                  </a:lnTo>
                  <a:lnTo>
                    <a:pt x="76" y="0"/>
                  </a:lnTo>
                  <a:lnTo>
                    <a:pt x="76" y="57"/>
                  </a:lnTo>
                  <a:lnTo>
                    <a:pt x="279" y="57"/>
                  </a:lnTo>
                  <a:lnTo>
                    <a:pt x="279" y="0"/>
                  </a:lnTo>
                  <a:lnTo>
                    <a:pt x="326" y="0"/>
                  </a:lnTo>
                  <a:lnTo>
                    <a:pt x="326" y="224"/>
                  </a:lnTo>
                  <a:lnTo>
                    <a:pt x="201" y="224"/>
                  </a:lnTo>
                  <a:lnTo>
                    <a:pt x="201" y="302"/>
                  </a:lnTo>
                  <a:lnTo>
                    <a:pt x="355" y="302"/>
                  </a:lnTo>
                  <a:close/>
                  <a:moveTo>
                    <a:pt x="279" y="181"/>
                  </a:moveTo>
                  <a:lnTo>
                    <a:pt x="279" y="100"/>
                  </a:lnTo>
                  <a:lnTo>
                    <a:pt x="76" y="100"/>
                  </a:lnTo>
                  <a:lnTo>
                    <a:pt x="76" y="181"/>
                  </a:lnTo>
                  <a:lnTo>
                    <a:pt x="279" y="181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905" y="1983"/>
              <a:ext cx="343" cy="380"/>
            </a:xfrm>
            <a:custGeom>
              <a:avLst/>
              <a:gdLst>
                <a:gd name="T0" fmla="*/ 192 w 343"/>
                <a:gd name="T1" fmla="*/ 214 h 380"/>
                <a:gd name="T2" fmla="*/ 142 w 343"/>
                <a:gd name="T3" fmla="*/ 214 h 380"/>
                <a:gd name="T4" fmla="*/ 142 w 343"/>
                <a:gd name="T5" fmla="*/ 52 h 380"/>
                <a:gd name="T6" fmla="*/ 0 w 343"/>
                <a:gd name="T7" fmla="*/ 52 h 380"/>
                <a:gd name="T8" fmla="*/ 0 w 343"/>
                <a:gd name="T9" fmla="*/ 9 h 380"/>
                <a:gd name="T10" fmla="*/ 192 w 343"/>
                <a:gd name="T11" fmla="*/ 9 h 380"/>
                <a:gd name="T12" fmla="*/ 192 w 343"/>
                <a:gd name="T13" fmla="*/ 214 h 380"/>
                <a:gd name="T14" fmla="*/ 26 w 343"/>
                <a:gd name="T15" fmla="*/ 380 h 380"/>
                <a:gd name="T16" fmla="*/ 26 w 343"/>
                <a:gd name="T17" fmla="*/ 238 h 380"/>
                <a:gd name="T18" fmla="*/ 73 w 343"/>
                <a:gd name="T19" fmla="*/ 238 h 380"/>
                <a:gd name="T20" fmla="*/ 73 w 343"/>
                <a:gd name="T21" fmla="*/ 338 h 380"/>
                <a:gd name="T22" fmla="*/ 343 w 343"/>
                <a:gd name="T23" fmla="*/ 338 h 380"/>
                <a:gd name="T24" fmla="*/ 343 w 343"/>
                <a:gd name="T25" fmla="*/ 380 h 380"/>
                <a:gd name="T26" fmla="*/ 26 w 343"/>
                <a:gd name="T27" fmla="*/ 380 h 380"/>
                <a:gd name="T28" fmla="*/ 286 w 343"/>
                <a:gd name="T29" fmla="*/ 0 h 380"/>
                <a:gd name="T30" fmla="*/ 336 w 343"/>
                <a:gd name="T31" fmla="*/ 0 h 380"/>
                <a:gd name="T32" fmla="*/ 336 w 343"/>
                <a:gd name="T33" fmla="*/ 247 h 380"/>
                <a:gd name="T34" fmla="*/ 286 w 343"/>
                <a:gd name="T35" fmla="*/ 247 h 380"/>
                <a:gd name="T36" fmla="*/ 286 w 343"/>
                <a:gd name="T37" fmla="*/ 133 h 380"/>
                <a:gd name="T38" fmla="*/ 225 w 343"/>
                <a:gd name="T39" fmla="*/ 133 h 380"/>
                <a:gd name="T40" fmla="*/ 225 w 343"/>
                <a:gd name="T41" fmla="*/ 92 h 380"/>
                <a:gd name="T42" fmla="*/ 286 w 343"/>
                <a:gd name="T43" fmla="*/ 92 h 380"/>
                <a:gd name="T44" fmla="*/ 286 w 343"/>
                <a:gd name="T45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3" h="380">
                  <a:moveTo>
                    <a:pt x="192" y="214"/>
                  </a:moveTo>
                  <a:lnTo>
                    <a:pt x="142" y="214"/>
                  </a:lnTo>
                  <a:lnTo>
                    <a:pt x="142" y="52"/>
                  </a:lnTo>
                  <a:lnTo>
                    <a:pt x="0" y="52"/>
                  </a:lnTo>
                  <a:lnTo>
                    <a:pt x="0" y="9"/>
                  </a:lnTo>
                  <a:lnTo>
                    <a:pt x="192" y="9"/>
                  </a:lnTo>
                  <a:lnTo>
                    <a:pt x="192" y="214"/>
                  </a:lnTo>
                  <a:close/>
                  <a:moveTo>
                    <a:pt x="26" y="380"/>
                  </a:moveTo>
                  <a:lnTo>
                    <a:pt x="26" y="238"/>
                  </a:lnTo>
                  <a:lnTo>
                    <a:pt x="73" y="238"/>
                  </a:lnTo>
                  <a:lnTo>
                    <a:pt x="73" y="338"/>
                  </a:lnTo>
                  <a:lnTo>
                    <a:pt x="343" y="338"/>
                  </a:lnTo>
                  <a:lnTo>
                    <a:pt x="343" y="380"/>
                  </a:lnTo>
                  <a:lnTo>
                    <a:pt x="26" y="380"/>
                  </a:lnTo>
                  <a:close/>
                  <a:moveTo>
                    <a:pt x="286" y="0"/>
                  </a:moveTo>
                  <a:lnTo>
                    <a:pt x="336" y="0"/>
                  </a:lnTo>
                  <a:lnTo>
                    <a:pt x="336" y="247"/>
                  </a:lnTo>
                  <a:lnTo>
                    <a:pt x="286" y="247"/>
                  </a:lnTo>
                  <a:lnTo>
                    <a:pt x="286" y="133"/>
                  </a:lnTo>
                  <a:lnTo>
                    <a:pt x="225" y="133"/>
                  </a:lnTo>
                  <a:lnTo>
                    <a:pt x="225" y="92"/>
                  </a:lnTo>
                  <a:lnTo>
                    <a:pt x="286" y="9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3302" y="1987"/>
              <a:ext cx="356" cy="384"/>
            </a:xfrm>
            <a:custGeom>
              <a:avLst/>
              <a:gdLst>
                <a:gd name="T0" fmla="*/ 356 w 356"/>
                <a:gd name="T1" fmla="*/ 186 h 384"/>
                <a:gd name="T2" fmla="*/ 356 w 356"/>
                <a:gd name="T3" fmla="*/ 227 h 384"/>
                <a:gd name="T4" fmla="*/ 0 w 356"/>
                <a:gd name="T5" fmla="*/ 227 h 384"/>
                <a:gd name="T6" fmla="*/ 0 w 356"/>
                <a:gd name="T7" fmla="*/ 186 h 384"/>
                <a:gd name="T8" fmla="*/ 154 w 356"/>
                <a:gd name="T9" fmla="*/ 186 h 384"/>
                <a:gd name="T10" fmla="*/ 154 w 356"/>
                <a:gd name="T11" fmla="*/ 150 h 384"/>
                <a:gd name="T12" fmla="*/ 29 w 356"/>
                <a:gd name="T13" fmla="*/ 150 h 384"/>
                <a:gd name="T14" fmla="*/ 29 w 356"/>
                <a:gd name="T15" fmla="*/ 0 h 384"/>
                <a:gd name="T16" fmla="*/ 76 w 356"/>
                <a:gd name="T17" fmla="*/ 0 h 384"/>
                <a:gd name="T18" fmla="*/ 76 w 356"/>
                <a:gd name="T19" fmla="*/ 36 h 384"/>
                <a:gd name="T20" fmla="*/ 280 w 356"/>
                <a:gd name="T21" fmla="*/ 36 h 384"/>
                <a:gd name="T22" fmla="*/ 280 w 356"/>
                <a:gd name="T23" fmla="*/ 0 h 384"/>
                <a:gd name="T24" fmla="*/ 327 w 356"/>
                <a:gd name="T25" fmla="*/ 0 h 384"/>
                <a:gd name="T26" fmla="*/ 327 w 356"/>
                <a:gd name="T27" fmla="*/ 150 h 384"/>
                <a:gd name="T28" fmla="*/ 202 w 356"/>
                <a:gd name="T29" fmla="*/ 150 h 384"/>
                <a:gd name="T30" fmla="*/ 202 w 356"/>
                <a:gd name="T31" fmla="*/ 186 h 384"/>
                <a:gd name="T32" fmla="*/ 356 w 356"/>
                <a:gd name="T33" fmla="*/ 186 h 384"/>
                <a:gd name="T34" fmla="*/ 327 w 356"/>
                <a:gd name="T35" fmla="*/ 260 h 384"/>
                <a:gd name="T36" fmla="*/ 327 w 356"/>
                <a:gd name="T37" fmla="*/ 384 h 384"/>
                <a:gd name="T38" fmla="*/ 280 w 356"/>
                <a:gd name="T39" fmla="*/ 384 h 384"/>
                <a:gd name="T40" fmla="*/ 280 w 356"/>
                <a:gd name="T41" fmla="*/ 300 h 384"/>
                <a:gd name="T42" fmla="*/ 19 w 356"/>
                <a:gd name="T43" fmla="*/ 300 h 384"/>
                <a:gd name="T44" fmla="*/ 19 w 356"/>
                <a:gd name="T45" fmla="*/ 260 h 384"/>
                <a:gd name="T46" fmla="*/ 327 w 356"/>
                <a:gd name="T47" fmla="*/ 260 h 384"/>
                <a:gd name="T48" fmla="*/ 280 w 356"/>
                <a:gd name="T49" fmla="*/ 77 h 384"/>
                <a:gd name="T50" fmla="*/ 76 w 356"/>
                <a:gd name="T51" fmla="*/ 77 h 384"/>
                <a:gd name="T52" fmla="*/ 76 w 356"/>
                <a:gd name="T53" fmla="*/ 110 h 384"/>
                <a:gd name="T54" fmla="*/ 280 w 356"/>
                <a:gd name="T55" fmla="*/ 110 h 384"/>
                <a:gd name="T56" fmla="*/ 280 w 356"/>
                <a:gd name="T57" fmla="*/ 7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6" h="384">
                  <a:moveTo>
                    <a:pt x="356" y="186"/>
                  </a:moveTo>
                  <a:lnTo>
                    <a:pt x="356" y="227"/>
                  </a:lnTo>
                  <a:lnTo>
                    <a:pt x="0" y="227"/>
                  </a:lnTo>
                  <a:lnTo>
                    <a:pt x="0" y="186"/>
                  </a:lnTo>
                  <a:lnTo>
                    <a:pt x="154" y="186"/>
                  </a:lnTo>
                  <a:lnTo>
                    <a:pt x="154" y="150"/>
                  </a:lnTo>
                  <a:lnTo>
                    <a:pt x="29" y="150"/>
                  </a:lnTo>
                  <a:lnTo>
                    <a:pt x="29" y="0"/>
                  </a:lnTo>
                  <a:lnTo>
                    <a:pt x="76" y="0"/>
                  </a:lnTo>
                  <a:lnTo>
                    <a:pt x="76" y="36"/>
                  </a:lnTo>
                  <a:lnTo>
                    <a:pt x="280" y="36"/>
                  </a:lnTo>
                  <a:lnTo>
                    <a:pt x="280" y="0"/>
                  </a:lnTo>
                  <a:lnTo>
                    <a:pt x="327" y="0"/>
                  </a:lnTo>
                  <a:lnTo>
                    <a:pt x="327" y="150"/>
                  </a:lnTo>
                  <a:lnTo>
                    <a:pt x="202" y="150"/>
                  </a:lnTo>
                  <a:lnTo>
                    <a:pt x="202" y="186"/>
                  </a:lnTo>
                  <a:lnTo>
                    <a:pt x="356" y="186"/>
                  </a:lnTo>
                  <a:close/>
                  <a:moveTo>
                    <a:pt x="327" y="260"/>
                  </a:moveTo>
                  <a:lnTo>
                    <a:pt x="327" y="384"/>
                  </a:lnTo>
                  <a:lnTo>
                    <a:pt x="280" y="384"/>
                  </a:lnTo>
                  <a:lnTo>
                    <a:pt x="280" y="300"/>
                  </a:lnTo>
                  <a:lnTo>
                    <a:pt x="19" y="300"/>
                  </a:lnTo>
                  <a:lnTo>
                    <a:pt x="19" y="260"/>
                  </a:lnTo>
                  <a:lnTo>
                    <a:pt x="327" y="260"/>
                  </a:lnTo>
                  <a:close/>
                  <a:moveTo>
                    <a:pt x="280" y="77"/>
                  </a:moveTo>
                  <a:lnTo>
                    <a:pt x="76" y="77"/>
                  </a:lnTo>
                  <a:lnTo>
                    <a:pt x="76" y="110"/>
                  </a:lnTo>
                  <a:lnTo>
                    <a:pt x="280" y="110"/>
                  </a:lnTo>
                  <a:lnTo>
                    <a:pt x="280" y="77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3698" y="1983"/>
              <a:ext cx="343" cy="388"/>
            </a:xfrm>
            <a:custGeom>
              <a:avLst/>
              <a:gdLst>
                <a:gd name="T0" fmla="*/ 9 w 343"/>
                <a:gd name="T1" fmla="*/ 66 h 388"/>
                <a:gd name="T2" fmla="*/ 9 w 343"/>
                <a:gd name="T3" fmla="*/ 23 h 388"/>
                <a:gd name="T4" fmla="*/ 239 w 343"/>
                <a:gd name="T5" fmla="*/ 23 h 388"/>
                <a:gd name="T6" fmla="*/ 239 w 343"/>
                <a:gd name="T7" fmla="*/ 66 h 388"/>
                <a:gd name="T8" fmla="*/ 142 w 343"/>
                <a:gd name="T9" fmla="*/ 66 h 388"/>
                <a:gd name="T10" fmla="*/ 251 w 343"/>
                <a:gd name="T11" fmla="*/ 319 h 388"/>
                <a:gd name="T12" fmla="*/ 208 w 343"/>
                <a:gd name="T13" fmla="*/ 338 h 388"/>
                <a:gd name="T14" fmla="*/ 125 w 343"/>
                <a:gd name="T15" fmla="*/ 138 h 388"/>
                <a:gd name="T16" fmla="*/ 42 w 343"/>
                <a:gd name="T17" fmla="*/ 340 h 388"/>
                <a:gd name="T18" fmla="*/ 0 w 343"/>
                <a:gd name="T19" fmla="*/ 323 h 388"/>
                <a:gd name="T20" fmla="*/ 106 w 343"/>
                <a:gd name="T21" fmla="*/ 66 h 388"/>
                <a:gd name="T22" fmla="*/ 9 w 343"/>
                <a:gd name="T23" fmla="*/ 66 h 388"/>
                <a:gd name="T24" fmla="*/ 296 w 343"/>
                <a:gd name="T25" fmla="*/ 0 h 388"/>
                <a:gd name="T26" fmla="*/ 343 w 343"/>
                <a:gd name="T27" fmla="*/ 0 h 388"/>
                <a:gd name="T28" fmla="*/ 343 w 343"/>
                <a:gd name="T29" fmla="*/ 388 h 388"/>
                <a:gd name="T30" fmla="*/ 296 w 343"/>
                <a:gd name="T31" fmla="*/ 388 h 388"/>
                <a:gd name="T32" fmla="*/ 296 w 343"/>
                <a:gd name="T33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3" h="388">
                  <a:moveTo>
                    <a:pt x="9" y="66"/>
                  </a:moveTo>
                  <a:lnTo>
                    <a:pt x="9" y="23"/>
                  </a:lnTo>
                  <a:lnTo>
                    <a:pt x="239" y="23"/>
                  </a:lnTo>
                  <a:lnTo>
                    <a:pt x="239" y="66"/>
                  </a:lnTo>
                  <a:lnTo>
                    <a:pt x="142" y="66"/>
                  </a:lnTo>
                  <a:lnTo>
                    <a:pt x="251" y="319"/>
                  </a:lnTo>
                  <a:lnTo>
                    <a:pt x="208" y="338"/>
                  </a:lnTo>
                  <a:lnTo>
                    <a:pt x="125" y="138"/>
                  </a:lnTo>
                  <a:lnTo>
                    <a:pt x="42" y="340"/>
                  </a:lnTo>
                  <a:lnTo>
                    <a:pt x="0" y="323"/>
                  </a:lnTo>
                  <a:lnTo>
                    <a:pt x="106" y="66"/>
                  </a:lnTo>
                  <a:lnTo>
                    <a:pt x="9" y="66"/>
                  </a:lnTo>
                  <a:close/>
                  <a:moveTo>
                    <a:pt x="296" y="0"/>
                  </a:moveTo>
                  <a:lnTo>
                    <a:pt x="343" y="0"/>
                  </a:lnTo>
                  <a:lnTo>
                    <a:pt x="343" y="388"/>
                  </a:lnTo>
                  <a:lnTo>
                    <a:pt x="296" y="388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4098" y="1987"/>
              <a:ext cx="357" cy="384"/>
            </a:xfrm>
            <a:custGeom>
              <a:avLst/>
              <a:gdLst>
                <a:gd name="T0" fmla="*/ 0 w 357"/>
                <a:gd name="T1" fmla="*/ 241 h 384"/>
                <a:gd name="T2" fmla="*/ 357 w 357"/>
                <a:gd name="T3" fmla="*/ 241 h 384"/>
                <a:gd name="T4" fmla="*/ 357 w 357"/>
                <a:gd name="T5" fmla="*/ 284 h 384"/>
                <a:gd name="T6" fmla="*/ 203 w 357"/>
                <a:gd name="T7" fmla="*/ 284 h 384"/>
                <a:gd name="T8" fmla="*/ 203 w 357"/>
                <a:gd name="T9" fmla="*/ 384 h 384"/>
                <a:gd name="T10" fmla="*/ 154 w 357"/>
                <a:gd name="T11" fmla="*/ 384 h 384"/>
                <a:gd name="T12" fmla="*/ 154 w 357"/>
                <a:gd name="T13" fmla="*/ 284 h 384"/>
                <a:gd name="T14" fmla="*/ 0 w 357"/>
                <a:gd name="T15" fmla="*/ 284 h 384"/>
                <a:gd name="T16" fmla="*/ 0 w 357"/>
                <a:gd name="T17" fmla="*/ 241 h 384"/>
                <a:gd name="T18" fmla="*/ 76 w 357"/>
                <a:gd name="T19" fmla="*/ 50 h 384"/>
                <a:gd name="T20" fmla="*/ 279 w 357"/>
                <a:gd name="T21" fmla="*/ 50 h 384"/>
                <a:gd name="T22" fmla="*/ 279 w 357"/>
                <a:gd name="T23" fmla="*/ 0 h 384"/>
                <a:gd name="T24" fmla="*/ 329 w 357"/>
                <a:gd name="T25" fmla="*/ 0 h 384"/>
                <a:gd name="T26" fmla="*/ 329 w 357"/>
                <a:gd name="T27" fmla="*/ 188 h 384"/>
                <a:gd name="T28" fmla="*/ 28 w 357"/>
                <a:gd name="T29" fmla="*/ 188 h 384"/>
                <a:gd name="T30" fmla="*/ 28 w 357"/>
                <a:gd name="T31" fmla="*/ 0 h 384"/>
                <a:gd name="T32" fmla="*/ 76 w 357"/>
                <a:gd name="T33" fmla="*/ 0 h 384"/>
                <a:gd name="T34" fmla="*/ 76 w 357"/>
                <a:gd name="T35" fmla="*/ 50 h 384"/>
                <a:gd name="T36" fmla="*/ 279 w 357"/>
                <a:gd name="T37" fmla="*/ 91 h 384"/>
                <a:gd name="T38" fmla="*/ 76 w 357"/>
                <a:gd name="T39" fmla="*/ 91 h 384"/>
                <a:gd name="T40" fmla="*/ 76 w 357"/>
                <a:gd name="T41" fmla="*/ 146 h 384"/>
                <a:gd name="T42" fmla="*/ 279 w 357"/>
                <a:gd name="T43" fmla="*/ 146 h 384"/>
                <a:gd name="T44" fmla="*/ 279 w 357"/>
                <a:gd name="T45" fmla="*/ 9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7" h="384">
                  <a:moveTo>
                    <a:pt x="0" y="241"/>
                  </a:moveTo>
                  <a:lnTo>
                    <a:pt x="357" y="241"/>
                  </a:lnTo>
                  <a:lnTo>
                    <a:pt x="357" y="284"/>
                  </a:lnTo>
                  <a:lnTo>
                    <a:pt x="203" y="284"/>
                  </a:lnTo>
                  <a:lnTo>
                    <a:pt x="203" y="384"/>
                  </a:lnTo>
                  <a:lnTo>
                    <a:pt x="154" y="384"/>
                  </a:lnTo>
                  <a:lnTo>
                    <a:pt x="154" y="284"/>
                  </a:lnTo>
                  <a:lnTo>
                    <a:pt x="0" y="284"/>
                  </a:lnTo>
                  <a:lnTo>
                    <a:pt x="0" y="241"/>
                  </a:lnTo>
                  <a:close/>
                  <a:moveTo>
                    <a:pt x="76" y="50"/>
                  </a:moveTo>
                  <a:lnTo>
                    <a:pt x="279" y="50"/>
                  </a:lnTo>
                  <a:lnTo>
                    <a:pt x="279" y="0"/>
                  </a:lnTo>
                  <a:lnTo>
                    <a:pt x="329" y="0"/>
                  </a:lnTo>
                  <a:lnTo>
                    <a:pt x="329" y="188"/>
                  </a:lnTo>
                  <a:lnTo>
                    <a:pt x="28" y="188"/>
                  </a:lnTo>
                  <a:lnTo>
                    <a:pt x="28" y="0"/>
                  </a:lnTo>
                  <a:lnTo>
                    <a:pt x="76" y="0"/>
                  </a:lnTo>
                  <a:lnTo>
                    <a:pt x="76" y="50"/>
                  </a:lnTo>
                  <a:close/>
                  <a:moveTo>
                    <a:pt x="279" y="91"/>
                  </a:moveTo>
                  <a:lnTo>
                    <a:pt x="76" y="91"/>
                  </a:lnTo>
                  <a:lnTo>
                    <a:pt x="76" y="146"/>
                  </a:lnTo>
                  <a:lnTo>
                    <a:pt x="279" y="146"/>
                  </a:lnTo>
                  <a:lnTo>
                    <a:pt x="279" y="91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307" y="1687"/>
              <a:ext cx="942" cy="934"/>
            </a:xfrm>
            <a:custGeom>
              <a:avLst/>
              <a:gdLst>
                <a:gd name="T0" fmla="*/ 306 w 398"/>
                <a:gd name="T1" fmla="*/ 190 h 392"/>
                <a:gd name="T2" fmla="*/ 204 w 398"/>
                <a:gd name="T3" fmla="*/ 211 h 392"/>
                <a:gd name="T4" fmla="*/ 144 w 398"/>
                <a:gd name="T5" fmla="*/ 244 h 392"/>
                <a:gd name="T6" fmla="*/ 75 w 398"/>
                <a:gd name="T7" fmla="*/ 191 h 392"/>
                <a:gd name="T8" fmla="*/ 75 w 398"/>
                <a:gd name="T9" fmla="*/ 191 h 392"/>
                <a:gd name="T10" fmla="*/ 75 w 398"/>
                <a:gd name="T11" fmla="*/ 191 h 392"/>
                <a:gd name="T12" fmla="*/ 74 w 398"/>
                <a:gd name="T13" fmla="*/ 190 h 392"/>
                <a:gd name="T14" fmla="*/ 71 w 398"/>
                <a:gd name="T15" fmla="*/ 161 h 392"/>
                <a:gd name="T16" fmla="*/ 231 w 398"/>
                <a:gd name="T17" fmla="*/ 26 h 392"/>
                <a:gd name="T18" fmla="*/ 398 w 398"/>
                <a:gd name="T19" fmla="*/ 141 h 392"/>
                <a:gd name="T20" fmla="*/ 398 w 398"/>
                <a:gd name="T21" fmla="*/ 139 h 392"/>
                <a:gd name="T22" fmla="*/ 204 w 398"/>
                <a:gd name="T23" fmla="*/ 0 h 392"/>
                <a:gd name="T24" fmla="*/ 0 w 398"/>
                <a:gd name="T25" fmla="*/ 205 h 392"/>
                <a:gd name="T26" fmla="*/ 174 w 398"/>
                <a:gd name="T27" fmla="*/ 392 h 392"/>
                <a:gd name="T28" fmla="*/ 333 w 398"/>
                <a:gd name="T29" fmla="*/ 285 h 392"/>
                <a:gd name="T30" fmla="*/ 306 w 398"/>
                <a:gd name="T31" fmla="*/ 19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8" h="392">
                  <a:moveTo>
                    <a:pt x="306" y="190"/>
                  </a:moveTo>
                  <a:cubicBezTo>
                    <a:pt x="272" y="166"/>
                    <a:pt x="228" y="176"/>
                    <a:pt x="204" y="211"/>
                  </a:cubicBezTo>
                  <a:cubicBezTo>
                    <a:pt x="185" y="241"/>
                    <a:pt x="156" y="244"/>
                    <a:pt x="144" y="244"/>
                  </a:cubicBezTo>
                  <a:cubicBezTo>
                    <a:pt x="108" y="244"/>
                    <a:pt x="82" y="218"/>
                    <a:pt x="75" y="191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75" y="190"/>
                    <a:pt x="75" y="190"/>
                    <a:pt x="74" y="190"/>
                  </a:cubicBezTo>
                  <a:cubicBezTo>
                    <a:pt x="72" y="179"/>
                    <a:pt x="71" y="173"/>
                    <a:pt x="71" y="161"/>
                  </a:cubicBezTo>
                  <a:cubicBezTo>
                    <a:pt x="71" y="97"/>
                    <a:pt x="137" y="26"/>
                    <a:pt x="231" y="26"/>
                  </a:cubicBezTo>
                  <a:cubicBezTo>
                    <a:pt x="329" y="26"/>
                    <a:pt x="384" y="100"/>
                    <a:pt x="398" y="141"/>
                  </a:cubicBezTo>
                  <a:cubicBezTo>
                    <a:pt x="398" y="140"/>
                    <a:pt x="398" y="139"/>
                    <a:pt x="398" y="139"/>
                  </a:cubicBezTo>
                  <a:cubicBezTo>
                    <a:pt x="370" y="58"/>
                    <a:pt x="294" y="0"/>
                    <a:pt x="204" y="0"/>
                  </a:cubicBezTo>
                  <a:cubicBezTo>
                    <a:pt x="91" y="0"/>
                    <a:pt x="0" y="92"/>
                    <a:pt x="0" y="205"/>
                  </a:cubicBezTo>
                  <a:cubicBezTo>
                    <a:pt x="0" y="306"/>
                    <a:pt x="73" y="392"/>
                    <a:pt x="174" y="392"/>
                  </a:cubicBezTo>
                  <a:cubicBezTo>
                    <a:pt x="254" y="392"/>
                    <a:pt x="308" y="347"/>
                    <a:pt x="333" y="285"/>
                  </a:cubicBezTo>
                  <a:cubicBezTo>
                    <a:pt x="347" y="251"/>
                    <a:pt x="337" y="211"/>
                    <a:pt x="306" y="190"/>
                  </a:cubicBezTo>
                  <a:close/>
                </a:path>
              </a:pathLst>
            </a:custGeom>
            <a:solidFill>
              <a:srgbClr val="003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75" y="1749"/>
              <a:ext cx="800" cy="883"/>
            </a:xfrm>
            <a:custGeom>
              <a:avLst/>
              <a:gdLst>
                <a:gd name="T0" fmla="*/ 329 w 338"/>
                <a:gd name="T1" fmla="*/ 119 h 371"/>
                <a:gd name="T2" fmla="*/ 160 w 338"/>
                <a:gd name="T3" fmla="*/ 0 h 371"/>
                <a:gd name="T4" fmla="*/ 0 w 338"/>
                <a:gd name="T5" fmla="*/ 135 h 371"/>
                <a:gd name="T6" fmla="*/ 3 w 338"/>
                <a:gd name="T7" fmla="*/ 164 h 371"/>
                <a:gd name="T8" fmla="*/ 2 w 338"/>
                <a:gd name="T9" fmla="*/ 149 h 371"/>
                <a:gd name="T10" fmla="*/ 137 w 338"/>
                <a:gd name="T11" fmla="*/ 36 h 371"/>
                <a:gd name="T12" fmla="*/ 306 w 338"/>
                <a:gd name="T13" fmla="*/ 205 h 371"/>
                <a:gd name="T14" fmla="*/ 203 w 338"/>
                <a:gd name="T15" fmla="*/ 371 h 371"/>
                <a:gd name="T16" fmla="*/ 203 w 338"/>
                <a:gd name="T17" fmla="*/ 371 h 371"/>
                <a:gd name="T18" fmla="*/ 338 w 338"/>
                <a:gd name="T19" fmla="*/ 179 h 371"/>
                <a:gd name="T20" fmla="*/ 329 w 338"/>
                <a:gd name="T21" fmla="*/ 119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" h="371">
                  <a:moveTo>
                    <a:pt x="329" y="119"/>
                  </a:moveTo>
                  <a:cubicBezTo>
                    <a:pt x="317" y="79"/>
                    <a:pt x="261" y="0"/>
                    <a:pt x="160" y="0"/>
                  </a:cubicBezTo>
                  <a:cubicBezTo>
                    <a:pt x="66" y="0"/>
                    <a:pt x="0" y="71"/>
                    <a:pt x="0" y="135"/>
                  </a:cubicBezTo>
                  <a:cubicBezTo>
                    <a:pt x="0" y="147"/>
                    <a:pt x="1" y="153"/>
                    <a:pt x="3" y="164"/>
                  </a:cubicBezTo>
                  <a:cubicBezTo>
                    <a:pt x="2" y="159"/>
                    <a:pt x="2" y="154"/>
                    <a:pt x="2" y="149"/>
                  </a:cubicBezTo>
                  <a:cubicBezTo>
                    <a:pt x="2" y="82"/>
                    <a:pt x="69" y="36"/>
                    <a:pt x="137" y="36"/>
                  </a:cubicBezTo>
                  <a:cubicBezTo>
                    <a:pt x="230" y="36"/>
                    <a:pt x="306" y="112"/>
                    <a:pt x="306" y="205"/>
                  </a:cubicBezTo>
                  <a:cubicBezTo>
                    <a:pt x="306" y="278"/>
                    <a:pt x="264" y="341"/>
                    <a:pt x="203" y="371"/>
                  </a:cubicBezTo>
                  <a:cubicBezTo>
                    <a:pt x="203" y="371"/>
                    <a:pt x="203" y="371"/>
                    <a:pt x="203" y="371"/>
                  </a:cubicBezTo>
                  <a:cubicBezTo>
                    <a:pt x="282" y="343"/>
                    <a:pt x="338" y="267"/>
                    <a:pt x="338" y="179"/>
                  </a:cubicBezTo>
                  <a:cubicBezTo>
                    <a:pt x="338" y="158"/>
                    <a:pt x="335" y="139"/>
                    <a:pt x="329" y="119"/>
                  </a:cubicBezTo>
                  <a:close/>
                </a:path>
              </a:pathLst>
            </a:custGeom>
            <a:solidFill>
              <a:srgbClr val="E40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720" y="6427154"/>
            <a:ext cx="1026870" cy="274221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26" y="6416683"/>
            <a:ext cx="1436422" cy="322792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2895600" y="1504528"/>
            <a:ext cx="3352800" cy="3351600"/>
          </a:xfrm>
          <a:prstGeom prst="rect">
            <a:avLst/>
          </a:prstGeom>
          <a:gradFill flip="none" rotWithShape="1">
            <a:gsLst>
              <a:gs pos="100000">
                <a:srgbClr val="35C9FC"/>
              </a:gs>
              <a:gs pos="0">
                <a:srgbClr val="7D3DAF"/>
              </a:gs>
            </a:gsLst>
            <a:lin ang="2700000" scaled="1"/>
            <a:tileRect/>
          </a:gradFill>
          <a:ln>
            <a:noFill/>
          </a:ln>
          <a:effectLst>
            <a:outerShdw blurRad="3810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spc="-7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8111" y="1780150"/>
            <a:ext cx="312777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암환자</a:t>
            </a:r>
            <a:endParaRPr lang="en-US" altLang="ko-KR" sz="6000" spc="-1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  <a:p>
            <a:pPr algn="ctr"/>
            <a:r>
              <a:rPr lang="ko-KR" altLang="en-US" sz="60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생존 현황</a:t>
            </a:r>
            <a:endParaRPr lang="en-US" altLang="ko-KR" sz="6000" spc="-1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  <a:p>
            <a:pPr algn="ctr"/>
            <a:r>
              <a:rPr lang="en-US" altLang="ko-KR" sz="60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2016</a:t>
            </a:r>
            <a:endParaRPr lang="ko-KR" altLang="en-US" sz="60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534" y="5496236"/>
            <a:ext cx="3095519" cy="73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6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36399" y="608709"/>
            <a:ext cx="5071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성별 </a:t>
            </a:r>
            <a:r>
              <a:rPr lang="en-US" altLang="ko-KR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5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 생존율 추이</a:t>
            </a:r>
            <a:endParaRPr lang="en-US" altLang="ko-KR" sz="24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ko-KR" altLang="en-US" sz="16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모든 </a:t>
            </a:r>
            <a:r>
              <a:rPr lang="ko-KR" altLang="en-US" sz="16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암</a:t>
            </a:r>
            <a:endParaRPr lang="en-US" altLang="ko-KR" sz="16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02" y="2171618"/>
            <a:ext cx="8482196" cy="410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2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994" y="197682"/>
            <a:ext cx="1704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2016</a:t>
            </a:r>
            <a:r>
              <a:rPr lang="ko-KR" altLang="en-US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년 </a:t>
            </a:r>
            <a:r>
              <a:rPr lang="ko-KR" altLang="en-US" sz="12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국가암등록통계</a:t>
            </a:r>
            <a:endParaRPr lang="ko-KR" altLang="en-US" sz="1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749050" y="6372540"/>
            <a:ext cx="1166504" cy="350174"/>
            <a:chOff x="1307" y="1687"/>
            <a:chExt cx="3148" cy="945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2512" y="1997"/>
              <a:ext cx="355" cy="345"/>
            </a:xfrm>
            <a:custGeom>
              <a:avLst/>
              <a:gdLst>
                <a:gd name="T0" fmla="*/ 355 w 355"/>
                <a:gd name="T1" fmla="*/ 302 h 345"/>
                <a:gd name="T2" fmla="*/ 355 w 355"/>
                <a:gd name="T3" fmla="*/ 345 h 345"/>
                <a:gd name="T4" fmla="*/ 0 w 355"/>
                <a:gd name="T5" fmla="*/ 345 h 345"/>
                <a:gd name="T6" fmla="*/ 0 w 355"/>
                <a:gd name="T7" fmla="*/ 302 h 345"/>
                <a:gd name="T8" fmla="*/ 154 w 355"/>
                <a:gd name="T9" fmla="*/ 302 h 345"/>
                <a:gd name="T10" fmla="*/ 154 w 355"/>
                <a:gd name="T11" fmla="*/ 224 h 345"/>
                <a:gd name="T12" fmla="*/ 28 w 355"/>
                <a:gd name="T13" fmla="*/ 224 h 345"/>
                <a:gd name="T14" fmla="*/ 28 w 355"/>
                <a:gd name="T15" fmla="*/ 0 h 345"/>
                <a:gd name="T16" fmla="*/ 76 w 355"/>
                <a:gd name="T17" fmla="*/ 0 h 345"/>
                <a:gd name="T18" fmla="*/ 76 w 355"/>
                <a:gd name="T19" fmla="*/ 57 h 345"/>
                <a:gd name="T20" fmla="*/ 279 w 355"/>
                <a:gd name="T21" fmla="*/ 57 h 345"/>
                <a:gd name="T22" fmla="*/ 279 w 355"/>
                <a:gd name="T23" fmla="*/ 0 h 345"/>
                <a:gd name="T24" fmla="*/ 326 w 355"/>
                <a:gd name="T25" fmla="*/ 0 h 345"/>
                <a:gd name="T26" fmla="*/ 326 w 355"/>
                <a:gd name="T27" fmla="*/ 224 h 345"/>
                <a:gd name="T28" fmla="*/ 201 w 355"/>
                <a:gd name="T29" fmla="*/ 224 h 345"/>
                <a:gd name="T30" fmla="*/ 201 w 355"/>
                <a:gd name="T31" fmla="*/ 302 h 345"/>
                <a:gd name="T32" fmla="*/ 355 w 355"/>
                <a:gd name="T33" fmla="*/ 302 h 345"/>
                <a:gd name="T34" fmla="*/ 279 w 355"/>
                <a:gd name="T35" fmla="*/ 181 h 345"/>
                <a:gd name="T36" fmla="*/ 279 w 355"/>
                <a:gd name="T37" fmla="*/ 100 h 345"/>
                <a:gd name="T38" fmla="*/ 76 w 355"/>
                <a:gd name="T39" fmla="*/ 100 h 345"/>
                <a:gd name="T40" fmla="*/ 76 w 355"/>
                <a:gd name="T41" fmla="*/ 181 h 345"/>
                <a:gd name="T42" fmla="*/ 279 w 355"/>
                <a:gd name="T43" fmla="*/ 1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5" h="345">
                  <a:moveTo>
                    <a:pt x="355" y="302"/>
                  </a:moveTo>
                  <a:lnTo>
                    <a:pt x="355" y="345"/>
                  </a:lnTo>
                  <a:lnTo>
                    <a:pt x="0" y="345"/>
                  </a:lnTo>
                  <a:lnTo>
                    <a:pt x="0" y="302"/>
                  </a:lnTo>
                  <a:lnTo>
                    <a:pt x="154" y="302"/>
                  </a:lnTo>
                  <a:lnTo>
                    <a:pt x="154" y="224"/>
                  </a:lnTo>
                  <a:lnTo>
                    <a:pt x="28" y="224"/>
                  </a:lnTo>
                  <a:lnTo>
                    <a:pt x="28" y="0"/>
                  </a:lnTo>
                  <a:lnTo>
                    <a:pt x="76" y="0"/>
                  </a:lnTo>
                  <a:lnTo>
                    <a:pt x="76" y="57"/>
                  </a:lnTo>
                  <a:lnTo>
                    <a:pt x="279" y="57"/>
                  </a:lnTo>
                  <a:lnTo>
                    <a:pt x="279" y="0"/>
                  </a:lnTo>
                  <a:lnTo>
                    <a:pt x="326" y="0"/>
                  </a:lnTo>
                  <a:lnTo>
                    <a:pt x="326" y="224"/>
                  </a:lnTo>
                  <a:lnTo>
                    <a:pt x="201" y="224"/>
                  </a:lnTo>
                  <a:lnTo>
                    <a:pt x="201" y="302"/>
                  </a:lnTo>
                  <a:lnTo>
                    <a:pt x="355" y="302"/>
                  </a:lnTo>
                  <a:close/>
                  <a:moveTo>
                    <a:pt x="279" y="181"/>
                  </a:moveTo>
                  <a:lnTo>
                    <a:pt x="279" y="100"/>
                  </a:lnTo>
                  <a:lnTo>
                    <a:pt x="76" y="100"/>
                  </a:lnTo>
                  <a:lnTo>
                    <a:pt x="76" y="181"/>
                  </a:lnTo>
                  <a:lnTo>
                    <a:pt x="279" y="181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2905" y="1983"/>
              <a:ext cx="343" cy="380"/>
            </a:xfrm>
            <a:custGeom>
              <a:avLst/>
              <a:gdLst>
                <a:gd name="T0" fmla="*/ 192 w 343"/>
                <a:gd name="T1" fmla="*/ 214 h 380"/>
                <a:gd name="T2" fmla="*/ 142 w 343"/>
                <a:gd name="T3" fmla="*/ 214 h 380"/>
                <a:gd name="T4" fmla="*/ 142 w 343"/>
                <a:gd name="T5" fmla="*/ 52 h 380"/>
                <a:gd name="T6" fmla="*/ 0 w 343"/>
                <a:gd name="T7" fmla="*/ 52 h 380"/>
                <a:gd name="T8" fmla="*/ 0 w 343"/>
                <a:gd name="T9" fmla="*/ 9 h 380"/>
                <a:gd name="T10" fmla="*/ 192 w 343"/>
                <a:gd name="T11" fmla="*/ 9 h 380"/>
                <a:gd name="T12" fmla="*/ 192 w 343"/>
                <a:gd name="T13" fmla="*/ 214 h 380"/>
                <a:gd name="T14" fmla="*/ 26 w 343"/>
                <a:gd name="T15" fmla="*/ 380 h 380"/>
                <a:gd name="T16" fmla="*/ 26 w 343"/>
                <a:gd name="T17" fmla="*/ 238 h 380"/>
                <a:gd name="T18" fmla="*/ 73 w 343"/>
                <a:gd name="T19" fmla="*/ 238 h 380"/>
                <a:gd name="T20" fmla="*/ 73 w 343"/>
                <a:gd name="T21" fmla="*/ 338 h 380"/>
                <a:gd name="T22" fmla="*/ 343 w 343"/>
                <a:gd name="T23" fmla="*/ 338 h 380"/>
                <a:gd name="T24" fmla="*/ 343 w 343"/>
                <a:gd name="T25" fmla="*/ 380 h 380"/>
                <a:gd name="T26" fmla="*/ 26 w 343"/>
                <a:gd name="T27" fmla="*/ 380 h 380"/>
                <a:gd name="T28" fmla="*/ 286 w 343"/>
                <a:gd name="T29" fmla="*/ 0 h 380"/>
                <a:gd name="T30" fmla="*/ 336 w 343"/>
                <a:gd name="T31" fmla="*/ 0 h 380"/>
                <a:gd name="T32" fmla="*/ 336 w 343"/>
                <a:gd name="T33" fmla="*/ 247 h 380"/>
                <a:gd name="T34" fmla="*/ 286 w 343"/>
                <a:gd name="T35" fmla="*/ 247 h 380"/>
                <a:gd name="T36" fmla="*/ 286 w 343"/>
                <a:gd name="T37" fmla="*/ 133 h 380"/>
                <a:gd name="T38" fmla="*/ 225 w 343"/>
                <a:gd name="T39" fmla="*/ 133 h 380"/>
                <a:gd name="T40" fmla="*/ 225 w 343"/>
                <a:gd name="T41" fmla="*/ 92 h 380"/>
                <a:gd name="T42" fmla="*/ 286 w 343"/>
                <a:gd name="T43" fmla="*/ 92 h 380"/>
                <a:gd name="T44" fmla="*/ 286 w 343"/>
                <a:gd name="T45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3" h="380">
                  <a:moveTo>
                    <a:pt x="192" y="214"/>
                  </a:moveTo>
                  <a:lnTo>
                    <a:pt x="142" y="214"/>
                  </a:lnTo>
                  <a:lnTo>
                    <a:pt x="142" y="52"/>
                  </a:lnTo>
                  <a:lnTo>
                    <a:pt x="0" y="52"/>
                  </a:lnTo>
                  <a:lnTo>
                    <a:pt x="0" y="9"/>
                  </a:lnTo>
                  <a:lnTo>
                    <a:pt x="192" y="9"/>
                  </a:lnTo>
                  <a:lnTo>
                    <a:pt x="192" y="214"/>
                  </a:lnTo>
                  <a:close/>
                  <a:moveTo>
                    <a:pt x="26" y="380"/>
                  </a:moveTo>
                  <a:lnTo>
                    <a:pt x="26" y="238"/>
                  </a:lnTo>
                  <a:lnTo>
                    <a:pt x="73" y="238"/>
                  </a:lnTo>
                  <a:lnTo>
                    <a:pt x="73" y="338"/>
                  </a:lnTo>
                  <a:lnTo>
                    <a:pt x="343" y="338"/>
                  </a:lnTo>
                  <a:lnTo>
                    <a:pt x="343" y="380"/>
                  </a:lnTo>
                  <a:lnTo>
                    <a:pt x="26" y="380"/>
                  </a:lnTo>
                  <a:close/>
                  <a:moveTo>
                    <a:pt x="286" y="0"/>
                  </a:moveTo>
                  <a:lnTo>
                    <a:pt x="336" y="0"/>
                  </a:lnTo>
                  <a:lnTo>
                    <a:pt x="336" y="247"/>
                  </a:lnTo>
                  <a:lnTo>
                    <a:pt x="286" y="247"/>
                  </a:lnTo>
                  <a:lnTo>
                    <a:pt x="286" y="133"/>
                  </a:lnTo>
                  <a:lnTo>
                    <a:pt x="225" y="133"/>
                  </a:lnTo>
                  <a:lnTo>
                    <a:pt x="225" y="92"/>
                  </a:lnTo>
                  <a:lnTo>
                    <a:pt x="286" y="9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3302" y="1987"/>
              <a:ext cx="356" cy="384"/>
            </a:xfrm>
            <a:custGeom>
              <a:avLst/>
              <a:gdLst>
                <a:gd name="T0" fmla="*/ 356 w 356"/>
                <a:gd name="T1" fmla="*/ 186 h 384"/>
                <a:gd name="T2" fmla="*/ 356 w 356"/>
                <a:gd name="T3" fmla="*/ 227 h 384"/>
                <a:gd name="T4" fmla="*/ 0 w 356"/>
                <a:gd name="T5" fmla="*/ 227 h 384"/>
                <a:gd name="T6" fmla="*/ 0 w 356"/>
                <a:gd name="T7" fmla="*/ 186 h 384"/>
                <a:gd name="T8" fmla="*/ 154 w 356"/>
                <a:gd name="T9" fmla="*/ 186 h 384"/>
                <a:gd name="T10" fmla="*/ 154 w 356"/>
                <a:gd name="T11" fmla="*/ 150 h 384"/>
                <a:gd name="T12" fmla="*/ 29 w 356"/>
                <a:gd name="T13" fmla="*/ 150 h 384"/>
                <a:gd name="T14" fmla="*/ 29 w 356"/>
                <a:gd name="T15" fmla="*/ 0 h 384"/>
                <a:gd name="T16" fmla="*/ 76 w 356"/>
                <a:gd name="T17" fmla="*/ 0 h 384"/>
                <a:gd name="T18" fmla="*/ 76 w 356"/>
                <a:gd name="T19" fmla="*/ 36 h 384"/>
                <a:gd name="T20" fmla="*/ 280 w 356"/>
                <a:gd name="T21" fmla="*/ 36 h 384"/>
                <a:gd name="T22" fmla="*/ 280 w 356"/>
                <a:gd name="T23" fmla="*/ 0 h 384"/>
                <a:gd name="T24" fmla="*/ 327 w 356"/>
                <a:gd name="T25" fmla="*/ 0 h 384"/>
                <a:gd name="T26" fmla="*/ 327 w 356"/>
                <a:gd name="T27" fmla="*/ 150 h 384"/>
                <a:gd name="T28" fmla="*/ 202 w 356"/>
                <a:gd name="T29" fmla="*/ 150 h 384"/>
                <a:gd name="T30" fmla="*/ 202 w 356"/>
                <a:gd name="T31" fmla="*/ 186 h 384"/>
                <a:gd name="T32" fmla="*/ 356 w 356"/>
                <a:gd name="T33" fmla="*/ 186 h 384"/>
                <a:gd name="T34" fmla="*/ 327 w 356"/>
                <a:gd name="T35" fmla="*/ 260 h 384"/>
                <a:gd name="T36" fmla="*/ 327 w 356"/>
                <a:gd name="T37" fmla="*/ 384 h 384"/>
                <a:gd name="T38" fmla="*/ 280 w 356"/>
                <a:gd name="T39" fmla="*/ 384 h 384"/>
                <a:gd name="T40" fmla="*/ 280 w 356"/>
                <a:gd name="T41" fmla="*/ 300 h 384"/>
                <a:gd name="T42" fmla="*/ 19 w 356"/>
                <a:gd name="T43" fmla="*/ 300 h 384"/>
                <a:gd name="T44" fmla="*/ 19 w 356"/>
                <a:gd name="T45" fmla="*/ 260 h 384"/>
                <a:gd name="T46" fmla="*/ 327 w 356"/>
                <a:gd name="T47" fmla="*/ 260 h 384"/>
                <a:gd name="T48" fmla="*/ 280 w 356"/>
                <a:gd name="T49" fmla="*/ 77 h 384"/>
                <a:gd name="T50" fmla="*/ 76 w 356"/>
                <a:gd name="T51" fmla="*/ 77 h 384"/>
                <a:gd name="T52" fmla="*/ 76 w 356"/>
                <a:gd name="T53" fmla="*/ 110 h 384"/>
                <a:gd name="T54" fmla="*/ 280 w 356"/>
                <a:gd name="T55" fmla="*/ 110 h 384"/>
                <a:gd name="T56" fmla="*/ 280 w 356"/>
                <a:gd name="T57" fmla="*/ 7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6" h="384">
                  <a:moveTo>
                    <a:pt x="356" y="186"/>
                  </a:moveTo>
                  <a:lnTo>
                    <a:pt x="356" y="227"/>
                  </a:lnTo>
                  <a:lnTo>
                    <a:pt x="0" y="227"/>
                  </a:lnTo>
                  <a:lnTo>
                    <a:pt x="0" y="186"/>
                  </a:lnTo>
                  <a:lnTo>
                    <a:pt x="154" y="186"/>
                  </a:lnTo>
                  <a:lnTo>
                    <a:pt x="154" y="150"/>
                  </a:lnTo>
                  <a:lnTo>
                    <a:pt x="29" y="150"/>
                  </a:lnTo>
                  <a:lnTo>
                    <a:pt x="29" y="0"/>
                  </a:lnTo>
                  <a:lnTo>
                    <a:pt x="76" y="0"/>
                  </a:lnTo>
                  <a:lnTo>
                    <a:pt x="76" y="36"/>
                  </a:lnTo>
                  <a:lnTo>
                    <a:pt x="280" y="36"/>
                  </a:lnTo>
                  <a:lnTo>
                    <a:pt x="280" y="0"/>
                  </a:lnTo>
                  <a:lnTo>
                    <a:pt x="327" y="0"/>
                  </a:lnTo>
                  <a:lnTo>
                    <a:pt x="327" y="150"/>
                  </a:lnTo>
                  <a:lnTo>
                    <a:pt x="202" y="150"/>
                  </a:lnTo>
                  <a:lnTo>
                    <a:pt x="202" y="186"/>
                  </a:lnTo>
                  <a:lnTo>
                    <a:pt x="356" y="186"/>
                  </a:lnTo>
                  <a:close/>
                  <a:moveTo>
                    <a:pt x="327" y="260"/>
                  </a:moveTo>
                  <a:lnTo>
                    <a:pt x="327" y="384"/>
                  </a:lnTo>
                  <a:lnTo>
                    <a:pt x="280" y="384"/>
                  </a:lnTo>
                  <a:lnTo>
                    <a:pt x="280" y="300"/>
                  </a:lnTo>
                  <a:lnTo>
                    <a:pt x="19" y="300"/>
                  </a:lnTo>
                  <a:lnTo>
                    <a:pt x="19" y="260"/>
                  </a:lnTo>
                  <a:lnTo>
                    <a:pt x="327" y="260"/>
                  </a:lnTo>
                  <a:close/>
                  <a:moveTo>
                    <a:pt x="280" y="77"/>
                  </a:moveTo>
                  <a:lnTo>
                    <a:pt x="76" y="77"/>
                  </a:lnTo>
                  <a:lnTo>
                    <a:pt x="76" y="110"/>
                  </a:lnTo>
                  <a:lnTo>
                    <a:pt x="280" y="110"/>
                  </a:lnTo>
                  <a:lnTo>
                    <a:pt x="280" y="77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3698" y="1983"/>
              <a:ext cx="343" cy="388"/>
            </a:xfrm>
            <a:custGeom>
              <a:avLst/>
              <a:gdLst>
                <a:gd name="T0" fmla="*/ 9 w 343"/>
                <a:gd name="T1" fmla="*/ 66 h 388"/>
                <a:gd name="T2" fmla="*/ 9 w 343"/>
                <a:gd name="T3" fmla="*/ 23 h 388"/>
                <a:gd name="T4" fmla="*/ 239 w 343"/>
                <a:gd name="T5" fmla="*/ 23 h 388"/>
                <a:gd name="T6" fmla="*/ 239 w 343"/>
                <a:gd name="T7" fmla="*/ 66 h 388"/>
                <a:gd name="T8" fmla="*/ 142 w 343"/>
                <a:gd name="T9" fmla="*/ 66 h 388"/>
                <a:gd name="T10" fmla="*/ 251 w 343"/>
                <a:gd name="T11" fmla="*/ 319 h 388"/>
                <a:gd name="T12" fmla="*/ 208 w 343"/>
                <a:gd name="T13" fmla="*/ 338 h 388"/>
                <a:gd name="T14" fmla="*/ 125 w 343"/>
                <a:gd name="T15" fmla="*/ 138 h 388"/>
                <a:gd name="T16" fmla="*/ 42 w 343"/>
                <a:gd name="T17" fmla="*/ 340 h 388"/>
                <a:gd name="T18" fmla="*/ 0 w 343"/>
                <a:gd name="T19" fmla="*/ 323 h 388"/>
                <a:gd name="T20" fmla="*/ 106 w 343"/>
                <a:gd name="T21" fmla="*/ 66 h 388"/>
                <a:gd name="T22" fmla="*/ 9 w 343"/>
                <a:gd name="T23" fmla="*/ 66 h 388"/>
                <a:gd name="T24" fmla="*/ 296 w 343"/>
                <a:gd name="T25" fmla="*/ 0 h 388"/>
                <a:gd name="T26" fmla="*/ 343 w 343"/>
                <a:gd name="T27" fmla="*/ 0 h 388"/>
                <a:gd name="T28" fmla="*/ 343 w 343"/>
                <a:gd name="T29" fmla="*/ 388 h 388"/>
                <a:gd name="T30" fmla="*/ 296 w 343"/>
                <a:gd name="T31" fmla="*/ 388 h 388"/>
                <a:gd name="T32" fmla="*/ 296 w 343"/>
                <a:gd name="T33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3" h="388">
                  <a:moveTo>
                    <a:pt x="9" y="66"/>
                  </a:moveTo>
                  <a:lnTo>
                    <a:pt x="9" y="23"/>
                  </a:lnTo>
                  <a:lnTo>
                    <a:pt x="239" y="23"/>
                  </a:lnTo>
                  <a:lnTo>
                    <a:pt x="239" y="66"/>
                  </a:lnTo>
                  <a:lnTo>
                    <a:pt x="142" y="66"/>
                  </a:lnTo>
                  <a:lnTo>
                    <a:pt x="251" y="319"/>
                  </a:lnTo>
                  <a:lnTo>
                    <a:pt x="208" y="338"/>
                  </a:lnTo>
                  <a:lnTo>
                    <a:pt x="125" y="138"/>
                  </a:lnTo>
                  <a:lnTo>
                    <a:pt x="42" y="340"/>
                  </a:lnTo>
                  <a:lnTo>
                    <a:pt x="0" y="323"/>
                  </a:lnTo>
                  <a:lnTo>
                    <a:pt x="106" y="66"/>
                  </a:lnTo>
                  <a:lnTo>
                    <a:pt x="9" y="66"/>
                  </a:lnTo>
                  <a:close/>
                  <a:moveTo>
                    <a:pt x="296" y="0"/>
                  </a:moveTo>
                  <a:lnTo>
                    <a:pt x="343" y="0"/>
                  </a:lnTo>
                  <a:lnTo>
                    <a:pt x="343" y="388"/>
                  </a:lnTo>
                  <a:lnTo>
                    <a:pt x="296" y="388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098" y="1987"/>
              <a:ext cx="357" cy="384"/>
            </a:xfrm>
            <a:custGeom>
              <a:avLst/>
              <a:gdLst>
                <a:gd name="T0" fmla="*/ 0 w 357"/>
                <a:gd name="T1" fmla="*/ 241 h 384"/>
                <a:gd name="T2" fmla="*/ 357 w 357"/>
                <a:gd name="T3" fmla="*/ 241 h 384"/>
                <a:gd name="T4" fmla="*/ 357 w 357"/>
                <a:gd name="T5" fmla="*/ 284 h 384"/>
                <a:gd name="T6" fmla="*/ 203 w 357"/>
                <a:gd name="T7" fmla="*/ 284 h 384"/>
                <a:gd name="T8" fmla="*/ 203 w 357"/>
                <a:gd name="T9" fmla="*/ 384 h 384"/>
                <a:gd name="T10" fmla="*/ 154 w 357"/>
                <a:gd name="T11" fmla="*/ 384 h 384"/>
                <a:gd name="T12" fmla="*/ 154 w 357"/>
                <a:gd name="T13" fmla="*/ 284 h 384"/>
                <a:gd name="T14" fmla="*/ 0 w 357"/>
                <a:gd name="T15" fmla="*/ 284 h 384"/>
                <a:gd name="T16" fmla="*/ 0 w 357"/>
                <a:gd name="T17" fmla="*/ 241 h 384"/>
                <a:gd name="T18" fmla="*/ 76 w 357"/>
                <a:gd name="T19" fmla="*/ 50 h 384"/>
                <a:gd name="T20" fmla="*/ 279 w 357"/>
                <a:gd name="T21" fmla="*/ 50 h 384"/>
                <a:gd name="T22" fmla="*/ 279 w 357"/>
                <a:gd name="T23" fmla="*/ 0 h 384"/>
                <a:gd name="T24" fmla="*/ 329 w 357"/>
                <a:gd name="T25" fmla="*/ 0 h 384"/>
                <a:gd name="T26" fmla="*/ 329 w 357"/>
                <a:gd name="T27" fmla="*/ 188 h 384"/>
                <a:gd name="T28" fmla="*/ 28 w 357"/>
                <a:gd name="T29" fmla="*/ 188 h 384"/>
                <a:gd name="T30" fmla="*/ 28 w 357"/>
                <a:gd name="T31" fmla="*/ 0 h 384"/>
                <a:gd name="T32" fmla="*/ 76 w 357"/>
                <a:gd name="T33" fmla="*/ 0 h 384"/>
                <a:gd name="T34" fmla="*/ 76 w 357"/>
                <a:gd name="T35" fmla="*/ 50 h 384"/>
                <a:gd name="T36" fmla="*/ 279 w 357"/>
                <a:gd name="T37" fmla="*/ 91 h 384"/>
                <a:gd name="T38" fmla="*/ 76 w 357"/>
                <a:gd name="T39" fmla="*/ 91 h 384"/>
                <a:gd name="T40" fmla="*/ 76 w 357"/>
                <a:gd name="T41" fmla="*/ 146 h 384"/>
                <a:gd name="T42" fmla="*/ 279 w 357"/>
                <a:gd name="T43" fmla="*/ 146 h 384"/>
                <a:gd name="T44" fmla="*/ 279 w 357"/>
                <a:gd name="T45" fmla="*/ 9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7" h="384">
                  <a:moveTo>
                    <a:pt x="0" y="241"/>
                  </a:moveTo>
                  <a:lnTo>
                    <a:pt x="357" y="241"/>
                  </a:lnTo>
                  <a:lnTo>
                    <a:pt x="357" y="284"/>
                  </a:lnTo>
                  <a:lnTo>
                    <a:pt x="203" y="284"/>
                  </a:lnTo>
                  <a:lnTo>
                    <a:pt x="203" y="384"/>
                  </a:lnTo>
                  <a:lnTo>
                    <a:pt x="154" y="384"/>
                  </a:lnTo>
                  <a:lnTo>
                    <a:pt x="154" y="284"/>
                  </a:lnTo>
                  <a:lnTo>
                    <a:pt x="0" y="284"/>
                  </a:lnTo>
                  <a:lnTo>
                    <a:pt x="0" y="241"/>
                  </a:lnTo>
                  <a:close/>
                  <a:moveTo>
                    <a:pt x="76" y="50"/>
                  </a:moveTo>
                  <a:lnTo>
                    <a:pt x="279" y="50"/>
                  </a:lnTo>
                  <a:lnTo>
                    <a:pt x="279" y="0"/>
                  </a:lnTo>
                  <a:lnTo>
                    <a:pt x="329" y="0"/>
                  </a:lnTo>
                  <a:lnTo>
                    <a:pt x="329" y="188"/>
                  </a:lnTo>
                  <a:lnTo>
                    <a:pt x="28" y="188"/>
                  </a:lnTo>
                  <a:lnTo>
                    <a:pt x="28" y="0"/>
                  </a:lnTo>
                  <a:lnTo>
                    <a:pt x="76" y="0"/>
                  </a:lnTo>
                  <a:lnTo>
                    <a:pt x="76" y="50"/>
                  </a:lnTo>
                  <a:close/>
                  <a:moveTo>
                    <a:pt x="279" y="91"/>
                  </a:moveTo>
                  <a:lnTo>
                    <a:pt x="76" y="91"/>
                  </a:lnTo>
                  <a:lnTo>
                    <a:pt x="76" y="146"/>
                  </a:lnTo>
                  <a:lnTo>
                    <a:pt x="279" y="146"/>
                  </a:lnTo>
                  <a:lnTo>
                    <a:pt x="279" y="91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307" y="1687"/>
              <a:ext cx="942" cy="934"/>
            </a:xfrm>
            <a:custGeom>
              <a:avLst/>
              <a:gdLst>
                <a:gd name="T0" fmla="*/ 306 w 398"/>
                <a:gd name="T1" fmla="*/ 190 h 392"/>
                <a:gd name="T2" fmla="*/ 204 w 398"/>
                <a:gd name="T3" fmla="*/ 211 h 392"/>
                <a:gd name="T4" fmla="*/ 144 w 398"/>
                <a:gd name="T5" fmla="*/ 244 h 392"/>
                <a:gd name="T6" fmla="*/ 75 w 398"/>
                <a:gd name="T7" fmla="*/ 191 h 392"/>
                <a:gd name="T8" fmla="*/ 75 w 398"/>
                <a:gd name="T9" fmla="*/ 191 h 392"/>
                <a:gd name="T10" fmla="*/ 75 w 398"/>
                <a:gd name="T11" fmla="*/ 191 h 392"/>
                <a:gd name="T12" fmla="*/ 74 w 398"/>
                <a:gd name="T13" fmla="*/ 190 h 392"/>
                <a:gd name="T14" fmla="*/ 71 w 398"/>
                <a:gd name="T15" fmla="*/ 161 h 392"/>
                <a:gd name="T16" fmla="*/ 231 w 398"/>
                <a:gd name="T17" fmla="*/ 26 h 392"/>
                <a:gd name="T18" fmla="*/ 398 w 398"/>
                <a:gd name="T19" fmla="*/ 141 h 392"/>
                <a:gd name="T20" fmla="*/ 398 w 398"/>
                <a:gd name="T21" fmla="*/ 139 h 392"/>
                <a:gd name="T22" fmla="*/ 204 w 398"/>
                <a:gd name="T23" fmla="*/ 0 h 392"/>
                <a:gd name="T24" fmla="*/ 0 w 398"/>
                <a:gd name="T25" fmla="*/ 205 h 392"/>
                <a:gd name="T26" fmla="*/ 174 w 398"/>
                <a:gd name="T27" fmla="*/ 392 h 392"/>
                <a:gd name="T28" fmla="*/ 333 w 398"/>
                <a:gd name="T29" fmla="*/ 285 h 392"/>
                <a:gd name="T30" fmla="*/ 306 w 398"/>
                <a:gd name="T31" fmla="*/ 19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8" h="392">
                  <a:moveTo>
                    <a:pt x="306" y="190"/>
                  </a:moveTo>
                  <a:cubicBezTo>
                    <a:pt x="272" y="166"/>
                    <a:pt x="228" y="176"/>
                    <a:pt x="204" y="211"/>
                  </a:cubicBezTo>
                  <a:cubicBezTo>
                    <a:pt x="185" y="241"/>
                    <a:pt x="156" y="244"/>
                    <a:pt x="144" y="244"/>
                  </a:cubicBezTo>
                  <a:cubicBezTo>
                    <a:pt x="108" y="244"/>
                    <a:pt x="82" y="218"/>
                    <a:pt x="75" y="191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75" y="190"/>
                    <a:pt x="75" y="190"/>
                    <a:pt x="74" y="190"/>
                  </a:cubicBezTo>
                  <a:cubicBezTo>
                    <a:pt x="72" y="179"/>
                    <a:pt x="71" y="173"/>
                    <a:pt x="71" y="161"/>
                  </a:cubicBezTo>
                  <a:cubicBezTo>
                    <a:pt x="71" y="97"/>
                    <a:pt x="137" y="26"/>
                    <a:pt x="231" y="26"/>
                  </a:cubicBezTo>
                  <a:cubicBezTo>
                    <a:pt x="329" y="26"/>
                    <a:pt x="384" y="100"/>
                    <a:pt x="398" y="141"/>
                  </a:cubicBezTo>
                  <a:cubicBezTo>
                    <a:pt x="398" y="140"/>
                    <a:pt x="398" y="139"/>
                    <a:pt x="398" y="139"/>
                  </a:cubicBezTo>
                  <a:cubicBezTo>
                    <a:pt x="370" y="58"/>
                    <a:pt x="294" y="0"/>
                    <a:pt x="204" y="0"/>
                  </a:cubicBezTo>
                  <a:cubicBezTo>
                    <a:pt x="91" y="0"/>
                    <a:pt x="0" y="92"/>
                    <a:pt x="0" y="205"/>
                  </a:cubicBezTo>
                  <a:cubicBezTo>
                    <a:pt x="0" y="306"/>
                    <a:pt x="73" y="392"/>
                    <a:pt x="174" y="392"/>
                  </a:cubicBezTo>
                  <a:cubicBezTo>
                    <a:pt x="254" y="392"/>
                    <a:pt x="308" y="347"/>
                    <a:pt x="333" y="285"/>
                  </a:cubicBezTo>
                  <a:cubicBezTo>
                    <a:pt x="347" y="251"/>
                    <a:pt x="337" y="211"/>
                    <a:pt x="306" y="190"/>
                  </a:cubicBezTo>
                  <a:close/>
                </a:path>
              </a:pathLst>
            </a:custGeom>
            <a:solidFill>
              <a:srgbClr val="003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475" y="1749"/>
              <a:ext cx="800" cy="883"/>
            </a:xfrm>
            <a:custGeom>
              <a:avLst/>
              <a:gdLst>
                <a:gd name="T0" fmla="*/ 329 w 338"/>
                <a:gd name="T1" fmla="*/ 119 h 371"/>
                <a:gd name="T2" fmla="*/ 160 w 338"/>
                <a:gd name="T3" fmla="*/ 0 h 371"/>
                <a:gd name="T4" fmla="*/ 0 w 338"/>
                <a:gd name="T5" fmla="*/ 135 h 371"/>
                <a:gd name="T6" fmla="*/ 3 w 338"/>
                <a:gd name="T7" fmla="*/ 164 h 371"/>
                <a:gd name="T8" fmla="*/ 2 w 338"/>
                <a:gd name="T9" fmla="*/ 149 h 371"/>
                <a:gd name="T10" fmla="*/ 137 w 338"/>
                <a:gd name="T11" fmla="*/ 36 h 371"/>
                <a:gd name="T12" fmla="*/ 306 w 338"/>
                <a:gd name="T13" fmla="*/ 205 h 371"/>
                <a:gd name="T14" fmla="*/ 203 w 338"/>
                <a:gd name="T15" fmla="*/ 371 h 371"/>
                <a:gd name="T16" fmla="*/ 203 w 338"/>
                <a:gd name="T17" fmla="*/ 371 h 371"/>
                <a:gd name="T18" fmla="*/ 338 w 338"/>
                <a:gd name="T19" fmla="*/ 179 h 371"/>
                <a:gd name="T20" fmla="*/ 329 w 338"/>
                <a:gd name="T21" fmla="*/ 119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" h="371">
                  <a:moveTo>
                    <a:pt x="329" y="119"/>
                  </a:moveTo>
                  <a:cubicBezTo>
                    <a:pt x="317" y="79"/>
                    <a:pt x="261" y="0"/>
                    <a:pt x="160" y="0"/>
                  </a:cubicBezTo>
                  <a:cubicBezTo>
                    <a:pt x="66" y="0"/>
                    <a:pt x="0" y="71"/>
                    <a:pt x="0" y="135"/>
                  </a:cubicBezTo>
                  <a:cubicBezTo>
                    <a:pt x="0" y="147"/>
                    <a:pt x="1" y="153"/>
                    <a:pt x="3" y="164"/>
                  </a:cubicBezTo>
                  <a:cubicBezTo>
                    <a:pt x="2" y="159"/>
                    <a:pt x="2" y="154"/>
                    <a:pt x="2" y="149"/>
                  </a:cubicBezTo>
                  <a:cubicBezTo>
                    <a:pt x="2" y="82"/>
                    <a:pt x="69" y="36"/>
                    <a:pt x="137" y="36"/>
                  </a:cubicBezTo>
                  <a:cubicBezTo>
                    <a:pt x="230" y="36"/>
                    <a:pt x="306" y="112"/>
                    <a:pt x="306" y="205"/>
                  </a:cubicBezTo>
                  <a:cubicBezTo>
                    <a:pt x="306" y="278"/>
                    <a:pt x="264" y="341"/>
                    <a:pt x="203" y="371"/>
                  </a:cubicBezTo>
                  <a:cubicBezTo>
                    <a:pt x="203" y="371"/>
                    <a:pt x="203" y="371"/>
                    <a:pt x="203" y="371"/>
                  </a:cubicBezTo>
                  <a:cubicBezTo>
                    <a:pt x="282" y="343"/>
                    <a:pt x="338" y="267"/>
                    <a:pt x="338" y="179"/>
                  </a:cubicBezTo>
                  <a:cubicBezTo>
                    <a:pt x="338" y="158"/>
                    <a:pt x="335" y="139"/>
                    <a:pt x="329" y="119"/>
                  </a:cubicBezTo>
                  <a:close/>
                </a:path>
              </a:pathLst>
            </a:custGeom>
            <a:solidFill>
              <a:srgbClr val="E40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720" y="6427154"/>
            <a:ext cx="1026870" cy="27422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26" y="6416683"/>
            <a:ext cx="1436422" cy="322792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2895600" y="1504528"/>
            <a:ext cx="3352800" cy="3351600"/>
          </a:xfrm>
          <a:prstGeom prst="rect">
            <a:avLst/>
          </a:prstGeom>
          <a:gradFill flip="none" rotWithShape="1">
            <a:gsLst>
              <a:gs pos="0">
                <a:srgbClr val="7D3DAF"/>
              </a:gs>
              <a:gs pos="100000">
                <a:srgbClr val="FF5989"/>
              </a:gs>
            </a:gsLst>
            <a:lin ang="2700000" scaled="1"/>
            <a:tileRect/>
          </a:gradFill>
          <a:ln>
            <a:noFill/>
          </a:ln>
          <a:effectLst>
            <a:outerShdw blurRad="3810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spc="-7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44287" y="1780150"/>
            <a:ext cx="225542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암발생</a:t>
            </a:r>
            <a:endParaRPr lang="en-US" altLang="ko-KR" sz="60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  <a:p>
            <a:pPr algn="ctr"/>
            <a:r>
              <a:rPr lang="ko-KR" altLang="en-US" sz="60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현황</a:t>
            </a:r>
            <a:endParaRPr lang="en-US" altLang="ko-KR" sz="60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  <a:p>
            <a:pPr algn="ctr"/>
            <a:r>
              <a:rPr lang="en-US" altLang="ko-KR" sz="60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2016</a:t>
            </a:r>
            <a:endParaRPr lang="ko-KR" altLang="en-US" sz="60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0298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36402" y="626071"/>
            <a:ext cx="5071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성별 </a:t>
            </a:r>
            <a:r>
              <a:rPr lang="en-US" altLang="ko-KR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5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 생존율 추이</a:t>
            </a:r>
            <a:endParaRPr lang="en-US" altLang="ko-KR" sz="24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ko-KR" altLang="en-US" sz="16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갑상선암 제외한 모든 </a:t>
            </a:r>
            <a:r>
              <a:rPr lang="ko-KR" altLang="en-US" sz="16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암</a:t>
            </a:r>
            <a:endParaRPr lang="en-US" altLang="ko-KR" sz="16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2139264"/>
            <a:ext cx="8509687" cy="41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3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36402" y="626071"/>
            <a:ext cx="5071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주요 암 </a:t>
            </a:r>
            <a:r>
              <a:rPr lang="en-US" altLang="ko-KR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5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 생존율 추이</a:t>
            </a:r>
            <a:endParaRPr lang="en-US" altLang="ko-KR" sz="24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ko-KR" altLang="en-US" sz="16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남녀전체</a:t>
            </a:r>
            <a:endParaRPr lang="en-US" altLang="ko-KR" sz="16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79" y="1490355"/>
            <a:ext cx="8554994" cy="481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4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36402" y="626071"/>
            <a:ext cx="5071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주요 암 </a:t>
            </a:r>
            <a:r>
              <a:rPr lang="en-US" altLang="ko-KR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5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 생존율 추이</a:t>
            </a:r>
            <a:endParaRPr lang="en-US" altLang="ko-KR" sz="24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ko-KR" altLang="en-US" sz="16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남자</a:t>
            </a:r>
            <a:endParaRPr lang="en-US" altLang="ko-KR" sz="16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72" y="1439179"/>
            <a:ext cx="8522040" cy="484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4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36402" y="626071"/>
            <a:ext cx="5071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주요 암 </a:t>
            </a:r>
            <a:r>
              <a:rPr lang="en-US" altLang="ko-KR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5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 생존율 추이</a:t>
            </a:r>
            <a:endParaRPr lang="en-US" altLang="ko-KR" sz="24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ko-KR" altLang="en-US" sz="16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남자</a:t>
            </a:r>
            <a:endParaRPr lang="en-US" altLang="ko-KR" sz="16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84" y="1425146"/>
            <a:ext cx="8695533" cy="488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1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36402" y="626071"/>
            <a:ext cx="5071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주요 암 </a:t>
            </a:r>
            <a:r>
              <a:rPr lang="en-US" altLang="ko-KR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5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 생존율 추이</a:t>
            </a:r>
            <a:endParaRPr lang="en-US" altLang="ko-KR" sz="24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ko-KR" altLang="en-US" sz="16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여</a:t>
            </a:r>
            <a:r>
              <a:rPr lang="ko-KR" altLang="en-US" sz="16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자</a:t>
            </a:r>
            <a:endParaRPr lang="en-US" altLang="ko-KR" sz="16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29" y="1431890"/>
            <a:ext cx="8693581" cy="487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36402" y="626071"/>
            <a:ext cx="5071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주요 암 </a:t>
            </a:r>
            <a:r>
              <a:rPr lang="en-US" altLang="ko-KR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5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 생존율 국제비교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51" y="1252150"/>
            <a:ext cx="8548104" cy="539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994" y="197682"/>
            <a:ext cx="1704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2016</a:t>
            </a:r>
            <a:r>
              <a:rPr lang="ko-KR" altLang="en-US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년 </a:t>
            </a:r>
            <a:r>
              <a:rPr lang="ko-KR" altLang="en-US" sz="12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국가암등록통계</a:t>
            </a:r>
            <a:endParaRPr lang="ko-KR" altLang="en-US" sz="1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749050" y="6372540"/>
            <a:ext cx="1166504" cy="350174"/>
            <a:chOff x="1307" y="1687"/>
            <a:chExt cx="3148" cy="945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2512" y="1997"/>
              <a:ext cx="355" cy="345"/>
            </a:xfrm>
            <a:custGeom>
              <a:avLst/>
              <a:gdLst>
                <a:gd name="T0" fmla="*/ 355 w 355"/>
                <a:gd name="T1" fmla="*/ 302 h 345"/>
                <a:gd name="T2" fmla="*/ 355 w 355"/>
                <a:gd name="T3" fmla="*/ 345 h 345"/>
                <a:gd name="T4" fmla="*/ 0 w 355"/>
                <a:gd name="T5" fmla="*/ 345 h 345"/>
                <a:gd name="T6" fmla="*/ 0 w 355"/>
                <a:gd name="T7" fmla="*/ 302 h 345"/>
                <a:gd name="T8" fmla="*/ 154 w 355"/>
                <a:gd name="T9" fmla="*/ 302 h 345"/>
                <a:gd name="T10" fmla="*/ 154 w 355"/>
                <a:gd name="T11" fmla="*/ 224 h 345"/>
                <a:gd name="T12" fmla="*/ 28 w 355"/>
                <a:gd name="T13" fmla="*/ 224 h 345"/>
                <a:gd name="T14" fmla="*/ 28 w 355"/>
                <a:gd name="T15" fmla="*/ 0 h 345"/>
                <a:gd name="T16" fmla="*/ 76 w 355"/>
                <a:gd name="T17" fmla="*/ 0 h 345"/>
                <a:gd name="T18" fmla="*/ 76 w 355"/>
                <a:gd name="T19" fmla="*/ 57 h 345"/>
                <a:gd name="T20" fmla="*/ 279 w 355"/>
                <a:gd name="T21" fmla="*/ 57 h 345"/>
                <a:gd name="T22" fmla="*/ 279 w 355"/>
                <a:gd name="T23" fmla="*/ 0 h 345"/>
                <a:gd name="T24" fmla="*/ 326 w 355"/>
                <a:gd name="T25" fmla="*/ 0 h 345"/>
                <a:gd name="T26" fmla="*/ 326 w 355"/>
                <a:gd name="T27" fmla="*/ 224 h 345"/>
                <a:gd name="T28" fmla="*/ 201 w 355"/>
                <a:gd name="T29" fmla="*/ 224 h 345"/>
                <a:gd name="T30" fmla="*/ 201 w 355"/>
                <a:gd name="T31" fmla="*/ 302 h 345"/>
                <a:gd name="T32" fmla="*/ 355 w 355"/>
                <a:gd name="T33" fmla="*/ 302 h 345"/>
                <a:gd name="T34" fmla="*/ 279 w 355"/>
                <a:gd name="T35" fmla="*/ 181 h 345"/>
                <a:gd name="T36" fmla="*/ 279 w 355"/>
                <a:gd name="T37" fmla="*/ 100 h 345"/>
                <a:gd name="T38" fmla="*/ 76 w 355"/>
                <a:gd name="T39" fmla="*/ 100 h 345"/>
                <a:gd name="T40" fmla="*/ 76 w 355"/>
                <a:gd name="T41" fmla="*/ 181 h 345"/>
                <a:gd name="T42" fmla="*/ 279 w 355"/>
                <a:gd name="T43" fmla="*/ 1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5" h="345">
                  <a:moveTo>
                    <a:pt x="355" y="302"/>
                  </a:moveTo>
                  <a:lnTo>
                    <a:pt x="355" y="345"/>
                  </a:lnTo>
                  <a:lnTo>
                    <a:pt x="0" y="345"/>
                  </a:lnTo>
                  <a:lnTo>
                    <a:pt x="0" y="302"/>
                  </a:lnTo>
                  <a:lnTo>
                    <a:pt x="154" y="302"/>
                  </a:lnTo>
                  <a:lnTo>
                    <a:pt x="154" y="224"/>
                  </a:lnTo>
                  <a:lnTo>
                    <a:pt x="28" y="224"/>
                  </a:lnTo>
                  <a:lnTo>
                    <a:pt x="28" y="0"/>
                  </a:lnTo>
                  <a:lnTo>
                    <a:pt x="76" y="0"/>
                  </a:lnTo>
                  <a:lnTo>
                    <a:pt x="76" y="57"/>
                  </a:lnTo>
                  <a:lnTo>
                    <a:pt x="279" y="57"/>
                  </a:lnTo>
                  <a:lnTo>
                    <a:pt x="279" y="0"/>
                  </a:lnTo>
                  <a:lnTo>
                    <a:pt x="326" y="0"/>
                  </a:lnTo>
                  <a:lnTo>
                    <a:pt x="326" y="224"/>
                  </a:lnTo>
                  <a:lnTo>
                    <a:pt x="201" y="224"/>
                  </a:lnTo>
                  <a:lnTo>
                    <a:pt x="201" y="302"/>
                  </a:lnTo>
                  <a:lnTo>
                    <a:pt x="355" y="302"/>
                  </a:lnTo>
                  <a:close/>
                  <a:moveTo>
                    <a:pt x="279" y="181"/>
                  </a:moveTo>
                  <a:lnTo>
                    <a:pt x="279" y="100"/>
                  </a:lnTo>
                  <a:lnTo>
                    <a:pt x="76" y="100"/>
                  </a:lnTo>
                  <a:lnTo>
                    <a:pt x="76" y="181"/>
                  </a:lnTo>
                  <a:lnTo>
                    <a:pt x="279" y="181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905" y="1983"/>
              <a:ext cx="343" cy="380"/>
            </a:xfrm>
            <a:custGeom>
              <a:avLst/>
              <a:gdLst>
                <a:gd name="T0" fmla="*/ 192 w 343"/>
                <a:gd name="T1" fmla="*/ 214 h 380"/>
                <a:gd name="T2" fmla="*/ 142 w 343"/>
                <a:gd name="T3" fmla="*/ 214 h 380"/>
                <a:gd name="T4" fmla="*/ 142 w 343"/>
                <a:gd name="T5" fmla="*/ 52 h 380"/>
                <a:gd name="T6" fmla="*/ 0 w 343"/>
                <a:gd name="T7" fmla="*/ 52 h 380"/>
                <a:gd name="T8" fmla="*/ 0 w 343"/>
                <a:gd name="T9" fmla="*/ 9 h 380"/>
                <a:gd name="T10" fmla="*/ 192 w 343"/>
                <a:gd name="T11" fmla="*/ 9 h 380"/>
                <a:gd name="T12" fmla="*/ 192 w 343"/>
                <a:gd name="T13" fmla="*/ 214 h 380"/>
                <a:gd name="T14" fmla="*/ 26 w 343"/>
                <a:gd name="T15" fmla="*/ 380 h 380"/>
                <a:gd name="T16" fmla="*/ 26 w 343"/>
                <a:gd name="T17" fmla="*/ 238 h 380"/>
                <a:gd name="T18" fmla="*/ 73 w 343"/>
                <a:gd name="T19" fmla="*/ 238 h 380"/>
                <a:gd name="T20" fmla="*/ 73 w 343"/>
                <a:gd name="T21" fmla="*/ 338 h 380"/>
                <a:gd name="T22" fmla="*/ 343 w 343"/>
                <a:gd name="T23" fmla="*/ 338 h 380"/>
                <a:gd name="T24" fmla="*/ 343 w 343"/>
                <a:gd name="T25" fmla="*/ 380 h 380"/>
                <a:gd name="T26" fmla="*/ 26 w 343"/>
                <a:gd name="T27" fmla="*/ 380 h 380"/>
                <a:gd name="T28" fmla="*/ 286 w 343"/>
                <a:gd name="T29" fmla="*/ 0 h 380"/>
                <a:gd name="T30" fmla="*/ 336 w 343"/>
                <a:gd name="T31" fmla="*/ 0 h 380"/>
                <a:gd name="T32" fmla="*/ 336 w 343"/>
                <a:gd name="T33" fmla="*/ 247 h 380"/>
                <a:gd name="T34" fmla="*/ 286 w 343"/>
                <a:gd name="T35" fmla="*/ 247 h 380"/>
                <a:gd name="T36" fmla="*/ 286 w 343"/>
                <a:gd name="T37" fmla="*/ 133 h 380"/>
                <a:gd name="T38" fmla="*/ 225 w 343"/>
                <a:gd name="T39" fmla="*/ 133 h 380"/>
                <a:gd name="T40" fmla="*/ 225 w 343"/>
                <a:gd name="T41" fmla="*/ 92 h 380"/>
                <a:gd name="T42" fmla="*/ 286 w 343"/>
                <a:gd name="T43" fmla="*/ 92 h 380"/>
                <a:gd name="T44" fmla="*/ 286 w 343"/>
                <a:gd name="T45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3" h="380">
                  <a:moveTo>
                    <a:pt x="192" y="214"/>
                  </a:moveTo>
                  <a:lnTo>
                    <a:pt x="142" y="214"/>
                  </a:lnTo>
                  <a:lnTo>
                    <a:pt x="142" y="52"/>
                  </a:lnTo>
                  <a:lnTo>
                    <a:pt x="0" y="52"/>
                  </a:lnTo>
                  <a:lnTo>
                    <a:pt x="0" y="9"/>
                  </a:lnTo>
                  <a:lnTo>
                    <a:pt x="192" y="9"/>
                  </a:lnTo>
                  <a:lnTo>
                    <a:pt x="192" y="214"/>
                  </a:lnTo>
                  <a:close/>
                  <a:moveTo>
                    <a:pt x="26" y="380"/>
                  </a:moveTo>
                  <a:lnTo>
                    <a:pt x="26" y="238"/>
                  </a:lnTo>
                  <a:lnTo>
                    <a:pt x="73" y="238"/>
                  </a:lnTo>
                  <a:lnTo>
                    <a:pt x="73" y="338"/>
                  </a:lnTo>
                  <a:lnTo>
                    <a:pt x="343" y="338"/>
                  </a:lnTo>
                  <a:lnTo>
                    <a:pt x="343" y="380"/>
                  </a:lnTo>
                  <a:lnTo>
                    <a:pt x="26" y="380"/>
                  </a:lnTo>
                  <a:close/>
                  <a:moveTo>
                    <a:pt x="286" y="0"/>
                  </a:moveTo>
                  <a:lnTo>
                    <a:pt x="336" y="0"/>
                  </a:lnTo>
                  <a:lnTo>
                    <a:pt x="336" y="247"/>
                  </a:lnTo>
                  <a:lnTo>
                    <a:pt x="286" y="247"/>
                  </a:lnTo>
                  <a:lnTo>
                    <a:pt x="286" y="133"/>
                  </a:lnTo>
                  <a:lnTo>
                    <a:pt x="225" y="133"/>
                  </a:lnTo>
                  <a:lnTo>
                    <a:pt x="225" y="92"/>
                  </a:lnTo>
                  <a:lnTo>
                    <a:pt x="286" y="9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3302" y="1987"/>
              <a:ext cx="356" cy="384"/>
            </a:xfrm>
            <a:custGeom>
              <a:avLst/>
              <a:gdLst>
                <a:gd name="T0" fmla="*/ 356 w 356"/>
                <a:gd name="T1" fmla="*/ 186 h 384"/>
                <a:gd name="T2" fmla="*/ 356 w 356"/>
                <a:gd name="T3" fmla="*/ 227 h 384"/>
                <a:gd name="T4" fmla="*/ 0 w 356"/>
                <a:gd name="T5" fmla="*/ 227 h 384"/>
                <a:gd name="T6" fmla="*/ 0 w 356"/>
                <a:gd name="T7" fmla="*/ 186 h 384"/>
                <a:gd name="T8" fmla="*/ 154 w 356"/>
                <a:gd name="T9" fmla="*/ 186 h 384"/>
                <a:gd name="T10" fmla="*/ 154 w 356"/>
                <a:gd name="T11" fmla="*/ 150 h 384"/>
                <a:gd name="T12" fmla="*/ 29 w 356"/>
                <a:gd name="T13" fmla="*/ 150 h 384"/>
                <a:gd name="T14" fmla="*/ 29 w 356"/>
                <a:gd name="T15" fmla="*/ 0 h 384"/>
                <a:gd name="T16" fmla="*/ 76 w 356"/>
                <a:gd name="T17" fmla="*/ 0 h 384"/>
                <a:gd name="T18" fmla="*/ 76 w 356"/>
                <a:gd name="T19" fmla="*/ 36 h 384"/>
                <a:gd name="T20" fmla="*/ 280 w 356"/>
                <a:gd name="T21" fmla="*/ 36 h 384"/>
                <a:gd name="T22" fmla="*/ 280 w 356"/>
                <a:gd name="T23" fmla="*/ 0 h 384"/>
                <a:gd name="T24" fmla="*/ 327 w 356"/>
                <a:gd name="T25" fmla="*/ 0 h 384"/>
                <a:gd name="T26" fmla="*/ 327 w 356"/>
                <a:gd name="T27" fmla="*/ 150 h 384"/>
                <a:gd name="T28" fmla="*/ 202 w 356"/>
                <a:gd name="T29" fmla="*/ 150 h 384"/>
                <a:gd name="T30" fmla="*/ 202 w 356"/>
                <a:gd name="T31" fmla="*/ 186 h 384"/>
                <a:gd name="T32" fmla="*/ 356 w 356"/>
                <a:gd name="T33" fmla="*/ 186 h 384"/>
                <a:gd name="T34" fmla="*/ 327 w 356"/>
                <a:gd name="T35" fmla="*/ 260 h 384"/>
                <a:gd name="T36" fmla="*/ 327 w 356"/>
                <a:gd name="T37" fmla="*/ 384 h 384"/>
                <a:gd name="T38" fmla="*/ 280 w 356"/>
                <a:gd name="T39" fmla="*/ 384 h 384"/>
                <a:gd name="T40" fmla="*/ 280 w 356"/>
                <a:gd name="T41" fmla="*/ 300 h 384"/>
                <a:gd name="T42" fmla="*/ 19 w 356"/>
                <a:gd name="T43" fmla="*/ 300 h 384"/>
                <a:gd name="T44" fmla="*/ 19 w 356"/>
                <a:gd name="T45" fmla="*/ 260 h 384"/>
                <a:gd name="T46" fmla="*/ 327 w 356"/>
                <a:gd name="T47" fmla="*/ 260 h 384"/>
                <a:gd name="T48" fmla="*/ 280 w 356"/>
                <a:gd name="T49" fmla="*/ 77 h 384"/>
                <a:gd name="T50" fmla="*/ 76 w 356"/>
                <a:gd name="T51" fmla="*/ 77 h 384"/>
                <a:gd name="T52" fmla="*/ 76 w 356"/>
                <a:gd name="T53" fmla="*/ 110 h 384"/>
                <a:gd name="T54" fmla="*/ 280 w 356"/>
                <a:gd name="T55" fmla="*/ 110 h 384"/>
                <a:gd name="T56" fmla="*/ 280 w 356"/>
                <a:gd name="T57" fmla="*/ 7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6" h="384">
                  <a:moveTo>
                    <a:pt x="356" y="186"/>
                  </a:moveTo>
                  <a:lnTo>
                    <a:pt x="356" y="227"/>
                  </a:lnTo>
                  <a:lnTo>
                    <a:pt x="0" y="227"/>
                  </a:lnTo>
                  <a:lnTo>
                    <a:pt x="0" y="186"/>
                  </a:lnTo>
                  <a:lnTo>
                    <a:pt x="154" y="186"/>
                  </a:lnTo>
                  <a:lnTo>
                    <a:pt x="154" y="150"/>
                  </a:lnTo>
                  <a:lnTo>
                    <a:pt x="29" y="150"/>
                  </a:lnTo>
                  <a:lnTo>
                    <a:pt x="29" y="0"/>
                  </a:lnTo>
                  <a:lnTo>
                    <a:pt x="76" y="0"/>
                  </a:lnTo>
                  <a:lnTo>
                    <a:pt x="76" y="36"/>
                  </a:lnTo>
                  <a:lnTo>
                    <a:pt x="280" y="36"/>
                  </a:lnTo>
                  <a:lnTo>
                    <a:pt x="280" y="0"/>
                  </a:lnTo>
                  <a:lnTo>
                    <a:pt x="327" y="0"/>
                  </a:lnTo>
                  <a:lnTo>
                    <a:pt x="327" y="150"/>
                  </a:lnTo>
                  <a:lnTo>
                    <a:pt x="202" y="150"/>
                  </a:lnTo>
                  <a:lnTo>
                    <a:pt x="202" y="186"/>
                  </a:lnTo>
                  <a:lnTo>
                    <a:pt x="356" y="186"/>
                  </a:lnTo>
                  <a:close/>
                  <a:moveTo>
                    <a:pt x="327" y="260"/>
                  </a:moveTo>
                  <a:lnTo>
                    <a:pt x="327" y="384"/>
                  </a:lnTo>
                  <a:lnTo>
                    <a:pt x="280" y="384"/>
                  </a:lnTo>
                  <a:lnTo>
                    <a:pt x="280" y="300"/>
                  </a:lnTo>
                  <a:lnTo>
                    <a:pt x="19" y="300"/>
                  </a:lnTo>
                  <a:lnTo>
                    <a:pt x="19" y="260"/>
                  </a:lnTo>
                  <a:lnTo>
                    <a:pt x="327" y="260"/>
                  </a:lnTo>
                  <a:close/>
                  <a:moveTo>
                    <a:pt x="280" y="77"/>
                  </a:moveTo>
                  <a:lnTo>
                    <a:pt x="76" y="77"/>
                  </a:lnTo>
                  <a:lnTo>
                    <a:pt x="76" y="110"/>
                  </a:lnTo>
                  <a:lnTo>
                    <a:pt x="280" y="110"/>
                  </a:lnTo>
                  <a:lnTo>
                    <a:pt x="280" y="77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3698" y="1983"/>
              <a:ext cx="343" cy="388"/>
            </a:xfrm>
            <a:custGeom>
              <a:avLst/>
              <a:gdLst>
                <a:gd name="T0" fmla="*/ 9 w 343"/>
                <a:gd name="T1" fmla="*/ 66 h 388"/>
                <a:gd name="T2" fmla="*/ 9 w 343"/>
                <a:gd name="T3" fmla="*/ 23 h 388"/>
                <a:gd name="T4" fmla="*/ 239 w 343"/>
                <a:gd name="T5" fmla="*/ 23 h 388"/>
                <a:gd name="T6" fmla="*/ 239 w 343"/>
                <a:gd name="T7" fmla="*/ 66 h 388"/>
                <a:gd name="T8" fmla="*/ 142 w 343"/>
                <a:gd name="T9" fmla="*/ 66 h 388"/>
                <a:gd name="T10" fmla="*/ 251 w 343"/>
                <a:gd name="T11" fmla="*/ 319 h 388"/>
                <a:gd name="T12" fmla="*/ 208 w 343"/>
                <a:gd name="T13" fmla="*/ 338 h 388"/>
                <a:gd name="T14" fmla="*/ 125 w 343"/>
                <a:gd name="T15" fmla="*/ 138 h 388"/>
                <a:gd name="T16" fmla="*/ 42 w 343"/>
                <a:gd name="T17" fmla="*/ 340 h 388"/>
                <a:gd name="T18" fmla="*/ 0 w 343"/>
                <a:gd name="T19" fmla="*/ 323 h 388"/>
                <a:gd name="T20" fmla="*/ 106 w 343"/>
                <a:gd name="T21" fmla="*/ 66 h 388"/>
                <a:gd name="T22" fmla="*/ 9 w 343"/>
                <a:gd name="T23" fmla="*/ 66 h 388"/>
                <a:gd name="T24" fmla="*/ 296 w 343"/>
                <a:gd name="T25" fmla="*/ 0 h 388"/>
                <a:gd name="T26" fmla="*/ 343 w 343"/>
                <a:gd name="T27" fmla="*/ 0 h 388"/>
                <a:gd name="T28" fmla="*/ 343 w 343"/>
                <a:gd name="T29" fmla="*/ 388 h 388"/>
                <a:gd name="T30" fmla="*/ 296 w 343"/>
                <a:gd name="T31" fmla="*/ 388 h 388"/>
                <a:gd name="T32" fmla="*/ 296 w 343"/>
                <a:gd name="T33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3" h="388">
                  <a:moveTo>
                    <a:pt x="9" y="66"/>
                  </a:moveTo>
                  <a:lnTo>
                    <a:pt x="9" y="23"/>
                  </a:lnTo>
                  <a:lnTo>
                    <a:pt x="239" y="23"/>
                  </a:lnTo>
                  <a:lnTo>
                    <a:pt x="239" y="66"/>
                  </a:lnTo>
                  <a:lnTo>
                    <a:pt x="142" y="66"/>
                  </a:lnTo>
                  <a:lnTo>
                    <a:pt x="251" y="319"/>
                  </a:lnTo>
                  <a:lnTo>
                    <a:pt x="208" y="338"/>
                  </a:lnTo>
                  <a:lnTo>
                    <a:pt x="125" y="138"/>
                  </a:lnTo>
                  <a:lnTo>
                    <a:pt x="42" y="340"/>
                  </a:lnTo>
                  <a:lnTo>
                    <a:pt x="0" y="323"/>
                  </a:lnTo>
                  <a:lnTo>
                    <a:pt x="106" y="66"/>
                  </a:lnTo>
                  <a:lnTo>
                    <a:pt x="9" y="66"/>
                  </a:lnTo>
                  <a:close/>
                  <a:moveTo>
                    <a:pt x="296" y="0"/>
                  </a:moveTo>
                  <a:lnTo>
                    <a:pt x="343" y="0"/>
                  </a:lnTo>
                  <a:lnTo>
                    <a:pt x="343" y="388"/>
                  </a:lnTo>
                  <a:lnTo>
                    <a:pt x="296" y="388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4098" y="1987"/>
              <a:ext cx="357" cy="384"/>
            </a:xfrm>
            <a:custGeom>
              <a:avLst/>
              <a:gdLst>
                <a:gd name="T0" fmla="*/ 0 w 357"/>
                <a:gd name="T1" fmla="*/ 241 h 384"/>
                <a:gd name="T2" fmla="*/ 357 w 357"/>
                <a:gd name="T3" fmla="*/ 241 h 384"/>
                <a:gd name="T4" fmla="*/ 357 w 357"/>
                <a:gd name="T5" fmla="*/ 284 h 384"/>
                <a:gd name="T6" fmla="*/ 203 w 357"/>
                <a:gd name="T7" fmla="*/ 284 h 384"/>
                <a:gd name="T8" fmla="*/ 203 w 357"/>
                <a:gd name="T9" fmla="*/ 384 h 384"/>
                <a:gd name="T10" fmla="*/ 154 w 357"/>
                <a:gd name="T11" fmla="*/ 384 h 384"/>
                <a:gd name="T12" fmla="*/ 154 w 357"/>
                <a:gd name="T13" fmla="*/ 284 h 384"/>
                <a:gd name="T14" fmla="*/ 0 w 357"/>
                <a:gd name="T15" fmla="*/ 284 h 384"/>
                <a:gd name="T16" fmla="*/ 0 w 357"/>
                <a:gd name="T17" fmla="*/ 241 h 384"/>
                <a:gd name="T18" fmla="*/ 76 w 357"/>
                <a:gd name="T19" fmla="*/ 50 h 384"/>
                <a:gd name="T20" fmla="*/ 279 w 357"/>
                <a:gd name="T21" fmla="*/ 50 h 384"/>
                <a:gd name="T22" fmla="*/ 279 w 357"/>
                <a:gd name="T23" fmla="*/ 0 h 384"/>
                <a:gd name="T24" fmla="*/ 329 w 357"/>
                <a:gd name="T25" fmla="*/ 0 h 384"/>
                <a:gd name="T26" fmla="*/ 329 w 357"/>
                <a:gd name="T27" fmla="*/ 188 h 384"/>
                <a:gd name="T28" fmla="*/ 28 w 357"/>
                <a:gd name="T29" fmla="*/ 188 h 384"/>
                <a:gd name="T30" fmla="*/ 28 w 357"/>
                <a:gd name="T31" fmla="*/ 0 h 384"/>
                <a:gd name="T32" fmla="*/ 76 w 357"/>
                <a:gd name="T33" fmla="*/ 0 h 384"/>
                <a:gd name="T34" fmla="*/ 76 w 357"/>
                <a:gd name="T35" fmla="*/ 50 h 384"/>
                <a:gd name="T36" fmla="*/ 279 w 357"/>
                <a:gd name="T37" fmla="*/ 91 h 384"/>
                <a:gd name="T38" fmla="*/ 76 w 357"/>
                <a:gd name="T39" fmla="*/ 91 h 384"/>
                <a:gd name="T40" fmla="*/ 76 w 357"/>
                <a:gd name="T41" fmla="*/ 146 h 384"/>
                <a:gd name="T42" fmla="*/ 279 w 357"/>
                <a:gd name="T43" fmla="*/ 146 h 384"/>
                <a:gd name="T44" fmla="*/ 279 w 357"/>
                <a:gd name="T45" fmla="*/ 9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7" h="384">
                  <a:moveTo>
                    <a:pt x="0" y="241"/>
                  </a:moveTo>
                  <a:lnTo>
                    <a:pt x="357" y="241"/>
                  </a:lnTo>
                  <a:lnTo>
                    <a:pt x="357" y="284"/>
                  </a:lnTo>
                  <a:lnTo>
                    <a:pt x="203" y="284"/>
                  </a:lnTo>
                  <a:lnTo>
                    <a:pt x="203" y="384"/>
                  </a:lnTo>
                  <a:lnTo>
                    <a:pt x="154" y="384"/>
                  </a:lnTo>
                  <a:lnTo>
                    <a:pt x="154" y="284"/>
                  </a:lnTo>
                  <a:lnTo>
                    <a:pt x="0" y="284"/>
                  </a:lnTo>
                  <a:lnTo>
                    <a:pt x="0" y="241"/>
                  </a:lnTo>
                  <a:close/>
                  <a:moveTo>
                    <a:pt x="76" y="50"/>
                  </a:moveTo>
                  <a:lnTo>
                    <a:pt x="279" y="50"/>
                  </a:lnTo>
                  <a:lnTo>
                    <a:pt x="279" y="0"/>
                  </a:lnTo>
                  <a:lnTo>
                    <a:pt x="329" y="0"/>
                  </a:lnTo>
                  <a:lnTo>
                    <a:pt x="329" y="188"/>
                  </a:lnTo>
                  <a:lnTo>
                    <a:pt x="28" y="188"/>
                  </a:lnTo>
                  <a:lnTo>
                    <a:pt x="28" y="0"/>
                  </a:lnTo>
                  <a:lnTo>
                    <a:pt x="76" y="0"/>
                  </a:lnTo>
                  <a:lnTo>
                    <a:pt x="76" y="50"/>
                  </a:lnTo>
                  <a:close/>
                  <a:moveTo>
                    <a:pt x="279" y="91"/>
                  </a:moveTo>
                  <a:lnTo>
                    <a:pt x="76" y="91"/>
                  </a:lnTo>
                  <a:lnTo>
                    <a:pt x="76" y="146"/>
                  </a:lnTo>
                  <a:lnTo>
                    <a:pt x="279" y="146"/>
                  </a:lnTo>
                  <a:lnTo>
                    <a:pt x="279" y="91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307" y="1687"/>
              <a:ext cx="942" cy="934"/>
            </a:xfrm>
            <a:custGeom>
              <a:avLst/>
              <a:gdLst>
                <a:gd name="T0" fmla="*/ 306 w 398"/>
                <a:gd name="T1" fmla="*/ 190 h 392"/>
                <a:gd name="T2" fmla="*/ 204 w 398"/>
                <a:gd name="T3" fmla="*/ 211 h 392"/>
                <a:gd name="T4" fmla="*/ 144 w 398"/>
                <a:gd name="T5" fmla="*/ 244 h 392"/>
                <a:gd name="T6" fmla="*/ 75 w 398"/>
                <a:gd name="T7" fmla="*/ 191 h 392"/>
                <a:gd name="T8" fmla="*/ 75 w 398"/>
                <a:gd name="T9" fmla="*/ 191 h 392"/>
                <a:gd name="T10" fmla="*/ 75 w 398"/>
                <a:gd name="T11" fmla="*/ 191 h 392"/>
                <a:gd name="T12" fmla="*/ 74 w 398"/>
                <a:gd name="T13" fmla="*/ 190 h 392"/>
                <a:gd name="T14" fmla="*/ 71 w 398"/>
                <a:gd name="T15" fmla="*/ 161 h 392"/>
                <a:gd name="T16" fmla="*/ 231 w 398"/>
                <a:gd name="T17" fmla="*/ 26 h 392"/>
                <a:gd name="T18" fmla="*/ 398 w 398"/>
                <a:gd name="T19" fmla="*/ 141 h 392"/>
                <a:gd name="T20" fmla="*/ 398 w 398"/>
                <a:gd name="T21" fmla="*/ 139 h 392"/>
                <a:gd name="T22" fmla="*/ 204 w 398"/>
                <a:gd name="T23" fmla="*/ 0 h 392"/>
                <a:gd name="T24" fmla="*/ 0 w 398"/>
                <a:gd name="T25" fmla="*/ 205 h 392"/>
                <a:gd name="T26" fmla="*/ 174 w 398"/>
                <a:gd name="T27" fmla="*/ 392 h 392"/>
                <a:gd name="T28" fmla="*/ 333 w 398"/>
                <a:gd name="T29" fmla="*/ 285 h 392"/>
                <a:gd name="T30" fmla="*/ 306 w 398"/>
                <a:gd name="T31" fmla="*/ 19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8" h="392">
                  <a:moveTo>
                    <a:pt x="306" y="190"/>
                  </a:moveTo>
                  <a:cubicBezTo>
                    <a:pt x="272" y="166"/>
                    <a:pt x="228" y="176"/>
                    <a:pt x="204" y="211"/>
                  </a:cubicBezTo>
                  <a:cubicBezTo>
                    <a:pt x="185" y="241"/>
                    <a:pt x="156" y="244"/>
                    <a:pt x="144" y="244"/>
                  </a:cubicBezTo>
                  <a:cubicBezTo>
                    <a:pt x="108" y="244"/>
                    <a:pt x="82" y="218"/>
                    <a:pt x="75" y="191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75" y="190"/>
                    <a:pt x="75" y="190"/>
                    <a:pt x="74" y="190"/>
                  </a:cubicBezTo>
                  <a:cubicBezTo>
                    <a:pt x="72" y="179"/>
                    <a:pt x="71" y="173"/>
                    <a:pt x="71" y="161"/>
                  </a:cubicBezTo>
                  <a:cubicBezTo>
                    <a:pt x="71" y="97"/>
                    <a:pt x="137" y="26"/>
                    <a:pt x="231" y="26"/>
                  </a:cubicBezTo>
                  <a:cubicBezTo>
                    <a:pt x="329" y="26"/>
                    <a:pt x="384" y="100"/>
                    <a:pt x="398" y="141"/>
                  </a:cubicBezTo>
                  <a:cubicBezTo>
                    <a:pt x="398" y="140"/>
                    <a:pt x="398" y="139"/>
                    <a:pt x="398" y="139"/>
                  </a:cubicBezTo>
                  <a:cubicBezTo>
                    <a:pt x="370" y="58"/>
                    <a:pt x="294" y="0"/>
                    <a:pt x="204" y="0"/>
                  </a:cubicBezTo>
                  <a:cubicBezTo>
                    <a:pt x="91" y="0"/>
                    <a:pt x="0" y="92"/>
                    <a:pt x="0" y="205"/>
                  </a:cubicBezTo>
                  <a:cubicBezTo>
                    <a:pt x="0" y="306"/>
                    <a:pt x="73" y="392"/>
                    <a:pt x="174" y="392"/>
                  </a:cubicBezTo>
                  <a:cubicBezTo>
                    <a:pt x="254" y="392"/>
                    <a:pt x="308" y="347"/>
                    <a:pt x="333" y="285"/>
                  </a:cubicBezTo>
                  <a:cubicBezTo>
                    <a:pt x="347" y="251"/>
                    <a:pt x="337" y="211"/>
                    <a:pt x="306" y="190"/>
                  </a:cubicBezTo>
                  <a:close/>
                </a:path>
              </a:pathLst>
            </a:custGeom>
            <a:solidFill>
              <a:srgbClr val="003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75" y="1749"/>
              <a:ext cx="800" cy="883"/>
            </a:xfrm>
            <a:custGeom>
              <a:avLst/>
              <a:gdLst>
                <a:gd name="T0" fmla="*/ 329 w 338"/>
                <a:gd name="T1" fmla="*/ 119 h 371"/>
                <a:gd name="T2" fmla="*/ 160 w 338"/>
                <a:gd name="T3" fmla="*/ 0 h 371"/>
                <a:gd name="T4" fmla="*/ 0 w 338"/>
                <a:gd name="T5" fmla="*/ 135 h 371"/>
                <a:gd name="T6" fmla="*/ 3 w 338"/>
                <a:gd name="T7" fmla="*/ 164 h 371"/>
                <a:gd name="T8" fmla="*/ 2 w 338"/>
                <a:gd name="T9" fmla="*/ 149 h 371"/>
                <a:gd name="T10" fmla="*/ 137 w 338"/>
                <a:gd name="T11" fmla="*/ 36 h 371"/>
                <a:gd name="T12" fmla="*/ 306 w 338"/>
                <a:gd name="T13" fmla="*/ 205 h 371"/>
                <a:gd name="T14" fmla="*/ 203 w 338"/>
                <a:gd name="T15" fmla="*/ 371 h 371"/>
                <a:gd name="T16" fmla="*/ 203 w 338"/>
                <a:gd name="T17" fmla="*/ 371 h 371"/>
                <a:gd name="T18" fmla="*/ 338 w 338"/>
                <a:gd name="T19" fmla="*/ 179 h 371"/>
                <a:gd name="T20" fmla="*/ 329 w 338"/>
                <a:gd name="T21" fmla="*/ 119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" h="371">
                  <a:moveTo>
                    <a:pt x="329" y="119"/>
                  </a:moveTo>
                  <a:cubicBezTo>
                    <a:pt x="317" y="79"/>
                    <a:pt x="261" y="0"/>
                    <a:pt x="160" y="0"/>
                  </a:cubicBezTo>
                  <a:cubicBezTo>
                    <a:pt x="66" y="0"/>
                    <a:pt x="0" y="71"/>
                    <a:pt x="0" y="135"/>
                  </a:cubicBezTo>
                  <a:cubicBezTo>
                    <a:pt x="0" y="147"/>
                    <a:pt x="1" y="153"/>
                    <a:pt x="3" y="164"/>
                  </a:cubicBezTo>
                  <a:cubicBezTo>
                    <a:pt x="2" y="159"/>
                    <a:pt x="2" y="154"/>
                    <a:pt x="2" y="149"/>
                  </a:cubicBezTo>
                  <a:cubicBezTo>
                    <a:pt x="2" y="82"/>
                    <a:pt x="69" y="36"/>
                    <a:pt x="137" y="36"/>
                  </a:cubicBezTo>
                  <a:cubicBezTo>
                    <a:pt x="230" y="36"/>
                    <a:pt x="306" y="112"/>
                    <a:pt x="306" y="205"/>
                  </a:cubicBezTo>
                  <a:cubicBezTo>
                    <a:pt x="306" y="278"/>
                    <a:pt x="264" y="341"/>
                    <a:pt x="203" y="371"/>
                  </a:cubicBezTo>
                  <a:cubicBezTo>
                    <a:pt x="203" y="371"/>
                    <a:pt x="203" y="371"/>
                    <a:pt x="203" y="371"/>
                  </a:cubicBezTo>
                  <a:cubicBezTo>
                    <a:pt x="282" y="343"/>
                    <a:pt x="338" y="267"/>
                    <a:pt x="338" y="179"/>
                  </a:cubicBezTo>
                  <a:cubicBezTo>
                    <a:pt x="338" y="158"/>
                    <a:pt x="335" y="139"/>
                    <a:pt x="329" y="119"/>
                  </a:cubicBezTo>
                  <a:close/>
                </a:path>
              </a:pathLst>
            </a:custGeom>
            <a:solidFill>
              <a:srgbClr val="E40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720" y="6427154"/>
            <a:ext cx="1026870" cy="274221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26" y="6416683"/>
            <a:ext cx="1436422" cy="322792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895600" y="1504528"/>
            <a:ext cx="3352800" cy="3351600"/>
          </a:xfrm>
          <a:prstGeom prst="rect">
            <a:avLst/>
          </a:prstGeom>
          <a:gradFill flip="none" rotWithShape="1">
            <a:gsLst>
              <a:gs pos="0">
                <a:srgbClr val="35C9FC"/>
              </a:gs>
              <a:gs pos="100000">
                <a:srgbClr val="7BCD61"/>
              </a:gs>
            </a:gsLst>
            <a:lin ang="2700000" scaled="1"/>
            <a:tileRect/>
          </a:gradFill>
          <a:ln>
            <a:noFill/>
          </a:ln>
          <a:effectLst>
            <a:outerShdw blurRad="3810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spc="-7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48135" y="1780150"/>
            <a:ext cx="224773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암유병</a:t>
            </a:r>
            <a:endParaRPr lang="en-US" altLang="ko-KR" sz="6000" spc="-1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  <a:p>
            <a:pPr algn="ctr"/>
            <a:r>
              <a:rPr lang="ko-KR" altLang="en-US" sz="60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현황</a:t>
            </a:r>
            <a:endParaRPr lang="en-US" altLang="ko-KR" sz="6000" spc="-1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  <a:p>
            <a:pPr algn="ctr"/>
            <a:r>
              <a:rPr lang="en-US" altLang="ko-KR" sz="60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2016</a:t>
            </a:r>
            <a:endParaRPr lang="ko-KR" altLang="en-US" sz="60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9034" y="5064629"/>
            <a:ext cx="3444350" cy="11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1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2994967" y="626071"/>
            <a:ext cx="3154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주요 암종별 유병자 분율</a:t>
            </a:r>
            <a:endParaRPr lang="en-US" altLang="ko-KR" sz="2400" spc="-4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ko-KR" altLang="en-US" sz="16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남녀 전체</a:t>
            </a:r>
            <a:r>
              <a:rPr lang="en-US" altLang="ko-KR" sz="16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, 2016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88" y="1841688"/>
            <a:ext cx="7587073" cy="429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2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2683665" y="626071"/>
            <a:ext cx="37766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성별 주요 암종별 유병자 분율</a:t>
            </a:r>
            <a:endParaRPr lang="en-US" altLang="ko-KR" sz="2400" spc="-4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en-US" altLang="ko-KR" sz="16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2016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68" y="1846632"/>
            <a:ext cx="8498776" cy="431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9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2372362" y="626071"/>
            <a:ext cx="4399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진단 후 경과 기간별 암유병자 분율</a:t>
            </a:r>
            <a:endParaRPr lang="en-US" altLang="ko-KR" sz="2400" spc="-4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en-US" altLang="ko-KR" sz="16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2016</a:t>
            </a:r>
            <a:endParaRPr lang="en-US" altLang="ko-KR" sz="16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23" y="2066595"/>
            <a:ext cx="8485440" cy="37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4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3342178" y="626071"/>
            <a:ext cx="2459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우리나라 </a:t>
            </a:r>
            <a:r>
              <a:rPr lang="ko-KR" altLang="en-US" sz="24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암발생률</a:t>
            </a:r>
            <a:endParaRPr lang="en-US" altLang="ko-KR" sz="2400" spc="-4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en-US" altLang="ko-KR" sz="16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2016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4" y="1747838"/>
            <a:ext cx="7605711" cy="4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0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/>
          <p:cNvSpPr txBox="1"/>
          <p:nvPr/>
        </p:nvSpPr>
        <p:spPr>
          <a:xfrm>
            <a:off x="2234664" y="626071"/>
            <a:ext cx="4674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암종별 진단 후 경과 기간별 유병자수</a:t>
            </a:r>
            <a:endParaRPr lang="en-US" altLang="ko-KR" sz="2400" spc="-4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en-US" altLang="ko-KR" sz="16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2016</a:t>
            </a:r>
            <a:endParaRPr lang="en-US" altLang="ko-KR" sz="1600" spc="-4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95" y="1465073"/>
            <a:ext cx="8777707" cy="507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7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7" y="-24714"/>
            <a:ext cx="9145047" cy="688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3488" y="3105834"/>
            <a:ext cx="2517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  <a:tileRect/>
                </a:gra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감사합니다</a:t>
            </a:r>
            <a:endParaRPr lang="en-US" altLang="ko-KR" sz="4000" dirty="0">
              <a:ln>
                <a:solidFill>
                  <a:schemeClr val="accent1">
                    <a:alpha val="0"/>
                  </a:schemeClr>
                </a:solidFill>
              </a:ln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  <a:tileRect/>
              </a:gra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895600" y="1753200"/>
            <a:ext cx="3352800" cy="3351600"/>
          </a:xfrm>
          <a:prstGeom prst="rect">
            <a:avLst/>
          </a:prstGeom>
          <a:noFill/>
          <a:ln w="6350">
            <a:gradFill flip="none" rotWithShape="1">
              <a:gsLst>
                <a:gs pos="74644">
                  <a:schemeClr val="bg1">
                    <a:lumMod val="75000"/>
                  </a:schemeClr>
                </a:gs>
                <a:gs pos="50000">
                  <a:srgbClr val="BFBFBF">
                    <a:alpha val="0"/>
                  </a:srgbClr>
                </a:gs>
                <a:gs pos="25000">
                  <a:srgbClr val="CBCBCB"/>
                </a:gs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2700000" scaled="1"/>
              <a:tileRect/>
            </a:gradFill>
          </a:ln>
          <a:effectLst>
            <a:outerShdw blurRad="3810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spc="-7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7879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2719573" y="626071"/>
            <a:ext cx="3704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연도별 성별 암발생자수 추이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07" y="1505354"/>
            <a:ext cx="7743698" cy="495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0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2216550" y="626071"/>
            <a:ext cx="4710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2015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 대비 </a:t>
            </a:r>
            <a:r>
              <a:rPr lang="en-US" altLang="ko-KR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2016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 </a:t>
            </a:r>
            <a:r>
              <a:rPr lang="ko-KR" altLang="en-US" sz="2400" spc="-4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암발생률</a:t>
            </a:r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변화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26" y="1728787"/>
            <a:ext cx="8348101" cy="464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1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2994968" y="626071"/>
            <a:ext cx="3154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주요 암종 발생자수 변화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9" y="1438275"/>
            <a:ext cx="8574687" cy="514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7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3306271" y="626071"/>
            <a:ext cx="2531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주요 암종 </a:t>
            </a:r>
            <a:r>
              <a:rPr lang="ko-KR" altLang="en-US" sz="24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발생분율</a:t>
            </a:r>
            <a:endParaRPr lang="en-US" altLang="ko-KR" sz="2400" spc="-4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ko-KR" altLang="en-US" sz="16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남녀 전체</a:t>
            </a:r>
            <a:r>
              <a:rPr lang="en-US" altLang="ko-KR" sz="16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, 2016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58" y="1922011"/>
            <a:ext cx="8169084" cy="422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2994968" y="626071"/>
            <a:ext cx="3154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성별 주요 암종 </a:t>
            </a:r>
            <a:r>
              <a:rPr lang="ko-KR" altLang="en-US" sz="2400" spc="-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발생분율</a:t>
            </a:r>
            <a:endParaRPr lang="en-US" altLang="ko-KR" sz="2400" spc="-4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en-US" altLang="ko-KR" sz="16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2016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9" y="1827055"/>
            <a:ext cx="8806248" cy="430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066782" y="626071"/>
            <a:ext cx="30104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연령표준화발생률 추이</a:t>
            </a:r>
            <a:br>
              <a:rPr lang="ko-KR" altLang="en-US" sz="24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</a:br>
            <a:r>
              <a:rPr lang="ko-KR" altLang="en-US" sz="16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모든 암</a:t>
            </a:r>
            <a:r>
              <a:rPr lang="en-US" altLang="ko-KR" sz="1600" spc="-4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rPr>
              <a:t>, 1999-2016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90" y="1723669"/>
            <a:ext cx="8390087" cy="412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6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2225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b="1" dirty="0" smtClean="0">
            <a:solidFill>
              <a:srgbClr val="C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6654</TotalTime>
  <Words>185</Words>
  <Application>Microsoft Office PowerPoint</Application>
  <PresentationFormat>화면 슬라이드 쇼(4:3)</PresentationFormat>
  <Paragraphs>65</Paragraphs>
  <Slides>32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40" baseType="lpstr">
      <vt:lpstr>NanumSquare</vt:lpstr>
      <vt:lpstr>나눔스퀘어 ExtraBold</vt:lpstr>
      <vt:lpstr>나눔스퀘어 Light</vt:lpstr>
      <vt:lpstr>Arial</vt:lpstr>
      <vt:lpstr>나눔스퀘어</vt:lpstr>
      <vt:lpstr>맑은 고딕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조그만회사</dc:creator>
  <cp:lastModifiedBy>NCC</cp:lastModifiedBy>
  <cp:revision>391</cp:revision>
  <dcterms:created xsi:type="dcterms:W3CDTF">2013-08-20T12:07:53Z</dcterms:created>
  <dcterms:modified xsi:type="dcterms:W3CDTF">2019-01-14T11:46:28Z</dcterms:modified>
</cp:coreProperties>
</file>