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3"/>
  </p:notesMasterIdLst>
  <p:handoutMasterIdLst>
    <p:handoutMasterId r:id="rId34"/>
  </p:handoutMasterIdLst>
  <p:sldIdLst>
    <p:sldId id="928" r:id="rId2"/>
    <p:sldId id="929" r:id="rId3"/>
    <p:sldId id="899" r:id="rId4"/>
    <p:sldId id="880" r:id="rId5"/>
    <p:sldId id="962" r:id="rId6"/>
    <p:sldId id="966" r:id="rId7"/>
    <p:sldId id="885" r:id="rId8"/>
    <p:sldId id="886" r:id="rId9"/>
    <p:sldId id="903" r:id="rId10"/>
    <p:sldId id="904" r:id="rId11"/>
    <p:sldId id="971" r:id="rId12"/>
    <p:sldId id="967" r:id="rId13"/>
    <p:sldId id="968" r:id="rId14"/>
    <p:sldId id="963" r:id="rId15"/>
    <p:sldId id="916" r:id="rId16"/>
    <p:sldId id="917" r:id="rId17"/>
    <p:sldId id="918" r:id="rId18"/>
    <p:sldId id="930" r:id="rId19"/>
    <p:sldId id="931" r:id="rId20"/>
    <p:sldId id="932" r:id="rId21"/>
    <p:sldId id="933" r:id="rId22"/>
    <p:sldId id="934" r:id="rId23"/>
    <p:sldId id="935" r:id="rId24"/>
    <p:sldId id="961" r:id="rId25"/>
    <p:sldId id="948" r:id="rId26"/>
    <p:sldId id="949" r:id="rId27"/>
    <p:sldId id="969" r:id="rId28"/>
    <p:sldId id="951" r:id="rId29"/>
    <p:sldId id="952" r:id="rId30"/>
    <p:sldId id="965" r:id="rId31"/>
    <p:sldId id="954" r:id="rId32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sz="1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sz="1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sz="1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sz="14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F6699"/>
    <a:srgbClr val="0000FF"/>
    <a:srgbClr val="C0504D"/>
    <a:srgbClr val="FCDDCF"/>
    <a:srgbClr val="FDEFE9"/>
    <a:srgbClr val="7030A0"/>
    <a:srgbClr val="FFC000"/>
    <a:srgbClr val="92D05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6429" autoAdjust="0"/>
  </p:normalViewPr>
  <p:slideViewPr>
    <p:cSldViewPr>
      <p:cViewPr varScale="1">
        <p:scale>
          <a:sx n="112" d="100"/>
          <a:sy n="112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3588"/>
    </p:cViewPr>
  </p:sorterViewPr>
  <p:notesViewPr>
    <p:cSldViewPr>
      <p:cViewPr varScale="1">
        <p:scale>
          <a:sx n="81" d="100"/>
          <a:sy n="81" d="100"/>
        </p:scale>
        <p:origin x="3138" y="114"/>
      </p:cViewPr>
      <p:guideLst>
        <p:guide orient="horz" pos="3127"/>
        <p:guide pos="2141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5659" cy="49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9" y="3"/>
            <a:ext cx="2945659" cy="49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21"/>
            <a:ext cx="2945659" cy="49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9" y="9429821"/>
            <a:ext cx="2945659" cy="49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EA6B837-7EC6-46F1-9ED2-F02894E023F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25981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5659" cy="49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9" y="3"/>
            <a:ext cx="2945659" cy="49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725"/>
            <a:ext cx="4984962" cy="44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21"/>
            <a:ext cx="2945659" cy="49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9" y="9429821"/>
            <a:ext cx="2945659" cy="49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22FFFCD-811F-459C-A3B2-6FB32E8BC87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248234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7287" cy="372427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003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1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u="sng" dirty="0"/>
          </a:p>
        </p:txBody>
      </p:sp>
    </p:spTree>
    <p:extLst>
      <p:ext uri="{BB962C8B-B14F-4D97-AF65-F5344CB8AC3E}">
        <p14:creationId xmlns:p14="http://schemas.microsoft.com/office/powerpoint/2010/main" val="2299253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u="non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18082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u="non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6352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u="non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6352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995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8688" y="762000"/>
            <a:ext cx="4975225" cy="3732213"/>
          </a:xfrm>
          <a:prstGeom prst="rect">
            <a:avLst/>
          </a:prstGeom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ko-KR" altLang="en-US" dirty="0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D30A2-16B4-401C-A564-2465205280E5}" type="slidenum">
              <a:rPr lang="en-US" altLang="ko-KR" smtClean="0"/>
              <a:pPr/>
              <a:t>15</a:t>
            </a:fld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721160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8688" y="762000"/>
            <a:ext cx="4975225" cy="3732213"/>
          </a:xfrm>
          <a:prstGeom prst="rect">
            <a:avLst/>
          </a:prstGeom>
          <a:ln/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B6E6B-8DBC-4D5A-9E22-35A60F33D003}" type="slidenum">
              <a:rPr lang="en-US" altLang="ko-KR" smtClean="0"/>
              <a:pPr/>
              <a:t>16</a:t>
            </a:fld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14445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8688" y="762000"/>
            <a:ext cx="4975225" cy="3732213"/>
          </a:xfrm>
          <a:prstGeom prst="rect">
            <a:avLst/>
          </a:prstGeom>
          <a:ln/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>
              <a:solidFill>
                <a:srgbClr val="0066FF"/>
              </a:solidFill>
            </a:endParaRPr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B6E6B-8DBC-4D5A-9E22-35A60F33D003}" type="slidenum">
              <a:rPr lang="en-US" altLang="ko-KR" smtClean="0"/>
              <a:pPr/>
              <a:t>17</a:t>
            </a:fld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143862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177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558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410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5580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u="sng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46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>
              <a:solidFill>
                <a:srgbClr val="0066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7134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u="none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6121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u="none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1416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70">
              <a:defRPr/>
            </a:pP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9774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4553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u="none" dirty="0"/>
          </a:p>
        </p:txBody>
      </p:sp>
    </p:spTree>
    <p:extLst>
      <p:ext uri="{BB962C8B-B14F-4D97-AF65-F5344CB8AC3E}">
        <p14:creationId xmlns:p14="http://schemas.microsoft.com/office/powerpoint/2010/main" val="2454002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4059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034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9540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95406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15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512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954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4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179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4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ko-KR" u="none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925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B5492-AD14-44DD-A37A-6D3802F2C1A3}" type="datetime1">
              <a:rPr lang="ko-KR" altLang="en-US" smtClean="0"/>
              <a:pPr>
                <a:defRPr/>
              </a:pPr>
              <a:t>2017-12-20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5BC0-7C2E-4B8C-9BB5-B5B570E1942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5219-59A8-460E-958E-98C988BF81CA}" type="datetime1">
              <a:rPr lang="ko-KR" altLang="en-US" smtClean="0"/>
              <a:pPr>
                <a:defRPr/>
              </a:pPr>
              <a:t>2017-12-20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4B32-7D11-4557-BC6D-7A9525ACBD1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ko-KR" altLang="en-US" noProof="0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4F81B-6802-4712-8921-AD221A6D37D4}" type="datetime1">
              <a:rPr lang="ko-KR" altLang="en-US"/>
              <a:pPr>
                <a:defRPr/>
              </a:pPr>
              <a:t>2017-12-20</a:t>
            </a:fld>
            <a:endParaRPr lang="en-US" altLang="ko-KR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1E61-5FD2-477D-BA9A-9B25339EC1E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ko-KR" altLang="en-US" noProof="0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0F593-CC48-4C41-8543-286413671273}" type="datetime1">
              <a:rPr lang="ko-KR" altLang="en-US" smtClean="0"/>
              <a:pPr>
                <a:defRPr/>
              </a:pPr>
              <a:t>2017-12-20</a:t>
            </a:fld>
            <a:endParaRPr lang="en-US" altLang="ko-KR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1B704-DA91-4950-B804-53E2806BEB3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7E97-D9CC-4FC5-86C0-C0FFD7BE8CB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2263-7E48-41D5-9532-319FB4265BA2}" type="datetime1">
              <a:rPr lang="ko-KR" altLang="en-US" smtClean="0"/>
              <a:pPr>
                <a:defRPr/>
              </a:pPr>
              <a:t>2017-12-20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1CF0-6CB8-44AC-A216-2D67C4AC8FD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47105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C3E1-2052-41D2-8750-B44C27DB5848}" type="datetime1">
              <a:rPr lang="ko-KR" altLang="en-US" smtClean="0"/>
              <a:pPr>
                <a:defRPr/>
              </a:pPr>
              <a:t>2017-12-20</a:t>
            </a:fld>
            <a:endParaRPr lang="en-US" altLang="ko-KR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4443-072D-461C-BA16-9D67DDBABCA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6C63-6581-456B-BEBA-F9A8D876D29C}" type="datetime1">
              <a:rPr lang="ko-KR" altLang="en-US" smtClean="0"/>
              <a:pPr>
                <a:defRPr/>
              </a:pPr>
              <a:t>2017-12-20</a:t>
            </a:fld>
            <a:endParaRPr lang="en-US" altLang="ko-KR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732C-CB2D-4E91-A378-FECDBD2F527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F538-EFB7-49E0-B410-2B33ED7C1D22}" type="datetime1">
              <a:rPr lang="ko-KR" altLang="en-US" smtClean="0"/>
              <a:pPr>
                <a:defRPr/>
              </a:pPr>
              <a:t>2017-12-20</a:t>
            </a:fld>
            <a:endParaRPr lang="en-US" altLang="ko-KR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9E72-5FDA-4A8C-B5DF-19EF1489785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EF40-1EA7-4C02-AB2F-04F707E637D8}" type="datetime1">
              <a:rPr lang="ko-KR" altLang="en-US" smtClean="0"/>
              <a:pPr>
                <a:defRPr/>
              </a:pPr>
              <a:t>2017-12-20</a:t>
            </a:fld>
            <a:endParaRPr lang="en-US" altLang="ko-KR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08EF-E1EE-4A57-9B1A-D3808D5960A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C28A-53A9-44A8-8830-0D309AE0C27E}" type="datetime1">
              <a:rPr lang="ko-KR" altLang="en-US" smtClean="0"/>
              <a:pPr>
                <a:defRPr/>
              </a:pPr>
              <a:t>2017-12-20</a:t>
            </a:fld>
            <a:endParaRPr lang="en-US" altLang="ko-KR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EA02-823C-40A4-AA71-93CBA59A275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7951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568D69-3817-4FD3-BB7B-4B9782B885CC}" type="datetime1">
              <a:rPr lang="ko-KR" altLang="en-US" smtClean="0"/>
              <a:pPr>
                <a:defRPr/>
              </a:pPr>
              <a:t>2017-12-20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F85D29-414F-47E7-8402-7D375FE2060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44016" y="71046"/>
            <a:ext cx="2411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2015</a:t>
            </a:r>
            <a:r>
              <a:rPr lang="ko-KR" altLang="en-US" sz="1100" b="1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년 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국가암등록통계</a:t>
            </a:r>
            <a:endParaRPr lang="ko-KR" altLang="en-US" sz="1100" b="1" dirty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8" y="6381328"/>
            <a:ext cx="1116038" cy="30550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325280"/>
            <a:ext cx="1580083" cy="42428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544" y="6237312"/>
            <a:ext cx="1359688" cy="4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82" r:id="rId3"/>
    <p:sldLayoutId id="2147483683" r:id="rId4"/>
    <p:sldLayoutId id="2147483684" r:id="rId5"/>
    <p:sldLayoutId id="2147483685" r:id="rId6"/>
    <p:sldLayoutId id="2147483692" r:id="rId7"/>
    <p:sldLayoutId id="2147483686" r:id="rId8"/>
    <p:sldLayoutId id="2147483687" r:id="rId9"/>
    <p:sldLayoutId id="2147483688" r:id="rId10"/>
    <p:sldLayoutId id="2147483689" r:id="rId11"/>
    <p:sldLayoutId id="2147483694" r:id="rId12"/>
    <p:sldLayoutId id="2147483695" r:id="rId13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 anchor="ctr" anchorCtr="0"/>
          <a:lstStyle/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2017.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12. 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21.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800" b="1" dirty="0">
                <a:latin typeface="맑은 고딕" pitchFamily="50" charset="-127"/>
                <a:ea typeface="맑은 고딕" pitchFamily="50" charset="-127"/>
              </a:rPr>
              <a:t>중앙암등록본부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720000" bIns="720000"/>
          <a:lstStyle/>
          <a:p>
            <a:r>
              <a:rPr lang="en-US" altLang="ko-KR" sz="4800" b="1" dirty="0" smtClean="0"/>
              <a:t>2015</a:t>
            </a:r>
            <a:r>
              <a:rPr lang="ko-KR" altLang="en-US" sz="4800" b="1" smtClean="0"/>
              <a:t>년 </a:t>
            </a:r>
            <a:r>
              <a:rPr lang="ko-KR" altLang="en-US" sz="4800" b="1" dirty="0" smtClean="0"/>
              <a:t>국가암등록통계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ko-KR" altLang="en-US" spc="-150" dirty="0"/>
              <a:t>연령표준화발생률 추이</a:t>
            </a:r>
            <a:r>
              <a:rPr lang="en-US" altLang="ko-KR" spc="-150" dirty="0"/>
              <a:t/>
            </a:r>
            <a:br>
              <a:rPr lang="en-US" altLang="ko-KR" spc="-150" dirty="0"/>
            </a:br>
            <a:r>
              <a:rPr lang="ko-KR" altLang="en-US" spc="-150" dirty="0"/>
              <a:t>갑상선암 제외한 모든 암</a:t>
            </a:r>
            <a:r>
              <a:rPr lang="en-US" altLang="ko-KR" spc="-150" dirty="0"/>
              <a:t>, </a:t>
            </a:r>
            <a:r>
              <a:rPr lang="en-US" altLang="ko-KR" spc="-150" dirty="0" smtClean="0"/>
              <a:t>1999-2015</a:t>
            </a:r>
            <a:endParaRPr lang="ko-KR" altLang="en-US" spc="-1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88" y="1700808"/>
            <a:ext cx="8030024" cy="40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ko-KR" altLang="en-US" spc="-100" dirty="0"/>
              <a:t>주요 암종별 연령표준화발생률 추이</a:t>
            </a:r>
            <a:r>
              <a:rPr lang="en-US" altLang="ko-KR" spc="-100" dirty="0"/>
              <a:t/>
            </a:r>
            <a:br>
              <a:rPr lang="en-US" altLang="ko-KR" spc="-100" dirty="0"/>
            </a:br>
            <a:r>
              <a:rPr lang="ko-KR" altLang="en-US" spc="-100" dirty="0" smtClean="0"/>
              <a:t>남녀 전체</a:t>
            </a:r>
            <a:r>
              <a:rPr lang="en-US" altLang="ko-KR" spc="-100" dirty="0"/>
              <a:t>, </a:t>
            </a:r>
            <a:r>
              <a:rPr lang="en-US" altLang="ko-KR" dirty="0" smtClean="0"/>
              <a:t>1999-2015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80" y="1628800"/>
            <a:ext cx="8532440" cy="43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ko-KR" altLang="en-US" spc="-100" dirty="0"/>
              <a:t>주요 암종별 연령표준화발생률 추이</a:t>
            </a:r>
            <a:r>
              <a:rPr lang="en-US" altLang="ko-KR" spc="-100" dirty="0"/>
              <a:t/>
            </a:r>
            <a:br>
              <a:rPr lang="en-US" altLang="ko-KR" spc="-100" dirty="0"/>
            </a:br>
            <a:r>
              <a:rPr lang="ko-KR" altLang="en-US" spc="-100" dirty="0" smtClean="0"/>
              <a:t>남자</a:t>
            </a:r>
            <a:r>
              <a:rPr lang="en-US" altLang="ko-KR" spc="-100" dirty="0" smtClean="0"/>
              <a:t>, </a:t>
            </a:r>
            <a:r>
              <a:rPr lang="en-US" altLang="ko-KR" dirty="0" smtClean="0"/>
              <a:t>1999-2015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28800"/>
            <a:ext cx="8190656" cy="41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ko-KR" altLang="en-US" spc="-100" dirty="0"/>
              <a:t>주요 암종별 연령표준화발생률 추이</a:t>
            </a:r>
            <a:r>
              <a:rPr lang="en-US" altLang="ko-KR" spc="-100" dirty="0"/>
              <a:t/>
            </a:r>
            <a:br>
              <a:rPr lang="en-US" altLang="ko-KR" spc="-100" dirty="0"/>
            </a:br>
            <a:r>
              <a:rPr lang="ko-KR" altLang="en-US" spc="-100" dirty="0" smtClean="0"/>
              <a:t>여자</a:t>
            </a:r>
            <a:r>
              <a:rPr lang="en-US" altLang="ko-KR" spc="-100" dirty="0" smtClean="0"/>
              <a:t>, </a:t>
            </a:r>
            <a:r>
              <a:rPr lang="en-US" altLang="ko-KR" dirty="0" smtClean="0"/>
              <a:t>1999-2015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83" y="1772816"/>
            <a:ext cx="8244408" cy="41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2" name="Rectangle 36"/>
          <p:cNvSpPr>
            <a:spLocks noGrp="1" noChangeArrowheads="1"/>
          </p:cNvSpPr>
          <p:nvPr>
            <p:ph type="title"/>
          </p:nvPr>
        </p:nvSpPr>
        <p:spPr>
          <a:xfrm>
            <a:off x="457200" y="553750"/>
            <a:ext cx="8229600" cy="584775"/>
          </a:xfrm>
        </p:spPr>
        <p:txBody>
          <a:bodyPr rtlCol="0" anchor="ctr" anchorCtr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ko-KR" altLang="en-US" spc="-150" dirty="0" smtClean="0"/>
              <a:t>기대</a:t>
            </a:r>
            <a:r>
              <a:rPr kumimoji="1" lang="ko-KR" altLang="en-US" spc="-150" dirty="0"/>
              <a:t>수</a:t>
            </a:r>
            <a:r>
              <a:rPr kumimoji="1" lang="ko-KR" altLang="en-US" sz="3200" b="1" spc="-150" dirty="0" smtClean="0"/>
              <a:t>명까지 </a:t>
            </a:r>
            <a:r>
              <a:rPr kumimoji="1" lang="ko-KR" altLang="en-US" sz="3200" b="1" spc="-150" dirty="0"/>
              <a:t>생존 시 </a:t>
            </a:r>
            <a:r>
              <a:rPr kumimoji="1" lang="ko-KR" altLang="en-US" sz="3200" b="1" spc="-150" dirty="0" smtClean="0"/>
              <a:t>암발생 확률</a:t>
            </a:r>
            <a:r>
              <a:rPr kumimoji="1" lang="en-US" altLang="ko-KR" sz="3200" b="1" spc="-150" dirty="0" smtClean="0"/>
              <a:t>: 2015</a:t>
            </a:r>
            <a:endParaRPr kumimoji="1" lang="ko-KR" altLang="en-US" sz="3200" b="1" spc="-1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" y="2060848"/>
            <a:ext cx="8100392" cy="30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kumimoji="1" lang="ko-KR" altLang="en-US" sz="3200" b="1" spc="-150" dirty="0" smtClean="0"/>
              <a:t>암발생률 국제 비교</a:t>
            </a:r>
            <a:r>
              <a:rPr kumimoji="1" lang="en-US" altLang="ko-KR" sz="3200" b="1" spc="-150" baseline="30000" dirty="0" smtClean="0"/>
              <a:t>1)</a:t>
            </a:r>
            <a:r>
              <a:rPr kumimoji="1" lang="en-US" altLang="ko-KR" sz="3200" b="1" spc="-150" dirty="0" smtClean="0"/>
              <a:t> </a:t>
            </a:r>
            <a:endParaRPr kumimoji="1" lang="ko-KR" altLang="en-US" sz="3200" b="1" spc="-15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33" y="1196752"/>
            <a:ext cx="7754891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16632"/>
            <a:ext cx="9144000" cy="457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eaVert" wrap="none" lIns="55669" tIns="27834" rIns="55669" bIns="2783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 spc="-150" dirty="0"/>
              <a:t>암발생률 순위 국제 </a:t>
            </a:r>
            <a:r>
              <a:rPr lang="ko-KR" altLang="en-US" spc="-150" dirty="0" smtClean="0"/>
              <a:t>비교</a:t>
            </a: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ko-KR" altLang="en-US" spc="-150" dirty="0" smtClean="0"/>
              <a:t>남자</a:t>
            </a:r>
            <a:endParaRPr lang="ko-KR" altLang="en-US" spc="-1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0" y="1417541"/>
            <a:ext cx="8172400" cy="49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16632"/>
            <a:ext cx="9144000" cy="457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eaVert" wrap="none" lIns="55669" tIns="27834" rIns="55669" bIns="27834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 spc="-150" dirty="0"/>
              <a:t>암발생률 순위 국제 </a:t>
            </a:r>
            <a:r>
              <a:rPr lang="ko-KR" altLang="en-US" spc="-150" dirty="0" smtClean="0"/>
              <a:t>비교</a:t>
            </a: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ko-KR" altLang="en-US" spc="-150" dirty="0" smtClean="0"/>
              <a:t>여자</a:t>
            </a:r>
            <a:endParaRPr lang="ko-KR" altLang="en-US" spc="-1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84" y="1417638"/>
            <a:ext cx="8003232" cy="47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05613" y="2971800"/>
          <a:ext cx="22923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8" name="비트맵 이미지" r:id="rId4" imgW="3467584" imgH="5009524" progId="PBrush">
                  <p:embed/>
                </p:oleObj>
              </mc:Choice>
              <mc:Fallback>
                <p:oleObj name="비트맵 이미지" r:id="rId4" imgW="3467584" imgH="5009524" progId="PBrush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8000" contras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613" y="2971800"/>
                        <a:ext cx="229235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sz="4400" dirty="0"/>
              <a:t>암환자 생존 현황 </a:t>
            </a:r>
            <a:r>
              <a:rPr lang="en-US" altLang="ko-KR" sz="4400" dirty="0" smtClean="0"/>
              <a:t>2015</a:t>
            </a:r>
            <a:r>
              <a:rPr lang="ko-KR" altLang="en-US" sz="4400" smtClean="0"/>
              <a:t> </a:t>
            </a:r>
            <a:endParaRPr lang="ko-KR" altLang="en-US" sz="4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7" y="4581128"/>
            <a:ext cx="3456384" cy="897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US" spc="-150" dirty="0">
                <a:latin typeface="+mj-ea"/>
              </a:rPr>
              <a:t>성별 </a:t>
            </a:r>
            <a:r>
              <a:rPr lang="en-US" altLang="ko-KR" spc="-150" dirty="0">
                <a:latin typeface="+mj-ea"/>
              </a:rPr>
              <a:t>5</a:t>
            </a:r>
            <a:r>
              <a:rPr lang="ko-KR" altLang="en-US" spc="-150" dirty="0">
                <a:latin typeface="+mj-ea"/>
              </a:rPr>
              <a:t>년 생존율 </a:t>
            </a:r>
            <a:r>
              <a:rPr lang="ko-KR" altLang="en-US" spc="-150" dirty="0" smtClean="0">
                <a:latin typeface="+mj-ea"/>
              </a:rPr>
              <a:t>추이</a:t>
            </a:r>
            <a:r>
              <a:rPr lang="en-US" altLang="ko-KR" spc="-150" dirty="0" smtClean="0">
                <a:latin typeface="+mj-ea"/>
              </a:rPr>
              <a:t/>
            </a:r>
            <a:br>
              <a:rPr lang="en-US" altLang="ko-KR" spc="-150" dirty="0" smtClean="0">
                <a:latin typeface="+mj-ea"/>
              </a:rPr>
            </a:br>
            <a:r>
              <a:rPr lang="ko-KR" altLang="en-US" spc="-150" dirty="0" smtClean="0">
                <a:latin typeface="+mj-ea"/>
              </a:rPr>
              <a:t>모든 </a:t>
            </a:r>
            <a:r>
              <a:rPr lang="ko-KR" altLang="en-US" spc="-150" dirty="0">
                <a:latin typeface="+mj-ea"/>
              </a:rPr>
              <a:t>암</a:t>
            </a:r>
            <a:r>
              <a:rPr lang="en-US" altLang="ko-KR" spc="-150" dirty="0">
                <a:latin typeface="+mj-ea"/>
              </a:rPr>
              <a:t> </a:t>
            </a:r>
            <a:endParaRPr lang="ko-KR" altLang="en-US" spc="-150" dirty="0">
              <a:latin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773" y="1700808"/>
            <a:ext cx="6222454" cy="408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73394"/>
              </p:ext>
            </p:extLst>
          </p:nvPr>
        </p:nvGraphicFramePr>
        <p:xfrm>
          <a:off x="6588224" y="2924944"/>
          <a:ext cx="22923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비트맵 이미지" r:id="rId4" imgW="3467584" imgH="5009524" progId="PBrush">
                  <p:embed/>
                </p:oleObj>
              </mc:Choice>
              <mc:Fallback>
                <p:oleObj name="비트맵 이미지" r:id="rId4" imgW="3467584" imgH="5009524" progId="PBrush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8000" contras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924944"/>
                        <a:ext cx="229235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sz="4400" spc="-150" dirty="0">
                <a:latin typeface="+mn-ea"/>
              </a:rPr>
              <a:t>암발생 현황 </a:t>
            </a:r>
            <a:r>
              <a:rPr lang="en-US" altLang="ko-KR" sz="4400" spc="-150" dirty="0" smtClean="0">
                <a:latin typeface="+mn-ea"/>
              </a:rPr>
              <a:t>2015 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US" spc="-150" dirty="0">
                <a:latin typeface="+mj-ea"/>
              </a:rPr>
              <a:t>성별 </a:t>
            </a:r>
            <a:r>
              <a:rPr lang="en-US" altLang="ko-KR" spc="-150" dirty="0">
                <a:latin typeface="+mj-ea"/>
              </a:rPr>
              <a:t>5</a:t>
            </a:r>
            <a:r>
              <a:rPr lang="ko-KR" altLang="en-US" spc="-150" dirty="0">
                <a:latin typeface="+mj-ea"/>
              </a:rPr>
              <a:t>년 생존율 </a:t>
            </a:r>
            <a:r>
              <a:rPr lang="ko-KR" altLang="en-US" spc="-150" dirty="0" smtClean="0">
                <a:latin typeface="+mj-ea"/>
              </a:rPr>
              <a:t>추이</a:t>
            </a:r>
            <a:r>
              <a:rPr lang="en-US" altLang="ko-KR" spc="-150" dirty="0" smtClean="0">
                <a:latin typeface="+mj-ea"/>
              </a:rPr>
              <a:t/>
            </a:r>
            <a:br>
              <a:rPr lang="en-US" altLang="ko-KR" spc="-150" dirty="0" smtClean="0">
                <a:latin typeface="+mj-ea"/>
              </a:rPr>
            </a:br>
            <a:r>
              <a:rPr lang="ko-KR" altLang="en-US" spc="-150" dirty="0" err="1" smtClean="0">
                <a:latin typeface="+mj-ea"/>
              </a:rPr>
              <a:t>갑상선암</a:t>
            </a:r>
            <a:r>
              <a:rPr lang="ko-KR" altLang="en-US" spc="-150" dirty="0" smtClean="0">
                <a:latin typeface="+mj-ea"/>
              </a:rPr>
              <a:t> </a:t>
            </a:r>
            <a:r>
              <a:rPr lang="ko-KR" altLang="en-US" spc="-150" dirty="0">
                <a:latin typeface="+mj-ea"/>
              </a:rPr>
              <a:t>제외한 모든 암</a:t>
            </a:r>
            <a:r>
              <a:rPr lang="en-US" altLang="ko-KR" spc="-150" dirty="0">
                <a:latin typeface="+mj-ea"/>
              </a:rPr>
              <a:t> </a:t>
            </a:r>
            <a:endParaRPr lang="ko-KR" altLang="en-US" spc="-150" dirty="0">
              <a:latin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00808"/>
            <a:ext cx="6264696" cy="4086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GB" spc="-150" dirty="0">
                <a:latin typeface="+mj-ea"/>
              </a:rPr>
              <a:t>주요 암 5년 생존율 </a:t>
            </a:r>
            <a:r>
              <a:rPr lang="ko-KR" altLang="en-US" spc="-150" dirty="0" smtClean="0">
                <a:latin typeface="+mj-ea"/>
              </a:rPr>
              <a:t>추이</a:t>
            </a:r>
            <a:r>
              <a:rPr lang="en-US" altLang="ko-KR" spc="-150" dirty="0" smtClean="0">
                <a:latin typeface="+mj-ea"/>
              </a:rPr>
              <a:t/>
            </a:r>
            <a:br>
              <a:rPr lang="en-US" altLang="ko-KR" spc="-150" dirty="0" smtClean="0">
                <a:latin typeface="+mj-ea"/>
              </a:rPr>
            </a:br>
            <a:r>
              <a:rPr lang="ko-KR" altLang="en-US" spc="-150" dirty="0" smtClean="0">
                <a:latin typeface="+mj-ea"/>
              </a:rPr>
              <a:t>남녀 </a:t>
            </a:r>
            <a:r>
              <a:rPr lang="ko-KR" altLang="en-GB" spc="-150" dirty="0" smtClean="0">
                <a:latin typeface="+mj-ea"/>
              </a:rPr>
              <a:t>전체</a:t>
            </a:r>
            <a:endParaRPr lang="ko-KR" altLang="en-US" spc="-150" dirty="0"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74" y="1628800"/>
            <a:ext cx="7626052" cy="4644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GB" spc="-150" dirty="0">
                <a:latin typeface="+mj-ea"/>
              </a:rPr>
              <a:t>주요 암 5년 생존율 </a:t>
            </a:r>
            <a:r>
              <a:rPr lang="ko-KR" altLang="en-US" spc="-150" dirty="0" smtClean="0">
                <a:latin typeface="+mj-ea"/>
              </a:rPr>
              <a:t>추이</a:t>
            </a:r>
            <a:r>
              <a:rPr lang="en-US" altLang="ko-KR" spc="-150" dirty="0" smtClean="0">
                <a:latin typeface="+mj-ea"/>
              </a:rPr>
              <a:t/>
            </a:r>
            <a:br>
              <a:rPr lang="en-US" altLang="ko-KR" spc="-150" dirty="0" smtClean="0">
                <a:latin typeface="+mj-ea"/>
              </a:rPr>
            </a:br>
            <a:r>
              <a:rPr lang="ko-KR" altLang="en-US" spc="-150" dirty="0" smtClean="0">
                <a:latin typeface="+mj-ea"/>
              </a:rPr>
              <a:t>남자</a:t>
            </a:r>
            <a:endParaRPr lang="ko-KR" altLang="en-US" spc="-150" dirty="0"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27" y="1628800"/>
            <a:ext cx="7799945" cy="446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GB" spc="-150" dirty="0">
                <a:latin typeface="+mj-ea"/>
              </a:rPr>
              <a:t>주요 암 5년 생존율 </a:t>
            </a:r>
            <a:r>
              <a:rPr lang="ko-KR" altLang="en-US" spc="-150" dirty="0" smtClean="0">
                <a:latin typeface="+mj-ea"/>
              </a:rPr>
              <a:t>추이</a:t>
            </a:r>
            <a:r>
              <a:rPr lang="en-US" altLang="ko-KR" spc="-150" dirty="0" smtClean="0">
                <a:latin typeface="+mj-ea"/>
              </a:rPr>
              <a:t/>
            </a:r>
            <a:br>
              <a:rPr lang="en-US" altLang="ko-KR" spc="-150" dirty="0" smtClean="0">
                <a:latin typeface="+mj-ea"/>
              </a:rPr>
            </a:br>
            <a:r>
              <a:rPr lang="ko-KR" altLang="en-US" spc="-150" dirty="0" smtClean="0">
                <a:latin typeface="+mj-ea"/>
              </a:rPr>
              <a:t>여자</a:t>
            </a:r>
            <a:endParaRPr lang="ko-KR" altLang="en-US" spc="-150" dirty="0"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38" y="1628800"/>
            <a:ext cx="7664723" cy="445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US" spc="-150" dirty="0">
                <a:latin typeface="+mj-ea"/>
              </a:rPr>
              <a:t>주요 암 </a:t>
            </a:r>
            <a:r>
              <a:rPr lang="en-US" altLang="ko-KR" spc="-150" dirty="0">
                <a:latin typeface="+mj-ea"/>
              </a:rPr>
              <a:t>5</a:t>
            </a:r>
            <a:r>
              <a:rPr lang="ko-KR" altLang="en-US" spc="-150" dirty="0">
                <a:latin typeface="+mj-ea"/>
              </a:rPr>
              <a:t>년 생존율 국제비교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7638"/>
            <a:ext cx="7632848" cy="48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ko-KR" altLang="en-US" sz="4400" spc="-150" dirty="0">
                <a:latin typeface="+mn-ea"/>
              </a:rPr>
              <a:t>암유병 현황 </a:t>
            </a:r>
            <a:r>
              <a:rPr lang="en-US" altLang="ko-KR" sz="4400" spc="-150" dirty="0" smtClean="0">
                <a:latin typeface="+mn-ea"/>
              </a:rPr>
              <a:t>2015</a:t>
            </a:r>
            <a:r>
              <a:rPr lang="ko-KR" altLang="en-US" sz="4400" spc="-150" smtClean="0">
                <a:latin typeface="+mn-ea"/>
              </a:rPr>
              <a:t> </a:t>
            </a:r>
            <a:endParaRPr lang="ko-KR" altLang="en-US" sz="4400" spc="-150" dirty="0">
              <a:latin typeface="+mn-ea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/>
        </p:nvGraphicFramePr>
        <p:xfrm>
          <a:off x="6607175" y="2938463"/>
          <a:ext cx="22923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8" name="비트맵 이미지" r:id="rId4" imgW="3467584" imgH="5009524" progId="PBrush">
                  <p:embed/>
                </p:oleObj>
              </mc:Choice>
              <mc:Fallback>
                <p:oleObj name="비트맵 이미지" r:id="rId4" imgW="3467584" imgH="5009524" progId="PBrush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8000" contras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2938463"/>
                        <a:ext cx="229235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077072"/>
            <a:ext cx="565785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US" spc="-150" dirty="0"/>
              <a:t>주요 암종별 유병자 분율</a:t>
            </a:r>
            <a:r>
              <a:rPr lang="en-US" altLang="ko-KR" spc="-150" dirty="0"/>
              <a:t>: </a:t>
            </a:r>
            <a:r>
              <a:rPr lang="ko-KR" altLang="en-US" spc="-150" dirty="0" smtClean="0"/>
              <a:t>남녀 전체</a:t>
            </a:r>
            <a:r>
              <a:rPr lang="en-US" altLang="ko-KR" spc="-150" dirty="0"/>
              <a:t>, </a:t>
            </a:r>
            <a:r>
              <a:rPr lang="en-US" altLang="ko-KR" spc="-150" dirty="0" smtClean="0"/>
              <a:t>2015</a:t>
            </a:r>
            <a:endParaRPr lang="en-US" altLang="ko-KR" spc="-1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700808"/>
            <a:ext cx="6243640" cy="40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US" spc="-150" dirty="0"/>
              <a:t>성별 주요 암종별 유병자 분율</a:t>
            </a:r>
            <a:r>
              <a:rPr lang="en-US" altLang="ko-KR" spc="-150" dirty="0"/>
              <a:t>: </a:t>
            </a:r>
            <a:r>
              <a:rPr lang="en-US" altLang="ko-KR" spc="-150" dirty="0" smtClean="0"/>
              <a:t>2015</a:t>
            </a:r>
            <a:endParaRPr lang="en-US" altLang="ko-KR" spc="-15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12" y="1419920"/>
            <a:ext cx="7591375" cy="43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pc="-150" dirty="0"/>
              <a:t>진단 후 경과 기간별 암유병자 분율</a:t>
            </a:r>
            <a:r>
              <a:rPr lang="en-US" altLang="ko-KR" spc="-150" dirty="0"/>
              <a:t>:</a:t>
            </a:r>
            <a:r>
              <a:rPr lang="ko-KR" altLang="en-US" spc="-150"/>
              <a:t> </a:t>
            </a:r>
            <a:r>
              <a:rPr lang="en-US" altLang="ko-KR" spc="-150" dirty="0" smtClean="0"/>
              <a:t>2015</a:t>
            </a:r>
            <a:endParaRPr lang="ko-KR" altLang="en-US" spc="-1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6" y="1628800"/>
            <a:ext cx="7884368" cy="441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US" spc="-150" dirty="0"/>
              <a:t>암종별 진단 후 경과 기간별 유병자수</a:t>
            </a:r>
            <a:r>
              <a:rPr lang="en-US" altLang="ko-KR" spc="-150" dirty="0"/>
              <a:t>:</a:t>
            </a:r>
            <a:r>
              <a:rPr lang="ko-KR" altLang="en-US" spc="-150"/>
              <a:t> </a:t>
            </a:r>
            <a:r>
              <a:rPr lang="en-US" altLang="ko-KR" spc="-150" dirty="0" smtClean="0"/>
              <a:t>2015</a:t>
            </a:r>
            <a:endParaRPr lang="en-US" altLang="ko-KR" spc="-1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22" y="1340768"/>
            <a:ext cx="8028955" cy="491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ko-KR" altLang="en-US" sz="3200" b="1" spc="-150" dirty="0">
                <a:latin typeface="+mn-ea"/>
              </a:rPr>
              <a:t>우리나라 암발생률</a:t>
            </a:r>
            <a:r>
              <a:rPr kumimoji="1" lang="en-US" altLang="ko-KR" sz="3200" b="1" spc="-150" dirty="0">
                <a:latin typeface="+mn-ea"/>
              </a:rPr>
              <a:t>: </a:t>
            </a:r>
            <a:r>
              <a:rPr kumimoji="1" lang="en-US" altLang="ko-KR" sz="3200" b="1" spc="-150" dirty="0" smtClean="0">
                <a:latin typeface="+mn-ea"/>
              </a:rPr>
              <a:t>2015</a:t>
            </a:r>
            <a:endParaRPr lang="ko-KR" altLang="en-US" sz="3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0" y="1340768"/>
            <a:ext cx="7560840" cy="49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lvl="0"/>
            <a:r>
              <a:rPr kumimoji="1" lang="ko-KR" altLang="en-US" spc="-150" dirty="0" smtClean="0">
                <a:latin typeface="+mn-ea"/>
              </a:rPr>
              <a:t>요</a:t>
            </a:r>
            <a:r>
              <a:rPr kumimoji="1" lang="ko-KR" altLang="en-US" spc="-150" dirty="0">
                <a:latin typeface="+mn-ea"/>
              </a:rPr>
              <a:t>약</a:t>
            </a:r>
            <a:endParaRPr lang="ko-KR" altLang="en-US" sz="32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085" y="980728"/>
            <a:ext cx="5777830" cy="52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작업중\2004.10\APOCP\fl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51435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4437112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+mj-ea"/>
                <a:ea typeface="+mj-ea"/>
              </a:rPr>
              <a:t>감사합니다</a:t>
            </a:r>
            <a:endParaRPr lang="ko-KR" altLang="en-US" sz="4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398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US" sz="3200" b="1" spc="-150" dirty="0">
                <a:latin typeface="+mj-ea"/>
              </a:rPr>
              <a:t>연도별 성별 </a:t>
            </a:r>
            <a:r>
              <a:rPr lang="ko-KR" altLang="en-US" sz="3200" b="1" spc="-150" dirty="0"/>
              <a:t>암발생자수 추이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2" y="1556792"/>
            <a:ext cx="7596336" cy="442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lvl="0"/>
            <a:r>
              <a:rPr kumimoji="1" lang="en-US" altLang="ko-KR" sz="3200" b="1" spc="-150" dirty="0" smtClean="0">
                <a:latin typeface="+mn-ea"/>
              </a:rPr>
              <a:t>2014</a:t>
            </a:r>
            <a:r>
              <a:rPr kumimoji="1" lang="ko-KR" altLang="en-US" sz="3200" b="1" spc="-150" smtClean="0">
                <a:latin typeface="+mn-ea"/>
              </a:rPr>
              <a:t>년 대비 </a:t>
            </a:r>
            <a:r>
              <a:rPr kumimoji="1" lang="en-US" altLang="ko-KR" sz="3200" b="1" spc="-150" dirty="0" smtClean="0">
                <a:latin typeface="+mn-ea"/>
              </a:rPr>
              <a:t>2015</a:t>
            </a:r>
            <a:r>
              <a:rPr kumimoji="1" lang="ko-KR" altLang="en-US" sz="3200" b="1" spc="-150" smtClean="0">
                <a:latin typeface="+mn-ea"/>
              </a:rPr>
              <a:t>년 암발생률 변화</a:t>
            </a:r>
            <a:endParaRPr lang="ko-KR" altLang="en-US" sz="3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94" y="1196752"/>
            <a:ext cx="7794612" cy="4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US" spc="-150" dirty="0" smtClean="0"/>
              <a:t>주요 암종 발생자수 변화</a:t>
            </a:r>
            <a:endParaRPr lang="en-US" altLang="ko-KR" spc="-15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92276"/>
            <a:ext cx="7858537" cy="43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US" spc="-150" dirty="0">
                <a:latin typeface="+mj-ea"/>
              </a:rPr>
              <a:t>주요 암종 발생분율</a:t>
            </a:r>
            <a:r>
              <a:rPr lang="en-US" altLang="ko-KR" spc="-150" dirty="0">
                <a:latin typeface="+mj-ea"/>
              </a:rPr>
              <a:t>: </a:t>
            </a:r>
            <a:r>
              <a:rPr lang="ko-KR" altLang="en-US" spc="-150" dirty="0" smtClean="0">
                <a:latin typeface="+mj-ea"/>
              </a:rPr>
              <a:t>남녀 전체</a:t>
            </a:r>
            <a:r>
              <a:rPr lang="en-US" altLang="ko-KR" spc="-150" dirty="0">
                <a:latin typeface="+mj-ea"/>
              </a:rPr>
              <a:t>, </a:t>
            </a:r>
            <a:r>
              <a:rPr lang="en-US" altLang="ko-KR" spc="-150" dirty="0" smtClean="0">
                <a:latin typeface="+mj-ea"/>
              </a:rPr>
              <a:t>2015 </a:t>
            </a:r>
            <a:endParaRPr lang="en-US" altLang="ko-KR" spc="-150" dirty="0"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53" y="1556792"/>
            <a:ext cx="6506493" cy="449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ko-KR" altLang="en-US" spc="-150" dirty="0"/>
              <a:t>성별 주요 암종 발생분율</a:t>
            </a:r>
            <a:r>
              <a:rPr lang="en-US" altLang="ko-KR" spc="-150" dirty="0"/>
              <a:t>: </a:t>
            </a:r>
            <a:r>
              <a:rPr lang="en-US" altLang="ko-KR" spc="-150" dirty="0" smtClean="0"/>
              <a:t>2015</a:t>
            </a:r>
            <a:endParaRPr lang="en-US" altLang="ko-KR" spc="-1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18195"/>
            <a:ext cx="7488832" cy="4423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ko-KR" altLang="en-US" spc="-150" dirty="0"/>
              <a:t>연령표준화발생률 </a:t>
            </a:r>
            <a:r>
              <a:rPr lang="ko-KR" altLang="en-US" spc="-150" dirty="0" smtClean="0"/>
              <a:t>추이</a:t>
            </a: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ko-KR" altLang="en-US" spc="-150" dirty="0" smtClean="0"/>
              <a:t>모든 </a:t>
            </a:r>
            <a:r>
              <a:rPr lang="ko-KR" altLang="en-US" spc="-150" dirty="0"/>
              <a:t>암</a:t>
            </a:r>
            <a:r>
              <a:rPr lang="en-US" altLang="ko-KR" spc="-150" dirty="0"/>
              <a:t>, </a:t>
            </a:r>
            <a:r>
              <a:rPr lang="en-US" altLang="ko-KR" spc="-150" dirty="0" smtClean="0"/>
              <a:t>1999-2015</a:t>
            </a:r>
            <a:endParaRPr lang="ko-KR" altLang="en-US" spc="-1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6792"/>
            <a:ext cx="84446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44096</TotalTime>
  <Words>160</Words>
  <Application>Microsoft Office PowerPoint</Application>
  <PresentationFormat>화면 슬라이드 쇼(4:3)</PresentationFormat>
  <Paragraphs>37</Paragraphs>
  <Slides>31</Slides>
  <Notes>31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7" baseType="lpstr">
      <vt:lpstr>HY견고딕</vt:lpstr>
      <vt:lpstr>굴림</vt:lpstr>
      <vt:lpstr>맑은 고딕</vt:lpstr>
      <vt:lpstr>Arial</vt:lpstr>
      <vt:lpstr>Office 테마</vt:lpstr>
      <vt:lpstr>비트맵 이미지</vt:lpstr>
      <vt:lpstr>2015년 국가암등록통계</vt:lpstr>
      <vt:lpstr>암발생 현황 2015 </vt:lpstr>
      <vt:lpstr>우리나라 암발생률: 2015</vt:lpstr>
      <vt:lpstr>연도별 성별 암발생자수 추이</vt:lpstr>
      <vt:lpstr>2014년 대비 2015년 암발생률 변화</vt:lpstr>
      <vt:lpstr>주요 암종 발생자수 변화</vt:lpstr>
      <vt:lpstr>주요 암종 발생분율: 남녀 전체, 2015 </vt:lpstr>
      <vt:lpstr>성별 주요 암종 발생분율: 2015</vt:lpstr>
      <vt:lpstr>연령표준화발생률 추이 모든 암, 1999-2015</vt:lpstr>
      <vt:lpstr>연령표준화발생률 추이 갑상선암 제외한 모든 암, 1999-2015</vt:lpstr>
      <vt:lpstr>주요 암종별 연령표준화발생률 추이 남녀 전체, 1999-2015</vt:lpstr>
      <vt:lpstr>주요 암종별 연령표준화발생률 추이 남자, 1999-2015</vt:lpstr>
      <vt:lpstr>주요 암종별 연령표준화발생률 추이 여자, 1999-2015</vt:lpstr>
      <vt:lpstr>기대수명까지 생존 시 암발생 확률: 2015</vt:lpstr>
      <vt:lpstr>암발생률 국제 비교1) </vt:lpstr>
      <vt:lpstr>암발생률 순위 국제 비교 남자</vt:lpstr>
      <vt:lpstr>암발생률 순위 국제 비교 여자</vt:lpstr>
      <vt:lpstr>암환자 생존 현황 2015 </vt:lpstr>
      <vt:lpstr>성별 5년 생존율 추이 모든 암 </vt:lpstr>
      <vt:lpstr>성별 5년 생존율 추이 갑상선암 제외한 모든 암 </vt:lpstr>
      <vt:lpstr>주요 암 5년 생존율 추이 남녀 전체</vt:lpstr>
      <vt:lpstr>주요 암 5년 생존율 추이 남자</vt:lpstr>
      <vt:lpstr>주요 암 5년 생존율 추이 여자</vt:lpstr>
      <vt:lpstr>주요 암 5년 생존율 국제비교</vt:lpstr>
      <vt:lpstr>암유병 현황 2015 </vt:lpstr>
      <vt:lpstr>주요 암종별 유병자 분율: 남녀 전체, 2015</vt:lpstr>
      <vt:lpstr>성별 주요 암종별 유병자 분율: 2015</vt:lpstr>
      <vt:lpstr>진단 후 경과 기간별 암유병자 분율: 2015</vt:lpstr>
      <vt:lpstr>암종별 진단 후 경과 기간별 유병자수: 2015</vt:lpstr>
      <vt:lpstr>요약</vt:lpstr>
      <vt:lpstr>PowerPoint 프레젠테이션</vt:lpstr>
    </vt:vector>
  </TitlesOfParts>
  <Company>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국가암발생률 1999-2001</dc:title>
  <dc:creator>정규원</dc:creator>
  <cp:lastModifiedBy>NCC</cp:lastModifiedBy>
  <cp:revision>3818</cp:revision>
  <cp:lastPrinted>2016-12-05T10:53:34Z</cp:lastPrinted>
  <dcterms:created xsi:type="dcterms:W3CDTF">2005-02-28T07:14:13Z</dcterms:created>
  <dcterms:modified xsi:type="dcterms:W3CDTF">2017-12-20T08:17:10Z</dcterms:modified>
</cp:coreProperties>
</file>