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7" r:id="rId2"/>
    <p:sldId id="258" r:id="rId3"/>
    <p:sldId id="404" r:id="rId4"/>
    <p:sldId id="318" r:id="rId5"/>
    <p:sldId id="406" r:id="rId6"/>
    <p:sldId id="365" r:id="rId7"/>
    <p:sldId id="378" r:id="rId8"/>
    <p:sldId id="407" r:id="rId9"/>
    <p:sldId id="381" r:id="rId10"/>
    <p:sldId id="382" r:id="rId11"/>
    <p:sldId id="405" r:id="rId12"/>
    <p:sldId id="396" r:id="rId13"/>
    <p:sldId id="397" r:id="rId14"/>
    <p:sldId id="398" r:id="rId15"/>
    <p:sldId id="400" r:id="rId16"/>
    <p:sldId id="399" r:id="rId17"/>
    <p:sldId id="379" r:id="rId18"/>
    <p:sldId id="383" r:id="rId19"/>
    <p:sldId id="384" r:id="rId20"/>
    <p:sldId id="388" r:id="rId21"/>
    <p:sldId id="385" r:id="rId22"/>
    <p:sldId id="402" r:id="rId23"/>
    <p:sldId id="386" r:id="rId24"/>
    <p:sldId id="387" r:id="rId25"/>
    <p:sldId id="408" r:id="rId26"/>
    <p:sldId id="364" r:id="rId27"/>
    <p:sldId id="401" r:id="rId28"/>
    <p:sldId id="358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2E7"/>
    <a:srgbClr val="950781"/>
    <a:srgbClr val="3506BA"/>
    <a:srgbClr val="036799"/>
    <a:srgbClr val="000000"/>
    <a:srgbClr val="66CCFF"/>
    <a:srgbClr val="7CC313"/>
    <a:srgbClr val="91BACE"/>
    <a:srgbClr val="3082A7"/>
    <a:srgbClr val="001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496" autoAdjust="0"/>
  </p:normalViewPr>
  <p:slideViewPr>
    <p:cSldViewPr showGuides="1">
      <p:cViewPr>
        <p:scale>
          <a:sx n="82" d="100"/>
          <a:sy n="82" d="100"/>
        </p:scale>
        <p:origin x="-245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21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81860-75CF-424E-8789-F6D91E39345D}" type="datetimeFigureOut">
              <a:rPr lang="ko-KR" altLang="en-US" smtClean="0"/>
              <a:pPr/>
              <a:t>2018-11-12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7583D-0D4D-4D04-A88D-4C8ACE3C3D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80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CFF6F-B941-4691-B687-272A948632A0}" type="datetimeFigureOut">
              <a:rPr lang="ko-KR" altLang="en-US" smtClean="0"/>
              <a:pPr/>
              <a:t>2018-11-12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B655C-8659-4722-83DC-4CE21692ACA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904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B655C-8659-4722-83DC-4CE21692ACA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메인109 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" name="직사각형 35"/>
          <p:cNvSpPr/>
          <p:nvPr userDrawn="1"/>
        </p:nvSpPr>
        <p:spPr>
          <a:xfrm>
            <a:off x="0" y="1412776"/>
            <a:ext cx="9144000" cy="27363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7" name="그룹 36"/>
          <p:cNvGrpSpPr/>
          <p:nvPr userDrawn="1"/>
        </p:nvGrpSpPr>
        <p:grpSpPr>
          <a:xfrm>
            <a:off x="1778000" y="0"/>
            <a:ext cx="7366000" cy="4815632"/>
            <a:chOff x="1778000" y="0"/>
            <a:chExt cx="7366000" cy="4815632"/>
          </a:xfrm>
        </p:grpSpPr>
        <p:pic>
          <p:nvPicPr>
            <p:cNvPr id="17" name="그림 16" descr="메인109 copy.png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5000" contrast="-86000"/>
            </a:blip>
            <a:srcRect l="19446" b="31476"/>
            <a:stretch>
              <a:fillRect/>
            </a:stretch>
          </p:blipFill>
          <p:spPr>
            <a:xfrm>
              <a:off x="1778755" y="116632"/>
              <a:ext cx="7365245" cy="4699000"/>
            </a:xfrm>
            <a:prstGeom prst="rect">
              <a:avLst/>
            </a:prstGeom>
          </p:spPr>
        </p:pic>
        <p:sp>
          <p:nvSpPr>
            <p:cNvPr id="18" name="타원 17"/>
            <p:cNvSpPr/>
            <p:nvPr userDrawn="1"/>
          </p:nvSpPr>
          <p:spPr>
            <a:xfrm>
              <a:off x="1877516" y="2350492"/>
              <a:ext cx="814288" cy="38556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 userDrawn="1"/>
          </p:nvSpPr>
          <p:spPr>
            <a:xfrm>
              <a:off x="2902520" y="4189908"/>
              <a:ext cx="1289744" cy="61069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 userDrawn="1"/>
          </p:nvSpPr>
          <p:spPr>
            <a:xfrm>
              <a:off x="6572820" y="3847008"/>
              <a:ext cx="1289744" cy="61069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 userDrawn="1"/>
          </p:nvSpPr>
          <p:spPr>
            <a:xfrm>
              <a:off x="4770684" y="2745354"/>
              <a:ext cx="1007816" cy="4772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 userDrawn="1"/>
          </p:nvSpPr>
          <p:spPr>
            <a:xfrm>
              <a:off x="4072184" y="1451929"/>
              <a:ext cx="677616" cy="32085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 userDrawn="1"/>
          </p:nvSpPr>
          <p:spPr>
            <a:xfrm>
              <a:off x="6129584" y="2391729"/>
              <a:ext cx="677616" cy="32085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 userDrawn="1"/>
          </p:nvSpPr>
          <p:spPr>
            <a:xfrm>
              <a:off x="8300044" y="2184709"/>
              <a:ext cx="677616" cy="32085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 userDrawn="1"/>
          </p:nvSpPr>
          <p:spPr>
            <a:xfrm>
              <a:off x="7997380" y="1350168"/>
              <a:ext cx="393944" cy="18653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 userDrawn="1"/>
          </p:nvSpPr>
          <p:spPr>
            <a:xfrm>
              <a:off x="6778180" y="804068"/>
              <a:ext cx="393944" cy="18653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 userDrawn="1"/>
          </p:nvSpPr>
          <p:spPr>
            <a:xfrm>
              <a:off x="5365104" y="1213581"/>
              <a:ext cx="756296" cy="35810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 userDrawn="1"/>
          </p:nvSpPr>
          <p:spPr>
            <a:xfrm>
              <a:off x="4742804" y="798475"/>
              <a:ext cx="578496" cy="27391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 userDrawn="1"/>
          </p:nvSpPr>
          <p:spPr>
            <a:xfrm>
              <a:off x="3739504" y="676142"/>
              <a:ext cx="451496" cy="21378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 userDrawn="1"/>
          </p:nvSpPr>
          <p:spPr>
            <a:xfrm>
              <a:off x="4590404" y="413436"/>
              <a:ext cx="273696" cy="12959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 userDrawn="1"/>
          </p:nvSpPr>
          <p:spPr>
            <a:xfrm>
              <a:off x="6114404" y="661423"/>
              <a:ext cx="299096" cy="14162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/>
            <p:cNvSpPr/>
            <p:nvPr userDrawn="1"/>
          </p:nvSpPr>
          <p:spPr>
            <a:xfrm>
              <a:off x="5682604" y="420123"/>
              <a:ext cx="299096" cy="14162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그림 15" descr="메인109 copy.png"/>
            <p:cNvPicPr>
              <a:picLocks noChangeAspect="1"/>
            </p:cNvPicPr>
            <p:nvPr userDrawn="1"/>
          </p:nvPicPr>
          <p:blipFill>
            <a:blip r:embed="rId3" cstate="print"/>
            <a:srcRect l="19446" b="31476"/>
            <a:stretch>
              <a:fillRect/>
            </a:stretch>
          </p:blipFill>
          <p:spPr>
            <a:xfrm>
              <a:off x="1778000" y="0"/>
              <a:ext cx="7365245" cy="4699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 descr="메인109 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직사각형 42"/>
          <p:cNvSpPr/>
          <p:nvPr userDrawn="1"/>
        </p:nvSpPr>
        <p:spPr>
          <a:xfrm rot="5400000">
            <a:off x="-1665312" y="2304345"/>
            <a:ext cx="6858000" cy="22493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4" name="그룹 43"/>
          <p:cNvGrpSpPr/>
          <p:nvPr userDrawn="1"/>
        </p:nvGrpSpPr>
        <p:grpSpPr>
          <a:xfrm>
            <a:off x="395536" y="2499409"/>
            <a:ext cx="2843808" cy="1859182"/>
            <a:chOff x="1778000" y="0"/>
            <a:chExt cx="7366000" cy="4815632"/>
          </a:xfrm>
        </p:grpSpPr>
        <p:pic>
          <p:nvPicPr>
            <p:cNvPr id="45" name="그림 44" descr="메인109 copy.png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5000" contrast="-86000"/>
            </a:blip>
            <a:srcRect l="19446" b="31476"/>
            <a:stretch>
              <a:fillRect/>
            </a:stretch>
          </p:blipFill>
          <p:spPr>
            <a:xfrm>
              <a:off x="1778755" y="116632"/>
              <a:ext cx="7365245" cy="4699000"/>
            </a:xfrm>
            <a:prstGeom prst="rect">
              <a:avLst/>
            </a:prstGeom>
          </p:spPr>
        </p:pic>
        <p:sp>
          <p:nvSpPr>
            <p:cNvPr id="46" name="타원 45"/>
            <p:cNvSpPr/>
            <p:nvPr userDrawn="1"/>
          </p:nvSpPr>
          <p:spPr>
            <a:xfrm>
              <a:off x="1877516" y="2350492"/>
              <a:ext cx="814288" cy="38556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/>
            <p:cNvSpPr/>
            <p:nvPr userDrawn="1"/>
          </p:nvSpPr>
          <p:spPr>
            <a:xfrm>
              <a:off x="2902520" y="4189908"/>
              <a:ext cx="1289744" cy="61069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/>
            <p:cNvSpPr/>
            <p:nvPr userDrawn="1"/>
          </p:nvSpPr>
          <p:spPr>
            <a:xfrm>
              <a:off x="6572820" y="3847008"/>
              <a:ext cx="1289744" cy="61069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/>
            <p:cNvSpPr/>
            <p:nvPr userDrawn="1"/>
          </p:nvSpPr>
          <p:spPr>
            <a:xfrm>
              <a:off x="4770684" y="2745354"/>
              <a:ext cx="1007816" cy="4772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타원 49"/>
            <p:cNvSpPr/>
            <p:nvPr userDrawn="1"/>
          </p:nvSpPr>
          <p:spPr>
            <a:xfrm>
              <a:off x="4072184" y="1451929"/>
              <a:ext cx="677616" cy="32085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타원 50"/>
            <p:cNvSpPr/>
            <p:nvPr userDrawn="1"/>
          </p:nvSpPr>
          <p:spPr>
            <a:xfrm>
              <a:off x="6129584" y="2391729"/>
              <a:ext cx="677616" cy="32085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타원 51"/>
            <p:cNvSpPr/>
            <p:nvPr userDrawn="1"/>
          </p:nvSpPr>
          <p:spPr>
            <a:xfrm>
              <a:off x="8300044" y="2184709"/>
              <a:ext cx="677616" cy="32085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/>
            <p:cNvSpPr/>
            <p:nvPr userDrawn="1"/>
          </p:nvSpPr>
          <p:spPr>
            <a:xfrm>
              <a:off x="7997380" y="1350168"/>
              <a:ext cx="393944" cy="18653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 userDrawn="1"/>
          </p:nvSpPr>
          <p:spPr>
            <a:xfrm>
              <a:off x="6778180" y="804068"/>
              <a:ext cx="393944" cy="18653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타원 54"/>
            <p:cNvSpPr/>
            <p:nvPr userDrawn="1"/>
          </p:nvSpPr>
          <p:spPr>
            <a:xfrm>
              <a:off x="5365104" y="1213581"/>
              <a:ext cx="756296" cy="35810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타원 55"/>
            <p:cNvSpPr/>
            <p:nvPr userDrawn="1"/>
          </p:nvSpPr>
          <p:spPr>
            <a:xfrm>
              <a:off x="4742804" y="798475"/>
              <a:ext cx="578496" cy="27391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타원 56"/>
            <p:cNvSpPr/>
            <p:nvPr userDrawn="1"/>
          </p:nvSpPr>
          <p:spPr>
            <a:xfrm>
              <a:off x="3739504" y="676142"/>
              <a:ext cx="451496" cy="21378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타원 57"/>
            <p:cNvSpPr/>
            <p:nvPr userDrawn="1"/>
          </p:nvSpPr>
          <p:spPr>
            <a:xfrm>
              <a:off x="4590404" y="413436"/>
              <a:ext cx="273696" cy="12959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타원 58"/>
            <p:cNvSpPr/>
            <p:nvPr userDrawn="1"/>
          </p:nvSpPr>
          <p:spPr>
            <a:xfrm>
              <a:off x="6114404" y="661423"/>
              <a:ext cx="299096" cy="14162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/>
            <p:cNvSpPr/>
            <p:nvPr userDrawn="1"/>
          </p:nvSpPr>
          <p:spPr>
            <a:xfrm>
              <a:off x="5682604" y="420123"/>
              <a:ext cx="299096" cy="14162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1" name="그림 60" descr="메인109 copy.png"/>
            <p:cNvPicPr>
              <a:picLocks noChangeAspect="1"/>
            </p:cNvPicPr>
            <p:nvPr userDrawn="1"/>
          </p:nvPicPr>
          <p:blipFill>
            <a:blip r:embed="rId3" cstate="print"/>
            <a:srcRect l="19446" b="31476"/>
            <a:stretch>
              <a:fillRect/>
            </a:stretch>
          </p:blipFill>
          <p:spPr>
            <a:xfrm>
              <a:off x="1778000" y="0"/>
              <a:ext cx="7365245" cy="4699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 descr="메인109 copy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67" name="그림 66" descr="메인109 copy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7000"/>
          </a:blip>
          <a:srcRect l="53108" b="51305"/>
          <a:stretch>
            <a:fillRect/>
          </a:stretch>
        </p:blipFill>
        <p:spPr>
          <a:xfrm flipH="1">
            <a:off x="2563225" y="1732625"/>
            <a:ext cx="6580775" cy="5125375"/>
          </a:xfrm>
          <a:prstGeom prst="rect">
            <a:avLst/>
          </a:prstGeom>
        </p:spPr>
      </p:pic>
      <p:grpSp>
        <p:nvGrpSpPr>
          <p:cNvPr id="30" name="그룹 29"/>
          <p:cNvGrpSpPr/>
          <p:nvPr userDrawn="1"/>
        </p:nvGrpSpPr>
        <p:grpSpPr>
          <a:xfrm flipH="1">
            <a:off x="5760640" y="332656"/>
            <a:ext cx="2843808" cy="1859182"/>
            <a:chOff x="1778000" y="0"/>
            <a:chExt cx="7366000" cy="4815632"/>
          </a:xfrm>
        </p:grpSpPr>
        <p:pic>
          <p:nvPicPr>
            <p:cNvPr id="31" name="그림 30" descr="메인109 copy.png"/>
            <p:cNvPicPr>
              <a:picLocks noChangeAspect="1"/>
            </p:cNvPicPr>
            <p:nvPr userDrawn="1"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5000" contrast="-86000"/>
            </a:blip>
            <a:srcRect l="19446" b="31476"/>
            <a:stretch>
              <a:fillRect/>
            </a:stretch>
          </p:blipFill>
          <p:spPr>
            <a:xfrm>
              <a:off x="1778755" y="116632"/>
              <a:ext cx="7365245" cy="4699000"/>
            </a:xfrm>
            <a:prstGeom prst="rect">
              <a:avLst/>
            </a:prstGeom>
          </p:spPr>
        </p:pic>
        <p:sp>
          <p:nvSpPr>
            <p:cNvPr id="32" name="타원 31"/>
            <p:cNvSpPr/>
            <p:nvPr userDrawn="1"/>
          </p:nvSpPr>
          <p:spPr>
            <a:xfrm>
              <a:off x="1877516" y="2350492"/>
              <a:ext cx="814288" cy="38556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 userDrawn="1"/>
          </p:nvSpPr>
          <p:spPr>
            <a:xfrm>
              <a:off x="2902520" y="4189908"/>
              <a:ext cx="1289744" cy="61069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/>
            <p:cNvSpPr/>
            <p:nvPr userDrawn="1"/>
          </p:nvSpPr>
          <p:spPr>
            <a:xfrm>
              <a:off x="6572820" y="3847008"/>
              <a:ext cx="1289744" cy="61069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 userDrawn="1"/>
          </p:nvSpPr>
          <p:spPr>
            <a:xfrm>
              <a:off x="4770684" y="2745354"/>
              <a:ext cx="1007816" cy="4772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 userDrawn="1"/>
          </p:nvSpPr>
          <p:spPr>
            <a:xfrm>
              <a:off x="4072184" y="1451929"/>
              <a:ext cx="677616" cy="32085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타원 36"/>
            <p:cNvSpPr/>
            <p:nvPr userDrawn="1"/>
          </p:nvSpPr>
          <p:spPr>
            <a:xfrm>
              <a:off x="6129584" y="2391729"/>
              <a:ext cx="677616" cy="32085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타원 37"/>
            <p:cNvSpPr/>
            <p:nvPr userDrawn="1"/>
          </p:nvSpPr>
          <p:spPr>
            <a:xfrm>
              <a:off x="8300044" y="2184709"/>
              <a:ext cx="677616" cy="32085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 userDrawn="1"/>
          </p:nvSpPr>
          <p:spPr>
            <a:xfrm>
              <a:off x="7997380" y="1350168"/>
              <a:ext cx="393944" cy="18653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/>
            <p:cNvSpPr/>
            <p:nvPr userDrawn="1"/>
          </p:nvSpPr>
          <p:spPr>
            <a:xfrm>
              <a:off x="6778180" y="804068"/>
              <a:ext cx="393944" cy="18653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타원 40"/>
            <p:cNvSpPr/>
            <p:nvPr userDrawn="1"/>
          </p:nvSpPr>
          <p:spPr>
            <a:xfrm>
              <a:off x="5365104" y="1213581"/>
              <a:ext cx="756296" cy="35810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 userDrawn="1"/>
          </p:nvSpPr>
          <p:spPr>
            <a:xfrm>
              <a:off x="4742804" y="798475"/>
              <a:ext cx="578496" cy="27391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 userDrawn="1"/>
          </p:nvSpPr>
          <p:spPr>
            <a:xfrm>
              <a:off x="3739504" y="676142"/>
              <a:ext cx="451496" cy="21378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 userDrawn="1"/>
          </p:nvSpPr>
          <p:spPr>
            <a:xfrm>
              <a:off x="4590404" y="413436"/>
              <a:ext cx="273696" cy="12959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 userDrawn="1"/>
          </p:nvSpPr>
          <p:spPr>
            <a:xfrm>
              <a:off x="6114404" y="661423"/>
              <a:ext cx="299096" cy="14162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/>
            <p:cNvSpPr/>
            <p:nvPr userDrawn="1"/>
          </p:nvSpPr>
          <p:spPr>
            <a:xfrm>
              <a:off x="5682604" y="420123"/>
              <a:ext cx="299096" cy="14162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7" name="그림 46" descr="메인109 copy.png"/>
            <p:cNvPicPr>
              <a:picLocks noChangeAspect="1"/>
            </p:cNvPicPr>
            <p:nvPr userDrawn="1"/>
          </p:nvPicPr>
          <p:blipFill>
            <a:blip r:embed="rId4" cstate="print"/>
            <a:srcRect l="19446" b="31476"/>
            <a:stretch>
              <a:fillRect/>
            </a:stretch>
          </p:blipFill>
          <p:spPr>
            <a:xfrm>
              <a:off x="1778000" y="0"/>
              <a:ext cx="7365245" cy="4699000"/>
            </a:xfrm>
            <a:prstGeom prst="rect">
              <a:avLst/>
            </a:prstGeom>
          </p:spPr>
        </p:pic>
      </p:grpSp>
      <p:sp>
        <p:nvSpPr>
          <p:cNvPr id="68" name="타원 67"/>
          <p:cNvSpPr/>
          <p:nvPr userDrawn="1"/>
        </p:nvSpPr>
        <p:spPr>
          <a:xfrm flipH="1">
            <a:off x="536330" y="439057"/>
            <a:ext cx="5979886" cy="5979886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0" y="188640"/>
            <a:ext cx="9144000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36" descr="메인109 copy.png"/>
          <p:cNvPicPr>
            <a:picLocks noChangeAspect="1"/>
          </p:cNvPicPr>
          <p:nvPr userDrawn="1"/>
        </p:nvPicPr>
        <p:blipFill>
          <a:blip r:embed="rId2" cstate="print">
            <a:lum bright="100000"/>
          </a:blip>
          <a:srcRect l="49256" t="20958" b="51098"/>
          <a:stretch>
            <a:fillRect/>
          </a:stretch>
        </p:blipFill>
        <p:spPr>
          <a:xfrm>
            <a:off x="-1" y="188640"/>
            <a:ext cx="1394773" cy="57606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003232" cy="490066"/>
          </a:xfrm>
        </p:spPr>
        <p:txBody>
          <a:bodyPr>
            <a:normAutofit/>
          </a:bodyPr>
          <a:lstStyle>
            <a:lvl1pPr algn="l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grpSp>
        <p:nvGrpSpPr>
          <p:cNvPr id="16" name="그룹 15"/>
          <p:cNvGrpSpPr/>
          <p:nvPr userDrawn="1"/>
        </p:nvGrpSpPr>
        <p:grpSpPr>
          <a:xfrm>
            <a:off x="7812360" y="129003"/>
            <a:ext cx="1125352" cy="735716"/>
            <a:chOff x="1778000" y="0"/>
            <a:chExt cx="7366000" cy="4815632"/>
          </a:xfrm>
        </p:grpSpPr>
        <p:pic>
          <p:nvPicPr>
            <p:cNvPr id="17" name="그림 16" descr="메인109 copy.png"/>
            <p:cNvPicPr>
              <a:picLocks noChangeAspect="1"/>
            </p:cNvPicPr>
            <p:nvPr userDrawn="1"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lum bright="45000" contrast="-86000"/>
            </a:blip>
            <a:srcRect l="19446" b="31476"/>
            <a:stretch>
              <a:fillRect/>
            </a:stretch>
          </p:blipFill>
          <p:spPr>
            <a:xfrm>
              <a:off x="1778755" y="116632"/>
              <a:ext cx="7365245" cy="4699000"/>
            </a:xfrm>
            <a:prstGeom prst="rect">
              <a:avLst/>
            </a:prstGeom>
          </p:spPr>
        </p:pic>
        <p:sp>
          <p:nvSpPr>
            <p:cNvPr id="18" name="타원 17"/>
            <p:cNvSpPr/>
            <p:nvPr userDrawn="1"/>
          </p:nvSpPr>
          <p:spPr>
            <a:xfrm>
              <a:off x="1877516" y="2350492"/>
              <a:ext cx="814288" cy="38556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 userDrawn="1"/>
          </p:nvSpPr>
          <p:spPr>
            <a:xfrm>
              <a:off x="2902520" y="4189908"/>
              <a:ext cx="1289744" cy="61069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/>
            <p:cNvSpPr/>
            <p:nvPr userDrawn="1"/>
          </p:nvSpPr>
          <p:spPr>
            <a:xfrm>
              <a:off x="6572820" y="3847008"/>
              <a:ext cx="1289744" cy="61069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 userDrawn="1"/>
          </p:nvSpPr>
          <p:spPr>
            <a:xfrm>
              <a:off x="4770684" y="2745354"/>
              <a:ext cx="1007816" cy="4772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 userDrawn="1"/>
          </p:nvSpPr>
          <p:spPr>
            <a:xfrm>
              <a:off x="4072184" y="1451929"/>
              <a:ext cx="677616" cy="32085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 userDrawn="1"/>
          </p:nvSpPr>
          <p:spPr>
            <a:xfrm>
              <a:off x="6129584" y="2391729"/>
              <a:ext cx="677616" cy="32085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 userDrawn="1"/>
          </p:nvSpPr>
          <p:spPr>
            <a:xfrm>
              <a:off x="8300044" y="2184709"/>
              <a:ext cx="677616" cy="32085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 userDrawn="1"/>
          </p:nvSpPr>
          <p:spPr>
            <a:xfrm>
              <a:off x="7997380" y="1350168"/>
              <a:ext cx="393944" cy="18653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 userDrawn="1"/>
          </p:nvSpPr>
          <p:spPr>
            <a:xfrm>
              <a:off x="6778180" y="804068"/>
              <a:ext cx="393944" cy="18653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 userDrawn="1"/>
          </p:nvSpPr>
          <p:spPr>
            <a:xfrm>
              <a:off x="5365104" y="1213581"/>
              <a:ext cx="756296" cy="35810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 userDrawn="1"/>
          </p:nvSpPr>
          <p:spPr>
            <a:xfrm>
              <a:off x="4742804" y="798475"/>
              <a:ext cx="578496" cy="27391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 userDrawn="1"/>
          </p:nvSpPr>
          <p:spPr>
            <a:xfrm>
              <a:off x="3739504" y="676142"/>
              <a:ext cx="451496" cy="21378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 userDrawn="1"/>
          </p:nvSpPr>
          <p:spPr>
            <a:xfrm>
              <a:off x="4590404" y="413436"/>
              <a:ext cx="273696" cy="12959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 userDrawn="1"/>
          </p:nvSpPr>
          <p:spPr>
            <a:xfrm>
              <a:off x="6114404" y="661423"/>
              <a:ext cx="299096" cy="14162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 userDrawn="1"/>
          </p:nvSpPr>
          <p:spPr>
            <a:xfrm>
              <a:off x="5682604" y="420123"/>
              <a:ext cx="299096" cy="14162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3" name="그림 32" descr="메인109 copy.png"/>
            <p:cNvPicPr>
              <a:picLocks noChangeAspect="1"/>
            </p:cNvPicPr>
            <p:nvPr userDrawn="1"/>
          </p:nvPicPr>
          <p:blipFill>
            <a:blip r:embed="rId3" cstate="print"/>
            <a:srcRect l="19446" b="31476"/>
            <a:stretch>
              <a:fillRect/>
            </a:stretch>
          </p:blipFill>
          <p:spPr>
            <a:xfrm>
              <a:off x="1778000" y="0"/>
              <a:ext cx="7365245" cy="469900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2" r:id="rId3"/>
    <p:sldLayoutId id="2147483665" r:id="rId4"/>
    <p:sldLayoutId id="2147483663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44148;&#44053;&#44160;&#51652;.wm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i.nhis.or.kr/ca/ggpca001/ggpca001_m01.d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552" y="5805264"/>
            <a:ext cx="8019244" cy="2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kumimoji="0" lang="ko-KR" altLang="en-US" sz="2000" b="1" smtClean="0">
                <a:latin typeface="+mn-ea"/>
                <a:cs typeface="Arial" pitchFamily="34" charset="0"/>
              </a:rPr>
              <a:t>서울특별시 </a:t>
            </a:r>
            <a:r>
              <a:rPr kumimoji="0" lang="ko-KR" altLang="en-US" sz="2000" b="1" smtClean="0">
                <a:latin typeface="+mn-ea"/>
                <a:cs typeface="Arial" pitchFamily="34" charset="0"/>
              </a:rPr>
              <a:t> 중구보건소  </a:t>
            </a:r>
            <a:r>
              <a:rPr kumimoji="0" lang="ko-KR" altLang="en-US" sz="2000" b="1" dirty="0" smtClean="0">
                <a:latin typeface="+mn-ea"/>
                <a:cs typeface="Arial" pitchFamily="34" charset="0"/>
              </a:rPr>
              <a:t>박 교 관</a:t>
            </a:r>
            <a:endParaRPr kumimoji="0" lang="en-US" altLang="ko-KR" sz="2000" b="1" dirty="0">
              <a:latin typeface="+mn-ea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3528" y="476672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2018 </a:t>
            </a:r>
            <a:r>
              <a:rPr lang="en-US" altLang="ko-K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eiryo" pitchFamily="34" charset="-128"/>
                <a:cs typeface="Arial" pitchFamily="34" charset="0"/>
              </a:rPr>
              <a:t> 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국가 </a:t>
            </a:r>
            <a:r>
              <a:rPr lang="ko-KR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암사업</a:t>
            </a:r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우수사례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87624" y="479715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600" b="1" dirty="0" smtClean="0">
                <a:solidFill>
                  <a:srgbClr val="950781"/>
                </a:solidFill>
                <a:latin typeface="+mn-ea"/>
                <a:cs typeface="Arial" pitchFamily="34" charset="0"/>
              </a:rPr>
              <a:t>  주민참여</a:t>
            </a:r>
            <a:r>
              <a:rPr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 </a:t>
            </a:r>
            <a:r>
              <a:rPr lang="ko-KR" altLang="en-US" sz="3600" b="1" dirty="0" smtClean="0">
                <a:solidFill>
                  <a:srgbClr val="3506BA"/>
                </a:solidFill>
                <a:latin typeface="+mn-ea"/>
                <a:cs typeface="Arial" pitchFamily="34" charset="0"/>
              </a:rPr>
              <a:t>맞춤형 </a:t>
            </a:r>
            <a:r>
              <a:rPr lang="ko-KR" alt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itchFamily="34" charset="0"/>
              </a:rPr>
              <a:t>국가암관리</a:t>
            </a:r>
            <a:endParaRPr lang="ko-KR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19"/>
          <p:cNvGrpSpPr/>
          <p:nvPr/>
        </p:nvGrpSpPr>
        <p:grpSpPr>
          <a:xfrm>
            <a:off x="179512" y="1124744"/>
            <a:ext cx="8661400" cy="4565972"/>
            <a:chOff x="241300" y="1772816"/>
            <a:chExt cx="8661400" cy="4565972"/>
          </a:xfrm>
        </p:grpSpPr>
        <p:sp>
          <p:nvSpPr>
            <p:cNvPr id="117" name="타원 116"/>
            <p:cNvSpPr/>
            <p:nvPr/>
          </p:nvSpPr>
          <p:spPr>
            <a:xfrm>
              <a:off x="546100" y="1772816"/>
              <a:ext cx="8051800" cy="4248472"/>
            </a:xfrm>
            <a:prstGeom prst="ellipse">
              <a:avLst/>
            </a:prstGeom>
            <a:gradFill>
              <a:gsLst>
                <a:gs pos="82000">
                  <a:schemeClr val="bg1">
                    <a:lumMod val="85000"/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rgbClr val="00175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/>
            <p:cNvSpPr/>
            <p:nvPr/>
          </p:nvSpPr>
          <p:spPr>
            <a:xfrm>
              <a:off x="241300" y="1981200"/>
              <a:ext cx="8661400" cy="4357588"/>
            </a:xfrm>
            <a:prstGeom prst="ellipse">
              <a:avLst/>
            </a:prstGeom>
            <a:gradFill>
              <a:gsLst>
                <a:gs pos="82000">
                  <a:schemeClr val="bg1"/>
                </a:gs>
                <a:gs pos="5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직사각형 100"/>
          <p:cNvSpPr/>
          <p:nvPr/>
        </p:nvSpPr>
        <p:spPr>
          <a:xfrm>
            <a:off x="251520" y="2177480"/>
            <a:ext cx="8640960" cy="4563888"/>
          </a:xfrm>
          <a:prstGeom prst="rect">
            <a:avLst/>
          </a:prstGeom>
          <a:solidFill>
            <a:srgbClr val="036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타원 73"/>
          <p:cNvSpPr/>
          <p:nvPr/>
        </p:nvSpPr>
        <p:spPr>
          <a:xfrm>
            <a:off x="3919500" y="1403045"/>
            <a:ext cx="1236209" cy="1236209"/>
          </a:xfrm>
          <a:prstGeom prst="ellipse">
            <a:avLst/>
          </a:prstGeom>
          <a:solidFill>
            <a:srgbClr val="0367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77"/>
          <p:cNvGrpSpPr/>
          <p:nvPr/>
        </p:nvGrpSpPr>
        <p:grpSpPr>
          <a:xfrm>
            <a:off x="3976646" y="1444453"/>
            <a:ext cx="1121320" cy="1121319"/>
            <a:chOff x="301377" y="1736377"/>
            <a:chExt cx="1065114" cy="1065114"/>
          </a:xfrm>
        </p:grpSpPr>
        <p:sp>
          <p:nvSpPr>
            <p:cNvPr id="76" name="포인트가 4개인 별 75"/>
            <p:cNvSpPr/>
            <p:nvPr/>
          </p:nvSpPr>
          <p:spPr>
            <a:xfrm>
              <a:off x="353516" y="1785086"/>
              <a:ext cx="276630" cy="276630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301377" y="1736377"/>
              <a:ext cx="1065114" cy="106511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54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563888" y="162880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밀착형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안내 홍보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49006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   </a:t>
            </a:r>
            <a:r>
              <a:rPr lang="ko-KR" altLang="en-US" dirty="0" smtClean="0"/>
              <a:t>차별화 된 맞춤형 홍보 </a:t>
            </a:r>
            <a:r>
              <a:rPr lang="en-US" altLang="ko-KR" dirty="0" smtClean="0"/>
              <a:t>:  e-</a:t>
            </a:r>
            <a:r>
              <a:rPr lang="ko-KR" altLang="en-US" dirty="0" smtClean="0"/>
              <a:t>그린 우편 발송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63925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467544" y="2636912"/>
          <a:ext cx="8208912" cy="3960440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3960440">
                <a:tc>
                  <a:txBody>
                    <a:bodyPr/>
                    <a:lstStyle/>
                    <a:p>
                      <a:pPr marL="0" marR="0" indent="0" algn="ctr" defTabSz="1080000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건강보험가입자 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중 연락처  부재</a:t>
                      </a:r>
                      <a:r>
                        <a:rPr lang="en-US" altLang="ko-KR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아파트  이외 대상자</a:t>
                      </a:r>
                      <a:r>
                        <a:rPr lang="en-US" altLang="ko-KR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 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우편 발송</a:t>
                      </a: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l" defTabSz="1080000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▶ 일반주택</a:t>
                      </a:r>
                      <a:r>
                        <a:rPr lang="ko-KR" alt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및 빌라 등 거주 대상자에게 </a:t>
                      </a:r>
                      <a:r>
                        <a:rPr lang="ko-KR" alt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암검진</a:t>
                      </a:r>
                      <a:r>
                        <a:rPr lang="ko-KR" alt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안내 발송 </a:t>
                      </a:r>
                      <a:r>
                        <a:rPr lang="en-US" altLang="ko-K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(5,492</a:t>
                      </a:r>
                      <a:r>
                        <a:rPr lang="ko-KR" alt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명</a:t>
                      </a:r>
                      <a:r>
                        <a:rPr lang="en-US" altLang="ko-K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80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80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2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835696" y="3861048"/>
          <a:ext cx="5472608" cy="2664296"/>
        </p:xfrm>
        <a:graphic>
          <a:graphicData uri="http://schemas.openxmlformats.org/drawingml/2006/table">
            <a:tbl>
              <a:tblPr/>
              <a:tblGrid>
                <a:gridCol w="2448272"/>
                <a:gridCol w="3024336"/>
              </a:tblGrid>
              <a:tr h="266429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717032"/>
            <a:ext cx="25922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2808312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6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19"/>
          <p:cNvGrpSpPr/>
          <p:nvPr/>
        </p:nvGrpSpPr>
        <p:grpSpPr>
          <a:xfrm>
            <a:off x="179512" y="1124744"/>
            <a:ext cx="8661400" cy="4565972"/>
            <a:chOff x="241300" y="1772816"/>
            <a:chExt cx="8661400" cy="4565972"/>
          </a:xfrm>
        </p:grpSpPr>
        <p:sp>
          <p:nvSpPr>
            <p:cNvPr id="117" name="타원 116"/>
            <p:cNvSpPr/>
            <p:nvPr/>
          </p:nvSpPr>
          <p:spPr>
            <a:xfrm>
              <a:off x="546100" y="1772816"/>
              <a:ext cx="8051800" cy="4248472"/>
            </a:xfrm>
            <a:prstGeom prst="ellipse">
              <a:avLst/>
            </a:prstGeom>
            <a:gradFill>
              <a:gsLst>
                <a:gs pos="82000">
                  <a:schemeClr val="bg1">
                    <a:lumMod val="85000"/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rgbClr val="00175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/>
            <p:cNvSpPr/>
            <p:nvPr/>
          </p:nvSpPr>
          <p:spPr>
            <a:xfrm>
              <a:off x="241300" y="1981200"/>
              <a:ext cx="8661400" cy="4357588"/>
            </a:xfrm>
            <a:prstGeom prst="ellipse">
              <a:avLst/>
            </a:prstGeom>
            <a:gradFill>
              <a:gsLst>
                <a:gs pos="82000">
                  <a:schemeClr val="bg1"/>
                </a:gs>
                <a:gs pos="5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직사각형 100"/>
          <p:cNvSpPr/>
          <p:nvPr/>
        </p:nvSpPr>
        <p:spPr>
          <a:xfrm>
            <a:off x="251520" y="2177480"/>
            <a:ext cx="8640960" cy="4491880"/>
          </a:xfrm>
          <a:prstGeom prst="rect">
            <a:avLst/>
          </a:prstGeom>
          <a:solidFill>
            <a:srgbClr val="036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타원 73"/>
          <p:cNvSpPr/>
          <p:nvPr/>
        </p:nvSpPr>
        <p:spPr>
          <a:xfrm>
            <a:off x="3919500" y="1403045"/>
            <a:ext cx="1236209" cy="1236209"/>
          </a:xfrm>
          <a:prstGeom prst="ellipse">
            <a:avLst/>
          </a:prstGeom>
          <a:solidFill>
            <a:srgbClr val="0367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77"/>
          <p:cNvGrpSpPr/>
          <p:nvPr/>
        </p:nvGrpSpPr>
        <p:grpSpPr>
          <a:xfrm>
            <a:off x="3851921" y="1412776"/>
            <a:ext cx="2232248" cy="1121319"/>
            <a:chOff x="335736" y="1736377"/>
            <a:chExt cx="1065114" cy="1065114"/>
          </a:xfrm>
        </p:grpSpPr>
        <p:sp>
          <p:nvSpPr>
            <p:cNvPr id="76" name="포인트가 4개인 별 75"/>
            <p:cNvSpPr/>
            <p:nvPr/>
          </p:nvSpPr>
          <p:spPr>
            <a:xfrm>
              <a:off x="353516" y="1785086"/>
              <a:ext cx="276630" cy="276630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335736" y="1736377"/>
              <a:ext cx="1065114" cy="106511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54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491880" y="1628800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밀착형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안내 공문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49006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 </a:t>
            </a:r>
            <a:r>
              <a:rPr lang="ko-KR" altLang="en-US" dirty="0" smtClean="0"/>
              <a:t>차별화 된 맞춤형 홍보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63925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467544" y="2636912"/>
          <a:ext cx="8208912" cy="3888432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3888432">
                <a:tc>
                  <a:txBody>
                    <a:bodyPr/>
                    <a:lstStyle/>
                    <a:p>
                      <a:pPr marL="0" marR="0" indent="0" algn="ctr" defTabSz="1080000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의료급여수급권자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대상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 </a:t>
                      </a:r>
                      <a:r>
                        <a:rPr lang="ko-KR" altLang="en-US" sz="2000" b="1" kern="0" spc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암검진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안내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공문 우편 발송</a:t>
                      </a: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l" defTabSz="1080000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▶ </a:t>
                      </a:r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개월 간격으로 </a:t>
                      </a:r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회</a:t>
                      </a:r>
                      <a:r>
                        <a:rPr lang="ko-KR" alt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연속 발송 </a:t>
                      </a:r>
                      <a:r>
                        <a:rPr lang="en-US" altLang="ko-K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</a:t>
                      </a:r>
                      <a:r>
                        <a:rPr lang="ko-KR" alt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3</a:t>
                      </a:r>
                      <a:r>
                        <a:rPr lang="ko-KR" alt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월 </a:t>
                      </a:r>
                      <a:r>
                        <a:rPr lang="en-US" altLang="ko-K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1,637</a:t>
                      </a:r>
                      <a:r>
                        <a:rPr lang="ko-KR" alt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명</a:t>
                      </a:r>
                      <a:r>
                        <a:rPr lang="en-US" altLang="ko-K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2</a:t>
                      </a:r>
                      <a:r>
                        <a:rPr lang="ko-KR" alt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  <a:r>
                        <a:rPr lang="en-US" altLang="ko-K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5</a:t>
                      </a:r>
                      <a:r>
                        <a:rPr lang="ko-KR" alt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월 </a:t>
                      </a:r>
                      <a:r>
                        <a:rPr lang="en-US" altLang="ko-K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1,547</a:t>
                      </a:r>
                      <a:r>
                        <a:rPr lang="ko-KR" alt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명</a:t>
                      </a:r>
                      <a:r>
                        <a:rPr lang="en-US" altLang="ko-K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ko-KR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80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80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2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835696" y="3861048"/>
          <a:ext cx="5184576" cy="2376264"/>
        </p:xfrm>
        <a:graphic>
          <a:graphicData uri="http://schemas.openxmlformats.org/drawingml/2006/table">
            <a:tbl>
              <a:tblPr/>
              <a:tblGrid>
                <a:gridCol w="2557724"/>
                <a:gridCol w="2626852"/>
              </a:tblGrid>
              <a:tr h="237626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717032"/>
            <a:ext cx="273630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17032"/>
            <a:ext cx="25922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6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모서리가 둥근 직사각형 135"/>
          <p:cNvSpPr/>
          <p:nvPr/>
        </p:nvSpPr>
        <p:spPr>
          <a:xfrm>
            <a:off x="834232" y="1148916"/>
            <a:ext cx="7272808" cy="1008112"/>
          </a:xfrm>
          <a:prstGeom prst="roundRect">
            <a:avLst>
              <a:gd name="adj" fmla="val 1031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980232" y="1270484"/>
            <a:ext cx="6980808" cy="770384"/>
          </a:xfrm>
          <a:prstGeom prst="roundRect">
            <a:avLst>
              <a:gd name="adj" fmla="val 1031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dirty="0" smtClean="0"/>
              <a:t>차별화 된 맞춤형 홍보</a:t>
            </a:r>
            <a:endParaRPr lang="ko-KR" altLang="en-US" i="0" dirty="0">
              <a:effectLst/>
            </a:endParaRPr>
          </a:p>
        </p:txBody>
      </p:sp>
      <p:sp>
        <p:nvSpPr>
          <p:cNvPr id="138" name="이등변 삼각형 137"/>
          <p:cNvSpPr/>
          <p:nvPr/>
        </p:nvSpPr>
        <p:spPr>
          <a:xfrm rot="5400000">
            <a:off x="800150" y="1440210"/>
            <a:ext cx="774948" cy="432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899592" y="2420888"/>
            <a:ext cx="7200800" cy="3888432"/>
          </a:xfrm>
          <a:prstGeom prst="roundRect">
            <a:avLst>
              <a:gd name="adj" fmla="val 6266"/>
            </a:avLst>
          </a:prstGeom>
          <a:solidFill>
            <a:srgbClr val="A5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971600" y="2924944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ko-KR" altLang="en-US" sz="2000" b="1" dirty="0" err="1" smtClean="0">
                <a:effectLst/>
                <a:latin typeface="Arial" pitchFamily="34" charset="0"/>
                <a:cs typeface="Arial" pitchFamily="34" charset="0"/>
              </a:rPr>
              <a:t>암예방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 및 </a:t>
            </a:r>
            <a:r>
              <a:rPr lang="ko-KR" altLang="en-US" sz="2000" b="1" dirty="0" err="1" smtClean="0">
                <a:effectLst/>
                <a:latin typeface="Arial" pitchFamily="34" charset="0"/>
                <a:cs typeface="Arial" pitchFamily="34" charset="0"/>
              </a:rPr>
              <a:t>암검진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2000" b="1" dirty="0" err="1" smtClean="0">
                <a:effectLst/>
                <a:latin typeface="Arial" pitchFamily="34" charset="0"/>
                <a:cs typeface="Arial" pitchFamily="34" charset="0"/>
              </a:rPr>
              <a:t>리플릿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 제작 및 배부 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: 14,000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매</a:t>
            </a:r>
            <a:endParaRPr lang="en-US" altLang="ko-KR" sz="2000" b="1" dirty="0" smtClean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u"/>
            </a:pP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ko-KR" altLang="en-US" sz="2000" b="1" dirty="0" err="1" smtClean="0">
                <a:effectLst/>
                <a:latin typeface="Arial" pitchFamily="34" charset="0"/>
                <a:cs typeface="Arial" pitchFamily="34" charset="0"/>
              </a:rPr>
              <a:t>암검진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 홍보 물품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칫솔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냄비 받침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제작 및 배부 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: 1,500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개</a:t>
            </a:r>
            <a:endParaRPr lang="en-US" altLang="ko-KR" sz="2000" b="1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en-US" altLang="ko-KR" sz="20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ko-KR" altLang="en-US" sz="2000" b="1" dirty="0" err="1" smtClean="0">
                <a:effectLst/>
                <a:latin typeface="Arial" pitchFamily="34" charset="0"/>
                <a:cs typeface="Arial" pitchFamily="34" charset="0"/>
              </a:rPr>
              <a:t>암검진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2000" b="1" dirty="0" err="1" smtClean="0">
                <a:effectLst/>
                <a:latin typeface="Arial" pitchFamily="34" charset="0"/>
                <a:cs typeface="Arial" pitchFamily="34" charset="0"/>
              </a:rPr>
              <a:t>독려시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2000" b="1" dirty="0" err="1" smtClean="0">
                <a:effectLst/>
                <a:latin typeface="Arial" pitchFamily="34" charset="0"/>
                <a:cs typeface="Arial" pitchFamily="34" charset="0"/>
              </a:rPr>
              <a:t>대장분변잠혈검사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 키트  직접 배부 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: 266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개</a:t>
            </a:r>
            <a:endParaRPr lang="en-US" altLang="ko-KR" sz="2000" b="1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en-US" altLang="ko-KR" sz="20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대형아파트 대상으로 현수막 제작 및 설치 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: 9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개소 </a:t>
            </a:r>
            <a:endParaRPr lang="en-US" altLang="ko-KR" sz="2000" b="1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en-US" altLang="ko-KR" sz="20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latin typeface="Arial" pitchFamily="34" charset="0"/>
                <a:cs typeface="Arial" pitchFamily="34" charset="0"/>
              </a:rPr>
              <a:t>검진 의료기관  </a:t>
            </a:r>
            <a:r>
              <a:rPr lang="ko-KR" altLang="en-US" sz="2000" b="1" dirty="0" err="1" smtClean="0">
                <a:latin typeface="Arial" pitchFamily="34" charset="0"/>
                <a:cs typeface="Arial" pitchFamily="34" charset="0"/>
              </a:rPr>
              <a:t>국가암검진</a:t>
            </a:r>
            <a:r>
              <a:rPr lang="ko-KR" alt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비용청구 완료 협조 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: 39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개소</a:t>
            </a:r>
            <a:endParaRPr lang="ko-KR" altLang="en-US" sz="20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포인트가 4개인 별 89"/>
          <p:cNvSpPr/>
          <p:nvPr/>
        </p:nvSpPr>
        <p:spPr>
          <a:xfrm>
            <a:off x="1671811" y="2325581"/>
            <a:ext cx="276630" cy="276630"/>
          </a:xfrm>
          <a:prstGeom prst="star4">
            <a:avLst>
              <a:gd name="adj" fmla="val 3839"/>
            </a:avLst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0"/>
                </a:schemeClr>
              </a:gs>
              <a:gs pos="0">
                <a:srgbClr val="FFFFFF">
                  <a:tint val="40000"/>
                  <a:satMod val="2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1403648" y="1412776"/>
            <a:ext cx="66455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latin typeface="HY울릉도M" pitchFamily="18" charset="-127"/>
                <a:ea typeface="HY울릉도M" pitchFamily="18" charset="-127"/>
                <a:cs typeface="Arial" pitchFamily="34" charset="0"/>
              </a:rPr>
              <a:t> 다양한 홍보 실시로 참여 유도</a:t>
            </a:r>
          </a:p>
        </p:txBody>
      </p:sp>
    </p:spTree>
    <p:extLst>
      <p:ext uri="{BB962C8B-B14F-4D97-AF65-F5344CB8AC3E}">
        <p14:creationId xmlns:p14="http://schemas.microsoft.com/office/powerpoint/2010/main" val="5244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모서리가 둥근 직사각형 135"/>
          <p:cNvSpPr/>
          <p:nvPr/>
        </p:nvSpPr>
        <p:spPr>
          <a:xfrm>
            <a:off x="834232" y="1148916"/>
            <a:ext cx="7272808" cy="1008112"/>
          </a:xfrm>
          <a:prstGeom prst="roundRect">
            <a:avLst>
              <a:gd name="adj" fmla="val 1031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980232" y="1270484"/>
            <a:ext cx="6980808" cy="770384"/>
          </a:xfrm>
          <a:prstGeom prst="roundRect">
            <a:avLst>
              <a:gd name="adj" fmla="val 1031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490066"/>
          </a:xfrm>
        </p:spPr>
        <p:txBody>
          <a:bodyPr>
            <a:normAutofit fontScale="90000"/>
          </a:bodyPr>
          <a:lstStyle/>
          <a:p>
            <a:r>
              <a:rPr lang="ko-KR" altLang="en-US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ko-KR" altLang="en-US" i="0" dirty="0" smtClean="0">
                <a:effectLst/>
              </a:rPr>
              <a:t>차별화 된 맞춤형 홍보</a:t>
            </a:r>
            <a:endParaRPr lang="ko-KR" altLang="en-US" i="0" dirty="0">
              <a:effectLst/>
            </a:endParaRPr>
          </a:p>
        </p:txBody>
      </p:sp>
      <p:sp>
        <p:nvSpPr>
          <p:cNvPr id="138" name="이등변 삼각형 137"/>
          <p:cNvSpPr/>
          <p:nvPr/>
        </p:nvSpPr>
        <p:spPr>
          <a:xfrm rot="5400000">
            <a:off x="800150" y="1440210"/>
            <a:ext cx="774948" cy="432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899592" y="2420888"/>
            <a:ext cx="7200800" cy="4104456"/>
          </a:xfrm>
          <a:prstGeom prst="roundRect">
            <a:avLst>
              <a:gd name="adj" fmla="val 626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포인트가 4개인 별 89"/>
          <p:cNvSpPr/>
          <p:nvPr/>
        </p:nvSpPr>
        <p:spPr>
          <a:xfrm>
            <a:off x="1671811" y="2325581"/>
            <a:ext cx="276630" cy="276630"/>
          </a:xfrm>
          <a:prstGeom prst="star4">
            <a:avLst>
              <a:gd name="adj" fmla="val 3839"/>
            </a:avLst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0"/>
                </a:schemeClr>
              </a:gs>
              <a:gs pos="0">
                <a:srgbClr val="FFFFFF">
                  <a:tint val="40000"/>
                  <a:satMod val="2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1403648" y="1366832"/>
            <a:ext cx="66455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암예방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및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암검진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리플릿</a:t>
            </a:r>
            <a:endParaRPr kumimoji="0"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32403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20888"/>
            <a:ext cx="30963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모서리가 둥근 직사각형 11"/>
          <p:cNvSpPr/>
          <p:nvPr/>
        </p:nvSpPr>
        <p:spPr>
          <a:xfrm>
            <a:off x="834232" y="1148916"/>
            <a:ext cx="7272808" cy="1008112"/>
          </a:xfrm>
          <a:prstGeom prst="roundRect">
            <a:avLst>
              <a:gd name="adj" fmla="val 1031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980232" y="1270484"/>
            <a:ext cx="6980808" cy="770384"/>
          </a:xfrm>
          <a:prstGeom prst="roundRect">
            <a:avLst>
              <a:gd name="adj" fmla="val 1031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/>
          <p:cNvSpPr/>
          <p:nvPr/>
        </p:nvSpPr>
        <p:spPr>
          <a:xfrm rot="5400000">
            <a:off x="800150" y="1440210"/>
            <a:ext cx="774948" cy="432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899592" y="2420888"/>
            <a:ext cx="7200800" cy="4104456"/>
          </a:xfrm>
          <a:prstGeom prst="roundRect">
            <a:avLst>
              <a:gd name="adj" fmla="val 626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포인트가 4개인 별 15"/>
          <p:cNvSpPr/>
          <p:nvPr/>
        </p:nvSpPr>
        <p:spPr>
          <a:xfrm>
            <a:off x="1671811" y="2325581"/>
            <a:ext cx="276630" cy="276630"/>
          </a:xfrm>
          <a:prstGeom prst="star4">
            <a:avLst>
              <a:gd name="adj" fmla="val 3839"/>
            </a:avLst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0"/>
                </a:schemeClr>
              </a:gs>
              <a:gs pos="0">
                <a:srgbClr val="FFFFFF">
                  <a:tint val="40000"/>
                  <a:satMod val="2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03648" y="1366832"/>
            <a:ext cx="66455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암예방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및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암검진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리플릿</a:t>
            </a:r>
            <a:endParaRPr kumimoji="0"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8880"/>
            <a:ext cx="3672408" cy="4176464"/>
          </a:xfrm>
          <a:prstGeom prst="rect">
            <a:avLst/>
          </a:prstGeom>
          <a:noFill/>
          <a:ln w="9525">
            <a:solidFill>
              <a:schemeClr val="accent1">
                <a:alpha val="6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48880"/>
            <a:ext cx="3528392" cy="4176464"/>
          </a:xfrm>
          <a:prstGeom prst="rect">
            <a:avLst/>
          </a:prstGeom>
          <a:noFill/>
          <a:ln w="9525">
            <a:solidFill>
              <a:schemeClr val="accent1">
                <a:alpha val="52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5244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모서리가 둥근 직사각형 135"/>
          <p:cNvSpPr/>
          <p:nvPr/>
        </p:nvSpPr>
        <p:spPr>
          <a:xfrm>
            <a:off x="834232" y="1148916"/>
            <a:ext cx="7272808" cy="1008112"/>
          </a:xfrm>
          <a:prstGeom prst="roundRect">
            <a:avLst>
              <a:gd name="adj" fmla="val 1031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980232" y="1270484"/>
            <a:ext cx="6980808" cy="770384"/>
          </a:xfrm>
          <a:prstGeom prst="roundRect">
            <a:avLst>
              <a:gd name="adj" fmla="val 1031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dirty="0" smtClean="0"/>
              <a:t>차별화 된 맞춤형 홍보 </a:t>
            </a:r>
            <a:endParaRPr lang="ko-KR" altLang="en-US" i="0" dirty="0">
              <a:effectLst/>
            </a:endParaRPr>
          </a:p>
        </p:txBody>
      </p:sp>
      <p:sp>
        <p:nvSpPr>
          <p:cNvPr id="138" name="이등변 삼각형 137"/>
          <p:cNvSpPr/>
          <p:nvPr/>
        </p:nvSpPr>
        <p:spPr>
          <a:xfrm rot="5400000">
            <a:off x="800150" y="1440210"/>
            <a:ext cx="774948" cy="432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899592" y="2420888"/>
            <a:ext cx="7200800" cy="4104456"/>
          </a:xfrm>
          <a:prstGeom prst="roundRect">
            <a:avLst>
              <a:gd name="adj" fmla="val 626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포인트가 4개인 별 89"/>
          <p:cNvSpPr/>
          <p:nvPr/>
        </p:nvSpPr>
        <p:spPr>
          <a:xfrm>
            <a:off x="1671811" y="2325581"/>
            <a:ext cx="276630" cy="276630"/>
          </a:xfrm>
          <a:prstGeom prst="star4">
            <a:avLst>
              <a:gd name="adj" fmla="val 3839"/>
            </a:avLst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0"/>
                </a:schemeClr>
              </a:gs>
              <a:gs pos="0">
                <a:srgbClr val="FFFFFF">
                  <a:tint val="40000"/>
                  <a:satMod val="2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1403648" y="1366832"/>
            <a:ext cx="66455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암예방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및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암검진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리플릿</a:t>
            </a:r>
            <a:endParaRPr kumimoji="0"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32403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20888"/>
            <a:ext cx="30963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모서리가 둥근 직사각형 11"/>
          <p:cNvSpPr/>
          <p:nvPr/>
        </p:nvSpPr>
        <p:spPr>
          <a:xfrm>
            <a:off x="834232" y="1148916"/>
            <a:ext cx="7272808" cy="1008112"/>
          </a:xfrm>
          <a:prstGeom prst="roundRect">
            <a:avLst>
              <a:gd name="adj" fmla="val 1031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980232" y="1270484"/>
            <a:ext cx="6980808" cy="770384"/>
          </a:xfrm>
          <a:prstGeom prst="roundRect">
            <a:avLst>
              <a:gd name="adj" fmla="val 1031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/>
          <p:cNvSpPr/>
          <p:nvPr/>
        </p:nvSpPr>
        <p:spPr>
          <a:xfrm rot="5400000">
            <a:off x="800150" y="1440210"/>
            <a:ext cx="774948" cy="432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899592" y="2420888"/>
            <a:ext cx="7200800" cy="4104456"/>
          </a:xfrm>
          <a:prstGeom prst="roundRect">
            <a:avLst>
              <a:gd name="adj" fmla="val 6266"/>
            </a:avLst>
          </a:prstGeom>
          <a:solidFill>
            <a:srgbClr val="A5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포인트가 4개인 별 15"/>
          <p:cNvSpPr/>
          <p:nvPr/>
        </p:nvSpPr>
        <p:spPr>
          <a:xfrm>
            <a:off x="1671811" y="2325581"/>
            <a:ext cx="276630" cy="276630"/>
          </a:xfrm>
          <a:prstGeom prst="star4">
            <a:avLst>
              <a:gd name="adj" fmla="val 3839"/>
            </a:avLst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0"/>
                </a:schemeClr>
              </a:gs>
              <a:gs pos="0">
                <a:srgbClr val="FFFFFF">
                  <a:tint val="40000"/>
                  <a:satMod val="2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03648" y="1366832"/>
            <a:ext cx="66455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암검진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홍보 물품 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(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냄비 받침</a:t>
            </a:r>
            <a:r>
              <a:rPr lang="en-US" altLang="ko-K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)</a:t>
            </a:r>
            <a:endParaRPr kumimoji="0"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564904"/>
            <a:ext cx="43924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244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모서리가 둥근 직사각형 135"/>
          <p:cNvSpPr/>
          <p:nvPr/>
        </p:nvSpPr>
        <p:spPr>
          <a:xfrm>
            <a:off x="834232" y="1148916"/>
            <a:ext cx="7272808" cy="1008112"/>
          </a:xfrm>
          <a:prstGeom prst="roundRect">
            <a:avLst>
              <a:gd name="adj" fmla="val 1031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980232" y="1270484"/>
            <a:ext cx="6980808" cy="770384"/>
          </a:xfrm>
          <a:prstGeom prst="roundRect">
            <a:avLst>
              <a:gd name="adj" fmla="val 1031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차별화 된 맞춤형 홍보 </a:t>
            </a:r>
            <a:endParaRPr lang="ko-KR" altLang="en-US" i="0" dirty="0">
              <a:effectLst/>
            </a:endParaRPr>
          </a:p>
        </p:txBody>
      </p:sp>
      <p:sp>
        <p:nvSpPr>
          <p:cNvPr id="138" name="이등변 삼각형 137"/>
          <p:cNvSpPr/>
          <p:nvPr/>
        </p:nvSpPr>
        <p:spPr>
          <a:xfrm rot="5400000">
            <a:off x="800150" y="1440210"/>
            <a:ext cx="774948" cy="432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899592" y="2420888"/>
            <a:ext cx="7200800" cy="4104456"/>
          </a:xfrm>
          <a:prstGeom prst="roundRect">
            <a:avLst>
              <a:gd name="adj" fmla="val 626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포인트가 4개인 별 89"/>
          <p:cNvSpPr/>
          <p:nvPr/>
        </p:nvSpPr>
        <p:spPr>
          <a:xfrm>
            <a:off x="1671811" y="2325581"/>
            <a:ext cx="276630" cy="276630"/>
          </a:xfrm>
          <a:prstGeom prst="star4">
            <a:avLst>
              <a:gd name="adj" fmla="val 3839"/>
            </a:avLst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0"/>
                </a:schemeClr>
              </a:gs>
              <a:gs pos="0">
                <a:srgbClr val="FFFFFF">
                  <a:tint val="40000"/>
                  <a:satMod val="2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1403648" y="1366832"/>
            <a:ext cx="66455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암예방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및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암검진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리플릿</a:t>
            </a:r>
            <a:endParaRPr kumimoji="0"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32403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20888"/>
            <a:ext cx="30963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모서리가 둥근 직사각형 11"/>
          <p:cNvSpPr/>
          <p:nvPr/>
        </p:nvSpPr>
        <p:spPr>
          <a:xfrm>
            <a:off x="834232" y="1148916"/>
            <a:ext cx="7272808" cy="1008112"/>
          </a:xfrm>
          <a:prstGeom prst="roundRect">
            <a:avLst>
              <a:gd name="adj" fmla="val 1031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980232" y="1270484"/>
            <a:ext cx="6980808" cy="770384"/>
          </a:xfrm>
          <a:prstGeom prst="roundRect">
            <a:avLst>
              <a:gd name="adj" fmla="val 1031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/>
          <p:cNvSpPr/>
          <p:nvPr/>
        </p:nvSpPr>
        <p:spPr>
          <a:xfrm rot="5400000">
            <a:off x="800150" y="1440210"/>
            <a:ext cx="774948" cy="432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899592" y="2420888"/>
            <a:ext cx="7200800" cy="4104456"/>
          </a:xfrm>
          <a:prstGeom prst="roundRect">
            <a:avLst>
              <a:gd name="adj" fmla="val 6266"/>
            </a:avLst>
          </a:prstGeom>
          <a:solidFill>
            <a:srgbClr val="A5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포인트가 4개인 별 15"/>
          <p:cNvSpPr/>
          <p:nvPr/>
        </p:nvSpPr>
        <p:spPr>
          <a:xfrm>
            <a:off x="1671811" y="2325581"/>
            <a:ext cx="276630" cy="276630"/>
          </a:xfrm>
          <a:prstGeom prst="star4">
            <a:avLst>
              <a:gd name="adj" fmla="val 3839"/>
            </a:avLst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0"/>
                </a:schemeClr>
              </a:gs>
              <a:gs pos="0">
                <a:srgbClr val="FFFFFF">
                  <a:tint val="40000"/>
                  <a:satMod val="2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03648" y="1412776"/>
            <a:ext cx="6645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전문병원 연계 </a:t>
            </a:r>
            <a:r>
              <a:rPr lang="ko-KR" alt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대장분별잠혈검사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키트 무상배포 </a:t>
            </a:r>
            <a:endParaRPr kumimoji="0"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3250" name="Picture 2" descr="C:\Temp\임시 인터넷 파일\Content.IE5\NTCUIGYV\20181030_141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636912"/>
            <a:ext cx="5976664" cy="36724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5244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모서리가 둥근 직사각형 135"/>
          <p:cNvSpPr/>
          <p:nvPr/>
        </p:nvSpPr>
        <p:spPr>
          <a:xfrm>
            <a:off x="834232" y="1148916"/>
            <a:ext cx="7272808" cy="1008112"/>
          </a:xfrm>
          <a:prstGeom prst="roundRect">
            <a:avLst>
              <a:gd name="adj" fmla="val 1031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980232" y="1270484"/>
            <a:ext cx="6980808" cy="770384"/>
          </a:xfrm>
          <a:prstGeom prst="roundRect">
            <a:avLst>
              <a:gd name="adj" fmla="val 1031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49006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ko-KR" altLang="en-US" dirty="0" smtClean="0"/>
              <a:t>차별화 된 맞춤형 홍보</a:t>
            </a:r>
            <a:endParaRPr lang="ko-KR" altLang="en-US" i="0" dirty="0">
              <a:effectLst/>
            </a:endParaRPr>
          </a:p>
        </p:txBody>
      </p:sp>
      <p:sp>
        <p:nvSpPr>
          <p:cNvPr id="138" name="이등변 삼각형 137"/>
          <p:cNvSpPr/>
          <p:nvPr/>
        </p:nvSpPr>
        <p:spPr>
          <a:xfrm rot="5400000">
            <a:off x="800150" y="1440210"/>
            <a:ext cx="774948" cy="432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899592" y="2420888"/>
            <a:ext cx="7200800" cy="4104456"/>
          </a:xfrm>
          <a:prstGeom prst="roundRect">
            <a:avLst>
              <a:gd name="adj" fmla="val 626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포인트가 4개인 별 89"/>
          <p:cNvSpPr/>
          <p:nvPr/>
        </p:nvSpPr>
        <p:spPr>
          <a:xfrm>
            <a:off x="1671811" y="2325581"/>
            <a:ext cx="276630" cy="276630"/>
          </a:xfrm>
          <a:prstGeom prst="star4">
            <a:avLst>
              <a:gd name="adj" fmla="val 3839"/>
            </a:avLst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0"/>
                </a:schemeClr>
              </a:gs>
              <a:gs pos="0">
                <a:srgbClr val="FFFFFF">
                  <a:tint val="40000"/>
                  <a:satMod val="2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1403648" y="1366832"/>
            <a:ext cx="66455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암예방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및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암검진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리플릿</a:t>
            </a:r>
            <a:endParaRPr kumimoji="0"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32403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20888"/>
            <a:ext cx="30963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모서리가 둥근 직사각형 11"/>
          <p:cNvSpPr/>
          <p:nvPr/>
        </p:nvSpPr>
        <p:spPr>
          <a:xfrm>
            <a:off x="834232" y="1148916"/>
            <a:ext cx="7272808" cy="1008112"/>
          </a:xfrm>
          <a:prstGeom prst="roundRect">
            <a:avLst>
              <a:gd name="adj" fmla="val 1031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980232" y="1270484"/>
            <a:ext cx="6980808" cy="770384"/>
          </a:xfrm>
          <a:prstGeom prst="roundRect">
            <a:avLst>
              <a:gd name="adj" fmla="val 1031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/>
          <p:cNvSpPr/>
          <p:nvPr/>
        </p:nvSpPr>
        <p:spPr>
          <a:xfrm rot="5400000">
            <a:off x="800150" y="1440210"/>
            <a:ext cx="774948" cy="432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539552" y="2420888"/>
            <a:ext cx="7776864" cy="4104456"/>
          </a:xfrm>
          <a:prstGeom prst="roundRect">
            <a:avLst>
              <a:gd name="adj" fmla="val 6266"/>
            </a:avLst>
          </a:prstGeom>
          <a:solidFill>
            <a:srgbClr val="A5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포인트가 4개인 별 15"/>
          <p:cNvSpPr/>
          <p:nvPr/>
        </p:nvSpPr>
        <p:spPr>
          <a:xfrm>
            <a:off x="1671811" y="2325581"/>
            <a:ext cx="276630" cy="276630"/>
          </a:xfrm>
          <a:prstGeom prst="star4">
            <a:avLst>
              <a:gd name="adj" fmla="val 3839"/>
            </a:avLst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0"/>
                </a:schemeClr>
              </a:gs>
              <a:gs pos="0">
                <a:srgbClr val="FFFFFF">
                  <a:tint val="40000"/>
                  <a:satMod val="2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03648" y="1366832"/>
            <a:ext cx="66455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아파트 내 현수막  </a:t>
            </a:r>
            <a:endParaRPr kumimoji="0"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5297" name="_x200253200" descr="EMB00003e9466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140968"/>
            <a:ext cx="7632848" cy="2592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244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19"/>
          <p:cNvGrpSpPr/>
          <p:nvPr/>
        </p:nvGrpSpPr>
        <p:grpSpPr>
          <a:xfrm>
            <a:off x="179512" y="1124744"/>
            <a:ext cx="8661400" cy="4565972"/>
            <a:chOff x="241300" y="1772816"/>
            <a:chExt cx="8661400" cy="4565972"/>
          </a:xfrm>
        </p:grpSpPr>
        <p:sp>
          <p:nvSpPr>
            <p:cNvPr id="117" name="타원 116"/>
            <p:cNvSpPr/>
            <p:nvPr/>
          </p:nvSpPr>
          <p:spPr>
            <a:xfrm>
              <a:off x="546100" y="1772816"/>
              <a:ext cx="8051800" cy="4248472"/>
            </a:xfrm>
            <a:prstGeom prst="ellipse">
              <a:avLst/>
            </a:prstGeom>
            <a:gradFill>
              <a:gsLst>
                <a:gs pos="82000">
                  <a:schemeClr val="bg1">
                    <a:lumMod val="85000"/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rgbClr val="00175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/>
            <p:cNvSpPr/>
            <p:nvPr/>
          </p:nvSpPr>
          <p:spPr>
            <a:xfrm>
              <a:off x="241300" y="1981200"/>
              <a:ext cx="8661400" cy="4357588"/>
            </a:xfrm>
            <a:prstGeom prst="ellipse">
              <a:avLst/>
            </a:prstGeom>
            <a:gradFill>
              <a:gsLst>
                <a:gs pos="82000">
                  <a:schemeClr val="bg1"/>
                </a:gs>
                <a:gs pos="5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직사각형 100"/>
          <p:cNvSpPr/>
          <p:nvPr/>
        </p:nvSpPr>
        <p:spPr>
          <a:xfrm>
            <a:off x="251520" y="2177480"/>
            <a:ext cx="8640960" cy="4563888"/>
          </a:xfrm>
          <a:prstGeom prst="rect">
            <a:avLst/>
          </a:prstGeom>
          <a:solidFill>
            <a:srgbClr val="036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타원 73"/>
          <p:cNvSpPr/>
          <p:nvPr/>
        </p:nvSpPr>
        <p:spPr>
          <a:xfrm>
            <a:off x="3919500" y="1403045"/>
            <a:ext cx="1236209" cy="1236209"/>
          </a:xfrm>
          <a:prstGeom prst="ellipse">
            <a:avLst/>
          </a:prstGeom>
          <a:solidFill>
            <a:srgbClr val="0367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77"/>
          <p:cNvGrpSpPr/>
          <p:nvPr/>
        </p:nvGrpSpPr>
        <p:grpSpPr>
          <a:xfrm>
            <a:off x="3976646" y="1444453"/>
            <a:ext cx="1121320" cy="1121319"/>
            <a:chOff x="301377" y="1736377"/>
            <a:chExt cx="1065114" cy="1065114"/>
          </a:xfrm>
        </p:grpSpPr>
        <p:sp>
          <p:nvSpPr>
            <p:cNvPr id="76" name="포인트가 4개인 별 75"/>
            <p:cNvSpPr/>
            <p:nvPr/>
          </p:nvSpPr>
          <p:spPr>
            <a:xfrm>
              <a:off x="353516" y="1785086"/>
              <a:ext cx="276630" cy="276630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301377" y="1736377"/>
              <a:ext cx="1065114" cy="106511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54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491880" y="1628800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취약계층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위한 협업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49006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   </a:t>
            </a:r>
            <a:r>
              <a:rPr lang="ko-KR" altLang="en-US" dirty="0" smtClean="0"/>
              <a:t>취약계층을 위한 네트워크 구축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63925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467544" y="2636912"/>
          <a:ext cx="8208912" cy="4032448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4032448">
                <a:tc>
                  <a:txBody>
                    <a:bodyPr/>
                    <a:lstStyle/>
                    <a:p>
                      <a:pPr marL="0" marR="0" indent="0" algn="ctr" defTabSz="1080000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쪽방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및 노숙자 취약계층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 대상</a:t>
                      </a:r>
                      <a:r>
                        <a:rPr lang="en-US" altLang="ko-KR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남대문지역상담센터 등 협업</a:t>
                      </a: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l" defTabSz="1080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0" spc="0" baseline="0" dirty="0" smtClean="0">
                          <a:solidFill>
                            <a:srgbClr val="000000"/>
                          </a:solidFill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     </a:t>
                      </a: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▶</a:t>
                      </a:r>
                      <a:r>
                        <a:rPr lang="ko-KR" altLang="en-US" sz="1600" kern="1200" baseline="0" dirty="0" smtClean="0">
                          <a:solidFill>
                            <a:schemeClr val="tx1"/>
                          </a:solidFill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  </a:t>
                      </a:r>
                      <a:r>
                        <a:rPr lang="ko-KR" altLang="en-US" sz="1800" b="1" kern="0" spc="0" baseline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연세지앤아이의원</a:t>
                      </a:r>
                      <a:r>
                        <a:rPr lang="en-US" altLang="ko-KR" sz="1800" b="1" kern="0" spc="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800" b="1" kern="0" spc="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국립중앙의료원 연계하여 간암</a:t>
                      </a:r>
                      <a:r>
                        <a:rPr lang="en-US" altLang="ko-KR" sz="1800" b="1" kern="0" spc="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800" b="1" kern="0" spc="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대장암 집중 관리</a:t>
                      </a:r>
                      <a:endParaRPr lang="en-US" altLang="ko-KR" sz="1800" b="1" kern="0" spc="0" baseline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  <a:p>
                      <a:pPr marL="0" marR="0" indent="0" algn="l" defTabSz="1080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▶</a:t>
                      </a:r>
                      <a:r>
                        <a:rPr lang="ko-KR" altLang="en-US" sz="1600" kern="1200" baseline="0" dirty="0" smtClean="0">
                          <a:solidFill>
                            <a:schemeClr val="tx1"/>
                          </a:solidFill>
                          <a:latin typeface="함초롬바탕" pitchFamily="18" charset="-127"/>
                          <a:ea typeface="함초롬바탕" pitchFamily="18" charset="-127"/>
                          <a:cs typeface="함초롬바탕" pitchFamily="18" charset="-127"/>
                        </a:rPr>
                        <a:t>  </a:t>
                      </a:r>
                      <a:r>
                        <a:rPr lang="ko-KR" altLang="en-US" sz="1800" b="1" kern="0" spc="0" baseline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대장분변잠혈검사</a:t>
                      </a:r>
                      <a:r>
                        <a:rPr lang="ko-KR" altLang="en-US" sz="1800" b="1" kern="0" spc="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 키트를 보건소에서 직접 전달하여 편의성 제공</a:t>
                      </a: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2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611560" y="4005064"/>
          <a:ext cx="7992888" cy="2610919"/>
        </p:xfrm>
        <a:graphic>
          <a:graphicData uri="http://schemas.openxmlformats.org/drawingml/2006/table">
            <a:tbl>
              <a:tblPr/>
              <a:tblGrid>
                <a:gridCol w="2664296"/>
                <a:gridCol w="2736304"/>
                <a:gridCol w="2592288"/>
              </a:tblGrid>
              <a:tr h="21361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9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남대문지역상담센터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국립중앙의료원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남대문지역상담센터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4034" name="_x180651696" descr="EMB000043c423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2592288" cy="2160240"/>
          </a:xfrm>
          <a:prstGeom prst="rect">
            <a:avLst/>
          </a:prstGeom>
          <a:noFill/>
        </p:spPr>
      </p:pic>
      <p:pic>
        <p:nvPicPr>
          <p:cNvPr id="44033" name="_x180653296" descr="EMB000043c423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05064"/>
            <a:ext cx="2808312" cy="2160240"/>
          </a:xfrm>
          <a:prstGeom prst="rect">
            <a:avLst/>
          </a:prstGeom>
          <a:noFill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4036" name="_x132719584" descr="EMB000043c423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05064"/>
            <a:ext cx="2592288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19"/>
          <p:cNvGrpSpPr/>
          <p:nvPr/>
        </p:nvGrpSpPr>
        <p:grpSpPr>
          <a:xfrm>
            <a:off x="179512" y="1124744"/>
            <a:ext cx="8661400" cy="4565972"/>
            <a:chOff x="241300" y="1772816"/>
            <a:chExt cx="8661400" cy="4565972"/>
          </a:xfrm>
        </p:grpSpPr>
        <p:sp>
          <p:nvSpPr>
            <p:cNvPr id="117" name="타원 116"/>
            <p:cNvSpPr/>
            <p:nvPr/>
          </p:nvSpPr>
          <p:spPr>
            <a:xfrm>
              <a:off x="546100" y="1772816"/>
              <a:ext cx="8051800" cy="4248472"/>
            </a:xfrm>
            <a:prstGeom prst="ellipse">
              <a:avLst/>
            </a:prstGeom>
            <a:gradFill>
              <a:gsLst>
                <a:gs pos="82000">
                  <a:schemeClr val="bg1">
                    <a:lumMod val="85000"/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rgbClr val="00175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/>
            <p:cNvSpPr/>
            <p:nvPr/>
          </p:nvSpPr>
          <p:spPr>
            <a:xfrm>
              <a:off x="241300" y="1981200"/>
              <a:ext cx="8661400" cy="4357588"/>
            </a:xfrm>
            <a:prstGeom prst="ellipse">
              <a:avLst/>
            </a:prstGeom>
            <a:gradFill>
              <a:gsLst>
                <a:gs pos="82000">
                  <a:schemeClr val="bg1"/>
                </a:gs>
                <a:gs pos="5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직사각형 100"/>
          <p:cNvSpPr/>
          <p:nvPr/>
        </p:nvSpPr>
        <p:spPr>
          <a:xfrm>
            <a:off x="251520" y="2177480"/>
            <a:ext cx="8568952" cy="4491880"/>
          </a:xfrm>
          <a:prstGeom prst="rect">
            <a:avLst/>
          </a:prstGeom>
          <a:solidFill>
            <a:srgbClr val="036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타원 73"/>
          <p:cNvSpPr/>
          <p:nvPr/>
        </p:nvSpPr>
        <p:spPr>
          <a:xfrm>
            <a:off x="3923928" y="1412776"/>
            <a:ext cx="1236209" cy="1236209"/>
          </a:xfrm>
          <a:prstGeom prst="ellipse">
            <a:avLst/>
          </a:prstGeom>
          <a:solidFill>
            <a:srgbClr val="0367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77"/>
          <p:cNvGrpSpPr/>
          <p:nvPr/>
        </p:nvGrpSpPr>
        <p:grpSpPr>
          <a:xfrm>
            <a:off x="3976646" y="1444453"/>
            <a:ext cx="1121320" cy="1121319"/>
            <a:chOff x="301377" y="1736377"/>
            <a:chExt cx="1065114" cy="1065114"/>
          </a:xfrm>
        </p:grpSpPr>
        <p:sp>
          <p:nvSpPr>
            <p:cNvPr id="76" name="포인트가 4개인 별 75"/>
            <p:cNvSpPr/>
            <p:nvPr/>
          </p:nvSpPr>
          <p:spPr>
            <a:xfrm>
              <a:off x="353516" y="1785086"/>
              <a:ext cx="276630" cy="276630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301377" y="1736377"/>
              <a:ext cx="1065114" cy="106511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54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707904" y="1700808"/>
            <a:ext cx="158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건보공단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협</a:t>
            </a:r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   업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 취약계층을 위한 네트워크 구축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63925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467544" y="2636912"/>
          <a:ext cx="8208912" cy="3888432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3888432">
                <a:tc>
                  <a:txBody>
                    <a:bodyPr/>
                    <a:lstStyle/>
                    <a:p>
                      <a:pPr marL="0" marR="0" indent="0" algn="ctr" defTabSz="1080000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국민건강보험공단  중구지사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와 간담회 실시</a:t>
                      </a:r>
                      <a:endParaRPr lang="en-US" altLang="ko-KR" sz="1800" b="1" kern="0" spc="0" baseline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  <a:p>
                      <a:pPr marL="0" marR="0" indent="0" algn="ctr" defTabSz="1080000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2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971600" y="3501008"/>
          <a:ext cx="7200800" cy="2808312"/>
        </p:xfrm>
        <a:graphic>
          <a:graphicData uri="http://schemas.openxmlformats.org/drawingml/2006/table">
            <a:tbl>
              <a:tblPr/>
              <a:tblGrid>
                <a:gridCol w="4392488"/>
                <a:gridCol w="2808312"/>
              </a:tblGrid>
              <a:tr h="280831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1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971600" y="3933056"/>
            <a:ext cx="43924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◦ 건강검진 및 </a:t>
            </a:r>
            <a:r>
              <a:rPr lang="ko-KR" altLang="en-US" b="1" dirty="0" err="1" smtClean="0"/>
              <a:t>암검진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수검률</a:t>
            </a:r>
            <a:r>
              <a:rPr lang="ko-KR" altLang="en-US" b="1" dirty="0" smtClean="0"/>
              <a:t> 향상 회의 </a:t>
            </a:r>
            <a:endParaRPr lang="en-US" altLang="ko-KR" b="1" dirty="0" smtClean="0"/>
          </a:p>
          <a:p>
            <a:pPr fontAlgn="base"/>
            <a:endParaRPr lang="ko-KR" altLang="en-US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- </a:t>
            </a:r>
            <a:r>
              <a:rPr lang="ko-KR" altLang="en-US" b="1" dirty="0" smtClean="0"/>
              <a:t>일시 </a:t>
            </a:r>
            <a:r>
              <a:rPr lang="en-US" altLang="ko-KR" b="1" dirty="0" smtClean="0"/>
              <a:t>: 2018. 05. 04 (</a:t>
            </a:r>
            <a:r>
              <a:rPr lang="ko-KR" altLang="en-US" b="1" dirty="0" smtClean="0"/>
              <a:t>금</a:t>
            </a:r>
            <a:r>
              <a:rPr lang="en-US" altLang="ko-KR" b="1" dirty="0" smtClean="0"/>
              <a:t>)</a:t>
            </a:r>
            <a:endParaRPr lang="ko-KR" altLang="en-US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b="1" dirty="0" smtClean="0"/>
              <a:t>- </a:t>
            </a:r>
            <a:r>
              <a:rPr lang="ko-KR" altLang="en-US" b="1" dirty="0" smtClean="0"/>
              <a:t>장소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건강보험공단 중구지사</a:t>
            </a:r>
          </a:p>
          <a:p>
            <a:pPr fontAlgn="base">
              <a:lnSpc>
                <a:spcPct val="150000"/>
              </a:lnSpc>
              <a:buFontTx/>
              <a:buChar char="-"/>
            </a:pPr>
            <a:r>
              <a:rPr lang="ko-KR" altLang="en-US" b="1" dirty="0" smtClean="0"/>
              <a:t> 대상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보건소 및 중구지사 사업 담당자</a:t>
            </a:r>
            <a:endParaRPr lang="en-US" altLang="ko-KR" b="1" dirty="0" smtClean="0"/>
          </a:p>
          <a:p>
            <a:pPr fontAlgn="base">
              <a:buFontTx/>
              <a:buChar char="-"/>
            </a:pPr>
            <a:endParaRPr lang="ko-KR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90702920" descr="EMB000055b840f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01008"/>
            <a:ext cx="280831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19"/>
          <p:cNvGrpSpPr/>
          <p:nvPr/>
        </p:nvGrpSpPr>
        <p:grpSpPr>
          <a:xfrm>
            <a:off x="179512" y="1124744"/>
            <a:ext cx="8661400" cy="4565972"/>
            <a:chOff x="241300" y="1772816"/>
            <a:chExt cx="8661400" cy="4565972"/>
          </a:xfrm>
        </p:grpSpPr>
        <p:sp>
          <p:nvSpPr>
            <p:cNvPr id="117" name="타원 116"/>
            <p:cNvSpPr/>
            <p:nvPr/>
          </p:nvSpPr>
          <p:spPr>
            <a:xfrm>
              <a:off x="546100" y="1772816"/>
              <a:ext cx="8051800" cy="4248472"/>
            </a:xfrm>
            <a:prstGeom prst="ellipse">
              <a:avLst/>
            </a:prstGeom>
            <a:gradFill>
              <a:gsLst>
                <a:gs pos="82000">
                  <a:schemeClr val="bg1">
                    <a:lumMod val="85000"/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rgbClr val="00175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/>
            <p:cNvSpPr/>
            <p:nvPr/>
          </p:nvSpPr>
          <p:spPr>
            <a:xfrm>
              <a:off x="241300" y="1981200"/>
              <a:ext cx="8661400" cy="4357588"/>
            </a:xfrm>
            <a:prstGeom prst="ellipse">
              <a:avLst/>
            </a:prstGeom>
            <a:gradFill>
              <a:gsLst>
                <a:gs pos="82000">
                  <a:schemeClr val="bg1"/>
                </a:gs>
                <a:gs pos="5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직사각형 100"/>
          <p:cNvSpPr/>
          <p:nvPr/>
        </p:nvSpPr>
        <p:spPr>
          <a:xfrm>
            <a:off x="323528" y="2177480"/>
            <a:ext cx="8568952" cy="4491880"/>
          </a:xfrm>
          <a:prstGeom prst="rect">
            <a:avLst/>
          </a:prstGeom>
          <a:solidFill>
            <a:srgbClr val="036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타원 73"/>
          <p:cNvSpPr/>
          <p:nvPr/>
        </p:nvSpPr>
        <p:spPr>
          <a:xfrm>
            <a:off x="3919500" y="1403045"/>
            <a:ext cx="1236209" cy="1236209"/>
          </a:xfrm>
          <a:prstGeom prst="ellipse">
            <a:avLst/>
          </a:prstGeom>
          <a:solidFill>
            <a:srgbClr val="0367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77"/>
          <p:cNvGrpSpPr/>
          <p:nvPr/>
        </p:nvGrpSpPr>
        <p:grpSpPr>
          <a:xfrm>
            <a:off x="3976646" y="1444453"/>
            <a:ext cx="1121320" cy="1121319"/>
            <a:chOff x="301377" y="1736377"/>
            <a:chExt cx="1065114" cy="1065114"/>
          </a:xfrm>
        </p:grpSpPr>
        <p:sp>
          <p:nvSpPr>
            <p:cNvPr id="76" name="포인트가 4개인 별 75"/>
            <p:cNvSpPr/>
            <p:nvPr/>
          </p:nvSpPr>
          <p:spPr>
            <a:xfrm>
              <a:off x="353516" y="1785086"/>
              <a:ext cx="276630" cy="276630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301377" y="1736377"/>
              <a:ext cx="1065114" cy="106511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54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707904" y="1628800"/>
            <a:ext cx="158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건보공단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협</a:t>
            </a:r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 업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49006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 </a:t>
            </a:r>
            <a:r>
              <a:rPr lang="ko-KR" altLang="en-US" dirty="0" smtClean="0"/>
              <a:t>취약계층을 위한 네트워크 구축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63925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467544" y="2708920"/>
          <a:ext cx="8208912" cy="3888432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3888432">
                <a:tc>
                  <a:txBody>
                    <a:bodyPr/>
                    <a:lstStyle/>
                    <a:p>
                      <a:pPr marL="0" marR="0" indent="0" algn="ctr" defTabSz="1080000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건강검진사업 공동 캠페인  실시</a:t>
                      </a:r>
                      <a:endParaRPr lang="en-US" altLang="ko-KR" sz="1800" b="1" kern="0" spc="0" baseline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  <a:p>
                      <a:pPr marL="0" marR="0" indent="0" algn="ctr" defTabSz="10800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2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971600" y="3501008"/>
          <a:ext cx="7200800" cy="2808312"/>
        </p:xfrm>
        <a:graphic>
          <a:graphicData uri="http://schemas.openxmlformats.org/drawingml/2006/table">
            <a:tbl>
              <a:tblPr/>
              <a:tblGrid>
                <a:gridCol w="4392488"/>
                <a:gridCol w="2808312"/>
              </a:tblGrid>
              <a:tr h="280831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971600" y="3861048"/>
            <a:ext cx="4104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1600" b="1" dirty="0" smtClean="0"/>
              <a:t>◦ </a:t>
            </a:r>
            <a:r>
              <a:rPr lang="en-US" altLang="ko-KR" sz="1600" b="1" dirty="0" smtClean="0"/>
              <a:t>5</a:t>
            </a:r>
            <a:r>
              <a:rPr lang="ko-KR" altLang="en-US" sz="1600" b="1" dirty="0" smtClean="0"/>
              <a:t>월 </a:t>
            </a:r>
            <a:r>
              <a:rPr lang="en-US" altLang="ko-KR" sz="1600" b="1" dirty="0" smtClean="0"/>
              <a:t>31</a:t>
            </a:r>
            <a:r>
              <a:rPr lang="ko-KR" altLang="en-US" sz="1600" b="1" dirty="0" smtClean="0"/>
              <a:t>일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회현사거리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우리은행 본점</a:t>
            </a:r>
            <a:r>
              <a:rPr lang="en-US" altLang="ko-KR" sz="1600" b="1" dirty="0" smtClean="0"/>
              <a:t>) </a:t>
            </a:r>
            <a:r>
              <a:rPr lang="ko-KR" altLang="en-US" sz="1600" b="1" dirty="0" smtClean="0"/>
              <a:t>앞</a:t>
            </a:r>
            <a:endParaRPr lang="en-US" altLang="ko-KR" sz="1600" b="1" dirty="0" smtClean="0"/>
          </a:p>
          <a:p>
            <a:pPr fontAlgn="base">
              <a:lnSpc>
                <a:spcPct val="200000"/>
              </a:lnSpc>
            </a:pPr>
            <a:r>
              <a:rPr lang="ko-KR" altLang="en-US" sz="1600" b="1" dirty="0" smtClean="0"/>
              <a:t>◦ </a:t>
            </a:r>
            <a:r>
              <a:rPr lang="en-US" altLang="ko-KR" sz="1600" b="1" dirty="0" smtClean="0"/>
              <a:t>6</a:t>
            </a:r>
            <a:r>
              <a:rPr lang="ko-KR" altLang="en-US" sz="1600" b="1" dirty="0" smtClean="0"/>
              <a:t>월 </a:t>
            </a:r>
            <a:r>
              <a:rPr lang="en-US" altLang="ko-KR" sz="1600" b="1" dirty="0" smtClean="0"/>
              <a:t>07</a:t>
            </a:r>
            <a:r>
              <a:rPr lang="ko-KR" altLang="en-US" sz="1600" b="1" dirty="0" smtClean="0"/>
              <a:t>일</a:t>
            </a:r>
            <a:r>
              <a:rPr lang="en-US" altLang="ko-KR" sz="1600" b="1" dirty="0" smtClean="0"/>
              <a:t>: </a:t>
            </a:r>
            <a:r>
              <a:rPr lang="ko-KR" altLang="en-US" sz="1600" b="1" dirty="0" err="1" smtClean="0"/>
              <a:t>미래에셋</a:t>
            </a:r>
            <a:r>
              <a:rPr lang="ko-KR" altLang="en-US" sz="1600" b="1" dirty="0" smtClean="0"/>
              <a:t> 본사</a:t>
            </a:r>
            <a:r>
              <a:rPr lang="en-US" altLang="ko-KR" sz="1600" b="1" dirty="0" smtClean="0"/>
              <a:t>,</a:t>
            </a:r>
            <a:r>
              <a:rPr lang="ko-KR" altLang="en-US" sz="1600" b="1" dirty="0" smtClean="0"/>
              <a:t> 젊음의 거리 앞</a:t>
            </a:r>
            <a:endParaRPr lang="en-US" altLang="ko-KR" sz="1600" b="1" dirty="0" smtClean="0"/>
          </a:p>
          <a:p>
            <a:pPr fontAlgn="base">
              <a:lnSpc>
                <a:spcPct val="200000"/>
              </a:lnSpc>
            </a:pPr>
            <a:r>
              <a:rPr lang="ko-KR" altLang="en-US" sz="1600" b="1" dirty="0" smtClean="0"/>
              <a:t>◦ </a:t>
            </a:r>
            <a:r>
              <a:rPr lang="en-US" altLang="ko-KR" sz="1600" b="1" dirty="0" smtClean="0"/>
              <a:t>6</a:t>
            </a:r>
            <a:r>
              <a:rPr lang="ko-KR" altLang="en-US" sz="1600" b="1" dirty="0" smtClean="0"/>
              <a:t>월 </a:t>
            </a:r>
            <a:r>
              <a:rPr lang="en-US" altLang="ko-KR" sz="1600" b="1" dirty="0" smtClean="0"/>
              <a:t>21</a:t>
            </a:r>
            <a:r>
              <a:rPr lang="ko-KR" altLang="en-US" sz="1600" b="1" dirty="0" smtClean="0"/>
              <a:t>일</a:t>
            </a:r>
            <a:r>
              <a:rPr lang="en-US" altLang="ko-KR" sz="1600" b="1" dirty="0" smtClean="0"/>
              <a:t>: </a:t>
            </a:r>
            <a:r>
              <a:rPr lang="ko-KR" altLang="en-US" sz="1600" b="1" dirty="0" smtClean="0"/>
              <a:t>중앙시장 일원</a:t>
            </a:r>
            <a:endParaRPr lang="en-US" altLang="ko-KR" sz="1600" b="1" dirty="0" smtClean="0"/>
          </a:p>
          <a:p>
            <a:pPr fontAlgn="base">
              <a:lnSpc>
                <a:spcPct val="200000"/>
              </a:lnSpc>
            </a:pPr>
            <a:r>
              <a:rPr lang="ko-KR" altLang="en-US" sz="1600" b="1" dirty="0" smtClean="0"/>
              <a:t>◦ </a:t>
            </a:r>
            <a:r>
              <a:rPr lang="en-US" altLang="ko-KR" sz="1600" b="1" dirty="0" smtClean="0"/>
              <a:t>6</a:t>
            </a:r>
            <a:r>
              <a:rPr lang="ko-KR" altLang="en-US" sz="1600" b="1" dirty="0" smtClean="0"/>
              <a:t>월 </a:t>
            </a:r>
            <a:r>
              <a:rPr lang="en-US" altLang="ko-KR" sz="1600" b="1" dirty="0" smtClean="0"/>
              <a:t>28</a:t>
            </a:r>
            <a:r>
              <a:rPr lang="ko-KR" altLang="en-US" sz="1600" b="1" dirty="0" smtClean="0"/>
              <a:t>일</a:t>
            </a:r>
            <a:r>
              <a:rPr lang="en-US" altLang="ko-KR" sz="1600" b="1" dirty="0" smtClean="0"/>
              <a:t>: </a:t>
            </a:r>
            <a:r>
              <a:rPr lang="ko-KR" altLang="en-US" sz="1600" b="1" dirty="0" err="1" smtClean="0"/>
              <a:t>을지로입구역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명동 일원 </a:t>
            </a:r>
            <a:endParaRPr lang="en-US" altLang="ko-KR" sz="1600" b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0177" name="_x190701160" descr="EMB000055b840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01008"/>
            <a:ext cx="316835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4391039" y="404664"/>
            <a:ext cx="2339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목    차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2348880"/>
            <a:ext cx="2592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dirty="0" smtClean="0">
                <a:solidFill>
                  <a:srgbClr val="001753"/>
                </a:solidFill>
                <a:latin typeface="Arial Black" pitchFamily="34" charset="0"/>
                <a:cs typeface="Arial" pitchFamily="34" charset="0"/>
              </a:rPr>
              <a:t> 추진 배경</a:t>
            </a:r>
            <a:endParaRPr kumimoji="0" lang="ko-KR" altLang="en-US" sz="3200" b="1" dirty="0">
              <a:solidFill>
                <a:srgbClr val="00175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7944" y="241159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rgbClr val="001753"/>
                </a:solidFill>
                <a:latin typeface="Arial Black" pitchFamily="34" charset="0"/>
                <a:cs typeface="Arial" pitchFamily="34" charset="0"/>
              </a:rPr>
              <a:t>1.</a:t>
            </a:r>
            <a:endParaRPr lang="ko-KR" altLang="en-US" sz="3200" b="1" dirty="0">
              <a:solidFill>
                <a:srgbClr val="00175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7944" y="3645024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rgbClr val="001753"/>
                </a:solidFill>
                <a:latin typeface="Arial Black" pitchFamily="34" charset="0"/>
                <a:cs typeface="Arial" pitchFamily="34" charset="0"/>
              </a:rPr>
              <a:t>2.</a:t>
            </a:r>
            <a:endParaRPr lang="ko-KR" altLang="en-US" sz="3200" b="1" dirty="0">
              <a:solidFill>
                <a:srgbClr val="00175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7944" y="496967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rgbClr val="001753"/>
                </a:solidFill>
                <a:latin typeface="Arial Black" pitchFamily="34" charset="0"/>
                <a:cs typeface="Arial" pitchFamily="34" charset="0"/>
              </a:rPr>
              <a:t>3.</a:t>
            </a:r>
            <a:endParaRPr lang="ko-KR" altLang="en-US" sz="3200" b="1" dirty="0">
              <a:solidFill>
                <a:srgbClr val="001753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2040" y="357301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001753"/>
                </a:solidFill>
                <a:latin typeface="Arial Black" pitchFamily="34" charset="0"/>
                <a:cs typeface="Arial" pitchFamily="34" charset="0"/>
              </a:rPr>
              <a:t> 추진 내용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494116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001753"/>
                </a:solidFill>
                <a:latin typeface="Arial Black" pitchFamily="34" charset="0"/>
                <a:cs typeface="Arial" pitchFamily="34" charset="0"/>
              </a:rPr>
              <a:t> 추진 결과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19"/>
          <p:cNvGrpSpPr/>
          <p:nvPr/>
        </p:nvGrpSpPr>
        <p:grpSpPr>
          <a:xfrm>
            <a:off x="179512" y="1124744"/>
            <a:ext cx="8661400" cy="4565972"/>
            <a:chOff x="241300" y="1772816"/>
            <a:chExt cx="8661400" cy="4565972"/>
          </a:xfrm>
        </p:grpSpPr>
        <p:sp>
          <p:nvSpPr>
            <p:cNvPr id="117" name="타원 116"/>
            <p:cNvSpPr/>
            <p:nvPr/>
          </p:nvSpPr>
          <p:spPr>
            <a:xfrm>
              <a:off x="546100" y="1772816"/>
              <a:ext cx="8051800" cy="4248472"/>
            </a:xfrm>
            <a:prstGeom prst="ellipse">
              <a:avLst/>
            </a:prstGeom>
            <a:gradFill>
              <a:gsLst>
                <a:gs pos="82000">
                  <a:schemeClr val="bg1">
                    <a:lumMod val="85000"/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rgbClr val="00175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/>
            <p:cNvSpPr/>
            <p:nvPr/>
          </p:nvSpPr>
          <p:spPr>
            <a:xfrm>
              <a:off x="241300" y="1981200"/>
              <a:ext cx="8661400" cy="4357588"/>
            </a:xfrm>
            <a:prstGeom prst="ellipse">
              <a:avLst/>
            </a:prstGeom>
            <a:gradFill>
              <a:gsLst>
                <a:gs pos="82000">
                  <a:schemeClr val="bg1"/>
                </a:gs>
                <a:gs pos="5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직사각형 100"/>
          <p:cNvSpPr/>
          <p:nvPr/>
        </p:nvSpPr>
        <p:spPr>
          <a:xfrm>
            <a:off x="251520" y="2177480"/>
            <a:ext cx="8640960" cy="4419872"/>
          </a:xfrm>
          <a:prstGeom prst="rect">
            <a:avLst/>
          </a:prstGeom>
          <a:solidFill>
            <a:srgbClr val="036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타원 73"/>
          <p:cNvSpPr/>
          <p:nvPr/>
        </p:nvSpPr>
        <p:spPr>
          <a:xfrm>
            <a:off x="3919500" y="1403045"/>
            <a:ext cx="1236209" cy="1236209"/>
          </a:xfrm>
          <a:prstGeom prst="ellipse">
            <a:avLst/>
          </a:prstGeom>
          <a:solidFill>
            <a:srgbClr val="0367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77"/>
          <p:cNvGrpSpPr/>
          <p:nvPr/>
        </p:nvGrpSpPr>
        <p:grpSpPr>
          <a:xfrm>
            <a:off x="3976646" y="1444453"/>
            <a:ext cx="1121320" cy="1121319"/>
            <a:chOff x="301377" y="1736377"/>
            <a:chExt cx="1065114" cy="1065114"/>
          </a:xfrm>
        </p:grpSpPr>
        <p:sp>
          <p:nvSpPr>
            <p:cNvPr id="76" name="포인트가 4개인 별 75"/>
            <p:cNvSpPr/>
            <p:nvPr/>
          </p:nvSpPr>
          <p:spPr>
            <a:xfrm>
              <a:off x="353516" y="1785086"/>
              <a:ext cx="276630" cy="276630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301377" y="1736377"/>
              <a:ext cx="1065114" cy="106511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54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49006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 </a:t>
            </a:r>
            <a:r>
              <a:rPr lang="ko-KR" altLang="en-US" dirty="0" smtClean="0"/>
              <a:t>취약계층을 위한 네트워크 구축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63925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467544" y="2636912"/>
          <a:ext cx="8208912" cy="3816424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3816424">
                <a:tc>
                  <a:txBody>
                    <a:bodyPr/>
                    <a:lstStyle/>
                    <a:p>
                      <a:pPr marL="0" marR="0" indent="0" algn="ctr" defTabSz="1080000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쪽방</a:t>
                      </a:r>
                      <a:r>
                        <a:rPr lang="en-US" altLang="ko-KR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의료급여 주민을 </a:t>
                      </a:r>
                      <a:r>
                        <a:rPr lang="ko-KR" altLang="en-US" sz="2000" b="1" kern="0" spc="0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암검진과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2000" b="1" kern="0" spc="0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암의료비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지원까지 연계 </a:t>
                      </a: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2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971600" y="3709358"/>
          <a:ext cx="7200800" cy="2376264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237626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971600" y="4005064"/>
            <a:ext cx="7200800" cy="6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2200" b="1" dirty="0" smtClean="0"/>
              <a:t>  </a:t>
            </a:r>
            <a:endParaRPr lang="ko-KR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1115616" y="4005064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u"/>
            </a:pPr>
            <a:r>
              <a:rPr lang="en-US" altLang="ko-KR" b="1" dirty="0" smtClean="0"/>
              <a:t> </a:t>
            </a:r>
            <a:r>
              <a:rPr lang="ko-KR" altLang="en-US" b="1" dirty="0" err="1" smtClean="0"/>
              <a:t>쪽방주민을</a:t>
            </a:r>
            <a:r>
              <a:rPr lang="ko-KR" altLang="en-US" b="1" dirty="0" smtClean="0"/>
              <a:t> 관리하는 남대문지역상담센터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 국립중앙의료원과</a:t>
            </a:r>
            <a:endParaRPr lang="en-US" altLang="ko-KR" b="1" dirty="0" smtClean="0"/>
          </a:p>
          <a:p>
            <a:pPr fontAlgn="base"/>
            <a:r>
              <a:rPr lang="en-US" altLang="ko-KR" b="1" dirty="0" smtClean="0"/>
              <a:t>    </a:t>
            </a:r>
            <a:r>
              <a:rPr lang="ko-KR" altLang="en-US" b="1" dirty="0" smtClean="0"/>
              <a:t>협력하여 </a:t>
            </a:r>
            <a:r>
              <a:rPr lang="ko-KR" altLang="en-US" b="1" dirty="0" err="1" smtClean="0"/>
              <a:t>암검진에서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암의료비지원까지</a:t>
            </a:r>
            <a:r>
              <a:rPr lang="ko-KR" altLang="en-US" b="1" dirty="0" smtClean="0"/>
              <a:t> 연계하는 시스템 구축</a:t>
            </a:r>
          </a:p>
          <a:p>
            <a:pPr fontAlgn="base"/>
            <a:endParaRPr lang="en-US" altLang="ko-KR" b="1" dirty="0" smtClean="0"/>
          </a:p>
          <a:p>
            <a:pPr fontAlgn="base">
              <a:buFont typeface="Wingdings" pitchFamily="2" charset="2"/>
              <a:buChar char="u"/>
            </a:pPr>
            <a:r>
              <a:rPr lang="ko-KR" altLang="en-US" b="1" dirty="0" smtClean="0"/>
              <a:t> 대장암 검진 의료기관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국립중앙의료원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서울송도병원</a:t>
            </a:r>
            <a:r>
              <a:rPr lang="en-US" altLang="ko-KR" b="1" dirty="0" smtClean="0"/>
              <a:t>,</a:t>
            </a:r>
          </a:p>
          <a:p>
            <a:pPr fontAlgn="base"/>
            <a:r>
              <a:rPr lang="en-US" altLang="ko-KR" b="1" dirty="0" smtClean="0"/>
              <a:t>    </a:t>
            </a:r>
            <a:r>
              <a:rPr lang="ko-KR" altLang="en-US" b="1" dirty="0" smtClean="0"/>
              <a:t>반도정형외과병원</a:t>
            </a:r>
            <a:r>
              <a:rPr lang="en-US" altLang="ko-KR" b="1" dirty="0" smtClean="0"/>
              <a:t>) </a:t>
            </a:r>
            <a:r>
              <a:rPr lang="ko-KR" altLang="en-US" b="1" dirty="0" smtClean="0"/>
              <a:t>과 협력하여 대장암 키트를 제공받아 </a:t>
            </a:r>
            <a:endParaRPr lang="en-US" altLang="ko-KR" b="1" dirty="0" smtClean="0"/>
          </a:p>
          <a:p>
            <a:pPr fontAlgn="base"/>
            <a:r>
              <a:rPr lang="en-US" altLang="ko-KR" b="1" dirty="0" smtClean="0"/>
              <a:t>    </a:t>
            </a:r>
            <a:r>
              <a:rPr lang="ko-KR" altLang="en-US" b="1" dirty="0" smtClean="0"/>
              <a:t>거동이 불편한 검진 대상자에게 검진 편의성 제공</a:t>
            </a:r>
            <a:endParaRPr lang="en-US" altLang="ko-KR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707904" y="1628800"/>
            <a:ext cx="158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네크워크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구  축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19"/>
          <p:cNvGrpSpPr/>
          <p:nvPr/>
        </p:nvGrpSpPr>
        <p:grpSpPr>
          <a:xfrm>
            <a:off x="179512" y="1124744"/>
            <a:ext cx="8661400" cy="4565972"/>
            <a:chOff x="241300" y="1772816"/>
            <a:chExt cx="8661400" cy="4565972"/>
          </a:xfrm>
        </p:grpSpPr>
        <p:sp>
          <p:nvSpPr>
            <p:cNvPr id="117" name="타원 116"/>
            <p:cNvSpPr/>
            <p:nvPr/>
          </p:nvSpPr>
          <p:spPr>
            <a:xfrm>
              <a:off x="546100" y="1772816"/>
              <a:ext cx="8051800" cy="4248472"/>
            </a:xfrm>
            <a:prstGeom prst="ellipse">
              <a:avLst/>
            </a:prstGeom>
            <a:gradFill>
              <a:gsLst>
                <a:gs pos="82000">
                  <a:schemeClr val="bg1">
                    <a:lumMod val="85000"/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rgbClr val="00175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/>
            <p:cNvSpPr/>
            <p:nvPr/>
          </p:nvSpPr>
          <p:spPr>
            <a:xfrm>
              <a:off x="241300" y="1981200"/>
              <a:ext cx="8661400" cy="4357588"/>
            </a:xfrm>
            <a:prstGeom prst="ellipse">
              <a:avLst/>
            </a:prstGeom>
            <a:gradFill>
              <a:gsLst>
                <a:gs pos="82000">
                  <a:schemeClr val="bg1"/>
                </a:gs>
                <a:gs pos="5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직사각형 100"/>
          <p:cNvSpPr/>
          <p:nvPr/>
        </p:nvSpPr>
        <p:spPr>
          <a:xfrm>
            <a:off x="251520" y="2177480"/>
            <a:ext cx="8640960" cy="4491880"/>
          </a:xfrm>
          <a:prstGeom prst="rect">
            <a:avLst/>
          </a:prstGeom>
          <a:solidFill>
            <a:srgbClr val="036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타원 73"/>
          <p:cNvSpPr/>
          <p:nvPr/>
        </p:nvSpPr>
        <p:spPr>
          <a:xfrm>
            <a:off x="3919500" y="1403045"/>
            <a:ext cx="1236209" cy="1236209"/>
          </a:xfrm>
          <a:prstGeom prst="ellipse">
            <a:avLst/>
          </a:prstGeom>
          <a:solidFill>
            <a:srgbClr val="0367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77"/>
          <p:cNvGrpSpPr/>
          <p:nvPr/>
        </p:nvGrpSpPr>
        <p:grpSpPr>
          <a:xfrm>
            <a:off x="3976646" y="1444453"/>
            <a:ext cx="1121320" cy="1121319"/>
            <a:chOff x="301377" y="1736377"/>
            <a:chExt cx="1065114" cy="1065114"/>
          </a:xfrm>
        </p:grpSpPr>
        <p:sp>
          <p:nvSpPr>
            <p:cNvPr id="76" name="포인트가 4개인 별 75"/>
            <p:cNvSpPr/>
            <p:nvPr/>
          </p:nvSpPr>
          <p:spPr>
            <a:xfrm>
              <a:off x="353516" y="1785086"/>
              <a:ext cx="276630" cy="276630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301377" y="1736377"/>
              <a:ext cx="1065114" cy="106511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54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707904" y="1628800"/>
            <a:ext cx="158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건보공단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협</a:t>
            </a:r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  업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49006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 </a:t>
            </a:r>
            <a:r>
              <a:rPr lang="ko-KR" altLang="en-US" dirty="0" smtClean="0"/>
              <a:t>중복은 피하고</a:t>
            </a:r>
            <a:r>
              <a:rPr lang="en-US" altLang="ko-KR" dirty="0" smtClean="0"/>
              <a:t>~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63925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467544" y="2708919"/>
          <a:ext cx="8208912" cy="3809238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3600401">
                <a:tc>
                  <a:txBody>
                    <a:bodyPr/>
                    <a:lstStyle/>
                    <a:p>
                      <a:pPr marL="0" marR="0" indent="0" algn="ctr" defTabSz="10800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D아롱체" pitchFamily="18" charset="-127"/>
                          <a:ea typeface="MD아롱체" pitchFamily="18" charset="-127"/>
                          <a:cs typeface="Arial" pitchFamily="34" charset="0"/>
                        </a:rPr>
                        <a:t>‘</a:t>
                      </a:r>
                      <a:r>
                        <a:rPr lang="ko-KR" altLang="en-US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D아롱체" pitchFamily="18" charset="-127"/>
                          <a:ea typeface="MD아롱체" pitchFamily="18" charset="-127"/>
                          <a:cs typeface="Arial" pitchFamily="34" charset="0"/>
                        </a:rPr>
                        <a:t>중복은 피하고</a:t>
                      </a:r>
                      <a:r>
                        <a:rPr lang="en-US" altLang="ko-KR" sz="28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D아롱체" pitchFamily="18" charset="-127"/>
                          <a:ea typeface="MD아롱체" pitchFamily="18" charset="-127"/>
                          <a:cs typeface="Arial" pitchFamily="34" charset="0"/>
                        </a:rPr>
                        <a:t>~~’</a:t>
                      </a:r>
                    </a:p>
                    <a:p>
                      <a:pPr marL="0" marR="0" indent="0" algn="ctr" defTabSz="1080000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중구지사와  </a:t>
                      </a:r>
                      <a:r>
                        <a:rPr lang="ko-KR" altLang="en-US" sz="2000" b="1" kern="0" spc="0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암검진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공동 문자 안내 </a:t>
                      </a: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defTabSz="1080000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kern="0" spc="0" baseline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  <a:p>
                      <a:pPr marL="0" marR="0" indent="0" algn="ctr" defTabSz="10800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2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971600" y="4149080"/>
          <a:ext cx="7200800" cy="1368152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136815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971600" y="4005064"/>
            <a:ext cx="72008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2200" b="1" dirty="0" smtClean="0"/>
              <a:t>  ◦ 중구보건소 </a:t>
            </a:r>
            <a:r>
              <a:rPr lang="en-US" altLang="ko-KR" sz="2200" b="1" dirty="0" smtClean="0"/>
              <a:t>: 4</a:t>
            </a:r>
            <a:r>
              <a:rPr lang="ko-KR" altLang="en-US" sz="2200" b="1" dirty="0" smtClean="0"/>
              <a:t>월</a:t>
            </a:r>
            <a:r>
              <a:rPr lang="en-US" altLang="ko-KR" sz="2200" b="1" dirty="0" smtClean="0"/>
              <a:t>, 7</a:t>
            </a:r>
            <a:r>
              <a:rPr lang="ko-KR" altLang="en-US" sz="2200" b="1" dirty="0" smtClean="0"/>
              <a:t>월 </a:t>
            </a:r>
            <a:r>
              <a:rPr lang="ko-KR" altLang="en-US" sz="2200" b="1" dirty="0" err="1" smtClean="0"/>
              <a:t>암검진</a:t>
            </a:r>
            <a:r>
              <a:rPr lang="ko-KR" altLang="en-US" sz="2200" b="1" dirty="0" smtClean="0"/>
              <a:t> 문자 홍보</a:t>
            </a:r>
            <a:endParaRPr lang="en-US" altLang="ko-KR" sz="2200" b="1" dirty="0" smtClean="0"/>
          </a:p>
          <a:p>
            <a:pPr fontAlgn="base">
              <a:lnSpc>
                <a:spcPct val="200000"/>
              </a:lnSpc>
            </a:pPr>
            <a:r>
              <a:rPr lang="ko-KR" altLang="en-US" sz="2200" b="1" dirty="0" smtClean="0"/>
              <a:t>  ◦ 건강보험공단 중구지사 </a:t>
            </a:r>
            <a:r>
              <a:rPr lang="en-US" altLang="ko-KR" sz="2200" b="1" dirty="0" smtClean="0"/>
              <a:t>: 5</a:t>
            </a:r>
            <a:r>
              <a:rPr lang="ko-KR" altLang="en-US" sz="2200" b="1" dirty="0" smtClean="0"/>
              <a:t>월</a:t>
            </a:r>
            <a:r>
              <a:rPr lang="en-US" altLang="ko-KR" sz="2200" b="1" dirty="0" smtClean="0"/>
              <a:t>, 6</a:t>
            </a:r>
            <a:r>
              <a:rPr lang="ko-KR" altLang="en-US" sz="2200" b="1" dirty="0" smtClean="0"/>
              <a:t>월 </a:t>
            </a:r>
            <a:r>
              <a:rPr lang="ko-KR" altLang="en-US" sz="2200" b="1" dirty="0" err="1" smtClean="0"/>
              <a:t>암검진</a:t>
            </a:r>
            <a:r>
              <a:rPr lang="ko-KR" altLang="en-US" sz="2200" b="1" dirty="0" smtClean="0"/>
              <a:t> 문자 홍보 </a:t>
            </a:r>
            <a:r>
              <a:rPr lang="en-US" altLang="ko-KR" sz="2200" b="1" dirty="0" smtClean="0"/>
              <a:t> </a:t>
            </a:r>
            <a:endParaRPr lang="ko-KR" altLang="en-US" sz="2200" b="1" dirty="0" smtClean="0"/>
          </a:p>
          <a:p>
            <a:pPr fontAlgn="base"/>
            <a:endParaRPr lang="ko-KR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83568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모서리가 둥근 직사각형 135"/>
          <p:cNvSpPr/>
          <p:nvPr/>
        </p:nvSpPr>
        <p:spPr>
          <a:xfrm>
            <a:off x="834232" y="1148916"/>
            <a:ext cx="7272808" cy="1008112"/>
          </a:xfrm>
          <a:prstGeom prst="roundRect">
            <a:avLst>
              <a:gd name="adj" fmla="val 1031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980232" y="1270484"/>
            <a:ext cx="6980808" cy="770384"/>
          </a:xfrm>
          <a:prstGeom prst="roundRect">
            <a:avLst>
              <a:gd name="adj" fmla="val 1031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ko-KR" altLang="en-US" dirty="0" smtClean="0"/>
              <a:t>주민 </a:t>
            </a:r>
            <a:r>
              <a:rPr lang="ko-KR" altLang="en-US" dirty="0" err="1" smtClean="0"/>
              <a:t>참여형</a:t>
            </a:r>
            <a:r>
              <a:rPr lang="ko-KR" altLang="en-US" dirty="0" smtClean="0"/>
              <a:t> </a:t>
            </a:r>
            <a:endParaRPr lang="ko-KR" altLang="en-US" i="0" dirty="0">
              <a:effectLst/>
            </a:endParaRPr>
          </a:p>
        </p:txBody>
      </p:sp>
      <p:sp>
        <p:nvSpPr>
          <p:cNvPr id="138" name="이등변 삼각형 137"/>
          <p:cNvSpPr/>
          <p:nvPr/>
        </p:nvSpPr>
        <p:spPr>
          <a:xfrm rot="5400000">
            <a:off x="800150" y="1440210"/>
            <a:ext cx="774948" cy="432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899592" y="2420888"/>
            <a:ext cx="7200800" cy="4104456"/>
          </a:xfrm>
          <a:prstGeom prst="roundRect">
            <a:avLst>
              <a:gd name="adj" fmla="val 626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포인트가 4개인 별 89"/>
          <p:cNvSpPr/>
          <p:nvPr/>
        </p:nvSpPr>
        <p:spPr>
          <a:xfrm>
            <a:off x="1671811" y="2325581"/>
            <a:ext cx="276630" cy="276630"/>
          </a:xfrm>
          <a:prstGeom prst="star4">
            <a:avLst>
              <a:gd name="adj" fmla="val 3839"/>
            </a:avLst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0"/>
                </a:schemeClr>
              </a:gs>
              <a:gs pos="0">
                <a:srgbClr val="FFFFFF">
                  <a:tint val="40000"/>
                  <a:satMod val="2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1403648" y="1366832"/>
            <a:ext cx="66455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암예방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및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암검진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리플릿</a:t>
            </a:r>
            <a:endParaRPr kumimoji="0"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32403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20888"/>
            <a:ext cx="30963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모서리가 둥근 직사각형 11"/>
          <p:cNvSpPr/>
          <p:nvPr/>
        </p:nvSpPr>
        <p:spPr>
          <a:xfrm>
            <a:off x="834232" y="1148916"/>
            <a:ext cx="7272808" cy="1008112"/>
          </a:xfrm>
          <a:prstGeom prst="roundRect">
            <a:avLst>
              <a:gd name="adj" fmla="val 1031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980232" y="1270484"/>
            <a:ext cx="6980808" cy="770384"/>
          </a:xfrm>
          <a:prstGeom prst="roundRect">
            <a:avLst>
              <a:gd name="adj" fmla="val 1031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/>
          <p:cNvSpPr/>
          <p:nvPr/>
        </p:nvSpPr>
        <p:spPr>
          <a:xfrm rot="5400000">
            <a:off x="800150" y="1440210"/>
            <a:ext cx="774948" cy="432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611560" y="2204864"/>
            <a:ext cx="7776864" cy="4320480"/>
          </a:xfrm>
          <a:prstGeom prst="roundRect">
            <a:avLst>
              <a:gd name="adj" fmla="val 6266"/>
            </a:avLst>
          </a:prstGeom>
          <a:solidFill>
            <a:srgbClr val="A5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포인트가 4개인 별 15"/>
          <p:cNvSpPr/>
          <p:nvPr/>
        </p:nvSpPr>
        <p:spPr>
          <a:xfrm>
            <a:off x="1671811" y="2325581"/>
            <a:ext cx="276630" cy="276630"/>
          </a:xfrm>
          <a:prstGeom prst="star4">
            <a:avLst>
              <a:gd name="adj" fmla="val 3839"/>
            </a:avLst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0"/>
                </a:schemeClr>
              </a:gs>
              <a:gs pos="0">
                <a:srgbClr val="FFFFFF">
                  <a:tint val="40000"/>
                  <a:satMod val="2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03648" y="1412776"/>
            <a:ext cx="66455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관내아파트 </a:t>
            </a:r>
            <a:r>
              <a:rPr lang="ko-KR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암검진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안내 </a:t>
            </a:r>
            <a:r>
              <a:rPr lang="en-US" altLang="ko-KR" sz="2800" dirty="0" smtClean="0"/>
              <a:t>· 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협조 노력</a:t>
            </a:r>
            <a:endParaRPr kumimoji="0"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348880"/>
            <a:ext cx="48965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44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19"/>
          <p:cNvGrpSpPr/>
          <p:nvPr/>
        </p:nvGrpSpPr>
        <p:grpSpPr>
          <a:xfrm>
            <a:off x="179512" y="1124744"/>
            <a:ext cx="8661400" cy="4565972"/>
            <a:chOff x="241300" y="1772816"/>
            <a:chExt cx="8661400" cy="4565972"/>
          </a:xfrm>
        </p:grpSpPr>
        <p:sp>
          <p:nvSpPr>
            <p:cNvPr id="117" name="타원 116"/>
            <p:cNvSpPr/>
            <p:nvPr/>
          </p:nvSpPr>
          <p:spPr>
            <a:xfrm>
              <a:off x="546100" y="1772816"/>
              <a:ext cx="8051800" cy="4248472"/>
            </a:xfrm>
            <a:prstGeom prst="ellipse">
              <a:avLst/>
            </a:prstGeom>
            <a:gradFill>
              <a:gsLst>
                <a:gs pos="82000">
                  <a:schemeClr val="bg1">
                    <a:lumMod val="85000"/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rgbClr val="00175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/>
            <p:cNvSpPr/>
            <p:nvPr/>
          </p:nvSpPr>
          <p:spPr>
            <a:xfrm>
              <a:off x="241300" y="1981200"/>
              <a:ext cx="8661400" cy="4357588"/>
            </a:xfrm>
            <a:prstGeom prst="ellipse">
              <a:avLst/>
            </a:prstGeom>
            <a:gradFill>
              <a:gsLst>
                <a:gs pos="82000">
                  <a:schemeClr val="bg1"/>
                </a:gs>
                <a:gs pos="5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직사각형 100"/>
          <p:cNvSpPr/>
          <p:nvPr/>
        </p:nvSpPr>
        <p:spPr>
          <a:xfrm>
            <a:off x="251520" y="2177480"/>
            <a:ext cx="8640960" cy="4491880"/>
          </a:xfrm>
          <a:prstGeom prst="rect">
            <a:avLst/>
          </a:prstGeom>
          <a:solidFill>
            <a:srgbClr val="036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타원 73"/>
          <p:cNvSpPr/>
          <p:nvPr/>
        </p:nvSpPr>
        <p:spPr>
          <a:xfrm>
            <a:off x="3919500" y="1403045"/>
            <a:ext cx="1236209" cy="1236209"/>
          </a:xfrm>
          <a:prstGeom prst="ellipse">
            <a:avLst/>
          </a:prstGeom>
          <a:solidFill>
            <a:srgbClr val="0367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77"/>
          <p:cNvGrpSpPr/>
          <p:nvPr/>
        </p:nvGrpSpPr>
        <p:grpSpPr>
          <a:xfrm>
            <a:off x="3995936" y="1412776"/>
            <a:ext cx="1121320" cy="1121319"/>
            <a:chOff x="301377" y="1736377"/>
            <a:chExt cx="1065114" cy="1065114"/>
          </a:xfrm>
        </p:grpSpPr>
        <p:sp>
          <p:nvSpPr>
            <p:cNvPr id="76" name="포인트가 4개인 별 75"/>
            <p:cNvSpPr/>
            <p:nvPr/>
          </p:nvSpPr>
          <p:spPr>
            <a:xfrm>
              <a:off x="353516" y="1785086"/>
              <a:ext cx="276630" cy="276630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301377" y="1736377"/>
              <a:ext cx="1065114" cy="106511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54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49006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 </a:t>
            </a:r>
            <a:r>
              <a:rPr lang="ko-KR" altLang="en-US" dirty="0" smtClean="0"/>
              <a:t>주민 </a:t>
            </a:r>
            <a:r>
              <a:rPr lang="ko-KR" altLang="en-US" dirty="0" err="1" smtClean="0"/>
              <a:t>참여형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63925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467544" y="2636912"/>
          <a:ext cx="8208912" cy="3888432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3888432">
                <a:tc>
                  <a:txBody>
                    <a:bodyPr/>
                    <a:lstStyle/>
                    <a:p>
                      <a:pPr marL="0" marR="0" indent="0" algn="ctr" defTabSz="1080000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약수동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2000" b="1" kern="0" spc="0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주민참여형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건강검진협의회 구성 및 운영</a:t>
                      </a:r>
                      <a:endParaRPr lang="en-US" altLang="ko-KR" sz="1800" b="1" kern="0" spc="0" baseline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  <a:p>
                      <a:pPr marL="0" marR="0" indent="0" algn="ctr" defTabSz="10800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2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971600" y="3501008"/>
          <a:ext cx="7200800" cy="2808312"/>
        </p:xfrm>
        <a:graphic>
          <a:graphicData uri="http://schemas.openxmlformats.org/drawingml/2006/table">
            <a:tbl>
              <a:tblPr/>
              <a:tblGrid>
                <a:gridCol w="7200800"/>
              </a:tblGrid>
              <a:tr h="280831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971600" y="4005064"/>
            <a:ext cx="7200800" cy="6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2200" b="1" dirty="0" smtClean="0"/>
              <a:t>  </a:t>
            </a:r>
            <a:endParaRPr lang="ko-KR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971600" y="3717032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b="1" dirty="0" smtClean="0"/>
              <a:t>◦</a:t>
            </a:r>
            <a:r>
              <a:rPr lang="en-US" altLang="ko-KR" dirty="0" smtClean="0"/>
              <a:t> </a:t>
            </a:r>
            <a:r>
              <a:rPr lang="ko-KR" altLang="en-US" b="1" dirty="0" smtClean="0"/>
              <a:t>대 상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약수동</a:t>
            </a:r>
            <a:r>
              <a:rPr lang="ko-KR" altLang="en-US" dirty="0" smtClean="0"/>
              <a:t> 주민자치위원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동장 및 업무 담당자</a:t>
            </a:r>
            <a:r>
              <a:rPr lang="en-US" altLang="ko-KR" dirty="0" smtClean="0"/>
              <a:t>,</a:t>
            </a:r>
            <a:endParaRPr lang="ko-KR" altLang="en-US" dirty="0" smtClean="0"/>
          </a:p>
          <a:p>
            <a:pPr fontAlgn="base"/>
            <a:r>
              <a:rPr lang="ko-KR" altLang="en-US" dirty="0" smtClean="0"/>
              <a:t>           검진 의료기관 원장 및 업무 담당자</a:t>
            </a:r>
            <a:r>
              <a:rPr lang="en-US" altLang="ko-KR" dirty="0" smtClean="0"/>
              <a:t>(13</a:t>
            </a:r>
            <a:r>
              <a:rPr lang="ko-KR" altLang="en-US" dirty="0" smtClean="0"/>
              <a:t>곳</a:t>
            </a:r>
            <a:r>
              <a:rPr lang="en-US" altLang="ko-KR" dirty="0" smtClean="0"/>
              <a:t>), </a:t>
            </a:r>
          </a:p>
          <a:p>
            <a:pPr fontAlgn="base"/>
            <a:r>
              <a:rPr lang="en-US" altLang="ko-KR" dirty="0" smtClean="0"/>
              <a:t>           </a:t>
            </a:r>
            <a:r>
              <a:rPr lang="ko-KR" altLang="en-US" dirty="0" smtClean="0"/>
              <a:t>국민건강보험공단 중구지사 </a:t>
            </a:r>
            <a:endParaRPr lang="en-US" altLang="ko-KR" dirty="0" smtClean="0"/>
          </a:p>
          <a:p>
            <a:pPr fontAlgn="base"/>
            <a:endParaRPr lang="ko-KR" altLang="en-US" dirty="0" smtClean="0"/>
          </a:p>
          <a:p>
            <a:pPr fontAlgn="base"/>
            <a:r>
              <a:rPr lang="ko-KR" altLang="en-US" b="1" dirty="0" smtClean="0"/>
              <a:t>◦</a:t>
            </a:r>
            <a:r>
              <a:rPr lang="en-US" altLang="ko-KR" dirty="0" smtClean="0"/>
              <a:t> </a:t>
            </a:r>
            <a:r>
              <a:rPr lang="ko-KR" altLang="en-US" b="1" dirty="0" smtClean="0"/>
              <a:t>내 용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건강검진사업 활성화 위해 지역사회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약수동</a:t>
            </a:r>
            <a:r>
              <a:rPr lang="en-US" altLang="ko-KR" dirty="0" smtClean="0"/>
              <a:t>) </a:t>
            </a:r>
            <a:r>
              <a:rPr lang="ko-KR" altLang="en-US" dirty="0" smtClean="0"/>
              <a:t>네트워크 구축</a:t>
            </a:r>
            <a:r>
              <a:rPr lang="en-US" altLang="ko-KR" dirty="0" smtClean="0"/>
              <a:t>,</a:t>
            </a:r>
            <a:r>
              <a:rPr lang="ko-KR" altLang="en-US" dirty="0" smtClean="0"/>
              <a:t>                        </a:t>
            </a:r>
          </a:p>
          <a:p>
            <a:pPr fontAlgn="base"/>
            <a:r>
              <a:rPr lang="ko-KR" altLang="en-US" dirty="0" smtClean="0"/>
              <a:t>           건강검진 및 </a:t>
            </a:r>
            <a:r>
              <a:rPr lang="ko-KR" altLang="en-US" dirty="0" err="1" smtClean="0"/>
              <a:t>암검진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수검률</a:t>
            </a:r>
            <a:r>
              <a:rPr lang="ko-KR" altLang="en-US" dirty="0" smtClean="0"/>
              <a:t> 향상 노력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</a:p>
          <a:p>
            <a:pPr fontAlgn="base"/>
            <a:r>
              <a:rPr lang="ko-KR" altLang="en-US" dirty="0" smtClean="0"/>
              <a:t>           국민건강보험공단 중구지사 협력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</a:p>
          <a:p>
            <a:pPr fontAlgn="base"/>
            <a:r>
              <a:rPr lang="ko-KR" altLang="en-US" dirty="0" smtClean="0"/>
              <a:t>           약수</a:t>
            </a:r>
            <a:r>
              <a:rPr lang="en-US" altLang="ko-KR" dirty="0" smtClean="0"/>
              <a:t> ·</a:t>
            </a:r>
            <a:r>
              <a:rPr lang="ko-KR" altLang="en-US" dirty="0" smtClean="0"/>
              <a:t>황학</a:t>
            </a:r>
            <a:r>
              <a:rPr lang="en-US" altLang="ko-KR" dirty="0" smtClean="0"/>
              <a:t> ·</a:t>
            </a:r>
            <a:r>
              <a:rPr lang="ko-KR" altLang="en-US" dirty="0" smtClean="0"/>
              <a:t>다산지소 </a:t>
            </a:r>
            <a:r>
              <a:rPr lang="ko-KR" altLang="en-US" dirty="0" err="1" smtClean="0"/>
              <a:t>주민참여형</a:t>
            </a:r>
            <a:r>
              <a:rPr lang="ko-KR" altLang="en-US" dirty="0" smtClean="0"/>
              <a:t> 건강검진 및 </a:t>
            </a:r>
            <a:r>
              <a:rPr lang="ko-KR" altLang="en-US" dirty="0" err="1" smtClean="0"/>
              <a:t>암검진</a:t>
            </a:r>
            <a:r>
              <a:rPr lang="ko-KR" altLang="en-US" dirty="0" smtClean="0"/>
              <a:t> 홍보               </a:t>
            </a:r>
            <a:endParaRPr lang="en-US" altLang="ko-KR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073965" y="1628800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협의회 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구   성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19"/>
          <p:cNvGrpSpPr/>
          <p:nvPr/>
        </p:nvGrpSpPr>
        <p:grpSpPr>
          <a:xfrm>
            <a:off x="179512" y="1124744"/>
            <a:ext cx="8661400" cy="4565972"/>
            <a:chOff x="241300" y="1772816"/>
            <a:chExt cx="8661400" cy="4565972"/>
          </a:xfrm>
        </p:grpSpPr>
        <p:sp>
          <p:nvSpPr>
            <p:cNvPr id="117" name="타원 116"/>
            <p:cNvSpPr/>
            <p:nvPr/>
          </p:nvSpPr>
          <p:spPr>
            <a:xfrm>
              <a:off x="546100" y="1772816"/>
              <a:ext cx="8051800" cy="4248472"/>
            </a:xfrm>
            <a:prstGeom prst="ellipse">
              <a:avLst/>
            </a:prstGeom>
            <a:gradFill>
              <a:gsLst>
                <a:gs pos="82000">
                  <a:schemeClr val="bg1">
                    <a:lumMod val="85000"/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rgbClr val="00175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/>
            <p:cNvSpPr/>
            <p:nvPr/>
          </p:nvSpPr>
          <p:spPr>
            <a:xfrm>
              <a:off x="241300" y="1981200"/>
              <a:ext cx="8661400" cy="4357588"/>
            </a:xfrm>
            <a:prstGeom prst="ellipse">
              <a:avLst/>
            </a:prstGeom>
            <a:gradFill>
              <a:gsLst>
                <a:gs pos="82000">
                  <a:schemeClr val="bg1"/>
                </a:gs>
                <a:gs pos="5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직사각형 100"/>
          <p:cNvSpPr/>
          <p:nvPr/>
        </p:nvSpPr>
        <p:spPr>
          <a:xfrm>
            <a:off x="323528" y="2177480"/>
            <a:ext cx="8568952" cy="4563888"/>
          </a:xfrm>
          <a:prstGeom prst="rect">
            <a:avLst/>
          </a:prstGeom>
          <a:solidFill>
            <a:srgbClr val="036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타원 73"/>
          <p:cNvSpPr/>
          <p:nvPr/>
        </p:nvSpPr>
        <p:spPr>
          <a:xfrm>
            <a:off x="3919500" y="1403045"/>
            <a:ext cx="1236209" cy="1236209"/>
          </a:xfrm>
          <a:prstGeom prst="ellipse">
            <a:avLst/>
          </a:prstGeom>
          <a:solidFill>
            <a:srgbClr val="0367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77"/>
          <p:cNvGrpSpPr/>
          <p:nvPr/>
        </p:nvGrpSpPr>
        <p:grpSpPr>
          <a:xfrm>
            <a:off x="3779912" y="1444453"/>
            <a:ext cx="1584176" cy="1121319"/>
            <a:chOff x="301377" y="1736377"/>
            <a:chExt cx="1065114" cy="1065114"/>
          </a:xfrm>
        </p:grpSpPr>
        <p:sp>
          <p:nvSpPr>
            <p:cNvPr id="76" name="포인트가 4개인 별 75"/>
            <p:cNvSpPr/>
            <p:nvPr/>
          </p:nvSpPr>
          <p:spPr>
            <a:xfrm>
              <a:off x="353516" y="1785086"/>
              <a:ext cx="276630" cy="276630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301377" y="1736377"/>
              <a:ext cx="1065114" cy="106511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54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49006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 </a:t>
            </a:r>
            <a:r>
              <a:rPr lang="ko-KR" altLang="en-US" dirty="0" smtClean="0"/>
              <a:t>주민 </a:t>
            </a:r>
            <a:r>
              <a:rPr lang="ko-KR" altLang="en-US" dirty="0" err="1" smtClean="0"/>
              <a:t>참여형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63925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467544" y="2636912"/>
          <a:ext cx="8208912" cy="4032448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4032448">
                <a:tc>
                  <a:txBody>
                    <a:bodyPr/>
                    <a:lstStyle/>
                    <a:p>
                      <a:pPr marL="0" marR="0" indent="0" algn="l" defTabSz="10800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                        약수 동 </a:t>
                      </a:r>
                      <a:r>
                        <a:rPr lang="ko-KR" alt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D아롱체" pitchFamily="18" charset="-127"/>
                          <a:ea typeface="MD아롱체" pitchFamily="18" charset="-127"/>
                          <a:cs typeface="Arial" pitchFamily="34" charset="0"/>
                        </a:rPr>
                        <a:t>주민 </a:t>
                      </a:r>
                      <a:r>
                        <a:rPr lang="ko-KR" altLang="en-US" sz="24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D아롱체" pitchFamily="18" charset="-127"/>
                          <a:ea typeface="MD아롱체" pitchFamily="18" charset="-127"/>
                          <a:cs typeface="Arial" pitchFamily="34" charset="0"/>
                        </a:rPr>
                        <a:t>참여형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 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협의회 구성  및  운영</a:t>
                      </a: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l" defTabSz="10800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kern="0" spc="0" baseline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  <a:p>
                      <a:pPr marL="0" marR="0" indent="0" algn="ctr" defTabSz="10800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2E7"/>
                    </a:solidFill>
                  </a:tcPr>
                </a:tc>
              </a:tr>
            </a:tbl>
          </a:graphicData>
        </a:graphic>
      </p:graphicFrame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표 20"/>
          <p:cNvGraphicFramePr>
            <a:graphicFrameLocks noGrp="1"/>
          </p:cNvGraphicFramePr>
          <p:nvPr/>
        </p:nvGraphicFramePr>
        <p:xfrm>
          <a:off x="611560" y="3573016"/>
          <a:ext cx="7992888" cy="3067014"/>
        </p:xfrm>
        <a:graphic>
          <a:graphicData uri="http://schemas.openxmlformats.org/drawingml/2006/table">
            <a:tbl>
              <a:tblPr/>
              <a:tblGrid>
                <a:gridCol w="2664296"/>
                <a:gridCol w="2736304"/>
                <a:gridCol w="2592288"/>
              </a:tblGrid>
              <a:tr h="255631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69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건강검진협의회 구성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건강검진협의회 발표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주민자치위원 회의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2225" name="_x194604344" descr="EMB000055b84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73016"/>
            <a:ext cx="2592289" cy="2592288"/>
          </a:xfrm>
          <a:prstGeom prst="rect">
            <a:avLst/>
          </a:prstGeom>
          <a:noFill/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2231" name="_x194603224" descr="EMB000055b8412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2736304" cy="2592288"/>
          </a:xfrm>
          <a:prstGeom prst="rect">
            <a:avLst/>
          </a:prstGeom>
          <a:noFill/>
        </p:spPr>
      </p:pic>
      <p:pic>
        <p:nvPicPr>
          <p:cNvPr id="52230" name="_x194603944" descr="EMB000055b841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573016"/>
            <a:ext cx="2736304" cy="2592288"/>
          </a:xfrm>
          <a:prstGeom prst="rect">
            <a:avLst/>
          </a:prstGeom>
          <a:noFill/>
        </p:spPr>
      </p:pic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347864" y="1700808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협의회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구  성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n-US" altLang="ko-KR" sz="4000" dirty="0" smtClean="0"/>
              <a:t>3. </a:t>
            </a:r>
            <a:r>
              <a:rPr lang="ko-KR" altLang="en-US" sz="4000" dirty="0" smtClean="0"/>
              <a:t>추 진 결 과</a:t>
            </a:r>
            <a:endParaRPr lang="ko-KR" altLang="en-US" sz="4000" i="0" dirty="0">
              <a:effectLst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1520" y="1340768"/>
            <a:ext cx="8562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그래서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…</a:t>
            </a: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모두 합심하여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3</a:t>
            </a: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년에 걸쳐 노력한 결과  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sp>
        <p:nvSpPr>
          <p:cNvPr id="25" name="자유형 24"/>
          <p:cNvSpPr/>
          <p:nvPr/>
        </p:nvSpPr>
        <p:spPr>
          <a:xfrm>
            <a:off x="0" y="1772816"/>
            <a:ext cx="8604447" cy="5085185"/>
          </a:xfrm>
          <a:custGeom>
            <a:avLst/>
            <a:gdLst>
              <a:gd name="connsiteX0" fmla="*/ 266218 w 4201611"/>
              <a:gd name="connsiteY0" fmla="*/ 3240911 h 3240911"/>
              <a:gd name="connsiteX1" fmla="*/ 2118168 w 4201611"/>
              <a:gd name="connsiteY1" fmla="*/ 2558005 h 3240911"/>
              <a:gd name="connsiteX2" fmla="*/ 3044142 w 4201611"/>
              <a:gd name="connsiteY2" fmla="*/ 2002420 h 3240911"/>
              <a:gd name="connsiteX3" fmla="*/ 3565003 w 4201611"/>
              <a:gd name="connsiteY3" fmla="*/ 1342663 h 3240911"/>
              <a:gd name="connsiteX4" fmla="*/ 4016416 w 4201611"/>
              <a:gd name="connsiteY4" fmla="*/ 486137 h 3240911"/>
              <a:gd name="connsiteX5" fmla="*/ 4143737 w 4201611"/>
              <a:gd name="connsiteY5" fmla="*/ 740780 h 3240911"/>
              <a:gd name="connsiteX6" fmla="*/ 4201611 w 4201611"/>
              <a:gd name="connsiteY6" fmla="*/ 0 h 3240911"/>
              <a:gd name="connsiteX7" fmla="*/ 3588152 w 4201611"/>
              <a:gd name="connsiteY7" fmla="*/ 196770 h 3240911"/>
              <a:gd name="connsiteX8" fmla="*/ 3808071 w 4201611"/>
              <a:gd name="connsiteY8" fmla="*/ 277792 h 3240911"/>
              <a:gd name="connsiteX9" fmla="*/ 3646026 w 4201611"/>
              <a:gd name="connsiteY9" fmla="*/ 532435 h 3240911"/>
              <a:gd name="connsiteX10" fmla="*/ 3345084 w 4201611"/>
              <a:gd name="connsiteY10" fmla="*/ 960699 h 3240911"/>
              <a:gd name="connsiteX11" fmla="*/ 3009418 w 4201611"/>
              <a:gd name="connsiteY11" fmla="*/ 1284790 h 3240911"/>
              <a:gd name="connsiteX12" fmla="*/ 2511707 w 4201611"/>
              <a:gd name="connsiteY12" fmla="*/ 1620456 h 3240911"/>
              <a:gd name="connsiteX13" fmla="*/ 1261641 w 4201611"/>
              <a:gd name="connsiteY13" fmla="*/ 2013995 h 3240911"/>
              <a:gd name="connsiteX14" fmla="*/ 254644 w 4201611"/>
              <a:gd name="connsiteY14" fmla="*/ 2152891 h 3240911"/>
              <a:gd name="connsiteX15" fmla="*/ 0 w 4201611"/>
              <a:gd name="connsiteY15" fmla="*/ 2187615 h 3240911"/>
              <a:gd name="connsiteX0" fmla="*/ 266218 w 4143904"/>
              <a:gd name="connsiteY0" fmla="*/ 3304456 h 3304456"/>
              <a:gd name="connsiteX1" fmla="*/ 2118168 w 4143904"/>
              <a:gd name="connsiteY1" fmla="*/ 2621550 h 3304456"/>
              <a:gd name="connsiteX2" fmla="*/ 3044142 w 4143904"/>
              <a:gd name="connsiteY2" fmla="*/ 2065965 h 3304456"/>
              <a:gd name="connsiteX3" fmla="*/ 3565003 w 4143904"/>
              <a:gd name="connsiteY3" fmla="*/ 1406208 h 3304456"/>
              <a:gd name="connsiteX4" fmla="*/ 4016416 w 4143904"/>
              <a:gd name="connsiteY4" fmla="*/ 549682 h 3304456"/>
              <a:gd name="connsiteX5" fmla="*/ 4143737 w 4143904"/>
              <a:gd name="connsiteY5" fmla="*/ 804325 h 3304456"/>
              <a:gd name="connsiteX6" fmla="*/ 4143904 w 4143904"/>
              <a:gd name="connsiteY6" fmla="*/ 0 h 3304456"/>
              <a:gd name="connsiteX7" fmla="*/ 3588152 w 4143904"/>
              <a:gd name="connsiteY7" fmla="*/ 260315 h 3304456"/>
              <a:gd name="connsiteX8" fmla="*/ 3808071 w 4143904"/>
              <a:gd name="connsiteY8" fmla="*/ 341337 h 3304456"/>
              <a:gd name="connsiteX9" fmla="*/ 3646026 w 4143904"/>
              <a:gd name="connsiteY9" fmla="*/ 595980 h 3304456"/>
              <a:gd name="connsiteX10" fmla="*/ 3345084 w 4143904"/>
              <a:gd name="connsiteY10" fmla="*/ 1024244 h 3304456"/>
              <a:gd name="connsiteX11" fmla="*/ 3009418 w 4143904"/>
              <a:gd name="connsiteY11" fmla="*/ 1348335 h 3304456"/>
              <a:gd name="connsiteX12" fmla="*/ 2511707 w 4143904"/>
              <a:gd name="connsiteY12" fmla="*/ 1684001 h 3304456"/>
              <a:gd name="connsiteX13" fmla="*/ 1261641 w 4143904"/>
              <a:gd name="connsiteY13" fmla="*/ 2077540 h 3304456"/>
              <a:gd name="connsiteX14" fmla="*/ 254644 w 4143904"/>
              <a:gd name="connsiteY14" fmla="*/ 2216436 h 3304456"/>
              <a:gd name="connsiteX15" fmla="*/ 0 w 4143904"/>
              <a:gd name="connsiteY15" fmla="*/ 2251160 h 3304456"/>
              <a:gd name="connsiteX0" fmla="*/ 266218 w 4143960"/>
              <a:gd name="connsiteY0" fmla="*/ 3304456 h 3304456"/>
              <a:gd name="connsiteX1" fmla="*/ 2118168 w 4143960"/>
              <a:gd name="connsiteY1" fmla="*/ 2621550 h 3304456"/>
              <a:gd name="connsiteX2" fmla="*/ 3044142 w 4143960"/>
              <a:gd name="connsiteY2" fmla="*/ 2065965 h 3304456"/>
              <a:gd name="connsiteX3" fmla="*/ 3565003 w 4143960"/>
              <a:gd name="connsiteY3" fmla="*/ 1406208 h 3304456"/>
              <a:gd name="connsiteX4" fmla="*/ 4016416 w 4143960"/>
              <a:gd name="connsiteY4" fmla="*/ 549682 h 3304456"/>
              <a:gd name="connsiteX5" fmla="*/ 4143904 w 4143960"/>
              <a:gd name="connsiteY5" fmla="*/ 699000 h 3304456"/>
              <a:gd name="connsiteX6" fmla="*/ 4143904 w 4143960"/>
              <a:gd name="connsiteY6" fmla="*/ 0 h 3304456"/>
              <a:gd name="connsiteX7" fmla="*/ 3588152 w 4143960"/>
              <a:gd name="connsiteY7" fmla="*/ 260315 h 3304456"/>
              <a:gd name="connsiteX8" fmla="*/ 3808071 w 4143960"/>
              <a:gd name="connsiteY8" fmla="*/ 341337 h 3304456"/>
              <a:gd name="connsiteX9" fmla="*/ 3646026 w 4143960"/>
              <a:gd name="connsiteY9" fmla="*/ 595980 h 3304456"/>
              <a:gd name="connsiteX10" fmla="*/ 3345084 w 4143960"/>
              <a:gd name="connsiteY10" fmla="*/ 1024244 h 3304456"/>
              <a:gd name="connsiteX11" fmla="*/ 3009418 w 4143960"/>
              <a:gd name="connsiteY11" fmla="*/ 1348335 h 3304456"/>
              <a:gd name="connsiteX12" fmla="*/ 2511707 w 4143960"/>
              <a:gd name="connsiteY12" fmla="*/ 1684001 h 3304456"/>
              <a:gd name="connsiteX13" fmla="*/ 1261641 w 4143960"/>
              <a:gd name="connsiteY13" fmla="*/ 2077540 h 3304456"/>
              <a:gd name="connsiteX14" fmla="*/ 254644 w 4143960"/>
              <a:gd name="connsiteY14" fmla="*/ 2216436 h 3304456"/>
              <a:gd name="connsiteX15" fmla="*/ 0 w 4143960"/>
              <a:gd name="connsiteY15" fmla="*/ 2251160 h 3304456"/>
              <a:gd name="connsiteX0" fmla="*/ 266218 w 4143960"/>
              <a:gd name="connsiteY0" fmla="*/ 3304456 h 3304456"/>
              <a:gd name="connsiteX1" fmla="*/ 2118168 w 4143960"/>
              <a:gd name="connsiteY1" fmla="*/ 2621550 h 3304456"/>
              <a:gd name="connsiteX2" fmla="*/ 3044142 w 4143960"/>
              <a:gd name="connsiteY2" fmla="*/ 2065965 h 3304456"/>
              <a:gd name="connsiteX3" fmla="*/ 3565003 w 4143960"/>
              <a:gd name="connsiteY3" fmla="*/ 1406208 h 3304456"/>
              <a:gd name="connsiteX4" fmla="*/ 4016416 w 4143960"/>
              <a:gd name="connsiteY4" fmla="*/ 549682 h 3304456"/>
              <a:gd name="connsiteX5" fmla="*/ 4143904 w 4143960"/>
              <a:gd name="connsiteY5" fmla="*/ 699000 h 3304456"/>
              <a:gd name="connsiteX6" fmla="*/ 4143904 w 4143960"/>
              <a:gd name="connsiteY6" fmla="*/ 0 h 3304456"/>
              <a:gd name="connsiteX7" fmla="*/ 3624544 w 4143960"/>
              <a:gd name="connsiteY7" fmla="*/ 254182 h 3304456"/>
              <a:gd name="connsiteX8" fmla="*/ 3808071 w 4143960"/>
              <a:gd name="connsiteY8" fmla="*/ 341337 h 3304456"/>
              <a:gd name="connsiteX9" fmla="*/ 3646026 w 4143960"/>
              <a:gd name="connsiteY9" fmla="*/ 595980 h 3304456"/>
              <a:gd name="connsiteX10" fmla="*/ 3345084 w 4143960"/>
              <a:gd name="connsiteY10" fmla="*/ 1024244 h 3304456"/>
              <a:gd name="connsiteX11" fmla="*/ 3009418 w 4143960"/>
              <a:gd name="connsiteY11" fmla="*/ 1348335 h 3304456"/>
              <a:gd name="connsiteX12" fmla="*/ 2511707 w 4143960"/>
              <a:gd name="connsiteY12" fmla="*/ 1684001 h 3304456"/>
              <a:gd name="connsiteX13" fmla="*/ 1261641 w 4143960"/>
              <a:gd name="connsiteY13" fmla="*/ 2077540 h 3304456"/>
              <a:gd name="connsiteX14" fmla="*/ 254644 w 4143960"/>
              <a:gd name="connsiteY14" fmla="*/ 2216436 h 3304456"/>
              <a:gd name="connsiteX15" fmla="*/ 0 w 4143960"/>
              <a:gd name="connsiteY15" fmla="*/ 2251160 h 3304456"/>
              <a:gd name="connsiteX0" fmla="*/ 266218 w 4143960"/>
              <a:gd name="connsiteY0" fmla="*/ 3304456 h 3304456"/>
              <a:gd name="connsiteX1" fmla="*/ 2118168 w 4143960"/>
              <a:gd name="connsiteY1" fmla="*/ 2621550 h 3304456"/>
              <a:gd name="connsiteX2" fmla="*/ 3044142 w 4143960"/>
              <a:gd name="connsiteY2" fmla="*/ 2065965 h 3304456"/>
              <a:gd name="connsiteX3" fmla="*/ 3565003 w 4143960"/>
              <a:gd name="connsiteY3" fmla="*/ 1406208 h 3304456"/>
              <a:gd name="connsiteX4" fmla="*/ 4016416 w 4143960"/>
              <a:gd name="connsiteY4" fmla="*/ 549682 h 3304456"/>
              <a:gd name="connsiteX5" fmla="*/ 4143904 w 4143960"/>
              <a:gd name="connsiteY5" fmla="*/ 699000 h 3304456"/>
              <a:gd name="connsiteX6" fmla="*/ 4143904 w 4143960"/>
              <a:gd name="connsiteY6" fmla="*/ 0 h 3304456"/>
              <a:gd name="connsiteX7" fmla="*/ 3624544 w 4143960"/>
              <a:gd name="connsiteY7" fmla="*/ 254182 h 3304456"/>
              <a:gd name="connsiteX8" fmla="*/ 3808071 w 4143960"/>
              <a:gd name="connsiteY8" fmla="*/ 341337 h 3304456"/>
              <a:gd name="connsiteX9" fmla="*/ 3646026 w 4143960"/>
              <a:gd name="connsiteY9" fmla="*/ 595980 h 3304456"/>
              <a:gd name="connsiteX10" fmla="*/ 3345084 w 4143960"/>
              <a:gd name="connsiteY10" fmla="*/ 1024244 h 3304456"/>
              <a:gd name="connsiteX11" fmla="*/ 2989771 w 4143960"/>
              <a:gd name="connsiteY11" fmla="*/ 1397999 h 3304456"/>
              <a:gd name="connsiteX12" fmla="*/ 2511707 w 4143960"/>
              <a:gd name="connsiteY12" fmla="*/ 1684001 h 3304456"/>
              <a:gd name="connsiteX13" fmla="*/ 1261641 w 4143960"/>
              <a:gd name="connsiteY13" fmla="*/ 2077540 h 3304456"/>
              <a:gd name="connsiteX14" fmla="*/ 254644 w 4143960"/>
              <a:gd name="connsiteY14" fmla="*/ 2216436 h 3304456"/>
              <a:gd name="connsiteX15" fmla="*/ 0 w 4143960"/>
              <a:gd name="connsiteY15" fmla="*/ 2251160 h 3304456"/>
              <a:gd name="connsiteX0" fmla="*/ 465889 w 4343631"/>
              <a:gd name="connsiteY0" fmla="*/ 3304456 h 3304456"/>
              <a:gd name="connsiteX1" fmla="*/ 2317839 w 4343631"/>
              <a:gd name="connsiteY1" fmla="*/ 2621550 h 3304456"/>
              <a:gd name="connsiteX2" fmla="*/ 3243813 w 4343631"/>
              <a:gd name="connsiteY2" fmla="*/ 2065965 h 3304456"/>
              <a:gd name="connsiteX3" fmla="*/ 3764674 w 4343631"/>
              <a:gd name="connsiteY3" fmla="*/ 1406208 h 3304456"/>
              <a:gd name="connsiteX4" fmla="*/ 4216087 w 4343631"/>
              <a:gd name="connsiteY4" fmla="*/ 549682 h 3304456"/>
              <a:gd name="connsiteX5" fmla="*/ 4343575 w 4343631"/>
              <a:gd name="connsiteY5" fmla="*/ 699000 h 3304456"/>
              <a:gd name="connsiteX6" fmla="*/ 4343575 w 4343631"/>
              <a:gd name="connsiteY6" fmla="*/ 0 h 3304456"/>
              <a:gd name="connsiteX7" fmla="*/ 3824215 w 4343631"/>
              <a:gd name="connsiteY7" fmla="*/ 254182 h 3304456"/>
              <a:gd name="connsiteX8" fmla="*/ 4007742 w 4343631"/>
              <a:gd name="connsiteY8" fmla="*/ 341337 h 3304456"/>
              <a:gd name="connsiteX9" fmla="*/ 3845697 w 4343631"/>
              <a:gd name="connsiteY9" fmla="*/ 595980 h 3304456"/>
              <a:gd name="connsiteX10" fmla="*/ 3544755 w 4343631"/>
              <a:gd name="connsiteY10" fmla="*/ 1024244 h 3304456"/>
              <a:gd name="connsiteX11" fmla="*/ 3189442 w 4343631"/>
              <a:gd name="connsiteY11" fmla="*/ 1397999 h 3304456"/>
              <a:gd name="connsiteX12" fmla="*/ 2711378 w 4343631"/>
              <a:gd name="connsiteY12" fmla="*/ 1684001 h 3304456"/>
              <a:gd name="connsiteX13" fmla="*/ 1461312 w 4343631"/>
              <a:gd name="connsiteY13" fmla="*/ 2077540 h 3304456"/>
              <a:gd name="connsiteX14" fmla="*/ 454315 w 4343631"/>
              <a:gd name="connsiteY14" fmla="*/ 2216436 h 3304456"/>
              <a:gd name="connsiteX15" fmla="*/ 0 w 4343631"/>
              <a:gd name="connsiteY15" fmla="*/ 2283962 h 3304456"/>
              <a:gd name="connsiteX0" fmla="*/ 0 w 4343631"/>
              <a:gd name="connsiteY0" fmla="*/ 3431761 h 3431761"/>
              <a:gd name="connsiteX1" fmla="*/ 2317839 w 4343631"/>
              <a:gd name="connsiteY1" fmla="*/ 2621550 h 3431761"/>
              <a:gd name="connsiteX2" fmla="*/ 3243813 w 4343631"/>
              <a:gd name="connsiteY2" fmla="*/ 2065965 h 3431761"/>
              <a:gd name="connsiteX3" fmla="*/ 3764674 w 4343631"/>
              <a:gd name="connsiteY3" fmla="*/ 1406208 h 3431761"/>
              <a:gd name="connsiteX4" fmla="*/ 4216087 w 4343631"/>
              <a:gd name="connsiteY4" fmla="*/ 549682 h 3431761"/>
              <a:gd name="connsiteX5" fmla="*/ 4343575 w 4343631"/>
              <a:gd name="connsiteY5" fmla="*/ 699000 h 3431761"/>
              <a:gd name="connsiteX6" fmla="*/ 4343575 w 4343631"/>
              <a:gd name="connsiteY6" fmla="*/ 0 h 3431761"/>
              <a:gd name="connsiteX7" fmla="*/ 3824215 w 4343631"/>
              <a:gd name="connsiteY7" fmla="*/ 254182 h 3431761"/>
              <a:gd name="connsiteX8" fmla="*/ 4007742 w 4343631"/>
              <a:gd name="connsiteY8" fmla="*/ 341337 h 3431761"/>
              <a:gd name="connsiteX9" fmla="*/ 3845697 w 4343631"/>
              <a:gd name="connsiteY9" fmla="*/ 595980 h 3431761"/>
              <a:gd name="connsiteX10" fmla="*/ 3544755 w 4343631"/>
              <a:gd name="connsiteY10" fmla="*/ 1024244 h 3431761"/>
              <a:gd name="connsiteX11" fmla="*/ 3189442 w 4343631"/>
              <a:gd name="connsiteY11" fmla="*/ 1397999 h 3431761"/>
              <a:gd name="connsiteX12" fmla="*/ 2711378 w 4343631"/>
              <a:gd name="connsiteY12" fmla="*/ 1684001 h 3431761"/>
              <a:gd name="connsiteX13" fmla="*/ 1461312 w 4343631"/>
              <a:gd name="connsiteY13" fmla="*/ 2077540 h 3431761"/>
              <a:gd name="connsiteX14" fmla="*/ 454315 w 4343631"/>
              <a:gd name="connsiteY14" fmla="*/ 2216436 h 3431761"/>
              <a:gd name="connsiteX15" fmla="*/ 0 w 4343631"/>
              <a:gd name="connsiteY15" fmla="*/ 2283962 h 343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43631" h="3431761">
                <a:moveTo>
                  <a:pt x="0" y="3431761"/>
                </a:moveTo>
                <a:cubicBezTo>
                  <a:pt x="694481" y="3193515"/>
                  <a:pt x="1777203" y="2849183"/>
                  <a:pt x="2317839" y="2621550"/>
                </a:cubicBezTo>
                <a:cubicBezTo>
                  <a:pt x="2858475" y="2393917"/>
                  <a:pt x="3002674" y="2268522"/>
                  <a:pt x="3243813" y="2065965"/>
                </a:cubicBezTo>
                <a:cubicBezTo>
                  <a:pt x="3484952" y="1863408"/>
                  <a:pt x="3602628" y="1658922"/>
                  <a:pt x="3764674" y="1406208"/>
                </a:cubicBezTo>
                <a:cubicBezTo>
                  <a:pt x="3926720" y="1153494"/>
                  <a:pt x="4129277" y="694366"/>
                  <a:pt x="4216087" y="549682"/>
                </a:cubicBezTo>
                <a:lnTo>
                  <a:pt x="4343575" y="699000"/>
                </a:lnTo>
                <a:cubicBezTo>
                  <a:pt x="4343631" y="430892"/>
                  <a:pt x="4343519" y="268108"/>
                  <a:pt x="4343575" y="0"/>
                </a:cubicBezTo>
                <a:lnTo>
                  <a:pt x="3824215" y="254182"/>
                </a:lnTo>
                <a:cubicBezTo>
                  <a:pt x="3897521" y="281189"/>
                  <a:pt x="3976876" y="323975"/>
                  <a:pt x="4007742" y="341337"/>
                </a:cubicBezTo>
                <a:cubicBezTo>
                  <a:pt x="3953727" y="426218"/>
                  <a:pt x="3922862" y="482162"/>
                  <a:pt x="3845697" y="595980"/>
                </a:cubicBezTo>
                <a:cubicBezTo>
                  <a:pt x="3768533" y="709798"/>
                  <a:pt x="3654131" y="890574"/>
                  <a:pt x="3544755" y="1024244"/>
                </a:cubicBezTo>
                <a:cubicBezTo>
                  <a:pt x="3435379" y="1157914"/>
                  <a:pt x="3328338" y="1288040"/>
                  <a:pt x="3189442" y="1397999"/>
                </a:cubicBezTo>
                <a:cubicBezTo>
                  <a:pt x="3050546" y="1507959"/>
                  <a:pt x="2999400" y="1570744"/>
                  <a:pt x="2711378" y="1684001"/>
                </a:cubicBezTo>
                <a:cubicBezTo>
                  <a:pt x="2423356" y="1797258"/>
                  <a:pt x="1837489" y="1988801"/>
                  <a:pt x="1461312" y="2077540"/>
                </a:cubicBezTo>
                <a:cubicBezTo>
                  <a:pt x="1085135" y="2166279"/>
                  <a:pt x="454315" y="2216436"/>
                  <a:pt x="454315" y="2216436"/>
                </a:cubicBezTo>
                <a:lnTo>
                  <a:pt x="0" y="2283962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21000000" lon="0" rev="0"/>
            </a:camera>
            <a:lightRig rig="threePt" dir="t"/>
          </a:scene3d>
          <a:sp3d extrusionH="254000">
            <a:bevelT w="25400" h="635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1214370" y="3981914"/>
            <a:ext cx="1485422" cy="15347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>
              <a:rot lat="0" lon="0" rev="12000000"/>
            </a:lightRig>
          </a:scene3d>
          <a:sp3d>
            <a:bevelT w="8255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6084168" y="2276872"/>
            <a:ext cx="1485422" cy="15347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>
              <a:rot lat="0" lon="0" rev="11400000"/>
            </a:lightRig>
          </a:scene3d>
          <a:sp3d>
            <a:bevelT w="8255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331640" y="443711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mtClean="0">
                <a:latin typeface="08서울남산체 EB" pitchFamily="18" charset="-127"/>
                <a:ea typeface="08서울남산체 EB" pitchFamily="18" charset="-127"/>
              </a:rPr>
              <a:t>2016</a:t>
            </a:r>
            <a:r>
              <a:rPr lang="ko-KR" altLang="en-US" sz="2000" b="1" smtClean="0">
                <a:latin typeface="08서울남산체 EB" pitchFamily="18" charset="-127"/>
                <a:ea typeface="08서울남산체 EB" pitchFamily="18" charset="-127"/>
              </a:rPr>
              <a:t>년</a:t>
            </a:r>
            <a:endParaRPr lang="en-US" altLang="ko-KR" sz="2000" b="1" smtClean="0">
              <a:latin typeface="08서울남산체 EB" pitchFamily="18" charset="-127"/>
              <a:ea typeface="08서울남산체 EB" pitchFamily="18" charset="-127"/>
            </a:endParaRPr>
          </a:p>
          <a:p>
            <a:pPr algn="ctr"/>
            <a:r>
              <a:rPr lang="en-US" altLang="ko-KR" sz="2000" b="1" smtClean="0">
                <a:latin typeface="08서울남산체 EB" pitchFamily="18" charset="-127"/>
                <a:ea typeface="08서울남산체 EB" pitchFamily="18" charset="-127"/>
              </a:rPr>
              <a:t>22</a:t>
            </a:r>
            <a:r>
              <a:rPr lang="ko-KR" altLang="en-US" sz="2000" b="1" smtClean="0">
                <a:latin typeface="08서울남산체 EB" pitchFamily="18" charset="-127"/>
                <a:ea typeface="08서울남산체 EB" pitchFamily="18" charset="-127"/>
              </a:rPr>
              <a:t>위</a:t>
            </a:r>
            <a:endParaRPr lang="ko-KR" altLang="en-US" sz="2000" b="1">
              <a:latin typeface="08서울남산체 EB" pitchFamily="18" charset="-127"/>
              <a:ea typeface="08서울남산체 EB" pitchFamily="18" charset="-127"/>
            </a:endParaRPr>
          </a:p>
        </p:txBody>
      </p:sp>
      <p:grpSp>
        <p:nvGrpSpPr>
          <p:cNvPr id="3" name="그룹 32"/>
          <p:cNvGrpSpPr/>
          <p:nvPr/>
        </p:nvGrpSpPr>
        <p:grpSpPr>
          <a:xfrm>
            <a:off x="3707904" y="3212976"/>
            <a:ext cx="1485422" cy="1534704"/>
            <a:chOff x="3662642" y="3429000"/>
            <a:chExt cx="1485422" cy="1534704"/>
          </a:xfrm>
        </p:grpSpPr>
        <p:sp>
          <p:nvSpPr>
            <p:cNvPr id="28" name="타원 27"/>
            <p:cNvSpPr/>
            <p:nvPr/>
          </p:nvSpPr>
          <p:spPr>
            <a:xfrm>
              <a:off x="3662642" y="3429000"/>
              <a:ext cx="1485422" cy="15347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soft" dir="t">
                <a:rot lat="0" lon="0" rev="11400000"/>
              </a:lightRig>
            </a:scene3d>
            <a:sp3d>
              <a:bevelT w="82550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91487" y="3858490"/>
              <a:ext cx="12241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smtClean="0">
                  <a:latin typeface="08서울남산체 EB" pitchFamily="18" charset="-127"/>
                  <a:ea typeface="08서울남산체 EB" pitchFamily="18" charset="-127"/>
                </a:rPr>
                <a:t>2017</a:t>
              </a:r>
              <a:r>
                <a:rPr lang="ko-KR" altLang="en-US" sz="2000" b="1" smtClean="0">
                  <a:latin typeface="08서울남산체 EB" pitchFamily="18" charset="-127"/>
                  <a:ea typeface="08서울남산체 EB" pitchFamily="18" charset="-127"/>
                </a:rPr>
                <a:t>년</a:t>
              </a:r>
              <a:endParaRPr lang="en-US" altLang="ko-KR" sz="2000" b="1" smtClean="0">
                <a:latin typeface="08서울남산체 EB" pitchFamily="18" charset="-127"/>
                <a:ea typeface="08서울남산체 EB" pitchFamily="18" charset="-127"/>
              </a:endParaRPr>
            </a:p>
            <a:p>
              <a:pPr algn="ctr"/>
              <a:r>
                <a:rPr lang="en-US" altLang="ko-KR" sz="2000" b="1" smtClean="0">
                  <a:latin typeface="08서울남산체 EB" pitchFamily="18" charset="-127"/>
                  <a:ea typeface="08서울남산체 EB" pitchFamily="18" charset="-127"/>
                </a:rPr>
                <a:t>20</a:t>
              </a:r>
              <a:r>
                <a:rPr lang="ko-KR" altLang="en-US" sz="2000" b="1" smtClean="0">
                  <a:latin typeface="08서울남산체 EB" pitchFamily="18" charset="-127"/>
                  <a:ea typeface="08서울남산체 EB" pitchFamily="18" charset="-127"/>
                </a:rPr>
                <a:t>위</a:t>
              </a:r>
              <a:endParaRPr lang="ko-KR" altLang="en-US" sz="2000" b="1">
                <a:latin typeface="08서울남산체 EB" pitchFamily="18" charset="-127"/>
                <a:ea typeface="08서울남산체 EB" pitchFamily="18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78778" y="276801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mtClean="0">
                <a:latin typeface="08서울남산체 EB" pitchFamily="18" charset="-127"/>
                <a:ea typeface="08서울남산체 EB" pitchFamily="18" charset="-127"/>
              </a:rPr>
              <a:t>2018</a:t>
            </a:r>
            <a:r>
              <a:rPr lang="ko-KR" altLang="en-US" sz="2000" b="1" smtClean="0">
                <a:latin typeface="08서울남산체 EB" pitchFamily="18" charset="-127"/>
                <a:ea typeface="08서울남산체 EB" pitchFamily="18" charset="-127"/>
              </a:rPr>
              <a:t>년 </a:t>
            </a:r>
            <a:r>
              <a:rPr lang="en-US" altLang="ko-KR" sz="2000" b="1" smtClean="0">
                <a:latin typeface="08서울남산체 EB" pitchFamily="18" charset="-127"/>
                <a:ea typeface="08서울남산체 EB" pitchFamily="18" charset="-127"/>
              </a:rPr>
              <a:t>9</a:t>
            </a:r>
            <a:r>
              <a:rPr lang="ko-KR" altLang="en-US" sz="2000" b="1" smtClean="0">
                <a:latin typeface="08서울남산체 EB" pitchFamily="18" charset="-127"/>
                <a:ea typeface="08서울남산체 EB" pitchFamily="18" charset="-127"/>
              </a:rPr>
              <a:t>월</a:t>
            </a:r>
            <a:endParaRPr lang="en-US" altLang="ko-KR" sz="2000" b="1" smtClean="0">
              <a:latin typeface="08서울남산체 EB" pitchFamily="18" charset="-127"/>
              <a:ea typeface="08서울남산체 EB" pitchFamily="18" charset="-127"/>
            </a:endParaRPr>
          </a:p>
          <a:p>
            <a:pPr algn="ctr"/>
            <a:r>
              <a:rPr lang="en-US" altLang="ko-KR" sz="2000" b="1" smtClean="0">
                <a:latin typeface="08서울남산체 EB" pitchFamily="18" charset="-127"/>
                <a:ea typeface="08서울남산체 EB" pitchFamily="18" charset="-127"/>
              </a:rPr>
              <a:t>9</a:t>
            </a:r>
            <a:r>
              <a:rPr lang="ko-KR" altLang="en-US" sz="2000" b="1" smtClean="0">
                <a:latin typeface="08서울남산체 EB" pitchFamily="18" charset="-127"/>
                <a:ea typeface="08서울남산체 EB" pitchFamily="18" charset="-127"/>
              </a:rPr>
              <a:t>위</a:t>
            </a:r>
            <a:endParaRPr lang="ko-KR" altLang="en-US" sz="2000" b="1">
              <a:latin typeface="08서울남산체 EB" pitchFamily="18" charset="-127"/>
              <a:ea typeface="08서울남산체 E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자유형 219"/>
          <p:cNvSpPr/>
          <p:nvPr/>
        </p:nvSpPr>
        <p:spPr>
          <a:xfrm>
            <a:off x="0" y="3222171"/>
            <a:ext cx="9144000" cy="3635829"/>
          </a:xfrm>
          <a:custGeom>
            <a:avLst/>
            <a:gdLst>
              <a:gd name="connsiteX0" fmla="*/ 0 w 9231086"/>
              <a:gd name="connsiteY0" fmla="*/ 3817258 h 3817258"/>
              <a:gd name="connsiteX1" fmla="*/ 2757715 w 9231086"/>
              <a:gd name="connsiteY1" fmla="*/ 3802743 h 3817258"/>
              <a:gd name="connsiteX2" fmla="*/ 9231086 w 9231086"/>
              <a:gd name="connsiteY2" fmla="*/ 1944915 h 3817258"/>
              <a:gd name="connsiteX3" fmla="*/ 9216572 w 9231086"/>
              <a:gd name="connsiteY3" fmla="*/ 0 h 3817258"/>
              <a:gd name="connsiteX4" fmla="*/ 0 w 9231086"/>
              <a:gd name="connsiteY4" fmla="*/ 3817258 h 3817258"/>
              <a:gd name="connsiteX0" fmla="*/ 0 w 9231086"/>
              <a:gd name="connsiteY0" fmla="*/ 3817258 h 3839029"/>
              <a:gd name="connsiteX1" fmla="*/ 2786609 w 9231086"/>
              <a:gd name="connsiteY1" fmla="*/ 3839029 h 3839029"/>
              <a:gd name="connsiteX2" fmla="*/ 9231086 w 9231086"/>
              <a:gd name="connsiteY2" fmla="*/ 1944915 h 3839029"/>
              <a:gd name="connsiteX3" fmla="*/ 9216572 w 9231086"/>
              <a:gd name="connsiteY3" fmla="*/ 0 h 3839029"/>
              <a:gd name="connsiteX4" fmla="*/ 0 w 9231086"/>
              <a:gd name="connsiteY4" fmla="*/ 3817258 h 3839029"/>
              <a:gd name="connsiteX0" fmla="*/ 0 w 9202057"/>
              <a:gd name="connsiteY0" fmla="*/ 3839029 h 3839029"/>
              <a:gd name="connsiteX1" fmla="*/ 2757580 w 9202057"/>
              <a:gd name="connsiteY1" fmla="*/ 3839029 h 3839029"/>
              <a:gd name="connsiteX2" fmla="*/ 9202057 w 9202057"/>
              <a:gd name="connsiteY2" fmla="*/ 1944915 h 3839029"/>
              <a:gd name="connsiteX3" fmla="*/ 9187543 w 9202057"/>
              <a:gd name="connsiteY3" fmla="*/ 0 h 3839029"/>
              <a:gd name="connsiteX4" fmla="*/ 0 w 9202057"/>
              <a:gd name="connsiteY4" fmla="*/ 3839029 h 3839029"/>
              <a:gd name="connsiteX0" fmla="*/ 0 w 9202057"/>
              <a:gd name="connsiteY0" fmla="*/ 3839029 h 3839029"/>
              <a:gd name="connsiteX1" fmla="*/ 2757580 w 9202057"/>
              <a:gd name="connsiteY1" fmla="*/ 3839029 h 3839029"/>
              <a:gd name="connsiteX2" fmla="*/ 9202057 w 9202057"/>
              <a:gd name="connsiteY2" fmla="*/ 1944915 h 3839029"/>
              <a:gd name="connsiteX3" fmla="*/ 9187543 w 9202057"/>
              <a:gd name="connsiteY3" fmla="*/ 0 h 3839029"/>
              <a:gd name="connsiteX4" fmla="*/ 0 w 9202057"/>
              <a:gd name="connsiteY4" fmla="*/ 3839029 h 3839029"/>
              <a:gd name="connsiteX0" fmla="*/ 0 w 9202057"/>
              <a:gd name="connsiteY0" fmla="*/ 3839029 h 3839029"/>
              <a:gd name="connsiteX1" fmla="*/ 1835696 w 9202057"/>
              <a:gd name="connsiteY1" fmla="*/ 3839029 h 3839029"/>
              <a:gd name="connsiteX2" fmla="*/ 9202057 w 9202057"/>
              <a:gd name="connsiteY2" fmla="*/ 1944915 h 3839029"/>
              <a:gd name="connsiteX3" fmla="*/ 9187543 w 9202057"/>
              <a:gd name="connsiteY3" fmla="*/ 0 h 3839029"/>
              <a:gd name="connsiteX4" fmla="*/ 0 w 9202057"/>
              <a:gd name="connsiteY4" fmla="*/ 3839029 h 3839029"/>
              <a:gd name="connsiteX0" fmla="*/ 0 w 9202057"/>
              <a:gd name="connsiteY0" fmla="*/ 3839029 h 3839029"/>
              <a:gd name="connsiteX1" fmla="*/ 1835696 w 9202057"/>
              <a:gd name="connsiteY1" fmla="*/ 3839029 h 3839029"/>
              <a:gd name="connsiteX2" fmla="*/ 9202057 w 9202057"/>
              <a:gd name="connsiteY2" fmla="*/ 1944915 h 3839029"/>
              <a:gd name="connsiteX3" fmla="*/ 9144000 w 9202057"/>
              <a:gd name="connsiteY3" fmla="*/ 0 h 3839029"/>
              <a:gd name="connsiteX4" fmla="*/ 0 w 9202057"/>
              <a:gd name="connsiteY4" fmla="*/ 3839029 h 3839029"/>
              <a:gd name="connsiteX0" fmla="*/ 0 w 9144000"/>
              <a:gd name="connsiteY0" fmla="*/ 3839029 h 3839029"/>
              <a:gd name="connsiteX1" fmla="*/ 1835696 w 9144000"/>
              <a:gd name="connsiteY1" fmla="*/ 3839029 h 3839029"/>
              <a:gd name="connsiteX2" fmla="*/ 9114971 w 9144000"/>
              <a:gd name="connsiteY2" fmla="*/ 1959430 h 3839029"/>
              <a:gd name="connsiteX3" fmla="*/ 9144000 w 9144000"/>
              <a:gd name="connsiteY3" fmla="*/ 0 h 3839029"/>
              <a:gd name="connsiteX4" fmla="*/ 0 w 9144000"/>
              <a:gd name="connsiteY4" fmla="*/ 3839029 h 3839029"/>
              <a:gd name="connsiteX0" fmla="*/ 0 w 9144000"/>
              <a:gd name="connsiteY0" fmla="*/ 3839029 h 3839029"/>
              <a:gd name="connsiteX1" fmla="*/ 1835696 w 9144000"/>
              <a:gd name="connsiteY1" fmla="*/ 3839029 h 3839029"/>
              <a:gd name="connsiteX2" fmla="*/ 9143999 w 9144000"/>
              <a:gd name="connsiteY2" fmla="*/ 1959430 h 3839029"/>
              <a:gd name="connsiteX3" fmla="*/ 9144000 w 9144000"/>
              <a:gd name="connsiteY3" fmla="*/ 0 h 3839029"/>
              <a:gd name="connsiteX4" fmla="*/ 0 w 9144000"/>
              <a:gd name="connsiteY4" fmla="*/ 3839029 h 3839029"/>
              <a:gd name="connsiteX0" fmla="*/ 0 w 9144000"/>
              <a:gd name="connsiteY0" fmla="*/ 3839029 h 3839029"/>
              <a:gd name="connsiteX1" fmla="*/ 1835696 w 9144000"/>
              <a:gd name="connsiteY1" fmla="*/ 3839029 h 3839029"/>
              <a:gd name="connsiteX2" fmla="*/ 9143999 w 9144000"/>
              <a:gd name="connsiteY2" fmla="*/ 1959430 h 3839029"/>
              <a:gd name="connsiteX3" fmla="*/ 9144000 w 9144000"/>
              <a:gd name="connsiteY3" fmla="*/ 0 h 3839029"/>
              <a:gd name="connsiteX4" fmla="*/ 0 w 9144000"/>
              <a:gd name="connsiteY4" fmla="*/ 3839029 h 3839029"/>
              <a:gd name="connsiteX0" fmla="*/ 0 w 9144000"/>
              <a:gd name="connsiteY0" fmla="*/ 3839029 h 3839029"/>
              <a:gd name="connsiteX1" fmla="*/ 1835696 w 9144000"/>
              <a:gd name="connsiteY1" fmla="*/ 3839029 h 3839029"/>
              <a:gd name="connsiteX2" fmla="*/ 9143999 w 9144000"/>
              <a:gd name="connsiteY2" fmla="*/ 1959430 h 3839029"/>
              <a:gd name="connsiteX3" fmla="*/ 9144000 w 9144000"/>
              <a:gd name="connsiteY3" fmla="*/ 0 h 3839029"/>
              <a:gd name="connsiteX4" fmla="*/ 0 w 9144000"/>
              <a:gd name="connsiteY4" fmla="*/ 3839029 h 3839029"/>
              <a:gd name="connsiteX0" fmla="*/ 0 w 9144000"/>
              <a:gd name="connsiteY0" fmla="*/ 3839029 h 3839029"/>
              <a:gd name="connsiteX1" fmla="*/ 1835696 w 9144000"/>
              <a:gd name="connsiteY1" fmla="*/ 3839029 h 3839029"/>
              <a:gd name="connsiteX2" fmla="*/ 9143999 w 9144000"/>
              <a:gd name="connsiteY2" fmla="*/ 1959430 h 3839029"/>
              <a:gd name="connsiteX3" fmla="*/ 9144000 w 9144000"/>
              <a:gd name="connsiteY3" fmla="*/ 0 h 3839029"/>
              <a:gd name="connsiteX4" fmla="*/ 0 w 9144000"/>
              <a:gd name="connsiteY4" fmla="*/ 3839029 h 3839029"/>
              <a:gd name="connsiteX0" fmla="*/ 0 w 9144000"/>
              <a:gd name="connsiteY0" fmla="*/ 3839029 h 3839029"/>
              <a:gd name="connsiteX1" fmla="*/ 1878676 w 9144000"/>
              <a:gd name="connsiteY1" fmla="*/ 3635829 h 3839029"/>
              <a:gd name="connsiteX2" fmla="*/ 9143999 w 9144000"/>
              <a:gd name="connsiteY2" fmla="*/ 1959430 h 3839029"/>
              <a:gd name="connsiteX3" fmla="*/ 9144000 w 9144000"/>
              <a:gd name="connsiteY3" fmla="*/ 0 h 3839029"/>
              <a:gd name="connsiteX4" fmla="*/ 0 w 9144000"/>
              <a:gd name="connsiteY4" fmla="*/ 3839029 h 3839029"/>
              <a:gd name="connsiteX0" fmla="*/ 0 w 9173028"/>
              <a:gd name="connsiteY0" fmla="*/ 3635829 h 3635829"/>
              <a:gd name="connsiteX1" fmla="*/ 1907704 w 9173028"/>
              <a:gd name="connsiteY1" fmla="*/ 3635829 h 3635829"/>
              <a:gd name="connsiteX2" fmla="*/ 9173027 w 9173028"/>
              <a:gd name="connsiteY2" fmla="*/ 1959430 h 3635829"/>
              <a:gd name="connsiteX3" fmla="*/ 9173028 w 9173028"/>
              <a:gd name="connsiteY3" fmla="*/ 0 h 3635829"/>
              <a:gd name="connsiteX4" fmla="*/ 0 w 9173028"/>
              <a:gd name="connsiteY4" fmla="*/ 3635829 h 363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028" h="3635829">
                <a:moveTo>
                  <a:pt x="0" y="3635829"/>
                </a:moveTo>
                <a:lnTo>
                  <a:pt x="1907704" y="3635829"/>
                </a:lnTo>
                <a:cubicBezTo>
                  <a:pt x="6191717" y="1774011"/>
                  <a:pt x="8868183" y="1981201"/>
                  <a:pt x="9173027" y="1959430"/>
                </a:cubicBezTo>
                <a:cubicBezTo>
                  <a:pt x="9173027" y="1306287"/>
                  <a:pt x="9173028" y="653143"/>
                  <a:pt x="9173028" y="0"/>
                </a:cubicBezTo>
                <a:cubicBezTo>
                  <a:pt x="5442857" y="626534"/>
                  <a:pt x="2191657" y="2181982"/>
                  <a:pt x="0" y="3635829"/>
                </a:cubicBezTo>
                <a:close/>
              </a:path>
            </a:pathLst>
          </a:custGeom>
          <a:gradFill>
            <a:gsLst>
              <a:gs pos="69000">
                <a:schemeClr val="bg1">
                  <a:lumMod val="85000"/>
                </a:schemeClr>
              </a:gs>
              <a:gs pos="0">
                <a:schemeClr val="bg1">
                  <a:alpha val="0"/>
                </a:schemeClr>
              </a:gs>
              <a:gs pos="89000">
                <a:schemeClr val="bg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3" name="그룹 172"/>
          <p:cNvGrpSpPr/>
          <p:nvPr/>
        </p:nvGrpSpPr>
        <p:grpSpPr>
          <a:xfrm>
            <a:off x="723304" y="3690637"/>
            <a:ext cx="1847416" cy="2618683"/>
            <a:chOff x="1389271" y="3789040"/>
            <a:chExt cx="1847416" cy="2618683"/>
          </a:xfrm>
        </p:grpSpPr>
        <p:sp>
          <p:nvSpPr>
            <p:cNvPr id="75" name="위쪽 화살표 74"/>
            <p:cNvSpPr/>
            <p:nvPr/>
          </p:nvSpPr>
          <p:spPr>
            <a:xfrm>
              <a:off x="1389271" y="3789040"/>
              <a:ext cx="1847416" cy="1728192"/>
            </a:xfrm>
            <a:prstGeom prst="upArrow">
              <a:avLst/>
            </a:prstGeom>
            <a:solidFill>
              <a:srgbClr val="001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" name="타원 71"/>
            <p:cNvSpPr/>
            <p:nvPr/>
          </p:nvSpPr>
          <p:spPr>
            <a:xfrm>
              <a:off x="1691680" y="5147805"/>
              <a:ext cx="1259917" cy="1259918"/>
            </a:xfrm>
            <a:prstGeom prst="ellipse">
              <a:avLst/>
            </a:prstGeom>
            <a:solidFill>
              <a:srgbClr val="00175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32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/>
            <p:cNvSpPr/>
            <p:nvPr/>
          </p:nvSpPr>
          <p:spPr>
            <a:xfrm>
              <a:off x="1849702" y="5305828"/>
              <a:ext cx="943873" cy="9438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타원 129"/>
            <p:cNvSpPr/>
            <p:nvPr/>
          </p:nvSpPr>
          <p:spPr>
            <a:xfrm>
              <a:off x="1908809" y="5364935"/>
              <a:ext cx="825658" cy="825658"/>
            </a:xfrm>
            <a:prstGeom prst="ellipse">
              <a:avLst/>
            </a:prstGeom>
            <a:solidFill>
              <a:srgbClr val="0017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자유형 159"/>
            <p:cNvSpPr/>
            <p:nvPr/>
          </p:nvSpPr>
          <p:spPr>
            <a:xfrm>
              <a:off x="1445062" y="3823357"/>
              <a:ext cx="1487323" cy="1545240"/>
            </a:xfrm>
            <a:custGeom>
              <a:avLst/>
              <a:gdLst>
                <a:gd name="connsiteX0" fmla="*/ 840828 w 1471448"/>
                <a:gd name="connsiteY0" fmla="*/ 0 h 1513490"/>
                <a:gd name="connsiteX1" fmla="*/ 0 w 1471448"/>
                <a:gd name="connsiteY1" fmla="*/ 756745 h 1513490"/>
                <a:gd name="connsiteX2" fmla="*/ 409903 w 1471448"/>
                <a:gd name="connsiteY2" fmla="*/ 767255 h 1513490"/>
                <a:gd name="connsiteX3" fmla="*/ 420414 w 1471448"/>
                <a:gd name="connsiteY3" fmla="*/ 1513490 h 1513490"/>
                <a:gd name="connsiteX4" fmla="*/ 1471448 w 1471448"/>
                <a:gd name="connsiteY4" fmla="*/ 536027 h 1513490"/>
                <a:gd name="connsiteX5" fmla="*/ 840828 w 1471448"/>
                <a:gd name="connsiteY5" fmla="*/ 0 h 1513490"/>
                <a:gd name="connsiteX0" fmla="*/ 847178 w 1471448"/>
                <a:gd name="connsiteY0" fmla="*/ 0 h 1557940"/>
                <a:gd name="connsiteX1" fmla="*/ 0 w 1471448"/>
                <a:gd name="connsiteY1" fmla="*/ 801195 h 1557940"/>
                <a:gd name="connsiteX2" fmla="*/ 409903 w 1471448"/>
                <a:gd name="connsiteY2" fmla="*/ 811705 h 1557940"/>
                <a:gd name="connsiteX3" fmla="*/ 420414 w 1471448"/>
                <a:gd name="connsiteY3" fmla="*/ 1557940 h 1557940"/>
                <a:gd name="connsiteX4" fmla="*/ 1471448 w 1471448"/>
                <a:gd name="connsiteY4" fmla="*/ 580477 h 1557940"/>
                <a:gd name="connsiteX5" fmla="*/ 847178 w 1471448"/>
                <a:gd name="connsiteY5" fmla="*/ 0 h 1557940"/>
                <a:gd name="connsiteX0" fmla="*/ 863053 w 1487323"/>
                <a:gd name="connsiteY0" fmla="*/ 0 h 1557940"/>
                <a:gd name="connsiteX1" fmla="*/ 0 w 1487323"/>
                <a:gd name="connsiteY1" fmla="*/ 810720 h 1557940"/>
                <a:gd name="connsiteX2" fmla="*/ 425778 w 1487323"/>
                <a:gd name="connsiteY2" fmla="*/ 811705 h 1557940"/>
                <a:gd name="connsiteX3" fmla="*/ 436289 w 1487323"/>
                <a:gd name="connsiteY3" fmla="*/ 1557940 h 1557940"/>
                <a:gd name="connsiteX4" fmla="*/ 1487323 w 1487323"/>
                <a:gd name="connsiteY4" fmla="*/ 580477 h 1557940"/>
                <a:gd name="connsiteX5" fmla="*/ 863053 w 1487323"/>
                <a:gd name="connsiteY5" fmla="*/ 0 h 1557940"/>
                <a:gd name="connsiteX0" fmla="*/ 863053 w 1487323"/>
                <a:gd name="connsiteY0" fmla="*/ 0 h 1557940"/>
                <a:gd name="connsiteX1" fmla="*/ 0 w 1487323"/>
                <a:gd name="connsiteY1" fmla="*/ 810720 h 1557940"/>
                <a:gd name="connsiteX2" fmla="*/ 428953 w 1487323"/>
                <a:gd name="connsiteY2" fmla="*/ 805355 h 1557940"/>
                <a:gd name="connsiteX3" fmla="*/ 436289 w 1487323"/>
                <a:gd name="connsiteY3" fmla="*/ 1557940 h 1557940"/>
                <a:gd name="connsiteX4" fmla="*/ 1487323 w 1487323"/>
                <a:gd name="connsiteY4" fmla="*/ 580477 h 1557940"/>
                <a:gd name="connsiteX5" fmla="*/ 863053 w 1487323"/>
                <a:gd name="connsiteY5" fmla="*/ 0 h 1557940"/>
                <a:gd name="connsiteX0" fmla="*/ 863053 w 1487323"/>
                <a:gd name="connsiteY0" fmla="*/ 0 h 1545240"/>
                <a:gd name="connsiteX1" fmla="*/ 0 w 1487323"/>
                <a:gd name="connsiteY1" fmla="*/ 810720 h 1545240"/>
                <a:gd name="connsiteX2" fmla="*/ 428953 w 1487323"/>
                <a:gd name="connsiteY2" fmla="*/ 805355 h 1545240"/>
                <a:gd name="connsiteX3" fmla="*/ 429939 w 1487323"/>
                <a:gd name="connsiteY3" fmla="*/ 1545240 h 1545240"/>
                <a:gd name="connsiteX4" fmla="*/ 1487323 w 1487323"/>
                <a:gd name="connsiteY4" fmla="*/ 580477 h 1545240"/>
                <a:gd name="connsiteX5" fmla="*/ 863053 w 1487323"/>
                <a:gd name="connsiteY5" fmla="*/ 0 h 154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7323" h="1545240">
                  <a:moveTo>
                    <a:pt x="863053" y="0"/>
                  </a:moveTo>
                  <a:lnTo>
                    <a:pt x="0" y="810720"/>
                  </a:lnTo>
                  <a:lnTo>
                    <a:pt x="428953" y="805355"/>
                  </a:lnTo>
                  <a:cubicBezTo>
                    <a:pt x="431398" y="1056217"/>
                    <a:pt x="427494" y="1294378"/>
                    <a:pt x="429939" y="1545240"/>
                  </a:cubicBezTo>
                  <a:lnTo>
                    <a:pt x="1487323" y="580477"/>
                  </a:lnTo>
                  <a:lnTo>
                    <a:pt x="863053" y="0"/>
                  </a:lnTo>
                  <a:close/>
                </a:path>
              </a:pathLst>
            </a:custGeom>
            <a:gradFill>
              <a:gsLst>
                <a:gs pos="69000">
                  <a:schemeClr val="bg1">
                    <a:alpha val="0"/>
                  </a:schemeClr>
                </a:gs>
                <a:gs pos="53000">
                  <a:schemeClr val="bg1">
                    <a:alpha val="0"/>
                  </a:schemeClr>
                </a:gs>
                <a:gs pos="90000">
                  <a:schemeClr val="bg1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포인트가 4개인 별 163"/>
            <p:cNvSpPr/>
            <p:nvPr/>
          </p:nvSpPr>
          <p:spPr>
            <a:xfrm>
              <a:off x="1746099" y="5270781"/>
              <a:ext cx="276630" cy="276630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4" name="그룹 173"/>
          <p:cNvGrpSpPr/>
          <p:nvPr/>
        </p:nvGrpSpPr>
        <p:grpSpPr>
          <a:xfrm>
            <a:off x="2987824" y="2780928"/>
            <a:ext cx="1847416" cy="2618683"/>
            <a:chOff x="3347864" y="3789040"/>
            <a:chExt cx="1847416" cy="2618683"/>
          </a:xfrm>
        </p:grpSpPr>
        <p:sp>
          <p:nvSpPr>
            <p:cNvPr id="146" name="위쪽 화살표 145"/>
            <p:cNvSpPr/>
            <p:nvPr/>
          </p:nvSpPr>
          <p:spPr>
            <a:xfrm>
              <a:off x="3347864" y="3789040"/>
              <a:ext cx="1847416" cy="1728192"/>
            </a:xfrm>
            <a:prstGeom prst="upArrow">
              <a:avLst/>
            </a:prstGeom>
            <a:solidFill>
              <a:srgbClr val="036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7" name="타원 146"/>
            <p:cNvSpPr/>
            <p:nvPr/>
          </p:nvSpPr>
          <p:spPr>
            <a:xfrm>
              <a:off x="3650273" y="5147805"/>
              <a:ext cx="1259917" cy="1259918"/>
            </a:xfrm>
            <a:prstGeom prst="ellipse">
              <a:avLst/>
            </a:prstGeom>
            <a:solidFill>
              <a:srgbClr val="036799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6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타원 147"/>
            <p:cNvSpPr/>
            <p:nvPr/>
          </p:nvSpPr>
          <p:spPr>
            <a:xfrm>
              <a:off x="3808295" y="5305827"/>
              <a:ext cx="943873" cy="9438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타원 148"/>
            <p:cNvSpPr/>
            <p:nvPr/>
          </p:nvSpPr>
          <p:spPr>
            <a:xfrm>
              <a:off x="3869651" y="5364935"/>
              <a:ext cx="825658" cy="825658"/>
            </a:xfrm>
            <a:prstGeom prst="ellipse">
              <a:avLst/>
            </a:prstGeom>
            <a:solidFill>
              <a:srgbClr val="036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자유형 164"/>
            <p:cNvSpPr/>
            <p:nvPr/>
          </p:nvSpPr>
          <p:spPr>
            <a:xfrm>
              <a:off x="3402477" y="3823357"/>
              <a:ext cx="1487323" cy="1545240"/>
            </a:xfrm>
            <a:custGeom>
              <a:avLst/>
              <a:gdLst>
                <a:gd name="connsiteX0" fmla="*/ 840828 w 1471448"/>
                <a:gd name="connsiteY0" fmla="*/ 0 h 1513490"/>
                <a:gd name="connsiteX1" fmla="*/ 0 w 1471448"/>
                <a:gd name="connsiteY1" fmla="*/ 756745 h 1513490"/>
                <a:gd name="connsiteX2" fmla="*/ 409903 w 1471448"/>
                <a:gd name="connsiteY2" fmla="*/ 767255 h 1513490"/>
                <a:gd name="connsiteX3" fmla="*/ 420414 w 1471448"/>
                <a:gd name="connsiteY3" fmla="*/ 1513490 h 1513490"/>
                <a:gd name="connsiteX4" fmla="*/ 1471448 w 1471448"/>
                <a:gd name="connsiteY4" fmla="*/ 536027 h 1513490"/>
                <a:gd name="connsiteX5" fmla="*/ 840828 w 1471448"/>
                <a:gd name="connsiteY5" fmla="*/ 0 h 1513490"/>
                <a:gd name="connsiteX0" fmla="*/ 847178 w 1471448"/>
                <a:gd name="connsiteY0" fmla="*/ 0 h 1557940"/>
                <a:gd name="connsiteX1" fmla="*/ 0 w 1471448"/>
                <a:gd name="connsiteY1" fmla="*/ 801195 h 1557940"/>
                <a:gd name="connsiteX2" fmla="*/ 409903 w 1471448"/>
                <a:gd name="connsiteY2" fmla="*/ 811705 h 1557940"/>
                <a:gd name="connsiteX3" fmla="*/ 420414 w 1471448"/>
                <a:gd name="connsiteY3" fmla="*/ 1557940 h 1557940"/>
                <a:gd name="connsiteX4" fmla="*/ 1471448 w 1471448"/>
                <a:gd name="connsiteY4" fmla="*/ 580477 h 1557940"/>
                <a:gd name="connsiteX5" fmla="*/ 847178 w 1471448"/>
                <a:gd name="connsiteY5" fmla="*/ 0 h 1557940"/>
                <a:gd name="connsiteX0" fmla="*/ 863053 w 1487323"/>
                <a:gd name="connsiteY0" fmla="*/ 0 h 1557940"/>
                <a:gd name="connsiteX1" fmla="*/ 0 w 1487323"/>
                <a:gd name="connsiteY1" fmla="*/ 810720 h 1557940"/>
                <a:gd name="connsiteX2" fmla="*/ 425778 w 1487323"/>
                <a:gd name="connsiteY2" fmla="*/ 811705 h 1557940"/>
                <a:gd name="connsiteX3" fmla="*/ 436289 w 1487323"/>
                <a:gd name="connsiteY3" fmla="*/ 1557940 h 1557940"/>
                <a:gd name="connsiteX4" fmla="*/ 1487323 w 1487323"/>
                <a:gd name="connsiteY4" fmla="*/ 580477 h 1557940"/>
                <a:gd name="connsiteX5" fmla="*/ 863053 w 1487323"/>
                <a:gd name="connsiteY5" fmla="*/ 0 h 1557940"/>
                <a:gd name="connsiteX0" fmla="*/ 863053 w 1487323"/>
                <a:gd name="connsiteY0" fmla="*/ 0 h 1557940"/>
                <a:gd name="connsiteX1" fmla="*/ 0 w 1487323"/>
                <a:gd name="connsiteY1" fmla="*/ 810720 h 1557940"/>
                <a:gd name="connsiteX2" fmla="*/ 428953 w 1487323"/>
                <a:gd name="connsiteY2" fmla="*/ 805355 h 1557940"/>
                <a:gd name="connsiteX3" fmla="*/ 436289 w 1487323"/>
                <a:gd name="connsiteY3" fmla="*/ 1557940 h 1557940"/>
                <a:gd name="connsiteX4" fmla="*/ 1487323 w 1487323"/>
                <a:gd name="connsiteY4" fmla="*/ 580477 h 1557940"/>
                <a:gd name="connsiteX5" fmla="*/ 863053 w 1487323"/>
                <a:gd name="connsiteY5" fmla="*/ 0 h 1557940"/>
                <a:gd name="connsiteX0" fmla="*/ 863053 w 1487323"/>
                <a:gd name="connsiteY0" fmla="*/ 0 h 1545240"/>
                <a:gd name="connsiteX1" fmla="*/ 0 w 1487323"/>
                <a:gd name="connsiteY1" fmla="*/ 810720 h 1545240"/>
                <a:gd name="connsiteX2" fmla="*/ 428953 w 1487323"/>
                <a:gd name="connsiteY2" fmla="*/ 805355 h 1545240"/>
                <a:gd name="connsiteX3" fmla="*/ 429939 w 1487323"/>
                <a:gd name="connsiteY3" fmla="*/ 1545240 h 1545240"/>
                <a:gd name="connsiteX4" fmla="*/ 1487323 w 1487323"/>
                <a:gd name="connsiteY4" fmla="*/ 580477 h 1545240"/>
                <a:gd name="connsiteX5" fmla="*/ 863053 w 1487323"/>
                <a:gd name="connsiteY5" fmla="*/ 0 h 154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7323" h="1545240">
                  <a:moveTo>
                    <a:pt x="863053" y="0"/>
                  </a:moveTo>
                  <a:lnTo>
                    <a:pt x="0" y="810720"/>
                  </a:lnTo>
                  <a:lnTo>
                    <a:pt x="428953" y="805355"/>
                  </a:lnTo>
                  <a:cubicBezTo>
                    <a:pt x="431398" y="1056217"/>
                    <a:pt x="427494" y="1294378"/>
                    <a:pt x="429939" y="1545240"/>
                  </a:cubicBezTo>
                  <a:lnTo>
                    <a:pt x="1487323" y="580477"/>
                  </a:lnTo>
                  <a:lnTo>
                    <a:pt x="863053" y="0"/>
                  </a:lnTo>
                  <a:close/>
                </a:path>
              </a:pathLst>
            </a:custGeom>
            <a:gradFill>
              <a:gsLst>
                <a:gs pos="69000">
                  <a:schemeClr val="bg1">
                    <a:alpha val="0"/>
                  </a:schemeClr>
                </a:gs>
                <a:gs pos="53000">
                  <a:schemeClr val="bg1">
                    <a:alpha val="0"/>
                  </a:schemeClr>
                </a:gs>
                <a:gs pos="90000">
                  <a:schemeClr val="bg1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포인트가 4개인 별 167"/>
            <p:cNvSpPr/>
            <p:nvPr/>
          </p:nvSpPr>
          <p:spPr>
            <a:xfrm>
              <a:off x="3719306" y="5270781"/>
              <a:ext cx="276630" cy="276630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1" name="위쪽 화살표 150"/>
          <p:cNvSpPr/>
          <p:nvPr/>
        </p:nvSpPr>
        <p:spPr>
          <a:xfrm>
            <a:off x="5048146" y="908720"/>
            <a:ext cx="2911348" cy="3240360"/>
          </a:xfrm>
          <a:prstGeom prst="upArrow">
            <a:avLst>
              <a:gd name="adj1" fmla="val 50000"/>
              <a:gd name="adj2" fmla="val 45286"/>
            </a:avLst>
          </a:prstGeom>
          <a:solidFill>
            <a:srgbClr val="30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6" name="자유형 165"/>
          <p:cNvSpPr/>
          <p:nvPr/>
        </p:nvSpPr>
        <p:spPr>
          <a:xfrm>
            <a:off x="5024996" y="1094133"/>
            <a:ext cx="2548190" cy="2107144"/>
          </a:xfrm>
          <a:custGeom>
            <a:avLst/>
            <a:gdLst>
              <a:gd name="connsiteX0" fmla="*/ 840828 w 1471448"/>
              <a:gd name="connsiteY0" fmla="*/ 0 h 1513490"/>
              <a:gd name="connsiteX1" fmla="*/ 0 w 1471448"/>
              <a:gd name="connsiteY1" fmla="*/ 756745 h 1513490"/>
              <a:gd name="connsiteX2" fmla="*/ 409903 w 1471448"/>
              <a:gd name="connsiteY2" fmla="*/ 767255 h 1513490"/>
              <a:gd name="connsiteX3" fmla="*/ 420414 w 1471448"/>
              <a:gd name="connsiteY3" fmla="*/ 1513490 h 1513490"/>
              <a:gd name="connsiteX4" fmla="*/ 1471448 w 1471448"/>
              <a:gd name="connsiteY4" fmla="*/ 536027 h 1513490"/>
              <a:gd name="connsiteX5" fmla="*/ 840828 w 1471448"/>
              <a:gd name="connsiteY5" fmla="*/ 0 h 1513490"/>
              <a:gd name="connsiteX0" fmla="*/ 847178 w 1471448"/>
              <a:gd name="connsiteY0" fmla="*/ 0 h 1557940"/>
              <a:gd name="connsiteX1" fmla="*/ 0 w 1471448"/>
              <a:gd name="connsiteY1" fmla="*/ 801195 h 1557940"/>
              <a:gd name="connsiteX2" fmla="*/ 409903 w 1471448"/>
              <a:gd name="connsiteY2" fmla="*/ 811705 h 1557940"/>
              <a:gd name="connsiteX3" fmla="*/ 420414 w 1471448"/>
              <a:gd name="connsiteY3" fmla="*/ 1557940 h 1557940"/>
              <a:gd name="connsiteX4" fmla="*/ 1471448 w 1471448"/>
              <a:gd name="connsiteY4" fmla="*/ 580477 h 1557940"/>
              <a:gd name="connsiteX5" fmla="*/ 847178 w 1471448"/>
              <a:gd name="connsiteY5" fmla="*/ 0 h 1557940"/>
              <a:gd name="connsiteX0" fmla="*/ 863053 w 1487323"/>
              <a:gd name="connsiteY0" fmla="*/ 0 h 1557940"/>
              <a:gd name="connsiteX1" fmla="*/ 0 w 1487323"/>
              <a:gd name="connsiteY1" fmla="*/ 810720 h 1557940"/>
              <a:gd name="connsiteX2" fmla="*/ 425778 w 1487323"/>
              <a:gd name="connsiteY2" fmla="*/ 811705 h 1557940"/>
              <a:gd name="connsiteX3" fmla="*/ 436289 w 1487323"/>
              <a:gd name="connsiteY3" fmla="*/ 1557940 h 1557940"/>
              <a:gd name="connsiteX4" fmla="*/ 1487323 w 1487323"/>
              <a:gd name="connsiteY4" fmla="*/ 580477 h 1557940"/>
              <a:gd name="connsiteX5" fmla="*/ 863053 w 1487323"/>
              <a:gd name="connsiteY5" fmla="*/ 0 h 1557940"/>
              <a:gd name="connsiteX0" fmla="*/ 863053 w 1487323"/>
              <a:gd name="connsiteY0" fmla="*/ 0 h 1557940"/>
              <a:gd name="connsiteX1" fmla="*/ 0 w 1487323"/>
              <a:gd name="connsiteY1" fmla="*/ 810720 h 1557940"/>
              <a:gd name="connsiteX2" fmla="*/ 428953 w 1487323"/>
              <a:gd name="connsiteY2" fmla="*/ 805355 h 1557940"/>
              <a:gd name="connsiteX3" fmla="*/ 436289 w 1487323"/>
              <a:gd name="connsiteY3" fmla="*/ 1557940 h 1557940"/>
              <a:gd name="connsiteX4" fmla="*/ 1487323 w 1487323"/>
              <a:gd name="connsiteY4" fmla="*/ 580477 h 1557940"/>
              <a:gd name="connsiteX5" fmla="*/ 863053 w 1487323"/>
              <a:gd name="connsiteY5" fmla="*/ 0 h 1557940"/>
              <a:gd name="connsiteX0" fmla="*/ 863053 w 1487323"/>
              <a:gd name="connsiteY0" fmla="*/ 0 h 1545240"/>
              <a:gd name="connsiteX1" fmla="*/ 0 w 1487323"/>
              <a:gd name="connsiteY1" fmla="*/ 810720 h 1545240"/>
              <a:gd name="connsiteX2" fmla="*/ 428953 w 1487323"/>
              <a:gd name="connsiteY2" fmla="*/ 805355 h 1545240"/>
              <a:gd name="connsiteX3" fmla="*/ 429939 w 1487323"/>
              <a:gd name="connsiteY3" fmla="*/ 1545240 h 1545240"/>
              <a:gd name="connsiteX4" fmla="*/ 1487323 w 1487323"/>
              <a:gd name="connsiteY4" fmla="*/ 580477 h 1545240"/>
              <a:gd name="connsiteX5" fmla="*/ 863053 w 1487323"/>
              <a:gd name="connsiteY5" fmla="*/ 0 h 154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7323" h="1545240">
                <a:moveTo>
                  <a:pt x="863053" y="0"/>
                </a:moveTo>
                <a:lnTo>
                  <a:pt x="0" y="810720"/>
                </a:lnTo>
                <a:lnTo>
                  <a:pt x="428953" y="805355"/>
                </a:lnTo>
                <a:cubicBezTo>
                  <a:pt x="431398" y="1056217"/>
                  <a:pt x="427494" y="1294378"/>
                  <a:pt x="429939" y="1545240"/>
                </a:cubicBezTo>
                <a:lnTo>
                  <a:pt x="1487323" y="580477"/>
                </a:lnTo>
                <a:lnTo>
                  <a:pt x="863053" y="0"/>
                </a:lnTo>
                <a:close/>
              </a:path>
            </a:pathLst>
          </a:custGeom>
          <a:gradFill>
            <a:gsLst>
              <a:gs pos="69000">
                <a:schemeClr val="bg1">
                  <a:alpha val="0"/>
                </a:schemeClr>
              </a:gs>
              <a:gs pos="53000">
                <a:schemeClr val="bg1">
                  <a:alpha val="0"/>
                </a:schemeClr>
              </a:gs>
              <a:gs pos="90000">
                <a:schemeClr val="bg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TextBox 182"/>
          <p:cNvSpPr txBox="1"/>
          <p:nvPr/>
        </p:nvSpPr>
        <p:spPr>
          <a:xfrm>
            <a:off x="1259632" y="5477162"/>
            <a:ext cx="7808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22</a:t>
            </a:r>
            <a:r>
              <a:rPr kumimoji="0" lang="ko-KR" altLang="en-US" sz="2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위</a:t>
            </a:r>
            <a:endParaRPr kumimoji="0" lang="ko-KR" altLang="en-US" sz="2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3221236" y="4581128"/>
            <a:ext cx="12787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 20</a:t>
            </a:r>
            <a:r>
              <a:rPr kumimoji="0" lang="ko-KR" altLang="en-US" sz="20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위</a:t>
            </a:r>
            <a:endParaRPr kumimoji="0" lang="ko-KR" altLang="en-US" sz="20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2132980" y="5778500"/>
            <a:ext cx="1368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2016</a:t>
            </a:r>
            <a:endParaRPr kumimoji="0"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3995936" y="5230941"/>
            <a:ext cx="1368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2017</a:t>
            </a:r>
            <a:endParaRPr kumimoji="0"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5940152" y="5013176"/>
            <a:ext cx="2790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2018.9</a:t>
            </a:r>
            <a:r>
              <a:rPr kumimoji="0" lang="ko-KR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월</a:t>
            </a:r>
            <a:endParaRPr kumimoji="0"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2" name="타원 151"/>
          <p:cNvSpPr/>
          <p:nvPr/>
        </p:nvSpPr>
        <p:spPr>
          <a:xfrm>
            <a:off x="5620070" y="3262545"/>
            <a:ext cx="1784820" cy="1718070"/>
          </a:xfrm>
          <a:prstGeom prst="ellipse">
            <a:avLst/>
          </a:prstGeom>
          <a:solidFill>
            <a:srgbClr val="3082A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6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타원 152"/>
          <p:cNvSpPr/>
          <p:nvPr/>
        </p:nvSpPr>
        <p:spPr>
          <a:xfrm>
            <a:off x="5843926" y="3478030"/>
            <a:ext cx="1337108" cy="1287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타원 153"/>
          <p:cNvSpPr/>
          <p:nvPr/>
        </p:nvSpPr>
        <p:spPr>
          <a:xfrm>
            <a:off x="5929907" y="3558631"/>
            <a:ext cx="1169642" cy="1125898"/>
          </a:xfrm>
          <a:prstGeom prst="ellipse">
            <a:avLst/>
          </a:prstGeom>
          <a:solidFill>
            <a:srgbClr val="30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포인트가 4개인 별 168"/>
          <p:cNvSpPr/>
          <p:nvPr/>
        </p:nvSpPr>
        <p:spPr>
          <a:xfrm>
            <a:off x="5724128" y="3501008"/>
            <a:ext cx="391878" cy="377222"/>
          </a:xfrm>
          <a:prstGeom prst="star4">
            <a:avLst>
              <a:gd name="adj" fmla="val 3839"/>
            </a:avLst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0"/>
                </a:schemeClr>
              </a:gs>
              <a:gs pos="0">
                <a:srgbClr val="FFFFFF">
                  <a:tint val="40000"/>
                  <a:satMod val="2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" name="TextBox 202"/>
          <p:cNvSpPr txBox="1"/>
          <p:nvPr/>
        </p:nvSpPr>
        <p:spPr>
          <a:xfrm>
            <a:off x="5942972" y="3853328"/>
            <a:ext cx="1106202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r>
              <a:rPr lang="ko-KR" alt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위</a:t>
            </a:r>
            <a:endParaRPr kumimoji="0" lang="ko-KR" altLang="en-US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3" name="직선 연결선 222"/>
          <p:cNvCxnSpPr/>
          <p:nvPr/>
        </p:nvCxnSpPr>
        <p:spPr>
          <a:xfrm>
            <a:off x="6510067" y="4802638"/>
            <a:ext cx="0" cy="760894"/>
          </a:xfrm>
          <a:prstGeom prst="line">
            <a:avLst/>
          </a:prstGeom>
          <a:solidFill>
            <a:srgbClr val="3082A7"/>
          </a:solidFill>
          <a:ln>
            <a:solidFill>
              <a:srgbClr val="00175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타원 223"/>
          <p:cNvSpPr/>
          <p:nvPr/>
        </p:nvSpPr>
        <p:spPr>
          <a:xfrm rot="5400000">
            <a:off x="6481491" y="5537958"/>
            <a:ext cx="57150" cy="57150"/>
          </a:xfrm>
          <a:prstGeom prst="ellipse">
            <a:avLst/>
          </a:prstGeom>
          <a:solidFill>
            <a:srgbClr val="308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220072" y="1340768"/>
            <a:ext cx="2808312" cy="12772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건강보험가입자  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9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위</a:t>
            </a:r>
            <a:endParaRPr lang="en-US" altLang="ko-KR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의료급여수급권자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위</a:t>
            </a:r>
            <a:endParaRPr lang="en-US" altLang="ko-KR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ko-KR" altLang="en-US" sz="1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1207" y="4221088"/>
            <a:ext cx="780876" cy="36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중 구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27692" y="3392723"/>
            <a:ext cx="780876" cy="36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중 구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49006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</a:t>
            </a:r>
            <a:r>
              <a:rPr lang="en-US" altLang="ko-KR" sz="4400" dirty="0" smtClean="0"/>
              <a:t>       </a:t>
            </a:r>
            <a:r>
              <a:rPr lang="en-US" altLang="ko-KR" sz="4000" dirty="0" smtClean="0"/>
              <a:t>3. </a:t>
            </a:r>
            <a:r>
              <a:rPr lang="ko-KR" altLang="en-US" sz="4000" dirty="0" smtClean="0"/>
              <a:t>추 진 결 과</a:t>
            </a:r>
            <a:endParaRPr lang="ko-KR" altLang="en-US" sz="4400" dirty="0"/>
          </a:p>
        </p:txBody>
      </p:sp>
      <p:sp>
        <p:nvSpPr>
          <p:cNvPr id="35" name="TextBox 34"/>
          <p:cNvSpPr txBox="1"/>
          <p:nvPr/>
        </p:nvSpPr>
        <p:spPr>
          <a:xfrm>
            <a:off x="539552" y="1340768"/>
            <a:ext cx="3960440" cy="12772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2018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년  정부합동평가 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(9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서울시  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25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개 중  중구 </a:t>
            </a:r>
            <a:r>
              <a:rPr lang="en-US" altLang="ko-KR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위</a:t>
            </a:r>
            <a:endParaRPr lang="en-US" altLang="ko-KR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ko-KR" altLang="en-US" sz="1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60032" y="2780928"/>
            <a:ext cx="3312368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altLang="ko-K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 2018</a:t>
            </a:r>
            <a:r>
              <a:rPr lang="ko-KR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년  서울시 합동평가 </a:t>
            </a:r>
            <a:endParaRPr lang="en-US" altLang="ko-KR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r>
              <a:rPr lang="ko-KR" alt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endParaRPr lang="ko-KR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57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모서리가 둥근 직사각형 135"/>
          <p:cNvSpPr/>
          <p:nvPr/>
        </p:nvSpPr>
        <p:spPr>
          <a:xfrm>
            <a:off x="834232" y="1148916"/>
            <a:ext cx="7272808" cy="1008112"/>
          </a:xfrm>
          <a:prstGeom prst="roundRect">
            <a:avLst>
              <a:gd name="adj" fmla="val 1031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980232" y="1270484"/>
            <a:ext cx="6980808" cy="770384"/>
          </a:xfrm>
          <a:prstGeom prst="roundRect">
            <a:avLst>
              <a:gd name="adj" fmla="val 1031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      </a:t>
            </a:r>
            <a:r>
              <a:rPr lang="en-US" altLang="ko-KR" sz="4000" dirty="0" smtClean="0"/>
              <a:t>3. </a:t>
            </a:r>
            <a:r>
              <a:rPr lang="ko-KR" altLang="en-US" sz="4000" dirty="0" smtClean="0"/>
              <a:t>추 진 결 과 </a:t>
            </a:r>
            <a:endParaRPr lang="ko-KR" altLang="en-US" i="0" dirty="0">
              <a:effectLst/>
            </a:endParaRPr>
          </a:p>
        </p:txBody>
      </p:sp>
      <p:sp>
        <p:nvSpPr>
          <p:cNvPr id="138" name="이등변 삼각형 137"/>
          <p:cNvSpPr/>
          <p:nvPr/>
        </p:nvSpPr>
        <p:spPr>
          <a:xfrm rot="5400000">
            <a:off x="800150" y="1440210"/>
            <a:ext cx="774948" cy="432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539552" y="2420888"/>
            <a:ext cx="7920880" cy="3888432"/>
          </a:xfrm>
          <a:prstGeom prst="roundRect">
            <a:avLst>
              <a:gd name="adj" fmla="val 6266"/>
            </a:avLst>
          </a:prstGeom>
          <a:solidFill>
            <a:srgbClr val="A5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971600" y="2636912"/>
            <a:ext cx="73448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대상자 명단 </a:t>
            </a:r>
            <a:r>
              <a:rPr lang="ko-KR" altLang="en-US" sz="2000" b="1" dirty="0" err="1" smtClean="0">
                <a:effectLst/>
                <a:latin typeface="Arial" pitchFamily="34" charset="0"/>
                <a:cs typeface="Arial" pitchFamily="34" charset="0"/>
              </a:rPr>
              <a:t>확보후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2000" b="1" dirty="0" err="1" smtClean="0">
                <a:effectLst/>
                <a:latin typeface="Arial" pitchFamily="34" charset="0"/>
                <a:cs typeface="Arial" pitchFamily="34" charset="0"/>
              </a:rPr>
              <a:t>암종별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sz="2000" b="1" dirty="0" err="1" smtClean="0">
                <a:effectLst/>
                <a:latin typeface="Arial" pitchFamily="34" charset="0"/>
                <a:cs typeface="Arial" pitchFamily="34" charset="0"/>
              </a:rPr>
              <a:t>아파트별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연락처 유무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latin typeface="Arial" pitchFamily="34" charset="0"/>
                <a:cs typeface="Arial" pitchFamily="34" charset="0"/>
              </a:rPr>
              <a:t>분석 활용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en-US" altLang="ko-KR" sz="20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암 홍보요원 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2</a:t>
            </a:r>
            <a:r>
              <a:rPr lang="ko-KR" altLang="en-US" sz="2000" b="1" dirty="0" smtClean="0">
                <a:latin typeface="Arial" pitchFamily="34" charset="0"/>
                <a:cs typeface="Arial" pitchFamily="34" charset="0"/>
              </a:rPr>
              <a:t>명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일 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시간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6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개월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근무 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u"/>
            </a:pP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전화 안내 독려 시 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‘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전화 상담용 헤드폰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’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 사용 편의 제공</a:t>
            </a:r>
            <a:endParaRPr lang="en-US" altLang="ko-KR" sz="2000" b="1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en-US" altLang="ko-KR" sz="20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‘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주간업무일지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’ 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 작성하여 매주 추진실적 확인</a:t>
            </a:r>
            <a:endParaRPr lang="en-US" altLang="ko-KR" sz="2000" b="1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en-US" altLang="ko-KR" sz="20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4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월 </a:t>
            </a:r>
            <a:r>
              <a:rPr lang="ko-KR" altLang="en-US" sz="2000" b="1" dirty="0" err="1" smtClean="0">
                <a:effectLst/>
                <a:latin typeface="Arial" pitchFamily="34" charset="0"/>
                <a:cs typeface="Arial" pitchFamily="34" charset="0"/>
              </a:rPr>
              <a:t>부터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 매월 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‘</a:t>
            </a:r>
            <a:r>
              <a:rPr lang="ko-KR" altLang="en-US" sz="2000" b="1" dirty="0" err="1" smtClean="0">
                <a:effectLst/>
                <a:latin typeface="Arial" pitchFamily="34" charset="0"/>
                <a:cs typeface="Arial" pitchFamily="34" charset="0"/>
              </a:rPr>
              <a:t>암검진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 수검 현황 및 계획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’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  작성  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사업점검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altLang="ko-KR" sz="2000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u"/>
            </a:pP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아파트 관리사무소</a:t>
            </a:r>
            <a:r>
              <a:rPr lang="en-US" altLang="ko-KR" sz="2000" b="1" dirty="0" smtClean="0"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일반주택  거주 등 </a:t>
            </a:r>
            <a:r>
              <a:rPr lang="ko-KR" altLang="en-US" sz="2000" b="1" dirty="0" err="1" smtClean="0">
                <a:effectLst/>
                <a:latin typeface="Arial" pitchFamily="34" charset="0"/>
                <a:cs typeface="Arial" pitchFamily="34" charset="0"/>
              </a:rPr>
              <a:t>암검진</a:t>
            </a:r>
            <a:r>
              <a:rPr lang="ko-KR" altLang="en-US" sz="2000" b="1" dirty="0" smtClean="0">
                <a:effectLst/>
                <a:latin typeface="Arial" pitchFamily="34" charset="0"/>
                <a:cs typeface="Arial" pitchFamily="34" charset="0"/>
              </a:rPr>
              <a:t> 안내 독려 공문  </a:t>
            </a:r>
            <a:endParaRPr lang="en-US" altLang="ko-KR" sz="2000" b="1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포인트가 4개인 별 89"/>
          <p:cNvSpPr/>
          <p:nvPr/>
        </p:nvSpPr>
        <p:spPr>
          <a:xfrm>
            <a:off x="1671811" y="2325581"/>
            <a:ext cx="276630" cy="276630"/>
          </a:xfrm>
          <a:prstGeom prst="star4">
            <a:avLst>
              <a:gd name="adj" fmla="val 3839"/>
            </a:avLst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0"/>
                </a:schemeClr>
              </a:gs>
              <a:gs pos="0">
                <a:srgbClr val="FFFFFF">
                  <a:tint val="40000"/>
                  <a:satMod val="2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1403648" y="1366832"/>
            <a:ext cx="66455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국가암검진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 </a:t>
            </a:r>
            <a:r>
              <a:rPr lang="ko-KR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수검률</a:t>
            </a:r>
            <a:r>
              <a:rPr lang="ko-KR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 향상 요인 분석</a:t>
            </a:r>
            <a:endParaRPr lang="ko-KR" altLang="en-US" sz="2800" dirty="0" smtClean="0">
              <a:solidFill>
                <a:srgbClr val="FF0000"/>
              </a:solidFill>
              <a:latin typeface="HY목각파임B" pitchFamily="18" charset="-127"/>
              <a:ea typeface="HY목각파임B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869" y="4797152"/>
            <a:ext cx="3887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5400" b="1" dirty="0" smtClean="0">
                <a:latin typeface="Meiryo" pitchFamily="34" charset="-128"/>
              </a:rPr>
              <a:t>감사합니다</a:t>
            </a:r>
            <a:r>
              <a:rPr lang="en-US" altLang="ko-KR" sz="5400" b="1" dirty="0" smtClean="0">
                <a:latin typeface="Meiryo" pitchFamily="34" charset="-128"/>
              </a:rPr>
              <a:t>.</a:t>
            </a:r>
            <a:endParaRPr lang="ko-KR" altLang="en-US" sz="5400" b="1" dirty="0">
              <a:effectLst/>
              <a:latin typeface="Meiryo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490066"/>
          </a:xfrm>
        </p:spPr>
        <p:txBody>
          <a:bodyPr>
            <a:normAutofit fontScale="900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en-US" altLang="ko-KR" sz="4000" dirty="0" smtClean="0"/>
              <a:t>1.</a:t>
            </a:r>
            <a:r>
              <a:rPr lang="ko-KR" altLang="en-US" sz="4000" dirty="0" smtClean="0"/>
              <a:t> 추 진 배 경</a:t>
            </a:r>
            <a:endParaRPr lang="ko-KR" altLang="en-US" sz="4000" i="0" dirty="0">
              <a:effectLst/>
            </a:endParaRPr>
          </a:p>
        </p:txBody>
      </p:sp>
      <p:sp>
        <p:nvSpPr>
          <p:cNvPr id="174" name="타원 173"/>
          <p:cNvSpPr/>
          <p:nvPr/>
        </p:nvSpPr>
        <p:spPr>
          <a:xfrm>
            <a:off x="3552155" y="4685981"/>
            <a:ext cx="432048" cy="43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74"/>
          <p:cNvGrpSpPr/>
          <p:nvPr/>
        </p:nvGrpSpPr>
        <p:grpSpPr>
          <a:xfrm>
            <a:off x="3491383" y="4672075"/>
            <a:ext cx="456958" cy="410092"/>
            <a:chOff x="3503116" y="1614894"/>
            <a:chExt cx="456958" cy="410092"/>
          </a:xfrm>
        </p:grpSpPr>
        <p:sp>
          <p:nvSpPr>
            <p:cNvPr id="176" name="타원 175"/>
            <p:cNvSpPr/>
            <p:nvPr/>
          </p:nvSpPr>
          <p:spPr>
            <a:xfrm>
              <a:off x="3599750" y="1664662"/>
              <a:ext cx="360324" cy="36032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54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포인트가 4개인 별 176"/>
            <p:cNvSpPr/>
            <p:nvPr/>
          </p:nvSpPr>
          <p:spPr>
            <a:xfrm>
              <a:off x="3503116" y="1614894"/>
              <a:ext cx="291228" cy="291227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3521801" y="475798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 smtClean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01</a:t>
            </a:r>
          </a:p>
        </p:txBody>
      </p:sp>
      <p:sp>
        <p:nvSpPr>
          <p:cNvPr id="185" name="타원 184"/>
          <p:cNvSpPr/>
          <p:nvPr/>
        </p:nvSpPr>
        <p:spPr>
          <a:xfrm>
            <a:off x="970061" y="3864591"/>
            <a:ext cx="150470" cy="1504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타원 185"/>
          <p:cNvSpPr/>
          <p:nvPr/>
        </p:nvSpPr>
        <p:spPr>
          <a:xfrm>
            <a:off x="3686199" y="3864591"/>
            <a:ext cx="150470" cy="1504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0" name="직선 연결선 179"/>
          <p:cNvCxnSpPr/>
          <p:nvPr/>
        </p:nvCxnSpPr>
        <p:spPr>
          <a:xfrm>
            <a:off x="3762819" y="3933056"/>
            <a:ext cx="5360" cy="81102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1520" y="1052737"/>
            <a:ext cx="8562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endParaRPr lang="en-US" altLang="ko-KR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pic>
        <p:nvPicPr>
          <p:cNvPr id="23" name="그림 48"/>
          <p:cNvPicPr>
            <a:picLocks noChangeAspect="1"/>
          </p:cNvPicPr>
          <p:nvPr/>
        </p:nvPicPr>
        <p:blipFill>
          <a:blip r:embed="rId3" cstate="print">
            <a:lum contrast="-8000"/>
          </a:blip>
          <a:srcRect l="9810" t="5270" r="12810" b="5721"/>
          <a:stretch>
            <a:fillRect/>
          </a:stretch>
        </p:blipFill>
        <p:spPr bwMode="auto">
          <a:xfrm>
            <a:off x="467544" y="1772816"/>
            <a:ext cx="3744416" cy="4392488"/>
          </a:xfrm>
          <a:prstGeom prst="rect">
            <a:avLst/>
          </a:prstGeom>
          <a:noFill/>
          <a:ln w="9525">
            <a:solidFill>
              <a:schemeClr val="accent1">
                <a:alpha val="0"/>
              </a:schemeClr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pSp>
        <p:nvGrpSpPr>
          <p:cNvPr id="4" name="그룹 58"/>
          <p:cNvGrpSpPr>
            <a:grpSpLocks/>
          </p:cNvGrpSpPr>
          <p:nvPr/>
        </p:nvGrpSpPr>
        <p:grpSpPr bwMode="auto">
          <a:xfrm>
            <a:off x="4283968" y="1700808"/>
            <a:ext cx="4392488" cy="1224136"/>
            <a:chOff x="368824" y="1628800"/>
            <a:chExt cx="8345976" cy="11525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Rectangle 43"/>
            <p:cNvSpPr>
              <a:spLocks noChangeArrowheads="1"/>
            </p:cNvSpPr>
            <p:nvPr/>
          </p:nvSpPr>
          <p:spPr bwMode="auto">
            <a:xfrm>
              <a:off x="4072331" y="1733578"/>
              <a:ext cx="4572108" cy="57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altLang="ko-KR" dirty="0">
                <a:solidFill>
                  <a:srgbClr val="0070C0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 bwMode="auto">
            <a:xfrm>
              <a:off x="3000190" y="1709744"/>
              <a:ext cx="5714610" cy="1071654"/>
            </a:xfrm>
            <a:prstGeom prst="roundRect">
              <a:avLst>
                <a:gd name="adj" fmla="val 2407"/>
              </a:avLst>
            </a:prstGeom>
            <a:noFill/>
            <a:ln>
              <a:gradFill flip="none" rotWithShape="1">
                <a:gsLst>
                  <a:gs pos="0">
                    <a:srgbClr val="92D050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000">
                <a:solidFill>
                  <a:prstClr val="white"/>
                </a:solidFill>
              </a:endParaRPr>
            </a:p>
          </p:txBody>
        </p:sp>
        <p:grpSp>
          <p:nvGrpSpPr>
            <p:cNvPr id="5" name="그룹 54"/>
            <p:cNvGrpSpPr>
              <a:grpSpLocks/>
            </p:cNvGrpSpPr>
            <p:nvPr/>
          </p:nvGrpSpPr>
          <p:grpSpPr bwMode="auto">
            <a:xfrm>
              <a:off x="368824" y="1628800"/>
              <a:ext cx="2362923" cy="865251"/>
              <a:chOff x="338779" y="5193341"/>
              <a:chExt cx="2362923" cy="865251"/>
            </a:xfrm>
          </p:grpSpPr>
          <p:grpSp>
            <p:nvGrpSpPr>
              <p:cNvPr id="6" name="그룹 45"/>
              <p:cNvGrpSpPr>
                <a:grpSpLocks/>
              </p:cNvGrpSpPr>
              <p:nvPr/>
            </p:nvGrpSpPr>
            <p:grpSpPr bwMode="auto">
              <a:xfrm>
                <a:off x="338779" y="5193341"/>
                <a:ext cx="2362923" cy="865251"/>
                <a:chOff x="114657" y="3788854"/>
                <a:chExt cx="2363101" cy="865183"/>
              </a:xfrm>
            </p:grpSpPr>
            <p:pic>
              <p:nvPicPr>
                <p:cNvPr id="38" name="Picture 50" descr="그림6 copy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4657" y="3788854"/>
                  <a:ext cx="2363101" cy="865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" name="모서리가 둥근 직사각형 38"/>
                <p:cNvSpPr/>
                <p:nvPr/>
              </p:nvSpPr>
              <p:spPr bwMode="auto">
                <a:xfrm rot="486456">
                  <a:off x="1867722" y="4042850"/>
                  <a:ext cx="573144" cy="506405"/>
                </a:xfrm>
                <a:prstGeom prst="roundRect">
                  <a:avLst/>
                </a:prstGeom>
                <a:solidFill>
                  <a:srgbClr val="7030A0">
                    <a:alpha val="2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ko-KR" altLang="en-US" sz="2000"/>
                </a:p>
              </p:txBody>
            </p:sp>
          </p:grpSp>
          <p:grpSp>
            <p:nvGrpSpPr>
              <p:cNvPr id="7" name="그룹 52"/>
              <p:cNvGrpSpPr>
                <a:grpSpLocks/>
              </p:cNvGrpSpPr>
              <p:nvPr/>
            </p:nvGrpSpPr>
            <p:grpSpPr bwMode="auto">
              <a:xfrm>
                <a:off x="2117440" y="5229859"/>
                <a:ext cx="558967" cy="800493"/>
                <a:chOff x="2188852" y="4261011"/>
                <a:chExt cx="611642" cy="649953"/>
              </a:xfrm>
            </p:grpSpPr>
            <p:grpSp>
              <p:nvGrpSpPr>
                <p:cNvPr id="8" name="Group 4"/>
                <p:cNvGrpSpPr>
                  <a:grpSpLocks/>
                </p:cNvGrpSpPr>
                <p:nvPr/>
              </p:nvGrpSpPr>
              <p:grpSpPr bwMode="auto">
                <a:xfrm>
                  <a:off x="2188852" y="4289174"/>
                  <a:ext cx="264281" cy="621790"/>
                  <a:chOff x="2291" y="1336"/>
                  <a:chExt cx="499" cy="1268"/>
                </a:xfrm>
              </p:grpSpPr>
              <p:sp>
                <p:nvSpPr>
                  <p:cNvPr id="36" name="Freeform 5"/>
                  <p:cNvSpPr>
                    <a:spLocks/>
                  </p:cNvSpPr>
                  <p:nvPr/>
                </p:nvSpPr>
                <p:spPr bwMode="gray">
                  <a:xfrm>
                    <a:off x="2425" y="1336"/>
                    <a:ext cx="233" cy="263"/>
                  </a:xfrm>
                  <a:custGeom>
                    <a:avLst/>
                    <a:gdLst/>
                    <a:ahLst/>
                    <a:cxnLst>
                      <a:cxn ang="0">
                        <a:pos x="133" y="0"/>
                      </a:cxn>
                      <a:cxn ang="0">
                        <a:pos x="161" y="3"/>
                      </a:cxn>
                      <a:cxn ang="0">
                        <a:pos x="186" y="12"/>
                      </a:cxn>
                      <a:cxn ang="0">
                        <a:pos x="209" y="25"/>
                      </a:cxn>
                      <a:cxn ang="0">
                        <a:pos x="228" y="42"/>
                      </a:cxn>
                      <a:cxn ang="0">
                        <a:pos x="245" y="64"/>
                      </a:cxn>
                      <a:cxn ang="0">
                        <a:pos x="257" y="88"/>
                      </a:cxn>
                      <a:cxn ang="0">
                        <a:pos x="265" y="116"/>
                      </a:cxn>
                      <a:cxn ang="0">
                        <a:pos x="267" y="146"/>
                      </a:cxn>
                      <a:cxn ang="0">
                        <a:pos x="265" y="175"/>
                      </a:cxn>
                      <a:cxn ang="0">
                        <a:pos x="257" y="203"/>
                      </a:cxn>
                      <a:cxn ang="0">
                        <a:pos x="245" y="227"/>
                      </a:cxn>
                      <a:cxn ang="0">
                        <a:pos x="228" y="249"/>
                      </a:cxn>
                      <a:cxn ang="0">
                        <a:pos x="209" y="267"/>
                      </a:cxn>
                      <a:cxn ang="0">
                        <a:pos x="186" y="281"/>
                      </a:cxn>
                      <a:cxn ang="0">
                        <a:pos x="161" y="289"/>
                      </a:cxn>
                      <a:cxn ang="0">
                        <a:pos x="133" y="292"/>
                      </a:cxn>
                      <a:cxn ang="0">
                        <a:pos x="103" y="288"/>
                      </a:cxn>
                      <a:cxn ang="0">
                        <a:pos x="75" y="277"/>
                      </a:cxn>
                      <a:cxn ang="0">
                        <a:pos x="51" y="260"/>
                      </a:cxn>
                      <a:cxn ang="0">
                        <a:pos x="29" y="237"/>
                      </a:cxn>
                      <a:cxn ang="0">
                        <a:pos x="13" y="210"/>
                      </a:cxn>
                      <a:cxn ang="0">
                        <a:pos x="4" y="178"/>
                      </a:cxn>
                      <a:cxn ang="0">
                        <a:pos x="0" y="146"/>
                      </a:cxn>
                      <a:cxn ang="0">
                        <a:pos x="4" y="113"/>
                      </a:cxn>
                      <a:cxn ang="0">
                        <a:pos x="13" y="81"/>
                      </a:cxn>
                      <a:cxn ang="0">
                        <a:pos x="29" y="54"/>
                      </a:cxn>
                      <a:cxn ang="0">
                        <a:pos x="51" y="32"/>
                      </a:cxn>
                      <a:cxn ang="0">
                        <a:pos x="75" y="14"/>
                      </a:cxn>
                      <a:cxn ang="0">
                        <a:pos x="103" y="3"/>
                      </a:cxn>
                      <a:cxn ang="0">
                        <a:pos x="133" y="0"/>
                      </a:cxn>
                    </a:cxnLst>
                    <a:rect l="0" t="0" r="r" b="b"/>
                    <a:pathLst>
                      <a:path w="267" h="292">
                        <a:moveTo>
                          <a:pt x="133" y="0"/>
                        </a:moveTo>
                        <a:lnTo>
                          <a:pt x="161" y="3"/>
                        </a:lnTo>
                        <a:lnTo>
                          <a:pt x="186" y="12"/>
                        </a:lnTo>
                        <a:lnTo>
                          <a:pt x="209" y="25"/>
                        </a:lnTo>
                        <a:lnTo>
                          <a:pt x="228" y="42"/>
                        </a:lnTo>
                        <a:lnTo>
                          <a:pt x="245" y="64"/>
                        </a:lnTo>
                        <a:lnTo>
                          <a:pt x="257" y="88"/>
                        </a:lnTo>
                        <a:lnTo>
                          <a:pt x="265" y="116"/>
                        </a:lnTo>
                        <a:lnTo>
                          <a:pt x="267" y="146"/>
                        </a:lnTo>
                        <a:lnTo>
                          <a:pt x="265" y="175"/>
                        </a:lnTo>
                        <a:lnTo>
                          <a:pt x="257" y="203"/>
                        </a:lnTo>
                        <a:lnTo>
                          <a:pt x="245" y="227"/>
                        </a:lnTo>
                        <a:lnTo>
                          <a:pt x="228" y="249"/>
                        </a:lnTo>
                        <a:lnTo>
                          <a:pt x="209" y="267"/>
                        </a:lnTo>
                        <a:lnTo>
                          <a:pt x="186" y="281"/>
                        </a:lnTo>
                        <a:lnTo>
                          <a:pt x="161" y="289"/>
                        </a:lnTo>
                        <a:lnTo>
                          <a:pt x="133" y="292"/>
                        </a:lnTo>
                        <a:lnTo>
                          <a:pt x="103" y="288"/>
                        </a:lnTo>
                        <a:lnTo>
                          <a:pt x="75" y="277"/>
                        </a:lnTo>
                        <a:lnTo>
                          <a:pt x="51" y="260"/>
                        </a:lnTo>
                        <a:lnTo>
                          <a:pt x="29" y="237"/>
                        </a:lnTo>
                        <a:lnTo>
                          <a:pt x="13" y="210"/>
                        </a:lnTo>
                        <a:lnTo>
                          <a:pt x="4" y="178"/>
                        </a:lnTo>
                        <a:lnTo>
                          <a:pt x="0" y="146"/>
                        </a:lnTo>
                        <a:lnTo>
                          <a:pt x="4" y="113"/>
                        </a:lnTo>
                        <a:lnTo>
                          <a:pt x="13" y="81"/>
                        </a:lnTo>
                        <a:lnTo>
                          <a:pt x="29" y="54"/>
                        </a:lnTo>
                        <a:lnTo>
                          <a:pt x="51" y="32"/>
                        </a:lnTo>
                        <a:lnTo>
                          <a:pt x="75" y="14"/>
                        </a:lnTo>
                        <a:lnTo>
                          <a:pt x="103" y="3"/>
                        </a:ln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  <a:effectLst>
                    <a:outerShdw dist="91581" dir="3378596" algn="ctr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ko-KR" altLang="en-US" sz="2000">
                      <a:latin typeface="굴림" charset="-127"/>
                      <a:ea typeface="굴림" charset="-127"/>
                    </a:endParaRPr>
                  </a:p>
                </p:txBody>
              </p:sp>
              <p:sp>
                <p:nvSpPr>
                  <p:cNvPr id="37" name="Freeform 6"/>
                  <p:cNvSpPr>
                    <a:spLocks/>
                  </p:cNvSpPr>
                  <p:nvPr/>
                </p:nvSpPr>
                <p:spPr bwMode="gray">
                  <a:xfrm>
                    <a:off x="2291" y="1600"/>
                    <a:ext cx="499" cy="1004"/>
                  </a:xfrm>
                  <a:custGeom>
                    <a:avLst/>
                    <a:gdLst/>
                    <a:ahLst/>
                    <a:cxnLst>
                      <a:cxn ang="0">
                        <a:pos x="72" y="5"/>
                      </a:cxn>
                      <a:cxn ang="0">
                        <a:pos x="30" y="32"/>
                      </a:cxn>
                      <a:cxn ang="0">
                        <a:pos x="4" y="75"/>
                      </a:cxn>
                      <a:cxn ang="0">
                        <a:pos x="0" y="509"/>
                      </a:cxn>
                      <a:cxn ang="0">
                        <a:pos x="1" y="516"/>
                      </a:cxn>
                      <a:cxn ang="0">
                        <a:pos x="9" y="533"/>
                      </a:cxn>
                      <a:cxn ang="0">
                        <a:pos x="26" y="550"/>
                      </a:cxn>
                      <a:cxn ang="0">
                        <a:pos x="56" y="557"/>
                      </a:cxn>
                      <a:cxn ang="0">
                        <a:pos x="84" y="551"/>
                      </a:cxn>
                      <a:cxn ang="0">
                        <a:pos x="100" y="534"/>
                      </a:cxn>
                      <a:cxn ang="0">
                        <a:pos x="106" y="516"/>
                      </a:cxn>
                      <a:cxn ang="0">
                        <a:pos x="108" y="503"/>
                      </a:cxn>
                      <a:cxn ang="0">
                        <a:pos x="108" y="166"/>
                      </a:cxn>
                      <a:cxn ang="0">
                        <a:pos x="135" y="1066"/>
                      </a:cxn>
                      <a:cxn ang="0">
                        <a:pos x="138" y="1073"/>
                      </a:cxn>
                      <a:cxn ang="0">
                        <a:pos x="151" y="1089"/>
                      </a:cxn>
                      <a:cxn ang="0">
                        <a:pos x="174" y="1105"/>
                      </a:cxn>
                      <a:cxn ang="0">
                        <a:pos x="199" y="1111"/>
                      </a:cxn>
                      <a:cxn ang="0">
                        <a:pos x="227" y="1110"/>
                      </a:cxn>
                      <a:cxn ang="0">
                        <a:pos x="255" y="1097"/>
                      </a:cxn>
                      <a:cxn ang="0">
                        <a:pos x="272" y="1080"/>
                      </a:cxn>
                      <a:cxn ang="0">
                        <a:pos x="278" y="1068"/>
                      </a:cxn>
                      <a:cxn ang="0">
                        <a:pos x="279" y="499"/>
                      </a:cxn>
                      <a:cxn ang="0">
                        <a:pos x="302" y="503"/>
                      </a:cxn>
                      <a:cxn ang="0">
                        <a:pos x="302" y="534"/>
                      </a:cxn>
                      <a:cxn ang="0">
                        <a:pos x="304" y="590"/>
                      </a:cxn>
                      <a:cxn ang="0">
                        <a:pos x="304" y="664"/>
                      </a:cxn>
                      <a:cxn ang="0">
                        <a:pos x="304" y="750"/>
                      </a:cxn>
                      <a:cxn ang="0">
                        <a:pos x="304" y="838"/>
                      </a:cxn>
                      <a:cxn ang="0">
                        <a:pos x="305" y="926"/>
                      </a:cxn>
                      <a:cxn ang="0">
                        <a:pos x="305" y="1004"/>
                      </a:cxn>
                      <a:cxn ang="0">
                        <a:pos x="305" y="1066"/>
                      </a:cxn>
                      <a:cxn ang="0">
                        <a:pos x="306" y="1073"/>
                      </a:cxn>
                      <a:cxn ang="0">
                        <a:pos x="315" y="1088"/>
                      </a:cxn>
                      <a:cxn ang="0">
                        <a:pos x="335" y="1103"/>
                      </a:cxn>
                      <a:cxn ang="0">
                        <a:pos x="372" y="1111"/>
                      </a:cxn>
                      <a:cxn ang="0">
                        <a:pos x="408" y="1103"/>
                      </a:cxn>
                      <a:cxn ang="0">
                        <a:pos x="429" y="1089"/>
                      </a:cxn>
                      <a:cxn ang="0">
                        <a:pos x="437" y="1073"/>
                      </a:cxn>
                      <a:cxn ang="0">
                        <a:pos x="438" y="1067"/>
                      </a:cxn>
                      <a:cxn ang="0">
                        <a:pos x="466" y="166"/>
                      </a:cxn>
                      <a:cxn ang="0">
                        <a:pos x="468" y="503"/>
                      </a:cxn>
                      <a:cxn ang="0">
                        <a:pos x="472" y="517"/>
                      </a:cxn>
                      <a:cxn ang="0">
                        <a:pos x="483" y="537"/>
                      </a:cxn>
                      <a:cxn ang="0">
                        <a:pos x="505" y="551"/>
                      </a:cxn>
                      <a:cxn ang="0">
                        <a:pos x="536" y="551"/>
                      </a:cxn>
                      <a:cxn ang="0">
                        <a:pos x="557" y="537"/>
                      </a:cxn>
                      <a:cxn ang="0">
                        <a:pos x="570" y="517"/>
                      </a:cxn>
                      <a:cxn ang="0">
                        <a:pos x="573" y="508"/>
                      </a:cxn>
                      <a:cxn ang="0">
                        <a:pos x="572" y="68"/>
                      </a:cxn>
                      <a:cxn ang="0">
                        <a:pos x="546" y="28"/>
                      </a:cxn>
                      <a:cxn ang="0">
                        <a:pos x="506" y="4"/>
                      </a:cxn>
                      <a:cxn ang="0">
                        <a:pos x="94" y="0"/>
                      </a:cxn>
                    </a:cxnLst>
                    <a:rect l="0" t="0" r="r" b="b"/>
                    <a:pathLst>
                      <a:path w="573" h="1111">
                        <a:moveTo>
                          <a:pt x="94" y="0"/>
                        </a:moveTo>
                        <a:lnTo>
                          <a:pt x="72" y="5"/>
                        </a:lnTo>
                        <a:lnTo>
                          <a:pt x="50" y="16"/>
                        </a:lnTo>
                        <a:lnTo>
                          <a:pt x="30" y="32"/>
                        </a:lnTo>
                        <a:lnTo>
                          <a:pt x="15" y="53"/>
                        </a:lnTo>
                        <a:lnTo>
                          <a:pt x="4" y="75"/>
                        </a:lnTo>
                        <a:lnTo>
                          <a:pt x="0" y="99"/>
                        </a:lnTo>
                        <a:lnTo>
                          <a:pt x="0" y="509"/>
                        </a:lnTo>
                        <a:lnTo>
                          <a:pt x="0" y="511"/>
                        </a:lnTo>
                        <a:lnTo>
                          <a:pt x="1" y="516"/>
                        </a:lnTo>
                        <a:lnTo>
                          <a:pt x="4" y="525"/>
                        </a:lnTo>
                        <a:lnTo>
                          <a:pt x="9" y="533"/>
                        </a:lnTo>
                        <a:lnTo>
                          <a:pt x="16" y="543"/>
                        </a:lnTo>
                        <a:lnTo>
                          <a:pt x="26" y="550"/>
                        </a:lnTo>
                        <a:lnTo>
                          <a:pt x="39" y="556"/>
                        </a:lnTo>
                        <a:lnTo>
                          <a:pt x="56" y="557"/>
                        </a:lnTo>
                        <a:lnTo>
                          <a:pt x="72" y="556"/>
                        </a:lnTo>
                        <a:lnTo>
                          <a:pt x="84" y="551"/>
                        </a:lnTo>
                        <a:lnTo>
                          <a:pt x="92" y="543"/>
                        </a:lnTo>
                        <a:lnTo>
                          <a:pt x="100" y="534"/>
                        </a:lnTo>
                        <a:lnTo>
                          <a:pt x="103" y="525"/>
                        </a:lnTo>
                        <a:lnTo>
                          <a:pt x="106" y="516"/>
                        </a:lnTo>
                        <a:lnTo>
                          <a:pt x="107" y="508"/>
                        </a:lnTo>
                        <a:lnTo>
                          <a:pt x="108" y="503"/>
                        </a:lnTo>
                        <a:lnTo>
                          <a:pt x="108" y="500"/>
                        </a:lnTo>
                        <a:lnTo>
                          <a:pt x="108" y="166"/>
                        </a:lnTo>
                        <a:lnTo>
                          <a:pt x="134" y="167"/>
                        </a:lnTo>
                        <a:lnTo>
                          <a:pt x="135" y="1066"/>
                        </a:lnTo>
                        <a:lnTo>
                          <a:pt x="136" y="1068"/>
                        </a:lnTo>
                        <a:lnTo>
                          <a:pt x="138" y="1073"/>
                        </a:lnTo>
                        <a:lnTo>
                          <a:pt x="143" y="1080"/>
                        </a:lnTo>
                        <a:lnTo>
                          <a:pt x="151" y="1089"/>
                        </a:lnTo>
                        <a:lnTo>
                          <a:pt x="162" y="1097"/>
                        </a:lnTo>
                        <a:lnTo>
                          <a:pt x="174" y="1105"/>
                        </a:lnTo>
                        <a:lnTo>
                          <a:pt x="189" y="1110"/>
                        </a:lnTo>
                        <a:lnTo>
                          <a:pt x="199" y="1111"/>
                        </a:lnTo>
                        <a:lnTo>
                          <a:pt x="217" y="1111"/>
                        </a:lnTo>
                        <a:lnTo>
                          <a:pt x="227" y="1110"/>
                        </a:lnTo>
                        <a:lnTo>
                          <a:pt x="243" y="1105"/>
                        </a:lnTo>
                        <a:lnTo>
                          <a:pt x="255" y="1097"/>
                        </a:lnTo>
                        <a:lnTo>
                          <a:pt x="265" y="1089"/>
                        </a:lnTo>
                        <a:lnTo>
                          <a:pt x="272" y="1080"/>
                        </a:lnTo>
                        <a:lnTo>
                          <a:pt x="276" y="1073"/>
                        </a:lnTo>
                        <a:lnTo>
                          <a:pt x="278" y="1068"/>
                        </a:lnTo>
                        <a:lnTo>
                          <a:pt x="279" y="1066"/>
                        </a:lnTo>
                        <a:lnTo>
                          <a:pt x="279" y="499"/>
                        </a:lnTo>
                        <a:lnTo>
                          <a:pt x="302" y="499"/>
                        </a:lnTo>
                        <a:lnTo>
                          <a:pt x="302" y="503"/>
                        </a:lnTo>
                        <a:lnTo>
                          <a:pt x="302" y="515"/>
                        </a:lnTo>
                        <a:lnTo>
                          <a:pt x="302" y="534"/>
                        </a:lnTo>
                        <a:lnTo>
                          <a:pt x="302" y="560"/>
                        </a:lnTo>
                        <a:lnTo>
                          <a:pt x="304" y="590"/>
                        </a:lnTo>
                        <a:lnTo>
                          <a:pt x="304" y="626"/>
                        </a:lnTo>
                        <a:lnTo>
                          <a:pt x="304" y="664"/>
                        </a:lnTo>
                        <a:lnTo>
                          <a:pt x="304" y="706"/>
                        </a:lnTo>
                        <a:lnTo>
                          <a:pt x="304" y="750"/>
                        </a:lnTo>
                        <a:lnTo>
                          <a:pt x="304" y="793"/>
                        </a:lnTo>
                        <a:lnTo>
                          <a:pt x="304" y="838"/>
                        </a:lnTo>
                        <a:lnTo>
                          <a:pt x="305" y="882"/>
                        </a:lnTo>
                        <a:lnTo>
                          <a:pt x="305" y="926"/>
                        </a:lnTo>
                        <a:lnTo>
                          <a:pt x="305" y="966"/>
                        </a:lnTo>
                        <a:lnTo>
                          <a:pt x="305" y="1004"/>
                        </a:lnTo>
                        <a:lnTo>
                          <a:pt x="305" y="1037"/>
                        </a:lnTo>
                        <a:lnTo>
                          <a:pt x="305" y="1066"/>
                        </a:lnTo>
                        <a:lnTo>
                          <a:pt x="305" y="1067"/>
                        </a:lnTo>
                        <a:lnTo>
                          <a:pt x="306" y="1073"/>
                        </a:lnTo>
                        <a:lnTo>
                          <a:pt x="310" y="1079"/>
                        </a:lnTo>
                        <a:lnTo>
                          <a:pt x="315" y="1088"/>
                        </a:lnTo>
                        <a:lnTo>
                          <a:pt x="323" y="1096"/>
                        </a:lnTo>
                        <a:lnTo>
                          <a:pt x="335" y="1103"/>
                        </a:lnTo>
                        <a:lnTo>
                          <a:pt x="351" y="1108"/>
                        </a:lnTo>
                        <a:lnTo>
                          <a:pt x="372" y="1111"/>
                        </a:lnTo>
                        <a:lnTo>
                          <a:pt x="392" y="1108"/>
                        </a:lnTo>
                        <a:lnTo>
                          <a:pt x="408" y="1103"/>
                        </a:lnTo>
                        <a:lnTo>
                          <a:pt x="420" y="1096"/>
                        </a:lnTo>
                        <a:lnTo>
                          <a:pt x="429" y="1089"/>
                        </a:lnTo>
                        <a:lnTo>
                          <a:pt x="434" y="1080"/>
                        </a:lnTo>
                        <a:lnTo>
                          <a:pt x="437" y="1073"/>
                        </a:lnTo>
                        <a:lnTo>
                          <a:pt x="438" y="1068"/>
                        </a:lnTo>
                        <a:lnTo>
                          <a:pt x="438" y="1067"/>
                        </a:lnTo>
                        <a:lnTo>
                          <a:pt x="440" y="166"/>
                        </a:lnTo>
                        <a:lnTo>
                          <a:pt x="466" y="166"/>
                        </a:lnTo>
                        <a:lnTo>
                          <a:pt x="466" y="500"/>
                        </a:lnTo>
                        <a:lnTo>
                          <a:pt x="468" y="503"/>
                        </a:lnTo>
                        <a:lnTo>
                          <a:pt x="469" y="509"/>
                        </a:lnTo>
                        <a:lnTo>
                          <a:pt x="472" y="517"/>
                        </a:lnTo>
                        <a:lnTo>
                          <a:pt x="477" y="527"/>
                        </a:lnTo>
                        <a:lnTo>
                          <a:pt x="483" y="537"/>
                        </a:lnTo>
                        <a:lnTo>
                          <a:pt x="493" y="545"/>
                        </a:lnTo>
                        <a:lnTo>
                          <a:pt x="505" y="551"/>
                        </a:lnTo>
                        <a:lnTo>
                          <a:pt x="520" y="554"/>
                        </a:lnTo>
                        <a:lnTo>
                          <a:pt x="536" y="551"/>
                        </a:lnTo>
                        <a:lnTo>
                          <a:pt x="548" y="545"/>
                        </a:lnTo>
                        <a:lnTo>
                          <a:pt x="557" y="537"/>
                        </a:lnTo>
                        <a:lnTo>
                          <a:pt x="563" y="527"/>
                        </a:lnTo>
                        <a:lnTo>
                          <a:pt x="570" y="517"/>
                        </a:lnTo>
                        <a:lnTo>
                          <a:pt x="573" y="510"/>
                        </a:lnTo>
                        <a:lnTo>
                          <a:pt x="573" y="508"/>
                        </a:lnTo>
                        <a:lnTo>
                          <a:pt x="573" y="79"/>
                        </a:lnTo>
                        <a:lnTo>
                          <a:pt x="572" y="68"/>
                        </a:lnTo>
                        <a:lnTo>
                          <a:pt x="561" y="47"/>
                        </a:lnTo>
                        <a:lnTo>
                          <a:pt x="546" y="28"/>
                        </a:lnTo>
                        <a:lnTo>
                          <a:pt x="528" y="14"/>
                        </a:lnTo>
                        <a:lnTo>
                          <a:pt x="506" y="4"/>
                        </a:lnTo>
                        <a:lnTo>
                          <a:pt x="485" y="0"/>
                        </a:lnTo>
                        <a:lnTo>
                          <a:pt x="94" y="0"/>
                        </a:lnTo>
                        <a:lnTo>
                          <a:pt x="94" y="0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  <a:effectLst>
                    <a:outerShdw dist="91581" dir="3378596" algn="ctr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ko-KR" altLang="en-US" sz="2000">
                      <a:latin typeface="굴림" charset="-127"/>
                      <a:ea typeface="굴림" charset="-127"/>
                    </a:endParaRPr>
                  </a:p>
                </p:txBody>
              </p:sp>
            </p:grpSp>
            <p:grpSp>
              <p:nvGrpSpPr>
                <p:cNvPr id="9" name="그룹 51"/>
                <p:cNvGrpSpPr>
                  <a:grpSpLocks/>
                </p:cNvGrpSpPr>
                <p:nvPr/>
              </p:nvGrpSpPr>
              <p:grpSpPr bwMode="auto">
                <a:xfrm>
                  <a:off x="2488269" y="4261011"/>
                  <a:ext cx="312225" cy="649929"/>
                  <a:chOff x="2556543" y="4261011"/>
                  <a:chExt cx="312225" cy="649929"/>
                </a:xfrm>
              </p:grpSpPr>
              <p:sp>
                <p:nvSpPr>
                  <p:cNvPr id="34" name="Freeform 13"/>
                  <p:cNvSpPr>
                    <a:spLocks/>
                  </p:cNvSpPr>
                  <p:nvPr/>
                </p:nvSpPr>
                <p:spPr bwMode="gray">
                  <a:xfrm>
                    <a:off x="2614623" y="4261011"/>
                    <a:ext cx="123337" cy="157263"/>
                  </a:xfrm>
                  <a:custGeom>
                    <a:avLst/>
                    <a:gdLst/>
                    <a:ahLst/>
                    <a:cxnLst>
                      <a:cxn ang="0">
                        <a:pos x="133" y="0"/>
                      </a:cxn>
                      <a:cxn ang="0">
                        <a:pos x="161" y="3"/>
                      </a:cxn>
                      <a:cxn ang="0">
                        <a:pos x="186" y="12"/>
                      </a:cxn>
                      <a:cxn ang="0">
                        <a:pos x="209" y="25"/>
                      </a:cxn>
                      <a:cxn ang="0">
                        <a:pos x="228" y="42"/>
                      </a:cxn>
                      <a:cxn ang="0">
                        <a:pos x="245" y="64"/>
                      </a:cxn>
                      <a:cxn ang="0">
                        <a:pos x="257" y="88"/>
                      </a:cxn>
                      <a:cxn ang="0">
                        <a:pos x="265" y="116"/>
                      </a:cxn>
                      <a:cxn ang="0">
                        <a:pos x="267" y="146"/>
                      </a:cxn>
                      <a:cxn ang="0">
                        <a:pos x="265" y="175"/>
                      </a:cxn>
                      <a:cxn ang="0">
                        <a:pos x="257" y="203"/>
                      </a:cxn>
                      <a:cxn ang="0">
                        <a:pos x="245" y="227"/>
                      </a:cxn>
                      <a:cxn ang="0">
                        <a:pos x="228" y="249"/>
                      </a:cxn>
                      <a:cxn ang="0">
                        <a:pos x="209" y="267"/>
                      </a:cxn>
                      <a:cxn ang="0">
                        <a:pos x="186" y="281"/>
                      </a:cxn>
                      <a:cxn ang="0">
                        <a:pos x="161" y="289"/>
                      </a:cxn>
                      <a:cxn ang="0">
                        <a:pos x="133" y="292"/>
                      </a:cxn>
                      <a:cxn ang="0">
                        <a:pos x="103" y="288"/>
                      </a:cxn>
                      <a:cxn ang="0">
                        <a:pos x="75" y="277"/>
                      </a:cxn>
                      <a:cxn ang="0">
                        <a:pos x="51" y="260"/>
                      </a:cxn>
                      <a:cxn ang="0">
                        <a:pos x="29" y="237"/>
                      </a:cxn>
                      <a:cxn ang="0">
                        <a:pos x="13" y="210"/>
                      </a:cxn>
                      <a:cxn ang="0">
                        <a:pos x="4" y="178"/>
                      </a:cxn>
                      <a:cxn ang="0">
                        <a:pos x="0" y="146"/>
                      </a:cxn>
                      <a:cxn ang="0">
                        <a:pos x="4" y="113"/>
                      </a:cxn>
                      <a:cxn ang="0">
                        <a:pos x="13" y="81"/>
                      </a:cxn>
                      <a:cxn ang="0">
                        <a:pos x="29" y="54"/>
                      </a:cxn>
                      <a:cxn ang="0">
                        <a:pos x="51" y="32"/>
                      </a:cxn>
                      <a:cxn ang="0">
                        <a:pos x="75" y="14"/>
                      </a:cxn>
                      <a:cxn ang="0">
                        <a:pos x="103" y="3"/>
                      </a:cxn>
                      <a:cxn ang="0">
                        <a:pos x="133" y="0"/>
                      </a:cxn>
                    </a:cxnLst>
                    <a:rect l="0" t="0" r="r" b="b"/>
                    <a:pathLst>
                      <a:path w="267" h="292">
                        <a:moveTo>
                          <a:pt x="133" y="0"/>
                        </a:moveTo>
                        <a:lnTo>
                          <a:pt x="161" y="3"/>
                        </a:lnTo>
                        <a:lnTo>
                          <a:pt x="186" y="12"/>
                        </a:lnTo>
                        <a:lnTo>
                          <a:pt x="209" y="25"/>
                        </a:lnTo>
                        <a:lnTo>
                          <a:pt x="228" y="42"/>
                        </a:lnTo>
                        <a:lnTo>
                          <a:pt x="245" y="64"/>
                        </a:lnTo>
                        <a:lnTo>
                          <a:pt x="257" y="88"/>
                        </a:lnTo>
                        <a:lnTo>
                          <a:pt x="265" y="116"/>
                        </a:lnTo>
                        <a:lnTo>
                          <a:pt x="267" y="146"/>
                        </a:lnTo>
                        <a:lnTo>
                          <a:pt x="265" y="175"/>
                        </a:lnTo>
                        <a:lnTo>
                          <a:pt x="257" y="203"/>
                        </a:lnTo>
                        <a:lnTo>
                          <a:pt x="245" y="227"/>
                        </a:lnTo>
                        <a:lnTo>
                          <a:pt x="228" y="249"/>
                        </a:lnTo>
                        <a:lnTo>
                          <a:pt x="209" y="267"/>
                        </a:lnTo>
                        <a:lnTo>
                          <a:pt x="186" y="281"/>
                        </a:lnTo>
                        <a:lnTo>
                          <a:pt x="161" y="289"/>
                        </a:lnTo>
                        <a:lnTo>
                          <a:pt x="133" y="292"/>
                        </a:lnTo>
                        <a:lnTo>
                          <a:pt x="103" y="288"/>
                        </a:lnTo>
                        <a:lnTo>
                          <a:pt x="75" y="277"/>
                        </a:lnTo>
                        <a:lnTo>
                          <a:pt x="51" y="260"/>
                        </a:lnTo>
                        <a:lnTo>
                          <a:pt x="29" y="237"/>
                        </a:lnTo>
                        <a:lnTo>
                          <a:pt x="13" y="210"/>
                        </a:lnTo>
                        <a:lnTo>
                          <a:pt x="4" y="178"/>
                        </a:lnTo>
                        <a:lnTo>
                          <a:pt x="0" y="146"/>
                        </a:lnTo>
                        <a:lnTo>
                          <a:pt x="4" y="113"/>
                        </a:lnTo>
                        <a:lnTo>
                          <a:pt x="13" y="81"/>
                        </a:lnTo>
                        <a:lnTo>
                          <a:pt x="29" y="54"/>
                        </a:lnTo>
                        <a:lnTo>
                          <a:pt x="51" y="32"/>
                        </a:lnTo>
                        <a:lnTo>
                          <a:pt x="75" y="14"/>
                        </a:lnTo>
                        <a:lnTo>
                          <a:pt x="103" y="3"/>
                        </a:ln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  <a:effectLst>
                    <a:outerShdw dist="91581" dir="3378596" algn="ctr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ko-KR" altLang="en-US" sz="2000">
                      <a:latin typeface="굴림" charset="-127"/>
                      <a:ea typeface="굴림" charset="-127"/>
                    </a:endParaRPr>
                  </a:p>
                </p:txBody>
              </p:sp>
              <p:sp>
                <p:nvSpPr>
                  <p:cNvPr id="35" name="Freeform 14"/>
                  <p:cNvSpPr>
                    <a:spLocks/>
                  </p:cNvSpPr>
                  <p:nvPr/>
                </p:nvSpPr>
                <p:spPr bwMode="gray">
                  <a:xfrm flipH="1">
                    <a:off x="2556543" y="4418528"/>
                    <a:ext cx="312225" cy="492412"/>
                  </a:xfrm>
                  <a:custGeom>
                    <a:avLst/>
                    <a:gdLst/>
                    <a:ahLst/>
                    <a:cxnLst>
                      <a:cxn ang="0">
                        <a:pos x="72" y="5"/>
                      </a:cxn>
                      <a:cxn ang="0">
                        <a:pos x="30" y="32"/>
                      </a:cxn>
                      <a:cxn ang="0">
                        <a:pos x="4" y="75"/>
                      </a:cxn>
                      <a:cxn ang="0">
                        <a:pos x="0" y="509"/>
                      </a:cxn>
                      <a:cxn ang="0">
                        <a:pos x="1" y="516"/>
                      </a:cxn>
                      <a:cxn ang="0">
                        <a:pos x="9" y="533"/>
                      </a:cxn>
                      <a:cxn ang="0">
                        <a:pos x="26" y="550"/>
                      </a:cxn>
                      <a:cxn ang="0">
                        <a:pos x="56" y="557"/>
                      </a:cxn>
                      <a:cxn ang="0">
                        <a:pos x="84" y="551"/>
                      </a:cxn>
                      <a:cxn ang="0">
                        <a:pos x="100" y="534"/>
                      </a:cxn>
                      <a:cxn ang="0">
                        <a:pos x="106" y="516"/>
                      </a:cxn>
                      <a:cxn ang="0">
                        <a:pos x="108" y="503"/>
                      </a:cxn>
                      <a:cxn ang="0">
                        <a:pos x="108" y="166"/>
                      </a:cxn>
                      <a:cxn ang="0">
                        <a:pos x="135" y="1066"/>
                      </a:cxn>
                      <a:cxn ang="0">
                        <a:pos x="138" y="1073"/>
                      </a:cxn>
                      <a:cxn ang="0">
                        <a:pos x="151" y="1089"/>
                      </a:cxn>
                      <a:cxn ang="0">
                        <a:pos x="174" y="1105"/>
                      </a:cxn>
                      <a:cxn ang="0">
                        <a:pos x="199" y="1111"/>
                      </a:cxn>
                      <a:cxn ang="0">
                        <a:pos x="227" y="1110"/>
                      </a:cxn>
                      <a:cxn ang="0">
                        <a:pos x="255" y="1097"/>
                      </a:cxn>
                      <a:cxn ang="0">
                        <a:pos x="272" y="1080"/>
                      </a:cxn>
                      <a:cxn ang="0">
                        <a:pos x="278" y="1068"/>
                      </a:cxn>
                      <a:cxn ang="0">
                        <a:pos x="279" y="499"/>
                      </a:cxn>
                      <a:cxn ang="0">
                        <a:pos x="302" y="503"/>
                      </a:cxn>
                      <a:cxn ang="0">
                        <a:pos x="302" y="534"/>
                      </a:cxn>
                      <a:cxn ang="0">
                        <a:pos x="304" y="590"/>
                      </a:cxn>
                      <a:cxn ang="0">
                        <a:pos x="304" y="664"/>
                      </a:cxn>
                      <a:cxn ang="0">
                        <a:pos x="304" y="750"/>
                      </a:cxn>
                      <a:cxn ang="0">
                        <a:pos x="304" y="838"/>
                      </a:cxn>
                      <a:cxn ang="0">
                        <a:pos x="305" y="926"/>
                      </a:cxn>
                      <a:cxn ang="0">
                        <a:pos x="305" y="1004"/>
                      </a:cxn>
                      <a:cxn ang="0">
                        <a:pos x="305" y="1066"/>
                      </a:cxn>
                      <a:cxn ang="0">
                        <a:pos x="306" y="1073"/>
                      </a:cxn>
                      <a:cxn ang="0">
                        <a:pos x="315" y="1088"/>
                      </a:cxn>
                      <a:cxn ang="0">
                        <a:pos x="335" y="1103"/>
                      </a:cxn>
                      <a:cxn ang="0">
                        <a:pos x="372" y="1111"/>
                      </a:cxn>
                      <a:cxn ang="0">
                        <a:pos x="408" y="1103"/>
                      </a:cxn>
                      <a:cxn ang="0">
                        <a:pos x="429" y="1089"/>
                      </a:cxn>
                      <a:cxn ang="0">
                        <a:pos x="437" y="1073"/>
                      </a:cxn>
                      <a:cxn ang="0">
                        <a:pos x="438" y="1067"/>
                      </a:cxn>
                      <a:cxn ang="0">
                        <a:pos x="466" y="166"/>
                      </a:cxn>
                      <a:cxn ang="0">
                        <a:pos x="468" y="503"/>
                      </a:cxn>
                      <a:cxn ang="0">
                        <a:pos x="472" y="517"/>
                      </a:cxn>
                      <a:cxn ang="0">
                        <a:pos x="483" y="537"/>
                      </a:cxn>
                      <a:cxn ang="0">
                        <a:pos x="505" y="551"/>
                      </a:cxn>
                      <a:cxn ang="0">
                        <a:pos x="536" y="551"/>
                      </a:cxn>
                      <a:cxn ang="0">
                        <a:pos x="557" y="537"/>
                      </a:cxn>
                      <a:cxn ang="0">
                        <a:pos x="570" y="517"/>
                      </a:cxn>
                      <a:cxn ang="0">
                        <a:pos x="573" y="508"/>
                      </a:cxn>
                      <a:cxn ang="0">
                        <a:pos x="572" y="68"/>
                      </a:cxn>
                      <a:cxn ang="0">
                        <a:pos x="546" y="28"/>
                      </a:cxn>
                      <a:cxn ang="0">
                        <a:pos x="506" y="4"/>
                      </a:cxn>
                      <a:cxn ang="0">
                        <a:pos x="94" y="0"/>
                      </a:cxn>
                    </a:cxnLst>
                    <a:rect l="0" t="0" r="r" b="b"/>
                    <a:pathLst>
                      <a:path w="573" h="1111">
                        <a:moveTo>
                          <a:pt x="94" y="0"/>
                        </a:moveTo>
                        <a:lnTo>
                          <a:pt x="72" y="5"/>
                        </a:lnTo>
                        <a:lnTo>
                          <a:pt x="50" y="16"/>
                        </a:lnTo>
                        <a:lnTo>
                          <a:pt x="30" y="32"/>
                        </a:lnTo>
                        <a:lnTo>
                          <a:pt x="15" y="53"/>
                        </a:lnTo>
                        <a:lnTo>
                          <a:pt x="4" y="75"/>
                        </a:lnTo>
                        <a:lnTo>
                          <a:pt x="0" y="99"/>
                        </a:lnTo>
                        <a:lnTo>
                          <a:pt x="0" y="509"/>
                        </a:lnTo>
                        <a:lnTo>
                          <a:pt x="0" y="511"/>
                        </a:lnTo>
                        <a:lnTo>
                          <a:pt x="1" y="516"/>
                        </a:lnTo>
                        <a:lnTo>
                          <a:pt x="4" y="525"/>
                        </a:lnTo>
                        <a:lnTo>
                          <a:pt x="9" y="533"/>
                        </a:lnTo>
                        <a:lnTo>
                          <a:pt x="16" y="543"/>
                        </a:lnTo>
                        <a:lnTo>
                          <a:pt x="26" y="550"/>
                        </a:lnTo>
                        <a:lnTo>
                          <a:pt x="39" y="556"/>
                        </a:lnTo>
                        <a:lnTo>
                          <a:pt x="56" y="557"/>
                        </a:lnTo>
                        <a:lnTo>
                          <a:pt x="72" y="556"/>
                        </a:lnTo>
                        <a:lnTo>
                          <a:pt x="84" y="551"/>
                        </a:lnTo>
                        <a:lnTo>
                          <a:pt x="92" y="543"/>
                        </a:lnTo>
                        <a:lnTo>
                          <a:pt x="100" y="534"/>
                        </a:lnTo>
                        <a:lnTo>
                          <a:pt x="103" y="525"/>
                        </a:lnTo>
                        <a:lnTo>
                          <a:pt x="106" y="516"/>
                        </a:lnTo>
                        <a:lnTo>
                          <a:pt x="107" y="508"/>
                        </a:lnTo>
                        <a:lnTo>
                          <a:pt x="108" y="503"/>
                        </a:lnTo>
                        <a:lnTo>
                          <a:pt x="108" y="500"/>
                        </a:lnTo>
                        <a:lnTo>
                          <a:pt x="108" y="166"/>
                        </a:lnTo>
                        <a:lnTo>
                          <a:pt x="134" y="167"/>
                        </a:lnTo>
                        <a:lnTo>
                          <a:pt x="135" y="1066"/>
                        </a:lnTo>
                        <a:lnTo>
                          <a:pt x="136" y="1068"/>
                        </a:lnTo>
                        <a:lnTo>
                          <a:pt x="138" y="1073"/>
                        </a:lnTo>
                        <a:lnTo>
                          <a:pt x="143" y="1080"/>
                        </a:lnTo>
                        <a:lnTo>
                          <a:pt x="151" y="1089"/>
                        </a:lnTo>
                        <a:lnTo>
                          <a:pt x="162" y="1097"/>
                        </a:lnTo>
                        <a:lnTo>
                          <a:pt x="174" y="1105"/>
                        </a:lnTo>
                        <a:lnTo>
                          <a:pt x="189" y="1110"/>
                        </a:lnTo>
                        <a:lnTo>
                          <a:pt x="199" y="1111"/>
                        </a:lnTo>
                        <a:lnTo>
                          <a:pt x="217" y="1111"/>
                        </a:lnTo>
                        <a:lnTo>
                          <a:pt x="227" y="1110"/>
                        </a:lnTo>
                        <a:lnTo>
                          <a:pt x="243" y="1105"/>
                        </a:lnTo>
                        <a:lnTo>
                          <a:pt x="255" y="1097"/>
                        </a:lnTo>
                        <a:lnTo>
                          <a:pt x="265" y="1089"/>
                        </a:lnTo>
                        <a:lnTo>
                          <a:pt x="272" y="1080"/>
                        </a:lnTo>
                        <a:lnTo>
                          <a:pt x="276" y="1073"/>
                        </a:lnTo>
                        <a:lnTo>
                          <a:pt x="278" y="1068"/>
                        </a:lnTo>
                        <a:lnTo>
                          <a:pt x="279" y="1066"/>
                        </a:lnTo>
                        <a:lnTo>
                          <a:pt x="279" y="499"/>
                        </a:lnTo>
                        <a:lnTo>
                          <a:pt x="302" y="499"/>
                        </a:lnTo>
                        <a:lnTo>
                          <a:pt x="302" y="503"/>
                        </a:lnTo>
                        <a:lnTo>
                          <a:pt x="302" y="515"/>
                        </a:lnTo>
                        <a:lnTo>
                          <a:pt x="302" y="534"/>
                        </a:lnTo>
                        <a:lnTo>
                          <a:pt x="302" y="560"/>
                        </a:lnTo>
                        <a:lnTo>
                          <a:pt x="304" y="590"/>
                        </a:lnTo>
                        <a:lnTo>
                          <a:pt x="304" y="626"/>
                        </a:lnTo>
                        <a:lnTo>
                          <a:pt x="304" y="664"/>
                        </a:lnTo>
                        <a:lnTo>
                          <a:pt x="304" y="706"/>
                        </a:lnTo>
                        <a:lnTo>
                          <a:pt x="304" y="750"/>
                        </a:lnTo>
                        <a:lnTo>
                          <a:pt x="304" y="793"/>
                        </a:lnTo>
                        <a:lnTo>
                          <a:pt x="304" y="838"/>
                        </a:lnTo>
                        <a:lnTo>
                          <a:pt x="305" y="882"/>
                        </a:lnTo>
                        <a:lnTo>
                          <a:pt x="305" y="926"/>
                        </a:lnTo>
                        <a:lnTo>
                          <a:pt x="305" y="966"/>
                        </a:lnTo>
                        <a:lnTo>
                          <a:pt x="305" y="1004"/>
                        </a:lnTo>
                        <a:lnTo>
                          <a:pt x="305" y="1037"/>
                        </a:lnTo>
                        <a:lnTo>
                          <a:pt x="305" y="1066"/>
                        </a:lnTo>
                        <a:lnTo>
                          <a:pt x="305" y="1067"/>
                        </a:lnTo>
                        <a:lnTo>
                          <a:pt x="306" y="1073"/>
                        </a:lnTo>
                        <a:lnTo>
                          <a:pt x="310" y="1079"/>
                        </a:lnTo>
                        <a:lnTo>
                          <a:pt x="315" y="1088"/>
                        </a:lnTo>
                        <a:lnTo>
                          <a:pt x="323" y="1096"/>
                        </a:lnTo>
                        <a:lnTo>
                          <a:pt x="335" y="1103"/>
                        </a:lnTo>
                        <a:lnTo>
                          <a:pt x="351" y="1108"/>
                        </a:lnTo>
                        <a:lnTo>
                          <a:pt x="372" y="1111"/>
                        </a:lnTo>
                        <a:lnTo>
                          <a:pt x="392" y="1108"/>
                        </a:lnTo>
                        <a:lnTo>
                          <a:pt x="408" y="1103"/>
                        </a:lnTo>
                        <a:lnTo>
                          <a:pt x="420" y="1096"/>
                        </a:lnTo>
                        <a:lnTo>
                          <a:pt x="429" y="1089"/>
                        </a:lnTo>
                        <a:lnTo>
                          <a:pt x="434" y="1080"/>
                        </a:lnTo>
                        <a:lnTo>
                          <a:pt x="437" y="1073"/>
                        </a:lnTo>
                        <a:lnTo>
                          <a:pt x="438" y="1068"/>
                        </a:lnTo>
                        <a:lnTo>
                          <a:pt x="438" y="1067"/>
                        </a:lnTo>
                        <a:lnTo>
                          <a:pt x="440" y="166"/>
                        </a:lnTo>
                        <a:lnTo>
                          <a:pt x="466" y="166"/>
                        </a:lnTo>
                        <a:lnTo>
                          <a:pt x="466" y="500"/>
                        </a:lnTo>
                        <a:lnTo>
                          <a:pt x="468" y="503"/>
                        </a:lnTo>
                        <a:lnTo>
                          <a:pt x="469" y="509"/>
                        </a:lnTo>
                        <a:lnTo>
                          <a:pt x="472" y="517"/>
                        </a:lnTo>
                        <a:lnTo>
                          <a:pt x="477" y="527"/>
                        </a:lnTo>
                        <a:lnTo>
                          <a:pt x="483" y="537"/>
                        </a:lnTo>
                        <a:lnTo>
                          <a:pt x="493" y="545"/>
                        </a:lnTo>
                        <a:lnTo>
                          <a:pt x="505" y="551"/>
                        </a:lnTo>
                        <a:lnTo>
                          <a:pt x="520" y="554"/>
                        </a:lnTo>
                        <a:lnTo>
                          <a:pt x="536" y="551"/>
                        </a:lnTo>
                        <a:lnTo>
                          <a:pt x="548" y="545"/>
                        </a:lnTo>
                        <a:lnTo>
                          <a:pt x="557" y="537"/>
                        </a:lnTo>
                        <a:lnTo>
                          <a:pt x="563" y="527"/>
                        </a:lnTo>
                        <a:lnTo>
                          <a:pt x="570" y="517"/>
                        </a:lnTo>
                        <a:lnTo>
                          <a:pt x="573" y="510"/>
                        </a:lnTo>
                        <a:lnTo>
                          <a:pt x="573" y="508"/>
                        </a:lnTo>
                        <a:lnTo>
                          <a:pt x="573" y="79"/>
                        </a:lnTo>
                        <a:lnTo>
                          <a:pt x="572" y="68"/>
                        </a:lnTo>
                        <a:lnTo>
                          <a:pt x="561" y="47"/>
                        </a:lnTo>
                        <a:lnTo>
                          <a:pt x="546" y="28"/>
                        </a:lnTo>
                        <a:lnTo>
                          <a:pt x="528" y="14"/>
                        </a:lnTo>
                        <a:lnTo>
                          <a:pt x="506" y="4"/>
                        </a:lnTo>
                        <a:lnTo>
                          <a:pt x="485" y="0"/>
                        </a:lnTo>
                        <a:lnTo>
                          <a:pt x="94" y="0"/>
                        </a:lnTo>
                        <a:lnTo>
                          <a:pt x="94" y="0"/>
                        </a:lnTo>
                        <a:close/>
                      </a:path>
                    </a:pathLst>
                  </a:custGeom>
                  <a:solidFill>
                    <a:srgbClr val="FFCC6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  <a:effectLst>
                    <a:outerShdw dist="91581" dir="3378596" algn="ctr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pPr>
                      <a:defRPr/>
                    </a:pPr>
                    <a:endParaRPr lang="ko-KR" altLang="en-US" sz="2000">
                      <a:latin typeface="굴림" charset="-127"/>
                      <a:ea typeface="굴림" charset="-127"/>
                    </a:endParaRPr>
                  </a:p>
                </p:txBody>
              </p:sp>
            </p:grpSp>
          </p:grpSp>
        </p:grpSp>
      </p:grpSp>
      <p:pic>
        <p:nvPicPr>
          <p:cNvPr id="41" name="Picture 42" descr="그림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924944"/>
            <a:ext cx="1224956" cy="104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모서리가 둥근 직사각형 41"/>
          <p:cNvSpPr/>
          <p:nvPr/>
        </p:nvSpPr>
        <p:spPr bwMode="auto">
          <a:xfrm>
            <a:off x="5629097" y="3006754"/>
            <a:ext cx="3047359" cy="1044341"/>
          </a:xfrm>
          <a:prstGeom prst="roundRect">
            <a:avLst>
              <a:gd name="adj" fmla="val 2407"/>
            </a:avLst>
          </a:prstGeom>
          <a:noFill/>
          <a:ln>
            <a:gradFill flip="none" rotWithShape="1">
              <a:gsLst>
                <a:gs pos="0">
                  <a:srgbClr val="34908E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5652120" y="2996952"/>
            <a:ext cx="3024336" cy="9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ko-KR" sz="2000" b="1" dirty="0">
              <a:solidFill>
                <a:srgbClr val="0070C0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endParaRPr lang="en-US" altLang="ko-KR" sz="2000" b="1" dirty="0">
              <a:solidFill>
                <a:srgbClr val="0070C0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endParaRPr lang="en-US" altLang="ko-KR" sz="2000" b="1" dirty="0">
              <a:solidFill>
                <a:srgbClr val="0070C0"/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endParaRPr lang="en-US" altLang="ko-KR" sz="1600" dirty="0">
              <a:solidFill>
                <a:srgbClr val="0070C0"/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 bwMode="auto">
          <a:xfrm>
            <a:off x="5616559" y="4526364"/>
            <a:ext cx="3131905" cy="1062876"/>
          </a:xfrm>
          <a:prstGeom prst="roundRect">
            <a:avLst>
              <a:gd name="adj" fmla="val 2407"/>
            </a:avLst>
          </a:prstGeom>
          <a:noFill/>
          <a:ln>
            <a:gradFill flip="none" rotWithShape="1">
              <a:gsLst>
                <a:gs pos="0">
                  <a:srgbClr val="92D050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0" name="그룹 53"/>
          <p:cNvGrpSpPr>
            <a:grpSpLocks/>
          </p:cNvGrpSpPr>
          <p:nvPr/>
        </p:nvGrpSpPr>
        <p:grpSpPr bwMode="auto">
          <a:xfrm>
            <a:off x="4283968" y="4437112"/>
            <a:ext cx="1222853" cy="1052908"/>
            <a:chOff x="285750" y="1571625"/>
            <a:chExt cx="2231270" cy="934925"/>
          </a:xfrm>
        </p:grpSpPr>
        <p:pic>
          <p:nvPicPr>
            <p:cNvPr id="50" name="Picture 45" descr="그림4 copy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5750" y="1571625"/>
              <a:ext cx="2231270" cy="93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Rectangle 41"/>
            <p:cNvSpPr>
              <a:spLocks noChangeArrowheads="1"/>
            </p:cNvSpPr>
            <p:nvPr/>
          </p:nvSpPr>
          <p:spPr bwMode="auto">
            <a:xfrm>
              <a:off x="861117" y="1699351"/>
              <a:ext cx="975410" cy="70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ko-KR" sz="2000" dirty="0">
                <a:solidFill>
                  <a:srgbClr val="FF3300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  <a:p>
              <a:pPr algn="ctr"/>
              <a:endParaRPr lang="ko-KR" altLang="en-US" sz="2000" dirty="0">
                <a:solidFill>
                  <a:srgbClr val="FF3300"/>
                </a:solidFill>
                <a:latin typeface="휴먼둥근헤드라인" pitchFamily="18" charset="-127"/>
                <a:ea typeface="휴먼둥근헤드라인" pitchFamily="18" charset="-127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67544" y="1052736"/>
            <a:ext cx="3669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>
                <a:latin typeface="+mn-ea"/>
              </a:rPr>
              <a:t>서울특별시 중구 현황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8024" y="1916832"/>
            <a:ext cx="32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283968" y="198884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인  구</a:t>
            </a:r>
            <a:endParaRPr lang="ko-KR" altLang="en-US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283968" y="328498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/>
              <a:t>암예산</a:t>
            </a:r>
            <a:endParaRPr lang="ko-KR" alt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83968" y="472514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대상자</a:t>
            </a:r>
            <a:endParaRPr lang="ko-KR" alt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652120" y="198884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      </a:t>
            </a:r>
            <a:r>
              <a:rPr lang="en-US" altLang="ko-KR" sz="2300" b="1" dirty="0" smtClean="0"/>
              <a:t>125,803 </a:t>
            </a:r>
            <a:r>
              <a:rPr lang="ko-KR" altLang="en-US" sz="2300" b="1" dirty="0" smtClean="0"/>
              <a:t>명</a:t>
            </a:r>
            <a:endParaRPr lang="en-US" altLang="ko-KR" sz="2300" b="1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5652120" y="3212976"/>
            <a:ext cx="30243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 smtClean="0"/>
              <a:t>      </a:t>
            </a:r>
            <a:r>
              <a:rPr lang="en-US" altLang="ko-KR" sz="2300" b="1" dirty="0" smtClean="0"/>
              <a:t>189,741 </a:t>
            </a:r>
            <a:r>
              <a:rPr lang="ko-KR" altLang="en-US" sz="2300" b="1" dirty="0" smtClean="0"/>
              <a:t>천원</a:t>
            </a:r>
            <a:endParaRPr lang="en-US" altLang="ko-KR" sz="2300" b="1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5652120" y="4581128"/>
            <a:ext cx="30963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b="1" dirty="0" smtClean="0"/>
              <a:t>        </a:t>
            </a:r>
            <a:r>
              <a:rPr lang="en-US" altLang="ko-KR" sz="2300" b="1" dirty="0" smtClean="0"/>
              <a:t>32,094 </a:t>
            </a:r>
            <a:r>
              <a:rPr lang="ko-KR" altLang="en-US" sz="2300" b="1" dirty="0" smtClean="0"/>
              <a:t>명</a:t>
            </a:r>
            <a:endParaRPr lang="en-US" altLang="ko-KR" sz="2300" b="1" dirty="0" smtClean="0"/>
          </a:p>
          <a:p>
            <a:endParaRPr lang="en-US" altLang="ko-KR" sz="300" b="1" dirty="0" smtClean="0"/>
          </a:p>
          <a:p>
            <a:r>
              <a:rPr lang="en-US" altLang="ko-KR" sz="1600" b="1" dirty="0" smtClean="0"/>
              <a:t>        </a:t>
            </a:r>
            <a:r>
              <a:rPr lang="ko-KR" altLang="en-US" sz="1600" b="1" dirty="0" smtClean="0"/>
              <a:t>건강보험  </a:t>
            </a:r>
            <a:r>
              <a:rPr lang="en-US" altLang="ko-KR" sz="1600" b="1" dirty="0" smtClean="0"/>
              <a:t>30,457</a:t>
            </a:r>
            <a:r>
              <a:rPr lang="ko-KR" altLang="en-US" sz="1600" b="1" dirty="0" smtClean="0"/>
              <a:t>명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        의료급여    </a:t>
            </a:r>
            <a:r>
              <a:rPr lang="en-US" altLang="ko-KR" sz="1600" b="1" dirty="0" smtClean="0"/>
              <a:t>1,637</a:t>
            </a:r>
            <a:r>
              <a:rPr lang="ko-KR" altLang="en-US" sz="1600" b="1" dirty="0" smtClean="0"/>
              <a:t>명</a:t>
            </a:r>
            <a:endParaRPr lang="en-US" altLang="ko-KR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en-US" altLang="ko-KR" dirty="0" smtClean="0"/>
              <a:t> </a:t>
            </a:r>
            <a:r>
              <a:rPr lang="en-US" altLang="ko-KR" sz="4000" dirty="0" smtClean="0"/>
              <a:t>1. </a:t>
            </a:r>
            <a:r>
              <a:rPr lang="ko-KR" altLang="en-US" sz="4000" dirty="0" smtClean="0"/>
              <a:t>추 진 배 경</a:t>
            </a:r>
            <a:endParaRPr lang="ko-KR" altLang="en-US" sz="4000" i="0" dirty="0">
              <a:effectLst/>
            </a:endParaRPr>
          </a:p>
        </p:txBody>
      </p:sp>
      <p:sp>
        <p:nvSpPr>
          <p:cNvPr id="84" name="굽은 화살표 83"/>
          <p:cNvSpPr/>
          <p:nvPr/>
        </p:nvSpPr>
        <p:spPr>
          <a:xfrm rot="5400000">
            <a:off x="3474132" y="26876"/>
            <a:ext cx="1800200" cy="8748464"/>
          </a:xfrm>
          <a:prstGeom prst="bentArrow">
            <a:avLst/>
          </a:prstGeom>
          <a:gradFill flip="none" rotWithShape="1">
            <a:gsLst>
              <a:gs pos="6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85000"/>
                  <a:alpha val="25000"/>
                </a:schemeClr>
              </a:gs>
              <a:gs pos="66000">
                <a:schemeClr val="bg1">
                  <a:lumMod val="50000"/>
                  <a:alpha val="4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7" name="직선 연결선 86"/>
          <p:cNvCxnSpPr/>
          <p:nvPr/>
        </p:nvCxnSpPr>
        <p:spPr>
          <a:xfrm>
            <a:off x="0" y="3717032"/>
            <a:ext cx="7524328" cy="9001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1248396" y="530340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의료급여수급권자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 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:  9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위 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52" name="타원 151"/>
          <p:cNvSpPr/>
          <p:nvPr/>
        </p:nvSpPr>
        <p:spPr>
          <a:xfrm>
            <a:off x="816348" y="5243106"/>
            <a:ext cx="432048" cy="43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3" name="그룹 152"/>
          <p:cNvGrpSpPr/>
          <p:nvPr/>
        </p:nvGrpSpPr>
        <p:grpSpPr>
          <a:xfrm>
            <a:off x="755576" y="5229200"/>
            <a:ext cx="456958" cy="410092"/>
            <a:chOff x="3503116" y="1614894"/>
            <a:chExt cx="456958" cy="410092"/>
          </a:xfrm>
        </p:grpSpPr>
        <p:sp>
          <p:nvSpPr>
            <p:cNvPr id="166" name="타원 165"/>
            <p:cNvSpPr/>
            <p:nvPr/>
          </p:nvSpPr>
          <p:spPr>
            <a:xfrm>
              <a:off x="3599750" y="1664662"/>
              <a:ext cx="360324" cy="36032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54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포인트가 4개인 별 169"/>
            <p:cNvSpPr/>
            <p:nvPr/>
          </p:nvSpPr>
          <p:spPr>
            <a:xfrm>
              <a:off x="3503116" y="1614894"/>
              <a:ext cx="291228" cy="291227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785994" y="531511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 smtClean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02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4026289" y="4641428"/>
            <a:ext cx="340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건강보험가입자  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:  20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위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174" name="타원 173"/>
          <p:cNvSpPr/>
          <p:nvPr/>
        </p:nvSpPr>
        <p:spPr>
          <a:xfrm>
            <a:off x="3594242" y="4581128"/>
            <a:ext cx="432048" cy="43204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5" name="그룹 174"/>
          <p:cNvGrpSpPr/>
          <p:nvPr/>
        </p:nvGrpSpPr>
        <p:grpSpPr>
          <a:xfrm>
            <a:off x="3533470" y="4567222"/>
            <a:ext cx="456958" cy="410092"/>
            <a:chOff x="3503116" y="1614894"/>
            <a:chExt cx="456958" cy="410092"/>
          </a:xfrm>
        </p:grpSpPr>
        <p:sp>
          <p:nvSpPr>
            <p:cNvPr id="176" name="타원 175"/>
            <p:cNvSpPr/>
            <p:nvPr/>
          </p:nvSpPr>
          <p:spPr>
            <a:xfrm>
              <a:off x="3599750" y="1664662"/>
              <a:ext cx="360324" cy="36032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54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포인트가 4개인 별 176"/>
            <p:cNvSpPr/>
            <p:nvPr/>
          </p:nvSpPr>
          <p:spPr>
            <a:xfrm>
              <a:off x="3503116" y="1614894"/>
              <a:ext cx="291228" cy="291227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8" name="TextBox 177"/>
          <p:cNvSpPr txBox="1"/>
          <p:nvPr/>
        </p:nvSpPr>
        <p:spPr>
          <a:xfrm>
            <a:off x="3563888" y="465313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i="1" dirty="0" smtClean="0">
                <a:solidFill>
                  <a:schemeClr val="bg1"/>
                </a:solidFill>
                <a:latin typeface="Arial Black" pitchFamily="34" charset="0"/>
                <a:ea typeface="HY견고딕" pitchFamily="18" charset="-127"/>
                <a:cs typeface="Arial" pitchFamily="34" charset="0"/>
              </a:rPr>
              <a:t>01</a:t>
            </a:r>
          </a:p>
        </p:txBody>
      </p:sp>
      <p:sp>
        <p:nvSpPr>
          <p:cNvPr id="185" name="타원 184"/>
          <p:cNvSpPr/>
          <p:nvPr/>
        </p:nvSpPr>
        <p:spPr>
          <a:xfrm>
            <a:off x="970061" y="3864591"/>
            <a:ext cx="150470" cy="1504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타원 185"/>
          <p:cNvSpPr/>
          <p:nvPr/>
        </p:nvSpPr>
        <p:spPr>
          <a:xfrm>
            <a:off x="3686199" y="3864591"/>
            <a:ext cx="150470" cy="1504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9" name="직선 연결선 178"/>
          <p:cNvCxnSpPr/>
          <p:nvPr/>
        </p:nvCxnSpPr>
        <p:spPr>
          <a:xfrm rot="5400000" flipV="1">
            <a:off x="323608" y="4437032"/>
            <a:ext cx="1440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직선 연결선 179"/>
          <p:cNvCxnSpPr/>
          <p:nvPr/>
        </p:nvCxnSpPr>
        <p:spPr>
          <a:xfrm>
            <a:off x="3779912" y="3717032"/>
            <a:ext cx="5360" cy="81102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51520" y="1340768"/>
            <a:ext cx="8562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국가암검진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 </a:t>
            </a:r>
            <a:r>
              <a:rPr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수검률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 서울시  </a:t>
            </a:r>
            <a:r>
              <a:rPr lang="en-US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25</a:t>
            </a:r>
            <a:r>
              <a:rPr lang="ko-KR" alt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개구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 중  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148064" y="2636912"/>
            <a:ext cx="28729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매년 </a:t>
            </a:r>
            <a:r>
              <a:rPr lang="en-US" altLang="ko-KR" sz="4400" b="1" dirty="0" smtClean="0">
                <a:solidFill>
                  <a:srgbClr val="FF0000"/>
                </a:solidFill>
                <a:latin typeface="Candara" pitchFamily="34" charset="0"/>
                <a:ea typeface="HY울릉도M" pitchFamily="18" charset="-127"/>
                <a:cs typeface="Arial" pitchFamily="34" charset="0"/>
              </a:rPr>
              <a:t>20</a:t>
            </a:r>
            <a:r>
              <a:rPr lang="ko-KR" altLang="en-US" sz="3600" b="1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위권 </a:t>
            </a:r>
            <a:endParaRPr lang="ko-KR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직사각형 63"/>
          <p:cNvSpPr/>
          <p:nvPr/>
        </p:nvSpPr>
        <p:spPr>
          <a:xfrm rot="10800000">
            <a:off x="4554116" y="4016896"/>
            <a:ext cx="3816424" cy="2330418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755576" y="1700808"/>
            <a:ext cx="3816424" cy="2330418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9" name="원형 58"/>
          <p:cNvSpPr/>
          <p:nvPr/>
        </p:nvSpPr>
        <p:spPr>
          <a:xfrm rot="10800000">
            <a:off x="3293235" y="2736264"/>
            <a:ext cx="2576052" cy="2576052"/>
          </a:xfrm>
          <a:prstGeom prst="pie">
            <a:avLst>
              <a:gd name="adj1" fmla="val 0"/>
              <a:gd name="adj2" fmla="val 5399997"/>
            </a:avLst>
          </a:prstGeom>
          <a:solidFill>
            <a:srgbClr val="0017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원형 59"/>
          <p:cNvSpPr/>
          <p:nvPr/>
        </p:nvSpPr>
        <p:spPr>
          <a:xfrm rot="16200000">
            <a:off x="3283974" y="2736264"/>
            <a:ext cx="2576052" cy="2576052"/>
          </a:xfrm>
          <a:prstGeom prst="pie">
            <a:avLst>
              <a:gd name="adj1" fmla="val 0"/>
              <a:gd name="adj2" fmla="val 5399997"/>
            </a:avLst>
          </a:prstGeom>
          <a:solidFill>
            <a:srgbClr val="0367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원형 60"/>
          <p:cNvSpPr/>
          <p:nvPr/>
        </p:nvSpPr>
        <p:spPr>
          <a:xfrm>
            <a:off x="3283974" y="2736264"/>
            <a:ext cx="2576052" cy="2576052"/>
          </a:xfrm>
          <a:prstGeom prst="pie">
            <a:avLst>
              <a:gd name="adj1" fmla="val 0"/>
              <a:gd name="adj2" fmla="val 5399997"/>
            </a:avLst>
          </a:prstGeom>
          <a:solidFill>
            <a:srgbClr val="3082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2" name="원형 61"/>
          <p:cNvSpPr/>
          <p:nvPr/>
        </p:nvSpPr>
        <p:spPr>
          <a:xfrm rot="5400000">
            <a:off x="3283974" y="2736264"/>
            <a:ext cx="2576052" cy="2576052"/>
          </a:xfrm>
          <a:prstGeom prst="pie">
            <a:avLst>
              <a:gd name="adj1" fmla="val 0"/>
              <a:gd name="adj2" fmla="val 5399997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57"/>
          <p:cNvGrpSpPr/>
          <p:nvPr/>
        </p:nvGrpSpPr>
        <p:grpSpPr>
          <a:xfrm>
            <a:off x="539552" y="1556792"/>
            <a:ext cx="8064896" cy="4896000"/>
            <a:chOff x="539552" y="1340769"/>
            <a:chExt cx="8064896" cy="4896000"/>
          </a:xfrm>
        </p:grpSpPr>
        <p:sp>
          <p:nvSpPr>
            <p:cNvPr id="57" name="직사각형 56"/>
            <p:cNvSpPr/>
            <p:nvPr/>
          </p:nvSpPr>
          <p:spPr>
            <a:xfrm rot="5400000">
              <a:off x="2124000" y="3765909"/>
              <a:ext cx="4896000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539552" y="3789040"/>
              <a:ext cx="8064896" cy="4571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830619" y="1650010"/>
            <a:ext cx="381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7CC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롱체" pitchFamily="18" charset="-127"/>
                <a:ea typeface="MD아롱체" pitchFamily="18" charset="-127"/>
                <a:cs typeface="Arial" pitchFamily="34" charset="0"/>
              </a:rPr>
              <a:t>차별화된 맞춤형 </a:t>
            </a:r>
            <a:endParaRPr lang="en-US" altLang="ko-KR" sz="3200" b="1" dirty="0" smtClean="0">
              <a:solidFill>
                <a:srgbClr val="7CC3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아롱체" pitchFamily="18" charset="-127"/>
              <a:ea typeface="MD아롱체" pitchFamily="18" charset="-127"/>
              <a:cs typeface="Arial" pitchFamily="34" charset="0"/>
            </a:endParaRPr>
          </a:p>
          <a:p>
            <a:r>
              <a:rPr lang="ko-KR" altLang="en-US" sz="2800" b="1" dirty="0" smtClean="0">
                <a:solidFill>
                  <a:srgbClr val="001753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     주민홍보</a:t>
            </a:r>
            <a:endParaRPr lang="en-US" altLang="ko-KR" sz="2800" b="1" dirty="0" smtClean="0">
              <a:solidFill>
                <a:srgbClr val="001753"/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grpSp>
        <p:nvGrpSpPr>
          <p:cNvPr id="3" name="그룹 82"/>
          <p:cNvGrpSpPr/>
          <p:nvPr/>
        </p:nvGrpSpPr>
        <p:grpSpPr>
          <a:xfrm>
            <a:off x="3372150" y="2832596"/>
            <a:ext cx="2187126" cy="2187126"/>
            <a:chOff x="301377" y="1736377"/>
            <a:chExt cx="1065114" cy="1065114"/>
          </a:xfrm>
        </p:grpSpPr>
        <p:sp>
          <p:nvSpPr>
            <p:cNvPr id="84" name="포인트가 4개인 별 83"/>
            <p:cNvSpPr/>
            <p:nvPr/>
          </p:nvSpPr>
          <p:spPr>
            <a:xfrm>
              <a:off x="353516" y="1785086"/>
              <a:ext cx="276630" cy="276630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타원 84"/>
            <p:cNvSpPr/>
            <p:nvPr/>
          </p:nvSpPr>
          <p:spPr>
            <a:xfrm>
              <a:off x="301377" y="1736377"/>
              <a:ext cx="1065114" cy="106511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54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619128" y="31115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01</a:t>
            </a:r>
            <a:endParaRPr lang="ko-KR" altLang="en-US" sz="4800" b="1" i="1" dirty="0">
              <a:solidFill>
                <a:schemeClr val="bg1">
                  <a:lumMod val="9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47952" y="31115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02</a:t>
            </a:r>
            <a:endParaRPr lang="ko-KR" altLang="en-US" sz="4800" b="1" i="1" dirty="0">
              <a:solidFill>
                <a:schemeClr val="bg1">
                  <a:lumMod val="9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619128" y="41021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04</a:t>
            </a:r>
            <a:endParaRPr lang="ko-KR" altLang="en-US" sz="4800" b="1" i="1" dirty="0">
              <a:solidFill>
                <a:schemeClr val="bg1">
                  <a:lumMod val="9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47952" y="41021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03</a:t>
            </a:r>
            <a:endParaRPr lang="ko-KR" altLang="en-US" sz="4800" b="1" i="1" dirty="0">
              <a:solidFill>
                <a:schemeClr val="bg1">
                  <a:lumMod val="9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그룹 165"/>
          <p:cNvGrpSpPr/>
          <p:nvPr/>
        </p:nvGrpSpPr>
        <p:grpSpPr>
          <a:xfrm>
            <a:off x="395536" y="1803909"/>
            <a:ext cx="360040" cy="191609"/>
            <a:chOff x="4018261" y="3406541"/>
            <a:chExt cx="448118" cy="504371"/>
          </a:xfrm>
        </p:grpSpPr>
        <p:sp>
          <p:nvSpPr>
            <p:cNvPr id="87" name="갈매기형 수장 86"/>
            <p:cNvSpPr/>
            <p:nvPr/>
          </p:nvSpPr>
          <p:spPr>
            <a:xfrm>
              <a:off x="4018261" y="3406541"/>
              <a:ext cx="216024" cy="504371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8" name="갈매기형 수장 87"/>
            <p:cNvSpPr/>
            <p:nvPr/>
          </p:nvSpPr>
          <p:spPr>
            <a:xfrm>
              <a:off x="4250355" y="3406541"/>
              <a:ext cx="216024" cy="504371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그룹 165"/>
          <p:cNvGrpSpPr/>
          <p:nvPr/>
        </p:nvGrpSpPr>
        <p:grpSpPr>
          <a:xfrm flipH="1">
            <a:off x="8432528" y="1789395"/>
            <a:ext cx="360040" cy="191609"/>
            <a:chOff x="4018261" y="3406541"/>
            <a:chExt cx="448118" cy="504371"/>
          </a:xfrm>
        </p:grpSpPr>
        <p:sp>
          <p:nvSpPr>
            <p:cNvPr id="93" name="갈매기형 수장 92"/>
            <p:cNvSpPr/>
            <p:nvPr/>
          </p:nvSpPr>
          <p:spPr>
            <a:xfrm>
              <a:off x="4018261" y="3406541"/>
              <a:ext cx="216024" cy="504371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94" name="갈매기형 수장 93"/>
            <p:cNvSpPr/>
            <p:nvPr/>
          </p:nvSpPr>
          <p:spPr>
            <a:xfrm>
              <a:off x="4250355" y="3406541"/>
              <a:ext cx="216024" cy="504371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860032" y="4797152"/>
            <a:ext cx="3711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롱체" pitchFamily="18" charset="-127"/>
                <a:ea typeface="MD아롱체" pitchFamily="18" charset="-127"/>
                <a:cs typeface="Arial" pitchFamily="34" charset="0"/>
              </a:rPr>
              <a:t>‘</a:t>
            </a:r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롱체" pitchFamily="18" charset="-127"/>
                <a:ea typeface="MD아롱체" pitchFamily="18" charset="-127"/>
                <a:cs typeface="Arial" pitchFamily="34" charset="0"/>
              </a:rPr>
              <a:t>중복은 피하고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롱체" pitchFamily="18" charset="-127"/>
                <a:ea typeface="MD아롱체" pitchFamily="18" charset="-127"/>
                <a:cs typeface="Arial" pitchFamily="34" charset="0"/>
              </a:rPr>
              <a:t>~’</a:t>
            </a:r>
          </a:p>
          <a:p>
            <a:pPr algn="r"/>
            <a:r>
              <a:rPr lang="ko-KR" altLang="en-US" sz="2800" b="1" dirty="0" smtClean="0">
                <a:solidFill>
                  <a:srgbClr val="001753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건강보험공단과  협업</a:t>
            </a:r>
            <a:endParaRPr lang="en-US" altLang="ko-KR" sz="2800" b="1" dirty="0" smtClean="0">
              <a:solidFill>
                <a:srgbClr val="001753"/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64088" y="1700808"/>
            <a:ext cx="324036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001753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3200" b="1" dirty="0" smtClean="0">
                <a:solidFill>
                  <a:srgbClr val="7CC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롱체" pitchFamily="18" charset="-127"/>
                <a:ea typeface="MD아롱체" pitchFamily="18" charset="-127"/>
                <a:cs typeface="Arial" pitchFamily="34" charset="0"/>
              </a:rPr>
              <a:t>취약계층을 위한</a:t>
            </a:r>
            <a:endParaRPr lang="en-US" altLang="ko-KR" sz="3200" b="1" dirty="0" smtClean="0">
              <a:solidFill>
                <a:schemeClr val="accent3">
                  <a:lumMod val="75000"/>
                </a:schemeClr>
              </a:solidFill>
              <a:latin typeface="MD아롱체" pitchFamily="18" charset="-127"/>
              <a:ea typeface="MD아롱체" pitchFamily="18" charset="-127"/>
              <a:cs typeface="Arial" pitchFamily="34" charset="0"/>
            </a:endParaRPr>
          </a:p>
          <a:p>
            <a:r>
              <a:rPr lang="ko-KR" altLang="en-US" sz="2800" b="1" dirty="0" smtClean="0">
                <a:solidFill>
                  <a:srgbClr val="001753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 네트워크 </a:t>
            </a:r>
            <a:r>
              <a:rPr lang="en-US" altLang="ko-KR" sz="2800" b="1" dirty="0" smtClean="0">
                <a:solidFill>
                  <a:srgbClr val="001753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2800" b="1" dirty="0" smtClean="0">
                <a:solidFill>
                  <a:srgbClr val="001753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구축</a:t>
            </a:r>
            <a:endParaRPr lang="en-US" altLang="ko-KR" sz="2800" b="1" dirty="0" smtClean="0">
              <a:solidFill>
                <a:srgbClr val="001753"/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grpSp>
        <p:nvGrpSpPr>
          <p:cNvPr id="6" name="그룹 165"/>
          <p:cNvGrpSpPr/>
          <p:nvPr/>
        </p:nvGrpSpPr>
        <p:grpSpPr>
          <a:xfrm>
            <a:off x="395536" y="4684830"/>
            <a:ext cx="360040" cy="191609"/>
            <a:chOff x="4018261" y="3406541"/>
            <a:chExt cx="448118" cy="504371"/>
          </a:xfrm>
        </p:grpSpPr>
        <p:sp>
          <p:nvSpPr>
            <p:cNvPr id="47" name="갈매기형 수장 46"/>
            <p:cNvSpPr/>
            <p:nvPr/>
          </p:nvSpPr>
          <p:spPr>
            <a:xfrm>
              <a:off x="4018261" y="3406541"/>
              <a:ext cx="216024" cy="504371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48" name="갈매기형 수장 47"/>
            <p:cNvSpPr/>
            <p:nvPr/>
          </p:nvSpPr>
          <p:spPr>
            <a:xfrm>
              <a:off x="4250355" y="3406541"/>
              <a:ext cx="216024" cy="504371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그룹 165"/>
          <p:cNvGrpSpPr/>
          <p:nvPr/>
        </p:nvGrpSpPr>
        <p:grpSpPr>
          <a:xfrm flipH="1">
            <a:off x="8432528" y="4692373"/>
            <a:ext cx="360040" cy="193525"/>
            <a:chOff x="4018261" y="3406541"/>
            <a:chExt cx="448118" cy="504371"/>
          </a:xfrm>
        </p:grpSpPr>
        <p:sp>
          <p:nvSpPr>
            <p:cNvPr id="50" name="갈매기형 수장 49"/>
            <p:cNvSpPr/>
            <p:nvPr/>
          </p:nvSpPr>
          <p:spPr>
            <a:xfrm>
              <a:off x="4018261" y="3406541"/>
              <a:ext cx="216024" cy="504371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51" name="갈매기형 수장 50"/>
            <p:cNvSpPr/>
            <p:nvPr/>
          </p:nvSpPr>
          <p:spPr>
            <a:xfrm>
              <a:off x="4250355" y="3406541"/>
              <a:ext cx="216024" cy="504371"/>
            </a:xfrm>
            <a:prstGeom prst="chevron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39552" y="4581128"/>
            <a:ext cx="2780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롱체" pitchFamily="18" charset="-127"/>
                <a:ea typeface="MD아롱체" pitchFamily="18" charset="-127"/>
                <a:cs typeface="Arial" pitchFamily="34" charset="0"/>
              </a:rPr>
              <a:t>  </a:t>
            </a:r>
            <a:r>
              <a:rPr lang="ko-KR" alt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아롱체" pitchFamily="18" charset="-127"/>
                <a:ea typeface="MD아롱체" pitchFamily="18" charset="-127"/>
                <a:cs typeface="Arial" pitchFamily="34" charset="0"/>
              </a:rPr>
              <a:t>주민참여형</a:t>
            </a:r>
            <a:endParaRPr lang="en-US" altLang="ko-K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아롱체" pitchFamily="18" charset="-127"/>
              <a:ea typeface="MD아롱체" pitchFamily="18" charset="-127"/>
              <a:cs typeface="Arial" pitchFamily="34" charset="0"/>
            </a:endParaRPr>
          </a:p>
          <a:p>
            <a:r>
              <a:rPr lang="ko-KR" altLang="en-US" sz="2800" b="1" dirty="0" smtClean="0">
                <a:solidFill>
                  <a:srgbClr val="001753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건강검진 협의회 </a:t>
            </a:r>
            <a:endParaRPr lang="en-US" altLang="ko-KR" sz="2800" b="1" dirty="0" smtClean="0">
              <a:solidFill>
                <a:srgbClr val="001753"/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  <a:p>
            <a:r>
              <a:rPr lang="ko-KR" altLang="en-US" sz="2800" b="1" dirty="0" smtClean="0">
                <a:solidFill>
                  <a:srgbClr val="001753"/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 구성 및 운영</a:t>
            </a:r>
            <a:endParaRPr lang="en-US" altLang="ko-KR" sz="2800" b="1" dirty="0" smtClean="0">
              <a:solidFill>
                <a:srgbClr val="001753"/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sp>
        <p:nvSpPr>
          <p:cNvPr id="54" name="제목 1"/>
          <p:cNvSpPr txBox="1">
            <a:spLocks/>
          </p:cNvSpPr>
          <p:nvPr/>
        </p:nvSpPr>
        <p:spPr>
          <a:xfrm>
            <a:off x="683568" y="228338"/>
            <a:ext cx="8003232" cy="464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altLang="ko-KR" sz="3600" dirty="0" smtClean="0"/>
              <a:t>2. </a:t>
            </a:r>
            <a:r>
              <a:rPr lang="ko-KR" altLang="en-US" sz="3600" dirty="0" smtClean="0"/>
              <a:t>추 진 내 용</a:t>
            </a:r>
            <a:endParaRPr lang="ko-KR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그룹 119"/>
          <p:cNvGrpSpPr/>
          <p:nvPr/>
        </p:nvGrpSpPr>
        <p:grpSpPr>
          <a:xfrm>
            <a:off x="179512" y="1124744"/>
            <a:ext cx="8661400" cy="4565972"/>
            <a:chOff x="241300" y="1772816"/>
            <a:chExt cx="8661400" cy="4565972"/>
          </a:xfrm>
        </p:grpSpPr>
        <p:sp>
          <p:nvSpPr>
            <p:cNvPr id="117" name="타원 116"/>
            <p:cNvSpPr/>
            <p:nvPr/>
          </p:nvSpPr>
          <p:spPr>
            <a:xfrm>
              <a:off x="546100" y="1772816"/>
              <a:ext cx="8051800" cy="4248472"/>
            </a:xfrm>
            <a:prstGeom prst="ellipse">
              <a:avLst/>
            </a:prstGeom>
            <a:gradFill>
              <a:gsLst>
                <a:gs pos="82000">
                  <a:schemeClr val="bg1">
                    <a:lumMod val="85000"/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rgbClr val="00175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/>
            <p:cNvSpPr/>
            <p:nvPr/>
          </p:nvSpPr>
          <p:spPr>
            <a:xfrm>
              <a:off x="241300" y="1981200"/>
              <a:ext cx="8661400" cy="4357588"/>
            </a:xfrm>
            <a:prstGeom prst="ellipse">
              <a:avLst/>
            </a:prstGeom>
            <a:gradFill>
              <a:gsLst>
                <a:gs pos="82000">
                  <a:schemeClr val="bg1"/>
                </a:gs>
                <a:gs pos="5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직사각형 100"/>
          <p:cNvSpPr/>
          <p:nvPr/>
        </p:nvSpPr>
        <p:spPr>
          <a:xfrm>
            <a:off x="251520" y="2132856"/>
            <a:ext cx="8640960" cy="4419872"/>
          </a:xfrm>
          <a:prstGeom prst="rect">
            <a:avLst/>
          </a:prstGeom>
          <a:solidFill>
            <a:srgbClr val="036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타원 73"/>
          <p:cNvSpPr/>
          <p:nvPr/>
        </p:nvSpPr>
        <p:spPr>
          <a:xfrm>
            <a:off x="3919500" y="1403045"/>
            <a:ext cx="1236209" cy="1236209"/>
          </a:xfrm>
          <a:prstGeom prst="ellipse">
            <a:avLst/>
          </a:prstGeom>
          <a:solidFill>
            <a:srgbClr val="0367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5" name="그룹 77"/>
          <p:cNvGrpSpPr/>
          <p:nvPr/>
        </p:nvGrpSpPr>
        <p:grpSpPr>
          <a:xfrm>
            <a:off x="3976646" y="1444453"/>
            <a:ext cx="1121320" cy="1121319"/>
            <a:chOff x="301377" y="1736377"/>
            <a:chExt cx="1065114" cy="1065114"/>
          </a:xfrm>
        </p:grpSpPr>
        <p:sp>
          <p:nvSpPr>
            <p:cNvPr id="76" name="포인트가 4개인 별 75"/>
            <p:cNvSpPr/>
            <p:nvPr/>
          </p:nvSpPr>
          <p:spPr>
            <a:xfrm>
              <a:off x="353516" y="1785086"/>
              <a:ext cx="276630" cy="276630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301377" y="1736377"/>
              <a:ext cx="1065114" cy="106511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54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707904" y="1628800"/>
            <a:ext cx="158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주 민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홍  보</a:t>
            </a:r>
            <a:endParaRPr lang="en-US" altLang="ko-K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  차별화 된 맞춤형 홍보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63925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470102" y="2636914"/>
          <a:ext cx="8208912" cy="3672407"/>
        </p:xfrm>
        <a:graphic>
          <a:graphicData uri="http://schemas.openxmlformats.org/drawingml/2006/table">
            <a:tbl>
              <a:tblPr/>
              <a:tblGrid>
                <a:gridCol w="738386"/>
                <a:gridCol w="1666405"/>
                <a:gridCol w="2016985"/>
                <a:gridCol w="1587364"/>
                <a:gridCol w="2199772"/>
              </a:tblGrid>
              <a:tr h="734483"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1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미디어시티 및 </a:t>
                      </a:r>
                      <a:r>
                        <a:rPr lang="en-US" altLang="ko-KR" sz="2000" b="1" kern="0" spc="1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TV </a:t>
                      </a:r>
                      <a:r>
                        <a:rPr lang="ko-KR" altLang="en-US" sz="2000" b="1" kern="0" spc="10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암검진</a:t>
                      </a:r>
                      <a:r>
                        <a:rPr lang="ko-KR" altLang="en-US" sz="2000" b="1" kern="0" spc="1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2000" b="1" kern="0" spc="1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  <a:hlinkClick r:id="rId3" action="ppaction://hlinkfile"/>
                        </a:rPr>
                        <a:t>동영상</a:t>
                      </a:r>
                      <a:r>
                        <a:rPr lang="ko-KR" altLang="en-US" sz="2000" b="1" kern="0" spc="10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방영</a:t>
                      </a:r>
                      <a:endParaRPr lang="ko-KR" altLang="en-US" sz="2000" b="1" kern="0" spc="1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2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875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기 관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공보실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전산정보과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일자리경제과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안전치수과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위생과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12650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방 법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구청 대형전광판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,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관내 아파트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미디어시티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구청 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1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층 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E.V TV,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보건소 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1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층 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TV,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각 동 주민센터 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TV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자체 또는 </a:t>
                      </a: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외부 </a:t>
                      </a:r>
                      <a:r>
                        <a:rPr lang="ko-KR" altLang="en-US" sz="1600" b="1" kern="0" spc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교육시</a:t>
                      </a: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동영상 교육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민방위 교육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,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식품위생 </a:t>
                      </a:r>
                      <a:r>
                        <a:rPr lang="ko-KR" altLang="en-US" sz="1600" b="1" kern="0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교육시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 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사전 동영상 교육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2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대 상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주 민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주민자치위원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통장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,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주민센터 방문 주민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공공근로자</a:t>
                      </a:r>
                      <a:r>
                        <a:rPr lang="en-US" altLang="ko-KR" sz="16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,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경비원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민방위 대원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식품위생종사자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19"/>
          <p:cNvGrpSpPr/>
          <p:nvPr/>
        </p:nvGrpSpPr>
        <p:grpSpPr>
          <a:xfrm>
            <a:off x="179512" y="1124744"/>
            <a:ext cx="8661400" cy="4565972"/>
            <a:chOff x="241300" y="1772816"/>
            <a:chExt cx="8661400" cy="4565972"/>
          </a:xfrm>
        </p:grpSpPr>
        <p:sp>
          <p:nvSpPr>
            <p:cNvPr id="117" name="타원 116"/>
            <p:cNvSpPr/>
            <p:nvPr/>
          </p:nvSpPr>
          <p:spPr>
            <a:xfrm>
              <a:off x="546100" y="1772816"/>
              <a:ext cx="8051800" cy="4248472"/>
            </a:xfrm>
            <a:prstGeom prst="ellipse">
              <a:avLst/>
            </a:prstGeom>
            <a:gradFill>
              <a:gsLst>
                <a:gs pos="82000">
                  <a:schemeClr val="bg1">
                    <a:lumMod val="85000"/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rgbClr val="00175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/>
            <p:cNvSpPr/>
            <p:nvPr/>
          </p:nvSpPr>
          <p:spPr>
            <a:xfrm>
              <a:off x="241300" y="1981200"/>
              <a:ext cx="8661400" cy="4357588"/>
            </a:xfrm>
            <a:prstGeom prst="ellipse">
              <a:avLst/>
            </a:prstGeom>
            <a:gradFill>
              <a:gsLst>
                <a:gs pos="82000">
                  <a:schemeClr val="bg1"/>
                </a:gs>
                <a:gs pos="5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직사각형 100"/>
          <p:cNvSpPr/>
          <p:nvPr/>
        </p:nvSpPr>
        <p:spPr>
          <a:xfrm>
            <a:off x="251520" y="2177480"/>
            <a:ext cx="8568952" cy="4563888"/>
          </a:xfrm>
          <a:prstGeom prst="rect">
            <a:avLst/>
          </a:prstGeom>
          <a:solidFill>
            <a:srgbClr val="036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타원 73"/>
          <p:cNvSpPr/>
          <p:nvPr/>
        </p:nvSpPr>
        <p:spPr>
          <a:xfrm>
            <a:off x="3923928" y="1412776"/>
            <a:ext cx="1236209" cy="1236209"/>
          </a:xfrm>
          <a:prstGeom prst="ellipse">
            <a:avLst/>
          </a:prstGeom>
          <a:solidFill>
            <a:srgbClr val="0367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77"/>
          <p:cNvGrpSpPr/>
          <p:nvPr/>
        </p:nvGrpSpPr>
        <p:grpSpPr>
          <a:xfrm>
            <a:off x="3976646" y="1444453"/>
            <a:ext cx="1121320" cy="1121319"/>
            <a:chOff x="301377" y="1736377"/>
            <a:chExt cx="1065114" cy="1065114"/>
          </a:xfrm>
        </p:grpSpPr>
        <p:sp>
          <p:nvSpPr>
            <p:cNvPr id="76" name="포인트가 4개인 별 75"/>
            <p:cNvSpPr/>
            <p:nvPr/>
          </p:nvSpPr>
          <p:spPr>
            <a:xfrm>
              <a:off x="353516" y="1785086"/>
              <a:ext cx="276630" cy="276630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301377" y="1736377"/>
              <a:ext cx="1065114" cy="106511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54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707904" y="1628800"/>
            <a:ext cx="158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대상자별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홍  보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 차별화 된 맞춤형 홍보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63925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467544" y="2608646"/>
          <a:ext cx="8208912" cy="3984498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3888432">
                <a:tc>
                  <a:txBody>
                    <a:bodyPr/>
                    <a:lstStyle/>
                    <a:p>
                      <a:pPr marL="0" marR="0" indent="0" algn="ctr" defTabSz="1080000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대상자  밀집지역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일반</a:t>
                      </a:r>
                      <a:r>
                        <a:rPr lang="en-US" altLang="ko-KR" sz="20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/</a:t>
                      </a: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임대 아파트 현장 방문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en-US" altLang="ko-KR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(9,510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명</a:t>
                      </a:r>
                      <a:r>
                        <a:rPr lang="en-US" altLang="ko-KR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)</a:t>
                      </a:r>
                    </a:p>
                    <a:p>
                      <a:pPr marL="0" marR="0" indent="0" algn="ctr" defTabSz="10800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▶</a:t>
                      </a:r>
                      <a:r>
                        <a:rPr lang="ko-KR" alt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1" kern="0" spc="0" baseline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대상자별</a:t>
                      </a:r>
                      <a:r>
                        <a:rPr lang="ko-KR" altLang="en-US" sz="1800" b="1" kern="0" spc="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 현장 방문으로 </a:t>
                      </a:r>
                      <a:r>
                        <a:rPr lang="en-US" altLang="ko-KR" sz="1800" b="1" kern="0" spc="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1:1 </a:t>
                      </a:r>
                      <a:r>
                        <a:rPr lang="ko-KR" altLang="en-US" sz="1800" b="1" kern="0" spc="0" baseline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암예방</a:t>
                      </a:r>
                      <a:r>
                        <a:rPr lang="ko-KR" altLang="en-US" sz="1800" b="1" kern="0" spc="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 및 </a:t>
                      </a:r>
                      <a:r>
                        <a:rPr lang="ko-KR" altLang="en-US" sz="1800" b="1" kern="0" spc="0" baseline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암검진</a:t>
                      </a:r>
                      <a:r>
                        <a:rPr lang="ko-KR" altLang="en-US" sz="1800" b="1" kern="0" spc="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 독려</a:t>
                      </a:r>
                      <a:endParaRPr lang="en-US" altLang="ko-KR" sz="1800" b="1" kern="0" spc="0" baseline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  <a:p>
                      <a:pPr marL="0" marR="0" indent="0" algn="ctr" defTabSz="10800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kern="1200" dirty="0" smtClean="0">
                        <a:solidFill>
                          <a:schemeClr val="tx1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2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539552" y="3717032"/>
          <a:ext cx="7992888" cy="2815419"/>
        </p:xfrm>
        <a:graphic>
          <a:graphicData uri="http://schemas.openxmlformats.org/drawingml/2006/table">
            <a:tbl>
              <a:tblPr/>
              <a:tblGrid>
                <a:gridCol w="2664296"/>
                <a:gridCol w="2736304"/>
                <a:gridCol w="2592288"/>
              </a:tblGrid>
              <a:tr h="234069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6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현장 방문 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(2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인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1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조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암검진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 안내문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게시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우편함 </a:t>
                      </a: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배부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(</a:t>
                      </a:r>
                      <a:r>
                        <a:rPr lang="ko-KR" altLang="en-US" sz="1800" b="1" kern="0" spc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부재시</a:t>
                      </a:r>
                      <a:r>
                        <a:rPr lang="en-US" altLang="ko-KR" sz="1800" b="1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함초롬바탕" pitchFamily="18" charset="-127"/>
                        </a:rPr>
                        <a:t>)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1990" name="_x175604360" descr="EMB00002f0408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2664296" cy="2376264"/>
          </a:xfrm>
          <a:prstGeom prst="rect">
            <a:avLst/>
          </a:prstGeom>
          <a:noFill/>
        </p:spPr>
      </p:pic>
      <p:pic>
        <p:nvPicPr>
          <p:cNvPr id="41989" name="_x175604680" descr="EMB00002f0408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717032"/>
            <a:ext cx="2592288" cy="2376264"/>
          </a:xfrm>
          <a:prstGeom prst="rect">
            <a:avLst/>
          </a:prstGeom>
          <a:noFill/>
        </p:spPr>
      </p:pic>
      <p:pic>
        <p:nvPicPr>
          <p:cNvPr id="41988" name="_x175605080" descr="EMB00002f0408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17032"/>
            <a:ext cx="2736305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모서리가 둥근 직사각형 135"/>
          <p:cNvSpPr/>
          <p:nvPr/>
        </p:nvSpPr>
        <p:spPr>
          <a:xfrm>
            <a:off x="834232" y="1148916"/>
            <a:ext cx="7272808" cy="1008112"/>
          </a:xfrm>
          <a:prstGeom prst="roundRect">
            <a:avLst>
              <a:gd name="adj" fmla="val 1031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980232" y="1270484"/>
            <a:ext cx="6980808" cy="770384"/>
          </a:xfrm>
          <a:prstGeom prst="roundRect">
            <a:avLst>
              <a:gd name="adj" fmla="val 1031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490066"/>
          </a:xfrm>
        </p:spPr>
        <p:txBody>
          <a:bodyPr>
            <a:noAutofit/>
          </a:bodyPr>
          <a:lstStyle/>
          <a:p>
            <a:r>
              <a:rPr lang="ko-KR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ko-KR" altLang="en-US" sz="2900" dirty="0" smtClean="0"/>
              <a:t>차별화 된 맞춤형 홍보 </a:t>
            </a:r>
            <a:endParaRPr lang="ko-KR" altLang="en-US" sz="2900" i="0" dirty="0">
              <a:effectLst/>
            </a:endParaRPr>
          </a:p>
        </p:txBody>
      </p:sp>
      <p:sp>
        <p:nvSpPr>
          <p:cNvPr id="138" name="이등변 삼각형 137"/>
          <p:cNvSpPr/>
          <p:nvPr/>
        </p:nvSpPr>
        <p:spPr>
          <a:xfrm rot="5400000">
            <a:off x="800150" y="1440210"/>
            <a:ext cx="774948" cy="432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모서리가 둥근 직사각형 69"/>
          <p:cNvSpPr/>
          <p:nvPr/>
        </p:nvSpPr>
        <p:spPr>
          <a:xfrm>
            <a:off x="899592" y="2420888"/>
            <a:ext cx="7200800" cy="4104456"/>
          </a:xfrm>
          <a:prstGeom prst="roundRect">
            <a:avLst>
              <a:gd name="adj" fmla="val 6266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포인트가 4개인 별 89"/>
          <p:cNvSpPr/>
          <p:nvPr/>
        </p:nvSpPr>
        <p:spPr>
          <a:xfrm>
            <a:off x="1671811" y="2325581"/>
            <a:ext cx="276630" cy="276630"/>
          </a:xfrm>
          <a:prstGeom prst="star4">
            <a:avLst>
              <a:gd name="adj" fmla="val 3839"/>
            </a:avLst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0"/>
                </a:schemeClr>
              </a:gs>
              <a:gs pos="0">
                <a:srgbClr val="FFFFFF">
                  <a:tint val="40000"/>
                  <a:satMod val="2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TextBox 61"/>
          <p:cNvSpPr txBox="1"/>
          <p:nvPr/>
        </p:nvSpPr>
        <p:spPr>
          <a:xfrm>
            <a:off x="1403648" y="1366832"/>
            <a:ext cx="66455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암예방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및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암검진</a:t>
            </a: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3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리플릿</a:t>
            </a:r>
            <a:endParaRPr kumimoji="0" lang="ko-KR" alt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32403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20888"/>
            <a:ext cx="30963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모서리가 둥근 직사각형 11"/>
          <p:cNvSpPr/>
          <p:nvPr/>
        </p:nvSpPr>
        <p:spPr>
          <a:xfrm>
            <a:off x="834232" y="1148916"/>
            <a:ext cx="7272808" cy="1008112"/>
          </a:xfrm>
          <a:prstGeom prst="roundRect">
            <a:avLst>
              <a:gd name="adj" fmla="val 1031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980232" y="1270484"/>
            <a:ext cx="6980808" cy="770384"/>
          </a:xfrm>
          <a:prstGeom prst="roundRect">
            <a:avLst>
              <a:gd name="adj" fmla="val 10318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/>
          <p:cNvSpPr/>
          <p:nvPr/>
        </p:nvSpPr>
        <p:spPr>
          <a:xfrm rot="5400000">
            <a:off x="800150" y="1440210"/>
            <a:ext cx="774948" cy="432048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683568" y="2204864"/>
            <a:ext cx="7776864" cy="4464496"/>
          </a:xfrm>
          <a:prstGeom prst="roundRect">
            <a:avLst>
              <a:gd name="adj" fmla="val 6266"/>
            </a:avLst>
          </a:prstGeom>
          <a:solidFill>
            <a:srgbClr val="A5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포인트가 4개인 별 15"/>
          <p:cNvSpPr/>
          <p:nvPr/>
        </p:nvSpPr>
        <p:spPr>
          <a:xfrm>
            <a:off x="1671811" y="2325581"/>
            <a:ext cx="276630" cy="276630"/>
          </a:xfrm>
          <a:prstGeom prst="star4">
            <a:avLst>
              <a:gd name="adj" fmla="val 3839"/>
            </a:avLst>
          </a:prstGeom>
          <a:gradFill flip="none" rotWithShape="1">
            <a:gsLst>
              <a:gs pos="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6000">
                <a:schemeClr val="bg1">
                  <a:alpha val="0"/>
                </a:schemeClr>
              </a:gs>
              <a:gs pos="0">
                <a:srgbClr val="FFFFFF">
                  <a:tint val="40000"/>
                  <a:satMod val="25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03648" y="1366832"/>
            <a:ext cx="66455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  <a:cs typeface="Arial" pitchFamily="34" charset="0"/>
              </a:rPr>
              <a:t> </a:t>
            </a:r>
            <a:r>
              <a:rPr lang="ko-KR" altLang="en-US" sz="2800" b="1" dirty="0" smtClean="0">
                <a:latin typeface="HY울릉도M" pitchFamily="18" charset="-127"/>
                <a:ea typeface="HY울릉도M" pitchFamily="18" charset="-127"/>
                <a:cs typeface="Arial" pitchFamily="34" charset="0"/>
              </a:rPr>
              <a:t>현장 방문 </a:t>
            </a:r>
            <a:r>
              <a:rPr lang="ko-KR" altLang="en-US" sz="2800" dirty="0" smtClean="0">
                <a:latin typeface="HY울릉도M" pitchFamily="18" charset="-127"/>
                <a:ea typeface="HY울릉도M" pitchFamily="18" charset="-127"/>
                <a:cs typeface="Arial" pitchFamily="34" charset="0"/>
              </a:rPr>
              <a:t>추진실적 주간 점검</a:t>
            </a:r>
            <a:endParaRPr kumimoji="0" lang="ko-KR" altLang="en-US" sz="2800" dirty="0">
              <a:latin typeface="HY울릉도M" pitchFamily="18" charset="-127"/>
              <a:ea typeface="HY울릉도M" pitchFamily="18" charset="-127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420888"/>
            <a:ext cx="68407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44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19"/>
          <p:cNvGrpSpPr/>
          <p:nvPr/>
        </p:nvGrpSpPr>
        <p:grpSpPr>
          <a:xfrm>
            <a:off x="179512" y="1124744"/>
            <a:ext cx="8661400" cy="4565972"/>
            <a:chOff x="241300" y="1772816"/>
            <a:chExt cx="8661400" cy="4565972"/>
          </a:xfrm>
        </p:grpSpPr>
        <p:sp>
          <p:nvSpPr>
            <p:cNvPr id="117" name="타원 116"/>
            <p:cNvSpPr/>
            <p:nvPr/>
          </p:nvSpPr>
          <p:spPr>
            <a:xfrm>
              <a:off x="546100" y="1772816"/>
              <a:ext cx="8051800" cy="4248472"/>
            </a:xfrm>
            <a:prstGeom prst="ellipse">
              <a:avLst/>
            </a:prstGeom>
            <a:gradFill>
              <a:gsLst>
                <a:gs pos="82000">
                  <a:schemeClr val="bg1">
                    <a:lumMod val="85000"/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rgbClr val="00175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타원 118"/>
            <p:cNvSpPr/>
            <p:nvPr/>
          </p:nvSpPr>
          <p:spPr>
            <a:xfrm>
              <a:off x="241300" y="1981200"/>
              <a:ext cx="8661400" cy="4357588"/>
            </a:xfrm>
            <a:prstGeom prst="ellipse">
              <a:avLst/>
            </a:prstGeom>
            <a:gradFill>
              <a:gsLst>
                <a:gs pos="82000">
                  <a:schemeClr val="bg1"/>
                </a:gs>
                <a:gs pos="50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직사각형 100"/>
          <p:cNvSpPr/>
          <p:nvPr/>
        </p:nvSpPr>
        <p:spPr>
          <a:xfrm>
            <a:off x="251520" y="1988840"/>
            <a:ext cx="8640960" cy="4680520"/>
          </a:xfrm>
          <a:prstGeom prst="rect">
            <a:avLst/>
          </a:prstGeom>
          <a:solidFill>
            <a:srgbClr val="036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타원 73"/>
          <p:cNvSpPr/>
          <p:nvPr/>
        </p:nvSpPr>
        <p:spPr>
          <a:xfrm>
            <a:off x="3919500" y="1403045"/>
            <a:ext cx="1236209" cy="1236209"/>
          </a:xfrm>
          <a:prstGeom prst="ellipse">
            <a:avLst/>
          </a:prstGeom>
          <a:solidFill>
            <a:srgbClr val="0367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77"/>
          <p:cNvGrpSpPr/>
          <p:nvPr/>
        </p:nvGrpSpPr>
        <p:grpSpPr>
          <a:xfrm>
            <a:off x="3976646" y="1444453"/>
            <a:ext cx="1121320" cy="1121319"/>
            <a:chOff x="301377" y="1736377"/>
            <a:chExt cx="1065114" cy="1065114"/>
          </a:xfrm>
        </p:grpSpPr>
        <p:sp>
          <p:nvSpPr>
            <p:cNvPr id="76" name="포인트가 4개인 별 75"/>
            <p:cNvSpPr/>
            <p:nvPr/>
          </p:nvSpPr>
          <p:spPr>
            <a:xfrm>
              <a:off x="353516" y="1785086"/>
              <a:ext cx="276630" cy="276630"/>
            </a:xfrm>
            <a:prstGeom prst="star4">
              <a:avLst>
                <a:gd name="adj" fmla="val 3839"/>
              </a:avLst>
            </a:prstGeom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  <a:gs pos="66000">
                  <a:schemeClr val="bg1">
                    <a:alpha val="0"/>
                  </a:schemeClr>
                </a:gs>
                <a:gs pos="0">
                  <a:srgbClr val="FFFFFF">
                    <a:tint val="40000"/>
                    <a:satMod val="2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타원 76"/>
            <p:cNvSpPr/>
            <p:nvPr/>
          </p:nvSpPr>
          <p:spPr>
            <a:xfrm>
              <a:off x="301377" y="1736377"/>
              <a:ext cx="1065114" cy="106511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0"/>
                  </a:schemeClr>
                </a:gs>
                <a:gs pos="100000">
                  <a:schemeClr val="bg1">
                    <a:alpha val="54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563888" y="1484784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맞춤형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  <a:p>
            <a:pPr algn="ctr"/>
            <a:r>
              <a:rPr lang="ko-K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rPr>
              <a:t>검진 안내</a:t>
            </a:r>
            <a:endParaRPr lang="en-US" altLang="ko-KR" sz="2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49006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  차별화 된 맞춤형 홍보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63925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/>
        </p:nvGraphicFramePr>
        <p:xfrm>
          <a:off x="467544" y="2492896"/>
          <a:ext cx="8136904" cy="4032448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4032448">
                <a:tc>
                  <a:txBody>
                    <a:bodyPr/>
                    <a:lstStyle/>
                    <a:p>
                      <a:pPr marL="0" marR="0" indent="0" algn="ctr" defTabSz="1080000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건강보험가입자 대상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 </a:t>
                      </a:r>
                      <a:r>
                        <a:rPr lang="ko-KR" altLang="en-US" sz="2000" b="1" kern="0" spc="0" baseline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암종별</a:t>
                      </a:r>
                      <a:r>
                        <a:rPr lang="en-US" altLang="ko-KR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, </a:t>
                      </a:r>
                      <a:r>
                        <a:rPr lang="ko-KR" altLang="en-US" sz="2000" b="1" kern="0" spc="0" baseline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  <a:cs typeface="함초롬바탕" pitchFamily="18" charset="-127"/>
                        </a:rPr>
                        <a:t>검진기관 주소 포함 장문문자 발송 </a:t>
                      </a: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l" defTabSz="1080000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80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0800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baseline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0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800" b="1" kern="0" spc="0" dirty="0" smtClean="0">
                        <a:solidFill>
                          <a:srgbClr val="000000"/>
                        </a:solidFill>
                        <a:latin typeface="함초롬바탕" pitchFamily="18" charset="-127"/>
                        <a:ea typeface="함초롬바탕" pitchFamily="18" charset="-127"/>
                        <a:cs typeface="함초롬바탕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2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1259632" y="3140968"/>
          <a:ext cx="6552728" cy="3384376"/>
        </p:xfrm>
        <a:graphic>
          <a:graphicData uri="http://schemas.openxmlformats.org/drawingml/2006/table">
            <a:tbl>
              <a:tblPr/>
              <a:tblGrid>
                <a:gridCol w="2736304"/>
                <a:gridCol w="3816424"/>
              </a:tblGrid>
              <a:tr h="33843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     【 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국가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무료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암검진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안내 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】</a:t>
                      </a:r>
                    </a:p>
                    <a:p>
                      <a:pPr marL="25400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   귀하는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년 무료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암검진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대상자입니다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9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   1</a:t>
                      </a:r>
                      <a:r>
                        <a:rPr lang="en-US" altLang="ko-KR" sz="1200" kern="0" spc="-19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200" kern="0" spc="-19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기 </a:t>
                      </a:r>
                      <a:r>
                        <a:rPr lang="ko-KR" altLang="en-US" sz="1200" kern="0" spc="-19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 간 </a:t>
                      </a:r>
                      <a:r>
                        <a:rPr lang="en-US" altLang="ko-KR" sz="1200" kern="0" spc="-19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: 2018</a:t>
                      </a:r>
                      <a:r>
                        <a:rPr lang="ko-KR" altLang="en-US" sz="1200" kern="0" spc="-19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년 </a:t>
                      </a:r>
                      <a:r>
                        <a:rPr lang="ko-KR" altLang="en-US" sz="1200" u="sng" kern="0" spc="-19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+mn-ea"/>
                          <a:ea typeface="+mn-ea"/>
                        </a:rPr>
                        <a:t>상반기</a:t>
                      </a:r>
                      <a:r>
                        <a:rPr lang="ko-KR" altLang="en-US" sz="1200" kern="0" spc="-19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내  </a:t>
                      </a:r>
                      <a:r>
                        <a:rPr lang="en-US" altLang="ko-KR" sz="1200" kern="0" spc="-19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kern="0" spc="-19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하반기에 검진 대상자 폭주 예상</a:t>
                      </a:r>
                      <a:r>
                        <a:rPr lang="en-US" altLang="ko-KR" sz="1200" kern="0" spc="-19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 2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200" kern="0" spc="-1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대상암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대장암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채변검사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 - 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연</a:t>
                      </a:r>
                      <a:r>
                        <a:rPr lang="en-US" altLang="ko-KR" sz="1200" kern="0" spc="-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kern="0" spc="-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회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-9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  - </a:t>
                      </a:r>
                      <a:r>
                        <a:rPr lang="ko-KR" altLang="en-US" sz="1200" kern="0" spc="-9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채변검사 </a:t>
                      </a:r>
                      <a:r>
                        <a:rPr lang="ko-KR" altLang="en-US" sz="1200" kern="0" spc="-9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결과 ‘</a:t>
                      </a:r>
                      <a:r>
                        <a:rPr lang="ko-KR" altLang="en-US" sz="1200" kern="0" spc="-9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양성자</a:t>
                      </a:r>
                      <a:r>
                        <a:rPr lang="ko-KR" altLang="en-US" sz="1200" kern="0" spc="-9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’</a:t>
                      </a:r>
                      <a:r>
                        <a:rPr lang="ko-KR" altLang="en-US" sz="1200" kern="0" spc="-9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인 경우</a:t>
                      </a:r>
                      <a:r>
                        <a:rPr lang="ko-KR" altLang="en-US" sz="1200" kern="0" spc="-9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kern="0" spc="-9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대장 내시경검사</a:t>
                      </a:r>
                      <a:r>
                        <a:rPr lang="en-US" altLang="ko-KR" sz="1200" kern="0" spc="-9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kern="0" spc="-9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무료</a:t>
                      </a:r>
                      <a:r>
                        <a:rPr lang="en-US" altLang="ko-KR" sz="1200" kern="0" spc="-9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3.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장 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검진 의료기관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        </a:t>
                      </a:r>
                      <a:r>
                        <a:rPr lang="en-US" altLang="ko-KR" sz="1200" u="sng" kern="0" spc="0" dirty="0" smtClean="0">
                          <a:solidFill>
                            <a:srgbClr val="800080"/>
                          </a:solidFill>
                          <a:uFill>
                            <a:solidFill>
                              <a:srgbClr val="800080"/>
                            </a:solidFill>
                          </a:uFill>
                          <a:latin typeface="+mn-ea"/>
                          <a:ea typeface="+mn-ea"/>
                          <a:hlinkClick r:id="rId3"/>
                        </a:rPr>
                        <a:t>http</a:t>
                      </a:r>
                      <a:r>
                        <a:rPr lang="en-US" altLang="ko-KR" sz="1200" u="sng" kern="0" spc="0" dirty="0">
                          <a:solidFill>
                            <a:srgbClr val="800080"/>
                          </a:solidFill>
                          <a:uFill>
                            <a:solidFill>
                              <a:srgbClr val="800080"/>
                            </a:solidFill>
                          </a:uFill>
                          <a:latin typeface="+mn-ea"/>
                          <a:ea typeface="+mn-ea"/>
                          <a:hlinkClick r:id="rId3"/>
                        </a:rPr>
                        <a:t>://hi.nhis.or.kr/ca/ggpca001/ggpca001_m01.do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4.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문  의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: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국민건강보험공단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1577-1000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              서울시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중구보건소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02) </a:t>
                      </a: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3396-6422~3</a:t>
                      </a:r>
                    </a:p>
                    <a:p>
                      <a:pPr marL="0" marR="0" indent="0" algn="l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209550" marR="25400" indent="-209550" algn="l" fontAlgn="base" latinLnBrk="0">
                        <a:lnSpc>
                          <a:spcPct val="120000"/>
                        </a:lnSpc>
                        <a:spcBef>
                          <a:spcPts val="280"/>
                        </a:spcBef>
                        <a:spcAft>
                          <a:spcPts val="280"/>
                        </a:spcAft>
                      </a:pPr>
                      <a:r>
                        <a:rPr lang="en-US" altLang="ko-KR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 ※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국가</a:t>
                      </a:r>
                      <a:r>
                        <a:rPr lang="ko-KR" altLang="en-US" sz="1200" kern="0" spc="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kern="0" spc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암검진을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통하여 암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발견시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의료비 </a:t>
                      </a:r>
                      <a:r>
                        <a:rPr lang="ko-KR" altLang="en-US" sz="12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지원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2785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95485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1296915" y="3140968"/>
          <a:ext cx="2664296" cy="338437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54302"/>
                <a:gridCol w="1709994"/>
              </a:tblGrid>
              <a:tr h="50780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암종별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실 적 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건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</a:tr>
              <a:tr h="4730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 </a:t>
                      </a:r>
                      <a:r>
                        <a:rPr lang="ko-KR" altLang="en-US" sz="1700" kern="0" spc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대암</a:t>
                      </a:r>
                      <a:endParaRPr lang="ko-KR" altLang="en-US" sz="17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  138</a:t>
                      </a:r>
                      <a:endParaRPr lang="en-US" sz="17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0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 </a:t>
                      </a:r>
                      <a:r>
                        <a:rPr lang="ko-KR" altLang="en-US" sz="1700" kern="0" spc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대암</a:t>
                      </a:r>
                      <a:endParaRPr lang="ko-KR" altLang="en-US" sz="17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 4,361</a:t>
                      </a:r>
                      <a:endParaRPr lang="en-US" sz="17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0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 </a:t>
                      </a:r>
                      <a:r>
                        <a:rPr lang="ko-KR" altLang="en-US" sz="1700" kern="0" spc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대암</a:t>
                      </a:r>
                      <a:endParaRPr lang="ko-KR" altLang="en-US" sz="17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2,075</a:t>
                      </a:r>
                      <a:endParaRPr lang="en-US" sz="17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0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 </a:t>
                      </a:r>
                      <a:r>
                        <a:rPr lang="ko-KR" altLang="en-US" sz="1700" kern="0" spc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대암</a:t>
                      </a:r>
                      <a:endParaRPr lang="ko-KR" altLang="en-US" sz="17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4,148</a:t>
                      </a:r>
                      <a:endParaRPr lang="en-US" sz="17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0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 </a:t>
                      </a:r>
                      <a:r>
                        <a:rPr lang="ko-KR" altLang="en-US" sz="1700" kern="0" spc="0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대암</a:t>
                      </a:r>
                      <a:endParaRPr lang="ko-KR" altLang="en-US" sz="17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13,208</a:t>
                      </a:r>
                      <a:endParaRPr lang="en-US" sz="17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1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총 계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7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23,930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7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5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4153</TotalTime>
  <Words>1158</Words>
  <Application>Microsoft Office PowerPoint</Application>
  <PresentationFormat>화면 슬라이드 쇼(4:3)</PresentationFormat>
  <Paragraphs>418</Paragraphs>
  <Slides>28</Slides>
  <Notes>25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PowerPoint 프레젠테이션</vt:lpstr>
      <vt:lpstr>PowerPoint 프레젠테이션</vt:lpstr>
      <vt:lpstr>          1. 추 진 배 경</vt:lpstr>
      <vt:lpstr>      1. 추 진 배 경</vt:lpstr>
      <vt:lpstr>PowerPoint 프레젠테이션</vt:lpstr>
      <vt:lpstr>  차별화 된 맞춤형 홍보</vt:lpstr>
      <vt:lpstr> 차별화 된 맞춤형 홍보</vt:lpstr>
      <vt:lpstr>   차별화 된 맞춤형 홍보 </vt:lpstr>
      <vt:lpstr>  차별화 된 맞춤형 홍보</vt:lpstr>
      <vt:lpstr>    차별화 된 맞춤형 홍보 :  e-그린 우편 발송</vt:lpstr>
      <vt:lpstr>  차별화 된 맞춤형 홍보 </vt:lpstr>
      <vt:lpstr> 차별화 된 맞춤형 홍보</vt:lpstr>
      <vt:lpstr> 차별화 된 맞춤형 홍보</vt:lpstr>
      <vt:lpstr> 차별화 된 맞춤형 홍보 </vt:lpstr>
      <vt:lpstr>차별화 된 맞춤형 홍보 </vt:lpstr>
      <vt:lpstr>  차별화 된 맞춤형 홍보</vt:lpstr>
      <vt:lpstr>    취약계층을 위한 네트워크 구축</vt:lpstr>
      <vt:lpstr> 취약계층을 위한 네트워크 구축</vt:lpstr>
      <vt:lpstr>  취약계층을 위한 네트워크 구축</vt:lpstr>
      <vt:lpstr>  취약계층을 위한 네트워크 구축</vt:lpstr>
      <vt:lpstr>  중복은 피하고~ </vt:lpstr>
      <vt:lpstr>    주민 참여형 </vt:lpstr>
      <vt:lpstr>  주민 참여형 </vt:lpstr>
      <vt:lpstr>  주민 참여형 </vt:lpstr>
      <vt:lpstr>      3. 추 진 결 과</vt:lpstr>
      <vt:lpstr>        3. 추 진 결 과</vt:lpstr>
      <vt:lpstr>      3. 추 진 결 과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TITLE SLIDE</dc:title>
  <dc:creator>aram</dc:creator>
  <cp:lastModifiedBy>ncc</cp:lastModifiedBy>
  <cp:revision>713</cp:revision>
  <dcterms:created xsi:type="dcterms:W3CDTF">2013-03-04T05:18:30Z</dcterms:created>
  <dcterms:modified xsi:type="dcterms:W3CDTF">2018-11-12T01:26:58Z</dcterms:modified>
</cp:coreProperties>
</file>