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1" r:id="rId2"/>
    <p:sldId id="432" r:id="rId3"/>
    <p:sldId id="462" r:id="rId4"/>
    <p:sldId id="463" r:id="rId5"/>
    <p:sldId id="439" r:id="rId6"/>
    <p:sldId id="444" r:id="rId7"/>
    <p:sldId id="447" r:id="rId8"/>
    <p:sldId id="448" r:id="rId9"/>
    <p:sldId id="461" r:id="rId10"/>
    <p:sldId id="449" r:id="rId11"/>
    <p:sldId id="464" r:id="rId12"/>
    <p:sldId id="452" r:id="rId13"/>
    <p:sldId id="465" r:id="rId14"/>
    <p:sldId id="441" r:id="rId15"/>
    <p:sldId id="455" r:id="rId16"/>
    <p:sldId id="457" r:id="rId17"/>
    <p:sldId id="467" r:id="rId18"/>
    <p:sldId id="458" r:id="rId19"/>
    <p:sldId id="459" r:id="rId20"/>
    <p:sldId id="466" r:id="rId21"/>
  </p:sldIdLst>
  <p:sldSz cx="9144000" cy="6858000" type="screen4x3"/>
  <p:notesSz cx="6735763" cy="98663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3300"/>
    <a:srgbClr val="005177"/>
    <a:srgbClr val="BBC17D"/>
    <a:srgbClr val="996633"/>
    <a:srgbClr val="66CCFF"/>
    <a:srgbClr val="4FD1FF"/>
    <a:srgbClr val="3FB0B8"/>
    <a:srgbClr val="009BD2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5538" autoAdjust="0"/>
  </p:normalViewPr>
  <p:slideViewPr>
    <p:cSldViewPr>
      <p:cViewPr>
        <p:scale>
          <a:sx n="66" d="100"/>
          <a:sy n="66" d="100"/>
        </p:scale>
        <p:origin x="-2958" y="-990"/>
      </p:cViewPr>
      <p:guideLst>
        <p:guide orient="horz" pos="184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50864;&#49688;&#49324;&#47168;\&#50516;&#49688;&#44160;&#54788;&#54889;(&#44536;&#47000;&#54532;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53685;&#54633;%20&#47928;&#49436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대장암!$A$3</c:f>
              <c:strCache>
                <c:ptCount val="1"/>
                <c:pt idx="0">
                  <c:v>전국</c:v>
                </c:pt>
              </c:strCache>
            </c:strRef>
          </c:tx>
          <c:dLbls>
            <c:dLbl>
              <c:idx val="0"/>
              <c:layout>
                <c:manualLayout>
                  <c:x val="-7.4999999999999997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222222222222171E-2"/>
                  <c:y val="0.10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solidFill>
                      <a:srgbClr val="0070C0"/>
                    </a:solidFill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대장암!$B$2:$D$2</c:f>
              <c:strCache>
                <c:ptCount val="3"/>
                <c:pt idx="0">
                  <c:v>2015년10월</c:v>
                </c:pt>
                <c:pt idx="1">
                  <c:v>2016년10월</c:v>
                </c:pt>
                <c:pt idx="2">
                  <c:v>2017년 10월</c:v>
                </c:pt>
              </c:strCache>
            </c:strRef>
          </c:cat>
          <c:val>
            <c:numRef>
              <c:f>대장암!$B$3:$D$3</c:f>
              <c:numCache>
                <c:formatCode>General</c:formatCode>
                <c:ptCount val="3"/>
                <c:pt idx="0">
                  <c:v>17.760000000000002</c:v>
                </c:pt>
                <c:pt idx="1">
                  <c:v>19.93</c:v>
                </c:pt>
                <c:pt idx="2">
                  <c:v>22.06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대장암!$A$4</c:f>
              <c:strCache>
                <c:ptCount val="1"/>
                <c:pt idx="0">
                  <c:v>경북</c:v>
                </c:pt>
              </c:strCache>
            </c:strRef>
          </c:tx>
          <c:cat>
            <c:strRef>
              <c:f>대장암!$B$2:$D$2</c:f>
              <c:strCache>
                <c:ptCount val="3"/>
                <c:pt idx="0">
                  <c:v>2015년10월</c:v>
                </c:pt>
                <c:pt idx="1">
                  <c:v>2016년10월</c:v>
                </c:pt>
                <c:pt idx="2">
                  <c:v>2017년 10월</c:v>
                </c:pt>
              </c:strCache>
            </c:strRef>
          </c:cat>
          <c:val>
            <c:numRef>
              <c:f>대장암!$B$4:$D$4</c:f>
              <c:numCache>
                <c:formatCode>General</c:formatCode>
                <c:ptCount val="3"/>
                <c:pt idx="0">
                  <c:v>16.239999999999998</c:v>
                </c:pt>
                <c:pt idx="1">
                  <c:v>18.27</c:v>
                </c:pt>
                <c:pt idx="2">
                  <c:v>21.08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대장암!$A$5</c:f>
              <c:strCache>
                <c:ptCount val="1"/>
                <c:pt idx="0">
                  <c:v>포항시북구</c:v>
                </c:pt>
              </c:strCache>
            </c:strRef>
          </c:tx>
          <c:dLbls>
            <c:dLbl>
              <c:idx val="0"/>
              <c:layout>
                <c:manualLayout>
                  <c:x val="-0.05"/>
                  <c:y val="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1111111111111061E-2"/>
                  <c:y val="-5.0926290463692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대장암!$B$2:$D$2</c:f>
              <c:strCache>
                <c:ptCount val="3"/>
                <c:pt idx="0">
                  <c:v>2015년10월</c:v>
                </c:pt>
                <c:pt idx="1">
                  <c:v>2016년10월</c:v>
                </c:pt>
                <c:pt idx="2">
                  <c:v>2017년 10월</c:v>
                </c:pt>
              </c:strCache>
            </c:strRef>
          </c:cat>
          <c:val>
            <c:numRef>
              <c:f>대장암!$B$5:$D$5</c:f>
              <c:numCache>
                <c:formatCode>General</c:formatCode>
                <c:ptCount val="3"/>
                <c:pt idx="0">
                  <c:v>14.28</c:v>
                </c:pt>
                <c:pt idx="1">
                  <c:v>20.55</c:v>
                </c:pt>
                <c:pt idx="2">
                  <c:v>25.67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503168"/>
        <c:axId val="148902272"/>
      </c:lineChart>
      <c:catAx>
        <c:axId val="148503168"/>
        <c:scaling>
          <c:orientation val="minMax"/>
        </c:scaling>
        <c:delete val="0"/>
        <c:axPos val="b"/>
        <c:majorTickMark val="out"/>
        <c:minorTickMark val="none"/>
        <c:tickLblPos val="nextTo"/>
        <c:crossAx val="148902272"/>
        <c:crosses val="autoZero"/>
        <c:auto val="1"/>
        <c:lblAlgn val="ctr"/>
        <c:lblOffset val="100"/>
        <c:noMultiLvlLbl val="0"/>
      </c:catAx>
      <c:valAx>
        <c:axId val="148902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85031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그래프!$A$5</c:f>
              <c:strCache>
                <c:ptCount val="1"/>
                <c:pt idx="0">
                  <c:v>전국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 baseline="0">
                    <a:solidFill>
                      <a:schemeClr val="tx2"/>
                    </a:solidFill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그래프!$B$4:$D$4</c:f>
              <c:strCache>
                <c:ptCount val="3"/>
                <c:pt idx="0">
                  <c:v>2015년10월</c:v>
                </c:pt>
                <c:pt idx="1">
                  <c:v>2016년10월</c:v>
                </c:pt>
                <c:pt idx="2">
                  <c:v>2017년 10월</c:v>
                </c:pt>
              </c:strCache>
            </c:strRef>
          </c:cat>
          <c:val>
            <c:numRef>
              <c:f>그래프!$B$5:$D$5</c:f>
              <c:numCache>
                <c:formatCode>General</c:formatCode>
                <c:ptCount val="3"/>
                <c:pt idx="0">
                  <c:v>25.51</c:v>
                </c:pt>
                <c:pt idx="1">
                  <c:v>28.31</c:v>
                </c:pt>
                <c:pt idx="2">
                  <c:v>30.88</c:v>
                </c:pt>
              </c:numCache>
            </c:numRef>
          </c:val>
        </c:ser>
        <c:ser>
          <c:idx val="1"/>
          <c:order val="1"/>
          <c:tx>
            <c:strRef>
              <c:f>그래프!$A$6</c:f>
              <c:strCache>
                <c:ptCount val="1"/>
                <c:pt idx="0">
                  <c:v>경북</c:v>
                </c:pt>
              </c:strCache>
            </c:strRef>
          </c:tx>
          <c:invertIfNegative val="0"/>
          <c:cat>
            <c:strRef>
              <c:f>그래프!$B$4:$D$4</c:f>
              <c:strCache>
                <c:ptCount val="3"/>
                <c:pt idx="0">
                  <c:v>2015년10월</c:v>
                </c:pt>
                <c:pt idx="1">
                  <c:v>2016년10월</c:v>
                </c:pt>
                <c:pt idx="2">
                  <c:v>2017년 10월</c:v>
                </c:pt>
              </c:strCache>
            </c:strRef>
          </c:cat>
          <c:val>
            <c:numRef>
              <c:f>그래프!$B$6:$D$6</c:f>
              <c:numCache>
                <c:formatCode>General</c:formatCode>
                <c:ptCount val="3"/>
                <c:pt idx="0">
                  <c:v>24.63</c:v>
                </c:pt>
                <c:pt idx="1">
                  <c:v>27.02</c:v>
                </c:pt>
                <c:pt idx="2">
                  <c:v>29.62</c:v>
                </c:pt>
              </c:numCache>
            </c:numRef>
          </c:val>
        </c:ser>
        <c:ser>
          <c:idx val="2"/>
          <c:order val="2"/>
          <c:tx>
            <c:strRef>
              <c:f>그래프!$A$7</c:f>
              <c:strCache>
                <c:ptCount val="1"/>
                <c:pt idx="0">
                  <c:v>포항시북구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6111111111111108E-2"/>
                  <c:y val="-1.1204478497694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666666666666666E-2"/>
                  <c:y val="-1.4939304663592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777777777777777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그래프!$B$4:$D$4</c:f>
              <c:strCache>
                <c:ptCount val="3"/>
                <c:pt idx="0">
                  <c:v>2015년10월</c:v>
                </c:pt>
                <c:pt idx="1">
                  <c:v>2016년10월</c:v>
                </c:pt>
                <c:pt idx="2">
                  <c:v>2017년 10월</c:v>
                </c:pt>
              </c:strCache>
            </c:strRef>
          </c:cat>
          <c:val>
            <c:numRef>
              <c:f>그래프!$B$7:$D$7</c:f>
              <c:numCache>
                <c:formatCode>General</c:formatCode>
                <c:ptCount val="3"/>
                <c:pt idx="0">
                  <c:v>22.48</c:v>
                </c:pt>
                <c:pt idx="1">
                  <c:v>28.21</c:v>
                </c:pt>
                <c:pt idx="2">
                  <c:v>30.92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8925824"/>
        <c:axId val="148956288"/>
        <c:axId val="0"/>
      </c:bar3DChart>
      <c:catAx>
        <c:axId val="148925824"/>
        <c:scaling>
          <c:orientation val="minMax"/>
        </c:scaling>
        <c:delete val="0"/>
        <c:axPos val="b"/>
        <c:majorTickMark val="out"/>
        <c:minorTickMark val="none"/>
        <c:tickLblPos val="nextTo"/>
        <c:crossAx val="148956288"/>
        <c:crosses val="autoZero"/>
        <c:auto val="1"/>
        <c:lblAlgn val="ctr"/>
        <c:lblOffset val="100"/>
        <c:noMultiLvlLbl val="0"/>
      </c:catAx>
      <c:valAx>
        <c:axId val="1489562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8925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720A848-7230-43D4-A2A5-E6FC0865F938}" type="datetimeFigureOut">
              <a:rPr lang="ko-KR" altLang="en-US"/>
              <a:pPr>
                <a:defRPr/>
              </a:pPr>
              <a:t>2017-11-09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  <a:endParaRPr lang="ko-KR" altLang="en-US" noProof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89FAB7C-E7F7-49C7-AC98-875E2CB6EA4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850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7AE9A-3C42-46C1-B7AA-FDB808A72FFE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7AE9A-3C42-46C1-B7AA-FDB808A72FFE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7AE9A-3C42-46C1-B7AA-FDB808A72FFE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7AE9A-3C42-46C1-B7AA-FDB808A72FFE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7AE9A-3C42-46C1-B7AA-FDB808A72FFE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7AE9A-3C42-46C1-B7AA-FDB808A72FFE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7AE9A-3C42-46C1-B7AA-FDB808A72FFE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7AE9A-3C42-46C1-B7AA-FDB808A72FFE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348880"/>
            <a:ext cx="1853031" cy="202370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3158034"/>
            <a:ext cx="9143245" cy="369996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4279039" cy="368777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75435"/>
            <a:ext cx="4553336" cy="34317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764704"/>
            <a:ext cx="4809347" cy="221876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28800"/>
            <a:ext cx="1757008" cy="16027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904"/>
            <a:ext cx="995784" cy="108750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16632"/>
            <a:ext cx="4279039" cy="368777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47" y="-171400"/>
            <a:ext cx="4809347" cy="221876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27399" y="2041399"/>
            <a:ext cx="6857998" cy="27752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7"/>
          <a:stretch/>
        </p:blipFill>
        <p:spPr>
          <a:xfrm flipH="1">
            <a:off x="376" y="0"/>
            <a:ext cx="9143245" cy="79226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260059" y="274638"/>
            <a:ext cx="8623882" cy="49006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ADD A TITLE SLIDE</a:t>
            </a:r>
            <a:endParaRPr lang="ko-KR" altLang="en-US" dirty="0"/>
          </a:p>
        </p:txBody>
      </p:sp>
      <p:grpSp>
        <p:nvGrpSpPr>
          <p:cNvPr id="3" name="그룹 2"/>
          <p:cNvGrpSpPr/>
          <p:nvPr userDrawn="1"/>
        </p:nvGrpSpPr>
        <p:grpSpPr>
          <a:xfrm>
            <a:off x="7489310" y="-50028"/>
            <a:ext cx="1660971" cy="897927"/>
            <a:chOff x="4067944" y="476672"/>
            <a:chExt cx="4927111" cy="2663616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401" y="1551759"/>
              <a:ext cx="1438249" cy="1570720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87" b="18009"/>
            <a:stretch/>
          </p:blipFill>
          <p:spPr>
            <a:xfrm>
              <a:off x="4716017" y="625078"/>
              <a:ext cx="4279038" cy="2515210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476672"/>
              <a:ext cx="4809347" cy="2218761"/>
            </a:xfrm>
            <a:prstGeom prst="rect">
              <a:avLst/>
            </a:prstGeom>
          </p:spPr>
        </p:pic>
      </p:grpSp>
      <p:sp>
        <p:nvSpPr>
          <p:cNvPr id="8" name="직사각형 7"/>
          <p:cNvSpPr/>
          <p:nvPr userDrawn="1"/>
        </p:nvSpPr>
        <p:spPr>
          <a:xfrm>
            <a:off x="0" y="836712"/>
            <a:ext cx="9144000" cy="590465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 smtClean="0"/>
              <a:t>ADD A TITLE SLIDE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21D29-A35E-45B7-A815-2144CFDEA0FF}" type="datetimeFigureOut">
              <a:rPr lang="ko-KR" altLang="en-US" smtClean="0"/>
              <a:pPr/>
              <a:t>2017-11-09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3AD4D-FDEB-4C62-A936-7D9775ED795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0" r:id="rId3"/>
    <p:sldLayoutId id="2147483678" r:id="rId4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205184"/>
            <a:ext cx="6207150" cy="2336024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spc="-150" dirty="0" smtClean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aramond Premr Pro Smbd" pitchFamily="18" charset="0"/>
                <a:ea typeface="-윤고딕150" pitchFamily="18" charset="-127"/>
                <a:cs typeface="Arial" pitchFamily="34" charset="0"/>
              </a:rPr>
              <a:t>  </a:t>
            </a:r>
            <a:r>
              <a:rPr kumimoji="0" lang="ko-KR" altLang="en-US" sz="4400" b="1" spc="-150" dirty="0" smtClean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aramond Premr Pro Smbd" pitchFamily="18" charset="0"/>
                <a:ea typeface="-윤고딕150" pitchFamily="18" charset="-127"/>
                <a:cs typeface="Arial" pitchFamily="34" charset="0"/>
              </a:rPr>
              <a:t>공동주택으로 </a:t>
            </a:r>
            <a:r>
              <a:rPr kumimoji="0" lang="en-US" altLang="ko-KR" sz="5400" b="1" spc="-150" dirty="0" smtClean="0">
                <a:ln>
                  <a:prstDash val="solid"/>
                </a:ln>
                <a:solidFill>
                  <a:srgbClr val="FF0000"/>
                </a:solidFill>
                <a:latin typeface="Garamond Premr Pro Smbd" pitchFamily="18" charset="0"/>
                <a:ea typeface="-윤고딕150" pitchFamily="18" charset="-127"/>
                <a:cs typeface="Arial" pitchFamily="34" charset="0"/>
              </a:rPr>
              <a:t>go! go!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800" b="1" spc="-150" dirty="0" smtClean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aramond Premr Pro Smbd" pitchFamily="18" charset="0"/>
                <a:ea typeface="-윤고딕150" pitchFamily="18" charset="-127"/>
                <a:cs typeface="Arial" pitchFamily="34" charset="0"/>
              </a:rPr>
              <a:t>       </a:t>
            </a:r>
            <a:r>
              <a:rPr kumimoji="0" lang="ko-KR" altLang="en-US" sz="4400" b="1" spc="-150" dirty="0" smtClean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aramond Premr Pro Smbd" pitchFamily="18" charset="0"/>
                <a:ea typeface="-윤고딕150" pitchFamily="18" charset="-127"/>
                <a:cs typeface="Arial" pitchFamily="34" charset="0"/>
              </a:rPr>
              <a:t>주민건강</a:t>
            </a:r>
            <a:r>
              <a:rPr kumimoji="0" lang="ko-KR" altLang="en-US" sz="4800" b="1" spc="-150" dirty="0" smtClean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aramond Premr Pro Smbd" pitchFamily="18" charset="0"/>
                <a:ea typeface="-윤고딕150" pitchFamily="18" charset="-127"/>
                <a:cs typeface="Arial" pitchFamily="34" charset="0"/>
              </a:rPr>
              <a:t> </a:t>
            </a:r>
            <a:r>
              <a:rPr kumimoji="0" lang="ko-KR" altLang="en-US" sz="5400" b="1" spc="-150" dirty="0" smtClean="0">
                <a:ln>
                  <a:prstDash val="solid"/>
                </a:ln>
                <a:solidFill>
                  <a:srgbClr val="FF0000"/>
                </a:solidFill>
                <a:latin typeface="Garamond Premr Pro Smbd" pitchFamily="18" charset="0"/>
                <a:ea typeface="-윤고딕150" pitchFamily="18" charset="-127"/>
                <a:cs typeface="Arial" pitchFamily="34" charset="0"/>
              </a:rPr>
              <a:t>올리고</a:t>
            </a:r>
            <a:r>
              <a:rPr kumimoji="0" lang="en-US" altLang="ko-KR" sz="5400" b="1" spc="-150" dirty="0" smtClean="0">
                <a:ln>
                  <a:prstDash val="solid"/>
                </a:ln>
                <a:solidFill>
                  <a:srgbClr val="FF0000"/>
                </a:solidFill>
                <a:latin typeface="Garamond Premr Pro Smbd" pitchFamily="18" charset="0"/>
                <a:ea typeface="-윤고딕150" pitchFamily="18" charset="-127"/>
                <a:cs typeface="Arial" pitchFamily="34" charset="0"/>
              </a:rPr>
              <a:t>~</a:t>
            </a:r>
            <a:r>
              <a:rPr kumimoji="0" lang="ko-KR" altLang="en-US" sz="5400" b="1" spc="-150" dirty="0" smtClean="0">
                <a:ln>
                  <a:prstDash val="solid"/>
                </a:ln>
                <a:solidFill>
                  <a:srgbClr val="FF0000"/>
                </a:solidFill>
                <a:latin typeface="Garamond Premr Pro Smbd" pitchFamily="18" charset="0"/>
                <a:ea typeface="-윤고딕150" pitchFamily="18" charset="-127"/>
                <a:cs typeface="Arial" pitchFamily="34" charset="0"/>
              </a:rPr>
              <a:t> </a:t>
            </a:r>
            <a:endParaRPr kumimoji="0" lang="en-US" altLang="ko-KR" sz="5400" b="1" spc="-150" dirty="0" smtClean="0">
              <a:ln>
                <a:prstDash val="solid"/>
              </a:ln>
              <a:solidFill>
                <a:srgbClr val="FF0000"/>
              </a:solidFill>
              <a:latin typeface="Garamond Premr Pro Smbd" pitchFamily="18" charset="0"/>
              <a:ea typeface="-윤고딕150" pitchFamily="18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6097656"/>
            <a:ext cx="3096344" cy="577466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b="1" spc="-150" dirty="0" smtClean="0">
                <a:ln>
                  <a:prstDash val="solid"/>
                </a:ln>
                <a:solidFill>
                  <a:srgbClr val="7030A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포항시 북구보건소</a:t>
            </a:r>
            <a:endParaRPr kumimoji="0" lang="en-US" altLang="ko-KR" sz="2400" b="1" spc="-150" dirty="0" smtClean="0">
              <a:ln>
                <a:prstDash val="solid"/>
              </a:ln>
              <a:solidFill>
                <a:srgbClr val="7030A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130"/>
          <p:cNvSpPr txBox="1"/>
          <p:nvPr/>
        </p:nvSpPr>
        <p:spPr>
          <a:xfrm>
            <a:off x="1169945" y="2306195"/>
            <a:ext cx="185339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200" dirty="0" err="1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대시민</a:t>
            </a:r>
            <a:r>
              <a:rPr lang="ko-KR" altLang="en-US" sz="1200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 홍보 캠페인 실시</a:t>
            </a:r>
            <a:endParaRPr lang="en-US" altLang="ko-KR" sz="1200" dirty="0" smtClean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023159" y="3996511"/>
            <a:ext cx="117827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200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INSERT TEXT</a:t>
            </a:r>
            <a:endParaRPr lang="ko-KR" altLang="en-US" sz="1200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887469" y="3996511"/>
            <a:ext cx="117827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200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INSERT TEXT</a:t>
            </a:r>
            <a:endParaRPr lang="ko-KR" altLang="en-US" sz="1200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9" y="3717032"/>
            <a:ext cx="3996000" cy="277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72" y="3717032"/>
            <a:ext cx="3934271" cy="272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제목 3"/>
          <p:cNvSpPr txBox="1">
            <a:spLocks/>
          </p:cNvSpPr>
          <p:nvPr/>
        </p:nvSpPr>
        <p:spPr>
          <a:xfrm>
            <a:off x="395536" y="1138734"/>
            <a:ext cx="4830522" cy="490066"/>
          </a:xfrm>
          <a:prstGeom prst="rect">
            <a:avLst/>
          </a:prstGeom>
          <a:ln>
            <a:solidFill>
              <a:srgbClr val="005177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dirty="0" smtClean="0">
                <a:solidFill>
                  <a:srgbClr val="7030A0"/>
                </a:solidFill>
              </a:rPr>
              <a:t>365 </a:t>
            </a:r>
            <a:r>
              <a:rPr kumimoji="0" lang="ko-KR" altLang="en-US" dirty="0" smtClean="0">
                <a:solidFill>
                  <a:srgbClr val="7030A0"/>
                </a:solidFill>
              </a:rPr>
              <a:t>건강지킴이 자원봉사단  운영</a:t>
            </a:r>
            <a:endParaRPr kumimoji="0" lang="ko-KR" altLang="en-US" dirty="0">
              <a:solidFill>
                <a:srgbClr val="7030A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8682" y="1781025"/>
            <a:ext cx="365877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b="1" dirty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 </a:t>
            </a:r>
            <a:r>
              <a:rPr lang="ko-KR" altLang="en-US" b="1" dirty="0" err="1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건강증진비스</a:t>
            </a:r>
            <a:r>
              <a:rPr lang="ko-KR" altLang="en-US" b="1" dirty="0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 제공  및 홍보</a:t>
            </a:r>
            <a:endParaRPr lang="en-US" altLang="ko-KR" b="1" dirty="0" smtClean="0">
              <a:solidFill>
                <a:schemeClr val="bg1">
                  <a:alpha val="99000"/>
                </a:schemeClr>
              </a:solidFill>
              <a:latin typeface="+mj-ea"/>
              <a:ea typeface="+mj-ea"/>
              <a:cs typeface="Arial" pitchFamily="34" charset="0"/>
            </a:endParaRPr>
          </a:p>
        </p:txBody>
      </p:sp>
      <p:pic>
        <p:nvPicPr>
          <p:cNvPr id="34" name="그림 33" descr="4.png"/>
          <p:cNvPicPr>
            <a:picLocks noChangeAspect="1"/>
          </p:cNvPicPr>
          <p:nvPr/>
        </p:nvPicPr>
        <p:blipFill>
          <a:blip r:embed="rId4" cstate="print">
            <a:lum bright="40000"/>
          </a:blip>
          <a:stretch>
            <a:fillRect/>
          </a:stretch>
        </p:blipFill>
        <p:spPr>
          <a:xfrm>
            <a:off x="448538" y="1827191"/>
            <a:ext cx="341739" cy="399260"/>
          </a:xfrm>
          <a:prstGeom prst="rect">
            <a:avLst/>
          </a:prstGeom>
        </p:spPr>
      </p:pic>
      <p:grpSp>
        <p:nvGrpSpPr>
          <p:cNvPr id="35" name="그룹 55"/>
          <p:cNvGrpSpPr/>
          <p:nvPr/>
        </p:nvGrpSpPr>
        <p:grpSpPr>
          <a:xfrm>
            <a:off x="452053" y="1880889"/>
            <a:ext cx="6120000" cy="1692129"/>
            <a:chOff x="821801" y="2248076"/>
            <a:chExt cx="3678191" cy="1750903"/>
          </a:xfrm>
        </p:grpSpPr>
        <p:grpSp>
          <p:nvGrpSpPr>
            <p:cNvPr id="36" name="그룹 129"/>
            <p:cNvGrpSpPr/>
            <p:nvPr/>
          </p:nvGrpSpPr>
          <p:grpSpPr>
            <a:xfrm>
              <a:off x="821801" y="2248076"/>
              <a:ext cx="3678191" cy="1750903"/>
              <a:chOff x="821801" y="2248076"/>
              <a:chExt cx="3678191" cy="1750903"/>
            </a:xfrm>
          </p:grpSpPr>
          <p:grpSp>
            <p:nvGrpSpPr>
              <p:cNvPr id="38" name="그룹 95"/>
              <p:cNvGrpSpPr/>
              <p:nvPr/>
            </p:nvGrpSpPr>
            <p:grpSpPr>
              <a:xfrm>
                <a:off x="821801" y="2248076"/>
                <a:ext cx="3678191" cy="1750903"/>
                <a:chOff x="533769" y="1951361"/>
                <a:chExt cx="3678191" cy="1750903"/>
              </a:xfrm>
            </p:grpSpPr>
            <p:grpSp>
              <p:nvGrpSpPr>
                <p:cNvPr id="40" name="그룹 93"/>
                <p:cNvGrpSpPr/>
                <p:nvPr/>
              </p:nvGrpSpPr>
              <p:grpSpPr>
                <a:xfrm>
                  <a:off x="539552" y="1951361"/>
                  <a:ext cx="3672408" cy="558756"/>
                  <a:chOff x="539552" y="1951361"/>
                  <a:chExt cx="3672408" cy="558756"/>
                </a:xfrm>
              </p:grpSpPr>
              <p:sp>
                <p:nvSpPr>
                  <p:cNvPr id="42" name="모서리가 둥근 직사각형 41"/>
                  <p:cNvSpPr/>
                  <p:nvPr/>
                </p:nvSpPr>
                <p:spPr>
                  <a:xfrm>
                    <a:off x="539552" y="1951361"/>
                    <a:ext cx="3672408" cy="558756"/>
                  </a:xfrm>
                  <a:prstGeom prst="roundRect">
                    <a:avLst>
                      <a:gd name="adj" fmla="val 7849"/>
                    </a:avLst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43" name="갈매기형 수장 42"/>
                  <p:cNvSpPr/>
                  <p:nvPr/>
                </p:nvSpPr>
                <p:spPr>
                  <a:xfrm>
                    <a:off x="3995919" y="2062027"/>
                    <a:ext cx="109356" cy="336896"/>
                  </a:xfrm>
                  <a:prstGeom prst="chevron">
                    <a:avLst>
                      <a:gd name="adj" fmla="val 80581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41" name="모서리가 둥근 직사각형 40"/>
                <p:cNvSpPr/>
                <p:nvPr/>
              </p:nvSpPr>
              <p:spPr>
                <a:xfrm>
                  <a:off x="533769" y="2584751"/>
                  <a:ext cx="3672000" cy="1117513"/>
                </a:xfrm>
                <a:prstGeom prst="roundRect">
                  <a:avLst>
                    <a:gd name="adj" fmla="val 1864"/>
                  </a:avLst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pic>
            <p:nvPicPr>
              <p:cNvPr id="39" name="그림 38" descr="1.png"/>
              <p:cNvPicPr>
                <a:picLocks noChangeAspect="1"/>
              </p:cNvPicPr>
              <p:nvPr/>
            </p:nvPicPr>
            <p:blipFill>
              <a:blip r:embed="rId5" cstate="print">
                <a:lum bright="40000"/>
              </a:blip>
              <a:stretch>
                <a:fillRect/>
              </a:stretch>
            </p:blipFill>
            <p:spPr>
              <a:xfrm>
                <a:off x="831111" y="2296163"/>
                <a:ext cx="260512" cy="361652"/>
              </a:xfrm>
              <a:prstGeom prst="rect">
                <a:avLst/>
              </a:prstGeom>
            </p:spPr>
          </p:pic>
        </p:grpSp>
        <p:sp>
          <p:nvSpPr>
            <p:cNvPr id="37" name="모서리가 둥근 직사각형 6"/>
            <p:cNvSpPr/>
            <p:nvPr/>
          </p:nvSpPr>
          <p:spPr>
            <a:xfrm>
              <a:off x="1846752" y="2278575"/>
              <a:ext cx="1608501" cy="36000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0"/>
                    <a:lumOff val="100000"/>
                  </a:sysClr>
                </a:gs>
                <a:gs pos="94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017617" y="1916832"/>
            <a:ext cx="381613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400" b="1" dirty="0" err="1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대시민</a:t>
            </a:r>
            <a:r>
              <a:rPr lang="ko-KR" altLang="en-US" sz="2400" b="1" dirty="0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 홍보 및 캠페인</a:t>
            </a:r>
            <a:endParaRPr lang="en-US" altLang="ko-KR" sz="2400" b="1" dirty="0" smtClean="0">
              <a:solidFill>
                <a:schemeClr val="bg1">
                  <a:alpha val="99000"/>
                </a:schemeClr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473529" y="2639234"/>
            <a:ext cx="5921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kumimoji="0"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kumimoji="0"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매월  </a:t>
            </a:r>
            <a:r>
              <a:rPr kumimoji="0" lang="ko-KR" alt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셋째주</a:t>
            </a:r>
            <a:r>
              <a:rPr kumimoji="0"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  월요일  홍보 캠페인 </a:t>
            </a:r>
            <a:endParaRPr kumimoji="0" lang="en-US" altLang="ko-KR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kumimoji="0"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    (</a:t>
            </a:r>
            <a:r>
              <a:rPr kumimoji="0"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재래시장  순회  방문 홍보</a:t>
            </a:r>
            <a:r>
              <a:rPr kumimoji="0"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)</a:t>
            </a:r>
            <a:endParaRPr kumimoji="0"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52" name="순서도: 수행의 시작/종료 4"/>
          <p:cNvSpPr/>
          <p:nvPr/>
        </p:nvSpPr>
        <p:spPr>
          <a:xfrm>
            <a:off x="395536" y="116632"/>
            <a:ext cx="1902462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" name="제목 3"/>
          <p:cNvSpPr txBox="1">
            <a:spLocks/>
          </p:cNvSpPr>
          <p:nvPr/>
        </p:nvSpPr>
        <p:spPr>
          <a:xfrm>
            <a:off x="566745" y="165125"/>
            <a:ext cx="158743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사업내용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5571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/>
          <p:cNvSpPr txBox="1"/>
          <p:nvPr/>
        </p:nvSpPr>
        <p:spPr>
          <a:xfrm>
            <a:off x="5023159" y="3866424"/>
            <a:ext cx="117827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200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INSERT TEXT</a:t>
            </a:r>
            <a:endParaRPr lang="ko-KR" altLang="en-US" sz="1200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887469" y="3866424"/>
            <a:ext cx="117827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200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INSERT TEXT</a:t>
            </a:r>
            <a:endParaRPr lang="ko-KR" altLang="en-US" sz="1200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그룹 56"/>
          <p:cNvGrpSpPr/>
          <p:nvPr/>
        </p:nvGrpSpPr>
        <p:grpSpPr>
          <a:xfrm>
            <a:off x="467973" y="1484784"/>
            <a:ext cx="6129056" cy="1832223"/>
            <a:chOff x="4638645" y="2263805"/>
            <a:chExt cx="3913862" cy="1507062"/>
          </a:xfrm>
        </p:grpSpPr>
        <p:grpSp>
          <p:nvGrpSpPr>
            <p:cNvPr id="47" name="그룹 128"/>
            <p:cNvGrpSpPr/>
            <p:nvPr/>
          </p:nvGrpSpPr>
          <p:grpSpPr>
            <a:xfrm>
              <a:off x="4638645" y="2263805"/>
              <a:ext cx="3913862" cy="1507062"/>
              <a:chOff x="4638645" y="2263805"/>
              <a:chExt cx="3913862" cy="1507062"/>
            </a:xfrm>
          </p:grpSpPr>
          <p:grpSp>
            <p:nvGrpSpPr>
              <p:cNvPr id="49" name="그룹 96"/>
              <p:cNvGrpSpPr/>
              <p:nvPr/>
            </p:nvGrpSpPr>
            <p:grpSpPr>
              <a:xfrm>
                <a:off x="4638645" y="2263805"/>
                <a:ext cx="3913862" cy="1507062"/>
                <a:chOff x="533767" y="1967090"/>
                <a:chExt cx="3913862" cy="1507062"/>
              </a:xfrm>
            </p:grpSpPr>
            <p:grpSp>
              <p:nvGrpSpPr>
                <p:cNvPr id="51" name="그룹 97"/>
                <p:cNvGrpSpPr/>
                <p:nvPr/>
              </p:nvGrpSpPr>
              <p:grpSpPr>
                <a:xfrm>
                  <a:off x="539550" y="1967090"/>
                  <a:ext cx="3908079" cy="482058"/>
                  <a:chOff x="539550" y="1967090"/>
                  <a:chExt cx="3908079" cy="482058"/>
                </a:xfrm>
              </p:grpSpPr>
              <p:sp>
                <p:nvSpPr>
                  <p:cNvPr id="55" name="모서리가 둥근 직사각형 54"/>
                  <p:cNvSpPr/>
                  <p:nvPr/>
                </p:nvSpPr>
                <p:spPr>
                  <a:xfrm>
                    <a:off x="539550" y="1967090"/>
                    <a:ext cx="3908079" cy="482058"/>
                  </a:xfrm>
                  <a:prstGeom prst="roundRect">
                    <a:avLst>
                      <a:gd name="adj" fmla="val 7849"/>
                    </a:avLst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6" name="갈매기형 수장 55"/>
                  <p:cNvSpPr/>
                  <p:nvPr/>
                </p:nvSpPr>
                <p:spPr>
                  <a:xfrm>
                    <a:off x="3995919" y="2062027"/>
                    <a:ext cx="109356" cy="336896"/>
                  </a:xfrm>
                  <a:prstGeom prst="chevron">
                    <a:avLst>
                      <a:gd name="adj" fmla="val 80581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54" name="모서리가 둥근 직사각형 53"/>
                <p:cNvSpPr/>
                <p:nvPr/>
              </p:nvSpPr>
              <p:spPr>
                <a:xfrm>
                  <a:off x="533767" y="2510036"/>
                  <a:ext cx="3908079" cy="964116"/>
                </a:xfrm>
                <a:prstGeom prst="roundRect">
                  <a:avLst>
                    <a:gd name="adj" fmla="val 1864"/>
                  </a:avLst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pic>
            <p:nvPicPr>
              <p:cNvPr id="50" name="그림 49" descr="2.png"/>
              <p:cNvPicPr>
                <a:picLocks noChangeAspect="1"/>
              </p:cNvPicPr>
              <p:nvPr/>
            </p:nvPicPr>
            <p:blipFill>
              <a:blip r:embed="rId2" cstate="print">
                <a:lum bright="40000"/>
              </a:blip>
              <a:stretch>
                <a:fillRect/>
              </a:stretch>
            </p:blipFill>
            <p:spPr>
              <a:xfrm>
                <a:off x="4730336" y="2357748"/>
                <a:ext cx="266767" cy="320659"/>
              </a:xfrm>
              <a:prstGeom prst="rect">
                <a:avLst/>
              </a:prstGeom>
            </p:spPr>
          </p:pic>
        </p:grpSp>
        <p:sp>
          <p:nvSpPr>
            <p:cNvPr id="48" name="모서리가 둥근 직사각형 6"/>
            <p:cNvSpPr/>
            <p:nvPr/>
          </p:nvSpPr>
          <p:spPr>
            <a:xfrm>
              <a:off x="5714603" y="2278575"/>
              <a:ext cx="1608501" cy="36000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0"/>
                    <a:lumOff val="100000"/>
                  </a:sysClr>
                </a:gs>
                <a:gs pos="94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57" name="직사각형 56"/>
          <p:cNvSpPr/>
          <p:nvPr/>
        </p:nvSpPr>
        <p:spPr>
          <a:xfrm>
            <a:off x="529223" y="2204864"/>
            <a:ext cx="58942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kumimoji="0"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</a:t>
            </a:r>
            <a:r>
              <a:rPr kumimoji="0" lang="ko-KR" alt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아파트별</a:t>
            </a:r>
            <a:r>
              <a:rPr kumimoji="0"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  </a:t>
            </a:r>
            <a:r>
              <a:rPr kumimoji="0" lang="ko-KR" alt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암검진</a:t>
            </a:r>
            <a:r>
              <a:rPr kumimoji="0"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  안내문  발송  </a:t>
            </a:r>
            <a:r>
              <a:rPr kumimoji="0"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: 32,622</a:t>
            </a:r>
            <a:r>
              <a:rPr kumimoji="0"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건</a:t>
            </a:r>
            <a:endParaRPr kumimoji="0" lang="en-US" altLang="ko-KR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kumimoji="0"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 대장암 검진 </a:t>
            </a:r>
            <a:r>
              <a:rPr kumimoji="0" lang="ko-KR" alt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채변통</a:t>
            </a:r>
            <a:r>
              <a:rPr kumimoji="0"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 우편함 배부</a:t>
            </a:r>
            <a:r>
              <a:rPr kumimoji="0"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 : </a:t>
            </a:r>
            <a:r>
              <a:rPr kumimoji="0"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읍</a:t>
            </a:r>
            <a:r>
              <a:rPr kumimoji="0"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·</a:t>
            </a:r>
            <a:r>
              <a:rPr kumimoji="0"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동 아파트</a:t>
            </a:r>
            <a:endParaRPr kumimoji="0" lang="ko-KR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130999" y="1557953"/>
            <a:ext cx="459312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400" b="1" dirty="0" err="1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아파트별</a:t>
            </a:r>
            <a:r>
              <a:rPr lang="ko-KR" altLang="en-US" sz="2400" b="1" dirty="0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 검진 안내문  발송  등</a:t>
            </a:r>
            <a:endParaRPr lang="en-US" altLang="ko-KR" sz="2400" b="1" dirty="0" smtClean="0">
              <a:solidFill>
                <a:schemeClr val="bg1">
                  <a:alpha val="99000"/>
                </a:schemeClr>
              </a:solidFill>
              <a:latin typeface="+mj-ea"/>
              <a:ea typeface="+mj-ea"/>
              <a:cs typeface="Arial" pitchFamily="34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4" y="3501005"/>
            <a:ext cx="4140000" cy="274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21835"/>
            <a:ext cx="3780000" cy="275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순서도: 수행의 시작/종료 4"/>
          <p:cNvSpPr/>
          <p:nvPr/>
        </p:nvSpPr>
        <p:spPr>
          <a:xfrm>
            <a:off x="395536" y="116632"/>
            <a:ext cx="1902462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" name="제목 3"/>
          <p:cNvSpPr txBox="1">
            <a:spLocks/>
          </p:cNvSpPr>
          <p:nvPr/>
        </p:nvSpPr>
        <p:spPr>
          <a:xfrm>
            <a:off x="566745" y="165125"/>
            <a:ext cx="158743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사업내용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17738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그룹 12"/>
          <p:cNvGrpSpPr>
            <a:grpSpLocks/>
          </p:cNvGrpSpPr>
          <p:nvPr/>
        </p:nvGrpSpPr>
        <p:grpSpPr bwMode="auto">
          <a:xfrm>
            <a:off x="467544" y="1111250"/>
            <a:ext cx="4086321" cy="792163"/>
            <a:chOff x="479852" y="1124744"/>
            <a:chExt cx="3444076" cy="792088"/>
          </a:xfrm>
        </p:grpSpPr>
        <p:pic>
          <p:nvPicPr>
            <p:cNvPr id="18441" name="Picture 230" descr="40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52" y="1124744"/>
              <a:ext cx="3444076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직사각형 58"/>
            <p:cNvSpPr/>
            <p:nvPr/>
          </p:nvSpPr>
          <p:spPr>
            <a:xfrm>
              <a:off x="783305" y="1268760"/>
              <a:ext cx="2999719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dirty="0" smtClean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암 검진 안내문 발송 </a:t>
              </a:r>
              <a:r>
                <a:rPr kumimoji="0" lang="ko-KR" altLang="en-US" sz="200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지원</a:t>
              </a:r>
              <a:endParaRPr kumimoji="0" lang="en-US" altLang="ko-KR" sz="20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3" name="자유형 12"/>
          <p:cNvSpPr/>
          <p:nvPr/>
        </p:nvSpPr>
        <p:spPr>
          <a:xfrm>
            <a:off x="4067944" y="3267487"/>
            <a:ext cx="1262629" cy="1313641"/>
          </a:xfrm>
          <a:custGeom>
            <a:avLst/>
            <a:gdLst>
              <a:gd name="connsiteX0" fmla="*/ 0 w 3097128"/>
              <a:gd name="connsiteY0" fmla="*/ 360040 h 1440160"/>
              <a:gd name="connsiteX1" fmla="*/ 2377048 w 3097128"/>
              <a:gd name="connsiteY1" fmla="*/ 360040 h 1440160"/>
              <a:gd name="connsiteX2" fmla="*/ 2377048 w 3097128"/>
              <a:gd name="connsiteY2" fmla="*/ 0 h 1440160"/>
              <a:gd name="connsiteX3" fmla="*/ 3097128 w 3097128"/>
              <a:gd name="connsiteY3" fmla="*/ 720080 h 1440160"/>
              <a:gd name="connsiteX4" fmla="*/ 2377048 w 3097128"/>
              <a:gd name="connsiteY4" fmla="*/ 1440160 h 1440160"/>
              <a:gd name="connsiteX5" fmla="*/ 2377048 w 3097128"/>
              <a:gd name="connsiteY5" fmla="*/ 1080120 h 1440160"/>
              <a:gd name="connsiteX6" fmla="*/ 0 w 3097128"/>
              <a:gd name="connsiteY6" fmla="*/ 1080120 h 1440160"/>
              <a:gd name="connsiteX7" fmla="*/ 0 w 3097128"/>
              <a:gd name="connsiteY7" fmla="*/ 360040 h 1440160"/>
              <a:gd name="connsiteX0" fmla="*/ 0 w 3097128"/>
              <a:gd name="connsiteY0" fmla="*/ 360040 h 1440160"/>
              <a:gd name="connsiteX1" fmla="*/ 2377048 w 3097128"/>
              <a:gd name="connsiteY1" fmla="*/ 360040 h 1440160"/>
              <a:gd name="connsiteX2" fmla="*/ 2377048 w 3097128"/>
              <a:gd name="connsiteY2" fmla="*/ 0 h 1440160"/>
              <a:gd name="connsiteX3" fmla="*/ 3012356 w 3097128"/>
              <a:gd name="connsiteY3" fmla="*/ 639117 h 1440160"/>
              <a:gd name="connsiteX4" fmla="*/ 3097128 w 3097128"/>
              <a:gd name="connsiteY4" fmla="*/ 720080 h 1440160"/>
              <a:gd name="connsiteX5" fmla="*/ 2377048 w 3097128"/>
              <a:gd name="connsiteY5" fmla="*/ 1440160 h 1440160"/>
              <a:gd name="connsiteX6" fmla="*/ 2377048 w 3097128"/>
              <a:gd name="connsiteY6" fmla="*/ 1080120 h 1440160"/>
              <a:gd name="connsiteX7" fmla="*/ 0 w 3097128"/>
              <a:gd name="connsiteY7" fmla="*/ 1080120 h 1440160"/>
              <a:gd name="connsiteX8" fmla="*/ 0 w 3097128"/>
              <a:gd name="connsiteY8" fmla="*/ 360040 h 1440160"/>
              <a:gd name="connsiteX0" fmla="*/ 0 w 3024336"/>
              <a:gd name="connsiteY0" fmla="*/ 360040 h 1440160"/>
              <a:gd name="connsiteX1" fmla="*/ 2377048 w 3024336"/>
              <a:gd name="connsiteY1" fmla="*/ 360040 h 1440160"/>
              <a:gd name="connsiteX2" fmla="*/ 2377048 w 3024336"/>
              <a:gd name="connsiteY2" fmla="*/ 0 h 1440160"/>
              <a:gd name="connsiteX3" fmla="*/ 3012356 w 3024336"/>
              <a:gd name="connsiteY3" fmla="*/ 639117 h 1440160"/>
              <a:gd name="connsiteX4" fmla="*/ 3024336 w 3024336"/>
              <a:gd name="connsiteY4" fmla="*/ 792088 h 1440160"/>
              <a:gd name="connsiteX5" fmla="*/ 2377048 w 3024336"/>
              <a:gd name="connsiteY5" fmla="*/ 1440160 h 1440160"/>
              <a:gd name="connsiteX6" fmla="*/ 2377048 w 3024336"/>
              <a:gd name="connsiteY6" fmla="*/ 1080120 h 1440160"/>
              <a:gd name="connsiteX7" fmla="*/ 0 w 3024336"/>
              <a:gd name="connsiteY7" fmla="*/ 1080120 h 1440160"/>
              <a:gd name="connsiteX8" fmla="*/ 0 w 3024336"/>
              <a:gd name="connsiteY8" fmla="*/ 360040 h 1440160"/>
              <a:gd name="connsiteX0" fmla="*/ 0 w 3075038"/>
              <a:gd name="connsiteY0" fmla="*/ 360040 h 1440160"/>
              <a:gd name="connsiteX1" fmla="*/ 2377048 w 3075038"/>
              <a:gd name="connsiteY1" fmla="*/ 360040 h 1440160"/>
              <a:gd name="connsiteX2" fmla="*/ 2377048 w 3075038"/>
              <a:gd name="connsiteY2" fmla="*/ 0 h 1440160"/>
              <a:gd name="connsiteX3" fmla="*/ 3012356 w 3075038"/>
              <a:gd name="connsiteY3" fmla="*/ 639117 h 1440160"/>
              <a:gd name="connsiteX4" fmla="*/ 3024336 w 3075038"/>
              <a:gd name="connsiteY4" fmla="*/ 792088 h 1440160"/>
              <a:gd name="connsiteX5" fmla="*/ 2377048 w 3075038"/>
              <a:gd name="connsiteY5" fmla="*/ 1440160 h 1440160"/>
              <a:gd name="connsiteX6" fmla="*/ 2377048 w 3075038"/>
              <a:gd name="connsiteY6" fmla="*/ 1080120 h 1440160"/>
              <a:gd name="connsiteX7" fmla="*/ 0 w 3075038"/>
              <a:gd name="connsiteY7" fmla="*/ 1080120 h 1440160"/>
              <a:gd name="connsiteX8" fmla="*/ 0 w 3075038"/>
              <a:gd name="connsiteY8" fmla="*/ 360040 h 1440160"/>
              <a:gd name="connsiteX0" fmla="*/ 0 w 3075038"/>
              <a:gd name="connsiteY0" fmla="*/ 360040 h 1440160"/>
              <a:gd name="connsiteX1" fmla="*/ 2377048 w 3075038"/>
              <a:gd name="connsiteY1" fmla="*/ 360040 h 1440160"/>
              <a:gd name="connsiteX2" fmla="*/ 2377048 w 3075038"/>
              <a:gd name="connsiteY2" fmla="*/ 0 h 1440160"/>
              <a:gd name="connsiteX3" fmla="*/ 3012356 w 3075038"/>
              <a:gd name="connsiteY3" fmla="*/ 639117 h 1440160"/>
              <a:gd name="connsiteX4" fmla="*/ 3024336 w 3075038"/>
              <a:gd name="connsiteY4" fmla="*/ 792088 h 1440160"/>
              <a:gd name="connsiteX5" fmla="*/ 2377048 w 3075038"/>
              <a:gd name="connsiteY5" fmla="*/ 1440160 h 1440160"/>
              <a:gd name="connsiteX6" fmla="*/ 2377048 w 3075038"/>
              <a:gd name="connsiteY6" fmla="*/ 1080120 h 1440160"/>
              <a:gd name="connsiteX7" fmla="*/ 0 w 3075038"/>
              <a:gd name="connsiteY7" fmla="*/ 1080120 h 1440160"/>
              <a:gd name="connsiteX8" fmla="*/ 0 w 3075038"/>
              <a:gd name="connsiteY8" fmla="*/ 360040 h 1440160"/>
              <a:gd name="connsiteX0" fmla="*/ 0 w 3075038"/>
              <a:gd name="connsiteY0" fmla="*/ 360040 h 1440160"/>
              <a:gd name="connsiteX1" fmla="*/ 2377048 w 3075038"/>
              <a:gd name="connsiteY1" fmla="*/ 360040 h 1440160"/>
              <a:gd name="connsiteX2" fmla="*/ 2377048 w 3075038"/>
              <a:gd name="connsiteY2" fmla="*/ 0 h 1440160"/>
              <a:gd name="connsiteX3" fmla="*/ 3012356 w 3075038"/>
              <a:gd name="connsiteY3" fmla="*/ 639117 h 1440160"/>
              <a:gd name="connsiteX4" fmla="*/ 3024336 w 3075038"/>
              <a:gd name="connsiteY4" fmla="*/ 792088 h 1440160"/>
              <a:gd name="connsiteX5" fmla="*/ 2377048 w 3075038"/>
              <a:gd name="connsiteY5" fmla="*/ 1440160 h 1440160"/>
              <a:gd name="connsiteX6" fmla="*/ 2377048 w 3075038"/>
              <a:gd name="connsiteY6" fmla="*/ 1080120 h 1440160"/>
              <a:gd name="connsiteX7" fmla="*/ 0 w 3075038"/>
              <a:gd name="connsiteY7" fmla="*/ 1080120 h 1440160"/>
              <a:gd name="connsiteX8" fmla="*/ 0 w 3075038"/>
              <a:gd name="connsiteY8" fmla="*/ 360040 h 1440160"/>
              <a:gd name="connsiteX0" fmla="*/ 0 w 3084613"/>
              <a:gd name="connsiteY0" fmla="*/ 360040 h 1440160"/>
              <a:gd name="connsiteX1" fmla="*/ 2377048 w 3084613"/>
              <a:gd name="connsiteY1" fmla="*/ 360040 h 1440160"/>
              <a:gd name="connsiteX2" fmla="*/ 2377048 w 3084613"/>
              <a:gd name="connsiteY2" fmla="*/ 0 h 1440160"/>
              <a:gd name="connsiteX3" fmla="*/ 3012356 w 3084613"/>
              <a:gd name="connsiteY3" fmla="*/ 639117 h 1440160"/>
              <a:gd name="connsiteX4" fmla="*/ 3024336 w 3084613"/>
              <a:gd name="connsiteY4" fmla="*/ 792088 h 1440160"/>
              <a:gd name="connsiteX5" fmla="*/ 2377048 w 3084613"/>
              <a:gd name="connsiteY5" fmla="*/ 1440160 h 1440160"/>
              <a:gd name="connsiteX6" fmla="*/ 2377048 w 3084613"/>
              <a:gd name="connsiteY6" fmla="*/ 1080120 h 1440160"/>
              <a:gd name="connsiteX7" fmla="*/ 0 w 3084613"/>
              <a:gd name="connsiteY7" fmla="*/ 1080120 h 1440160"/>
              <a:gd name="connsiteX8" fmla="*/ 0 w 3084613"/>
              <a:gd name="connsiteY8" fmla="*/ 360040 h 1440160"/>
              <a:gd name="connsiteX0" fmla="*/ 0 w 3084613"/>
              <a:gd name="connsiteY0" fmla="*/ 360040 h 1440160"/>
              <a:gd name="connsiteX1" fmla="*/ 2377048 w 3084613"/>
              <a:gd name="connsiteY1" fmla="*/ 360040 h 1440160"/>
              <a:gd name="connsiteX2" fmla="*/ 2377048 w 3084613"/>
              <a:gd name="connsiteY2" fmla="*/ 0 h 1440160"/>
              <a:gd name="connsiteX3" fmla="*/ 3012356 w 3084613"/>
              <a:gd name="connsiteY3" fmla="*/ 639117 h 1440160"/>
              <a:gd name="connsiteX4" fmla="*/ 3024336 w 3084613"/>
              <a:gd name="connsiteY4" fmla="*/ 792088 h 1440160"/>
              <a:gd name="connsiteX5" fmla="*/ 2426568 w 3084613"/>
              <a:gd name="connsiteY5" fmla="*/ 1391592 h 1440160"/>
              <a:gd name="connsiteX6" fmla="*/ 2377048 w 3084613"/>
              <a:gd name="connsiteY6" fmla="*/ 1440160 h 1440160"/>
              <a:gd name="connsiteX7" fmla="*/ 2377048 w 3084613"/>
              <a:gd name="connsiteY7" fmla="*/ 1080120 h 1440160"/>
              <a:gd name="connsiteX8" fmla="*/ 0 w 3084613"/>
              <a:gd name="connsiteY8" fmla="*/ 1080120 h 1440160"/>
              <a:gd name="connsiteX9" fmla="*/ 0 w 3084613"/>
              <a:gd name="connsiteY9" fmla="*/ 360040 h 1440160"/>
              <a:gd name="connsiteX0" fmla="*/ 0 w 3084613"/>
              <a:gd name="connsiteY0" fmla="*/ 360040 h 1391592"/>
              <a:gd name="connsiteX1" fmla="*/ 2377048 w 3084613"/>
              <a:gd name="connsiteY1" fmla="*/ 360040 h 1391592"/>
              <a:gd name="connsiteX2" fmla="*/ 2377048 w 3084613"/>
              <a:gd name="connsiteY2" fmla="*/ 0 h 1391592"/>
              <a:gd name="connsiteX3" fmla="*/ 3012356 w 3084613"/>
              <a:gd name="connsiteY3" fmla="*/ 639117 h 1391592"/>
              <a:gd name="connsiteX4" fmla="*/ 3024336 w 3084613"/>
              <a:gd name="connsiteY4" fmla="*/ 792088 h 1391592"/>
              <a:gd name="connsiteX5" fmla="*/ 2426568 w 3084613"/>
              <a:gd name="connsiteY5" fmla="*/ 1391592 h 1391592"/>
              <a:gd name="connsiteX6" fmla="*/ 2376266 w 3084613"/>
              <a:gd name="connsiteY6" fmla="*/ 1368152 h 1391592"/>
              <a:gd name="connsiteX7" fmla="*/ 2377048 w 3084613"/>
              <a:gd name="connsiteY7" fmla="*/ 1080120 h 1391592"/>
              <a:gd name="connsiteX8" fmla="*/ 0 w 3084613"/>
              <a:gd name="connsiteY8" fmla="*/ 1080120 h 1391592"/>
              <a:gd name="connsiteX9" fmla="*/ 0 w 3084613"/>
              <a:gd name="connsiteY9" fmla="*/ 360040 h 1391592"/>
              <a:gd name="connsiteX0" fmla="*/ 0 w 3084613"/>
              <a:gd name="connsiteY0" fmla="*/ 360040 h 1440557"/>
              <a:gd name="connsiteX1" fmla="*/ 2377048 w 3084613"/>
              <a:gd name="connsiteY1" fmla="*/ 360040 h 1440557"/>
              <a:gd name="connsiteX2" fmla="*/ 2377048 w 3084613"/>
              <a:gd name="connsiteY2" fmla="*/ 0 h 1440557"/>
              <a:gd name="connsiteX3" fmla="*/ 3012356 w 3084613"/>
              <a:gd name="connsiteY3" fmla="*/ 639117 h 1440557"/>
              <a:gd name="connsiteX4" fmla="*/ 3024336 w 3084613"/>
              <a:gd name="connsiteY4" fmla="*/ 792088 h 1440557"/>
              <a:gd name="connsiteX5" fmla="*/ 2426568 w 3084613"/>
              <a:gd name="connsiteY5" fmla="*/ 1391592 h 1440557"/>
              <a:gd name="connsiteX6" fmla="*/ 2376266 w 3084613"/>
              <a:gd name="connsiteY6" fmla="*/ 1368152 h 1440557"/>
              <a:gd name="connsiteX7" fmla="*/ 2377048 w 3084613"/>
              <a:gd name="connsiteY7" fmla="*/ 1080120 h 1440557"/>
              <a:gd name="connsiteX8" fmla="*/ 0 w 3084613"/>
              <a:gd name="connsiteY8" fmla="*/ 1080120 h 1440557"/>
              <a:gd name="connsiteX9" fmla="*/ 0 w 3084613"/>
              <a:gd name="connsiteY9" fmla="*/ 360040 h 1440557"/>
              <a:gd name="connsiteX0" fmla="*/ 0 w 3084613"/>
              <a:gd name="connsiteY0" fmla="*/ 360040 h 1440557"/>
              <a:gd name="connsiteX1" fmla="*/ 2377048 w 3084613"/>
              <a:gd name="connsiteY1" fmla="*/ 360040 h 1440557"/>
              <a:gd name="connsiteX2" fmla="*/ 2377048 w 3084613"/>
              <a:gd name="connsiteY2" fmla="*/ 0 h 1440557"/>
              <a:gd name="connsiteX3" fmla="*/ 3012356 w 3084613"/>
              <a:gd name="connsiteY3" fmla="*/ 639117 h 1440557"/>
              <a:gd name="connsiteX4" fmla="*/ 3024336 w 3084613"/>
              <a:gd name="connsiteY4" fmla="*/ 792088 h 1440557"/>
              <a:gd name="connsiteX5" fmla="*/ 2426568 w 3084613"/>
              <a:gd name="connsiteY5" fmla="*/ 1391592 h 1440557"/>
              <a:gd name="connsiteX6" fmla="*/ 2376266 w 3084613"/>
              <a:gd name="connsiteY6" fmla="*/ 1368152 h 1440557"/>
              <a:gd name="connsiteX7" fmla="*/ 2377048 w 3084613"/>
              <a:gd name="connsiteY7" fmla="*/ 1080120 h 1440557"/>
              <a:gd name="connsiteX8" fmla="*/ 0 w 3084613"/>
              <a:gd name="connsiteY8" fmla="*/ 1080120 h 1440557"/>
              <a:gd name="connsiteX9" fmla="*/ 0 w 3084613"/>
              <a:gd name="connsiteY9" fmla="*/ 360040 h 1440557"/>
              <a:gd name="connsiteX0" fmla="*/ 0 w 3084613"/>
              <a:gd name="connsiteY0" fmla="*/ 360040 h 1440557"/>
              <a:gd name="connsiteX1" fmla="*/ 2377048 w 3084613"/>
              <a:gd name="connsiteY1" fmla="*/ 360040 h 1440557"/>
              <a:gd name="connsiteX2" fmla="*/ 2377048 w 3084613"/>
              <a:gd name="connsiteY2" fmla="*/ 0 h 1440557"/>
              <a:gd name="connsiteX3" fmla="*/ 3012356 w 3084613"/>
              <a:gd name="connsiteY3" fmla="*/ 639117 h 1440557"/>
              <a:gd name="connsiteX4" fmla="*/ 3024336 w 3084613"/>
              <a:gd name="connsiteY4" fmla="*/ 792088 h 1440557"/>
              <a:gd name="connsiteX5" fmla="*/ 2426568 w 3084613"/>
              <a:gd name="connsiteY5" fmla="*/ 1391592 h 1440557"/>
              <a:gd name="connsiteX6" fmla="*/ 2376266 w 3084613"/>
              <a:gd name="connsiteY6" fmla="*/ 1368152 h 1440557"/>
              <a:gd name="connsiteX7" fmla="*/ 2377048 w 3084613"/>
              <a:gd name="connsiteY7" fmla="*/ 1080120 h 1440557"/>
              <a:gd name="connsiteX8" fmla="*/ 0 w 3084613"/>
              <a:gd name="connsiteY8" fmla="*/ 1080120 h 1440557"/>
              <a:gd name="connsiteX9" fmla="*/ 0 w 3084613"/>
              <a:gd name="connsiteY9" fmla="*/ 360040 h 1440557"/>
              <a:gd name="connsiteX0" fmla="*/ 0 w 3084613"/>
              <a:gd name="connsiteY0" fmla="*/ 360040 h 1440557"/>
              <a:gd name="connsiteX1" fmla="*/ 2377048 w 3084613"/>
              <a:gd name="connsiteY1" fmla="*/ 360040 h 1440557"/>
              <a:gd name="connsiteX2" fmla="*/ 2377048 w 3084613"/>
              <a:gd name="connsiteY2" fmla="*/ 0 h 1440557"/>
              <a:gd name="connsiteX3" fmla="*/ 2436093 w 3084613"/>
              <a:gd name="connsiteY3" fmla="*/ 62854 h 1440557"/>
              <a:gd name="connsiteX4" fmla="*/ 3012356 w 3084613"/>
              <a:gd name="connsiteY4" fmla="*/ 639117 h 1440557"/>
              <a:gd name="connsiteX5" fmla="*/ 3024336 w 3084613"/>
              <a:gd name="connsiteY5" fmla="*/ 792088 h 1440557"/>
              <a:gd name="connsiteX6" fmla="*/ 2426568 w 3084613"/>
              <a:gd name="connsiteY6" fmla="*/ 1391592 h 1440557"/>
              <a:gd name="connsiteX7" fmla="*/ 2376266 w 3084613"/>
              <a:gd name="connsiteY7" fmla="*/ 1368152 h 1440557"/>
              <a:gd name="connsiteX8" fmla="*/ 2377048 w 3084613"/>
              <a:gd name="connsiteY8" fmla="*/ 1080120 h 1440557"/>
              <a:gd name="connsiteX9" fmla="*/ 0 w 3084613"/>
              <a:gd name="connsiteY9" fmla="*/ 1080120 h 1440557"/>
              <a:gd name="connsiteX10" fmla="*/ 0 w 3084613"/>
              <a:gd name="connsiteY10" fmla="*/ 360040 h 1440557"/>
              <a:gd name="connsiteX0" fmla="*/ 0 w 3084613"/>
              <a:gd name="connsiteY0" fmla="*/ 360040 h 1440557"/>
              <a:gd name="connsiteX1" fmla="*/ 2377048 w 3084613"/>
              <a:gd name="connsiteY1" fmla="*/ 360040 h 1440557"/>
              <a:gd name="connsiteX2" fmla="*/ 2377048 w 3084613"/>
              <a:gd name="connsiteY2" fmla="*/ 0 h 1440557"/>
              <a:gd name="connsiteX3" fmla="*/ 2412280 w 3084613"/>
              <a:gd name="connsiteY3" fmla="*/ 34279 h 1440557"/>
              <a:gd name="connsiteX4" fmla="*/ 3012356 w 3084613"/>
              <a:gd name="connsiteY4" fmla="*/ 639117 h 1440557"/>
              <a:gd name="connsiteX5" fmla="*/ 3024336 w 3084613"/>
              <a:gd name="connsiteY5" fmla="*/ 792088 h 1440557"/>
              <a:gd name="connsiteX6" fmla="*/ 2426568 w 3084613"/>
              <a:gd name="connsiteY6" fmla="*/ 1391592 h 1440557"/>
              <a:gd name="connsiteX7" fmla="*/ 2376266 w 3084613"/>
              <a:gd name="connsiteY7" fmla="*/ 1368152 h 1440557"/>
              <a:gd name="connsiteX8" fmla="*/ 2377048 w 3084613"/>
              <a:gd name="connsiteY8" fmla="*/ 1080120 h 1440557"/>
              <a:gd name="connsiteX9" fmla="*/ 0 w 3084613"/>
              <a:gd name="connsiteY9" fmla="*/ 1080120 h 1440557"/>
              <a:gd name="connsiteX10" fmla="*/ 0 w 3084613"/>
              <a:gd name="connsiteY10" fmla="*/ 360040 h 1440557"/>
              <a:gd name="connsiteX0" fmla="*/ 0 w 3084613"/>
              <a:gd name="connsiteY0" fmla="*/ 325761 h 1406278"/>
              <a:gd name="connsiteX1" fmla="*/ 2377048 w 3084613"/>
              <a:gd name="connsiteY1" fmla="*/ 325761 h 1406278"/>
              <a:gd name="connsiteX2" fmla="*/ 2376264 w 3084613"/>
              <a:gd name="connsiteY2" fmla="*/ 37728 h 1406278"/>
              <a:gd name="connsiteX3" fmla="*/ 2412280 w 3084613"/>
              <a:gd name="connsiteY3" fmla="*/ 0 h 1406278"/>
              <a:gd name="connsiteX4" fmla="*/ 3012356 w 3084613"/>
              <a:gd name="connsiteY4" fmla="*/ 604838 h 1406278"/>
              <a:gd name="connsiteX5" fmla="*/ 3024336 w 3084613"/>
              <a:gd name="connsiteY5" fmla="*/ 757809 h 1406278"/>
              <a:gd name="connsiteX6" fmla="*/ 2426568 w 3084613"/>
              <a:gd name="connsiteY6" fmla="*/ 1357313 h 1406278"/>
              <a:gd name="connsiteX7" fmla="*/ 2376266 w 3084613"/>
              <a:gd name="connsiteY7" fmla="*/ 1333873 h 1406278"/>
              <a:gd name="connsiteX8" fmla="*/ 2377048 w 3084613"/>
              <a:gd name="connsiteY8" fmla="*/ 1045841 h 1406278"/>
              <a:gd name="connsiteX9" fmla="*/ 0 w 3084613"/>
              <a:gd name="connsiteY9" fmla="*/ 1045841 h 1406278"/>
              <a:gd name="connsiteX10" fmla="*/ 0 w 3084613"/>
              <a:gd name="connsiteY10" fmla="*/ 325761 h 1406278"/>
              <a:gd name="connsiteX0" fmla="*/ 0 w 3084613"/>
              <a:gd name="connsiteY0" fmla="*/ 357387 h 1437904"/>
              <a:gd name="connsiteX1" fmla="*/ 2377048 w 3084613"/>
              <a:gd name="connsiteY1" fmla="*/ 357387 h 1437904"/>
              <a:gd name="connsiteX2" fmla="*/ 2376264 w 3084613"/>
              <a:gd name="connsiteY2" fmla="*/ 69354 h 1437904"/>
              <a:gd name="connsiteX3" fmla="*/ 2412280 w 3084613"/>
              <a:gd name="connsiteY3" fmla="*/ 31626 h 1437904"/>
              <a:gd name="connsiteX4" fmla="*/ 3012356 w 3084613"/>
              <a:gd name="connsiteY4" fmla="*/ 636464 h 1437904"/>
              <a:gd name="connsiteX5" fmla="*/ 3024336 w 3084613"/>
              <a:gd name="connsiteY5" fmla="*/ 789435 h 1437904"/>
              <a:gd name="connsiteX6" fmla="*/ 2426568 w 3084613"/>
              <a:gd name="connsiteY6" fmla="*/ 1388939 h 1437904"/>
              <a:gd name="connsiteX7" fmla="*/ 2376266 w 3084613"/>
              <a:gd name="connsiteY7" fmla="*/ 1365499 h 1437904"/>
              <a:gd name="connsiteX8" fmla="*/ 2377048 w 3084613"/>
              <a:gd name="connsiteY8" fmla="*/ 1077467 h 1437904"/>
              <a:gd name="connsiteX9" fmla="*/ 0 w 3084613"/>
              <a:gd name="connsiteY9" fmla="*/ 1077467 h 1437904"/>
              <a:gd name="connsiteX10" fmla="*/ 0 w 3084613"/>
              <a:gd name="connsiteY10" fmla="*/ 357387 h 1437904"/>
              <a:gd name="connsiteX0" fmla="*/ 0 w 3084613"/>
              <a:gd name="connsiteY0" fmla="*/ 365201 h 1445718"/>
              <a:gd name="connsiteX1" fmla="*/ 2377048 w 3084613"/>
              <a:gd name="connsiteY1" fmla="*/ 365201 h 1445718"/>
              <a:gd name="connsiteX2" fmla="*/ 2376264 w 3084613"/>
              <a:gd name="connsiteY2" fmla="*/ 77168 h 1445718"/>
              <a:gd name="connsiteX3" fmla="*/ 2412280 w 3084613"/>
              <a:gd name="connsiteY3" fmla="*/ 39440 h 1445718"/>
              <a:gd name="connsiteX4" fmla="*/ 3012356 w 3084613"/>
              <a:gd name="connsiteY4" fmla="*/ 644278 h 1445718"/>
              <a:gd name="connsiteX5" fmla="*/ 3024336 w 3084613"/>
              <a:gd name="connsiteY5" fmla="*/ 797249 h 1445718"/>
              <a:gd name="connsiteX6" fmla="*/ 2426568 w 3084613"/>
              <a:gd name="connsiteY6" fmla="*/ 1396753 h 1445718"/>
              <a:gd name="connsiteX7" fmla="*/ 2376266 w 3084613"/>
              <a:gd name="connsiteY7" fmla="*/ 1373313 h 1445718"/>
              <a:gd name="connsiteX8" fmla="*/ 2377048 w 3084613"/>
              <a:gd name="connsiteY8" fmla="*/ 1085281 h 1445718"/>
              <a:gd name="connsiteX9" fmla="*/ 0 w 3084613"/>
              <a:gd name="connsiteY9" fmla="*/ 1085281 h 1445718"/>
              <a:gd name="connsiteX10" fmla="*/ 0 w 3084613"/>
              <a:gd name="connsiteY10" fmla="*/ 365201 h 1445718"/>
              <a:gd name="connsiteX0" fmla="*/ 0 w 3084613"/>
              <a:gd name="connsiteY0" fmla="*/ 357387 h 1437904"/>
              <a:gd name="connsiteX1" fmla="*/ 2377048 w 3084613"/>
              <a:gd name="connsiteY1" fmla="*/ 357387 h 1437904"/>
              <a:gd name="connsiteX2" fmla="*/ 2376264 w 3084613"/>
              <a:gd name="connsiteY2" fmla="*/ 69354 h 1437904"/>
              <a:gd name="connsiteX3" fmla="*/ 2412280 w 3084613"/>
              <a:gd name="connsiteY3" fmla="*/ 31626 h 1437904"/>
              <a:gd name="connsiteX4" fmla="*/ 3012356 w 3084613"/>
              <a:gd name="connsiteY4" fmla="*/ 636464 h 1437904"/>
              <a:gd name="connsiteX5" fmla="*/ 3024336 w 3084613"/>
              <a:gd name="connsiteY5" fmla="*/ 789435 h 1437904"/>
              <a:gd name="connsiteX6" fmla="*/ 2426568 w 3084613"/>
              <a:gd name="connsiteY6" fmla="*/ 1388939 h 1437904"/>
              <a:gd name="connsiteX7" fmla="*/ 2376266 w 3084613"/>
              <a:gd name="connsiteY7" fmla="*/ 1365499 h 1437904"/>
              <a:gd name="connsiteX8" fmla="*/ 2377048 w 3084613"/>
              <a:gd name="connsiteY8" fmla="*/ 1077467 h 1437904"/>
              <a:gd name="connsiteX9" fmla="*/ 0 w 3084613"/>
              <a:gd name="connsiteY9" fmla="*/ 1077467 h 1437904"/>
              <a:gd name="connsiteX10" fmla="*/ 0 w 3084613"/>
              <a:gd name="connsiteY10" fmla="*/ 357387 h 1437904"/>
              <a:gd name="connsiteX0" fmla="*/ 0 w 3084613"/>
              <a:gd name="connsiteY0" fmla="*/ 357387 h 1437904"/>
              <a:gd name="connsiteX1" fmla="*/ 2377048 w 3084613"/>
              <a:gd name="connsiteY1" fmla="*/ 357387 h 1437904"/>
              <a:gd name="connsiteX2" fmla="*/ 2376264 w 3084613"/>
              <a:gd name="connsiteY2" fmla="*/ 69354 h 1437904"/>
              <a:gd name="connsiteX3" fmla="*/ 2412280 w 3084613"/>
              <a:gd name="connsiteY3" fmla="*/ 31626 h 1437904"/>
              <a:gd name="connsiteX4" fmla="*/ 3012356 w 3084613"/>
              <a:gd name="connsiteY4" fmla="*/ 636464 h 1437904"/>
              <a:gd name="connsiteX5" fmla="*/ 3024336 w 3084613"/>
              <a:gd name="connsiteY5" fmla="*/ 789435 h 1437904"/>
              <a:gd name="connsiteX6" fmla="*/ 2426568 w 3084613"/>
              <a:gd name="connsiteY6" fmla="*/ 1388939 h 1437904"/>
              <a:gd name="connsiteX7" fmla="*/ 2376266 w 3084613"/>
              <a:gd name="connsiteY7" fmla="*/ 1365499 h 1437904"/>
              <a:gd name="connsiteX8" fmla="*/ 2377048 w 3084613"/>
              <a:gd name="connsiteY8" fmla="*/ 1077467 h 1437904"/>
              <a:gd name="connsiteX9" fmla="*/ 0 w 3084613"/>
              <a:gd name="connsiteY9" fmla="*/ 1077467 h 1437904"/>
              <a:gd name="connsiteX10" fmla="*/ 0 w 3084613"/>
              <a:gd name="connsiteY10" fmla="*/ 357387 h 143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4613" h="1437904">
                <a:moveTo>
                  <a:pt x="0" y="357387"/>
                </a:moveTo>
                <a:lnTo>
                  <a:pt x="2377048" y="357387"/>
                </a:lnTo>
                <a:cubicBezTo>
                  <a:pt x="2376787" y="261376"/>
                  <a:pt x="2376525" y="165365"/>
                  <a:pt x="2376264" y="69354"/>
                </a:cubicBezTo>
                <a:cubicBezTo>
                  <a:pt x="2369520" y="0"/>
                  <a:pt x="2403559" y="27408"/>
                  <a:pt x="2412280" y="31626"/>
                </a:cubicBezTo>
                <a:lnTo>
                  <a:pt x="3012356" y="636464"/>
                </a:lnTo>
                <a:cubicBezTo>
                  <a:pt x="3084613" y="701741"/>
                  <a:pt x="3075038" y="728920"/>
                  <a:pt x="3024336" y="789435"/>
                </a:cubicBezTo>
                <a:lnTo>
                  <a:pt x="2426568" y="1388939"/>
                </a:lnTo>
                <a:cubicBezTo>
                  <a:pt x="2379146" y="1437904"/>
                  <a:pt x="2376960" y="1379141"/>
                  <a:pt x="2376266" y="1365499"/>
                </a:cubicBezTo>
                <a:cubicBezTo>
                  <a:pt x="2376527" y="1269488"/>
                  <a:pt x="2376787" y="1173478"/>
                  <a:pt x="2377048" y="1077467"/>
                </a:cubicBezTo>
                <a:lnTo>
                  <a:pt x="0" y="1077467"/>
                </a:lnTo>
                <a:lnTo>
                  <a:pt x="0" y="357387"/>
                </a:lnTo>
                <a:close/>
              </a:path>
            </a:pathLst>
          </a:custGeom>
          <a:gradFill>
            <a:gsLst>
              <a:gs pos="58000">
                <a:srgbClr val="75BC2E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8438" name="내용 개체 틀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132137"/>
            <a:ext cx="3308499" cy="424919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2856"/>
            <a:ext cx="3440687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순서도: 수행의 시작/종료 4"/>
          <p:cNvSpPr/>
          <p:nvPr/>
        </p:nvSpPr>
        <p:spPr>
          <a:xfrm>
            <a:off x="395536" y="116632"/>
            <a:ext cx="1902462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제목 3"/>
          <p:cNvSpPr txBox="1">
            <a:spLocks/>
          </p:cNvSpPr>
          <p:nvPr/>
        </p:nvSpPr>
        <p:spPr>
          <a:xfrm>
            <a:off x="566745" y="165125"/>
            <a:ext cx="158743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사업내용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87739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130"/>
          <p:cNvSpPr txBox="1"/>
          <p:nvPr/>
        </p:nvSpPr>
        <p:spPr>
          <a:xfrm>
            <a:off x="1169945" y="1937946"/>
            <a:ext cx="185339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200" dirty="0" err="1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대시민</a:t>
            </a:r>
            <a:r>
              <a:rPr lang="ko-KR" altLang="en-US" sz="1200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 홍보 캠페인 실시</a:t>
            </a:r>
            <a:endParaRPr lang="en-US" altLang="ko-KR" sz="1200" dirty="0" smtClean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023159" y="3996511"/>
            <a:ext cx="117827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200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INSERT TEXT</a:t>
            </a:r>
            <a:endParaRPr lang="ko-KR" altLang="en-US" sz="1200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887469" y="3996511"/>
            <a:ext cx="117827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200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INSERT TEXT</a:t>
            </a:r>
            <a:endParaRPr lang="ko-KR" altLang="en-US" sz="1200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8682" y="1412776"/>
            <a:ext cx="365877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b="1" dirty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 </a:t>
            </a:r>
            <a:r>
              <a:rPr lang="en-US" altLang="ko-KR" b="1" dirty="0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 </a:t>
            </a:r>
            <a:r>
              <a:rPr lang="ko-KR" altLang="en-US" b="1" dirty="0" err="1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건강증진비스</a:t>
            </a:r>
            <a:r>
              <a:rPr lang="ko-KR" altLang="en-US" b="1" dirty="0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 제공  및 홍보</a:t>
            </a:r>
            <a:endParaRPr lang="en-US" altLang="ko-KR" b="1" dirty="0" smtClean="0">
              <a:solidFill>
                <a:schemeClr val="bg1">
                  <a:alpha val="99000"/>
                </a:schemeClr>
              </a:solidFill>
              <a:latin typeface="+mj-ea"/>
              <a:ea typeface="+mj-ea"/>
              <a:cs typeface="Arial" pitchFamily="34" charset="0"/>
            </a:endParaRPr>
          </a:p>
        </p:txBody>
      </p:sp>
      <p:pic>
        <p:nvPicPr>
          <p:cNvPr id="34" name="그림 33" descr="4.pn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448538" y="1458942"/>
            <a:ext cx="341739" cy="399260"/>
          </a:xfrm>
          <a:prstGeom prst="rect">
            <a:avLst/>
          </a:prstGeom>
        </p:spPr>
      </p:pic>
      <p:grpSp>
        <p:nvGrpSpPr>
          <p:cNvPr id="35" name="그룹 55"/>
          <p:cNvGrpSpPr/>
          <p:nvPr/>
        </p:nvGrpSpPr>
        <p:grpSpPr>
          <a:xfrm>
            <a:off x="452053" y="1527839"/>
            <a:ext cx="6120000" cy="1757145"/>
            <a:chOff x="821801" y="2263804"/>
            <a:chExt cx="3678191" cy="1818178"/>
          </a:xfrm>
        </p:grpSpPr>
        <p:grpSp>
          <p:nvGrpSpPr>
            <p:cNvPr id="38" name="그룹 95"/>
            <p:cNvGrpSpPr/>
            <p:nvPr/>
          </p:nvGrpSpPr>
          <p:grpSpPr>
            <a:xfrm>
              <a:off x="821801" y="2263804"/>
              <a:ext cx="3678191" cy="1818178"/>
              <a:chOff x="533769" y="1967089"/>
              <a:chExt cx="3678191" cy="1818178"/>
            </a:xfrm>
          </p:grpSpPr>
          <p:grpSp>
            <p:nvGrpSpPr>
              <p:cNvPr id="40" name="그룹 93"/>
              <p:cNvGrpSpPr/>
              <p:nvPr/>
            </p:nvGrpSpPr>
            <p:grpSpPr>
              <a:xfrm>
                <a:off x="539552" y="1967089"/>
                <a:ext cx="3672408" cy="558756"/>
                <a:chOff x="539552" y="1967089"/>
                <a:chExt cx="3672408" cy="558756"/>
              </a:xfrm>
            </p:grpSpPr>
            <p:sp>
              <p:nvSpPr>
                <p:cNvPr id="42" name="모서리가 둥근 직사각형 41"/>
                <p:cNvSpPr/>
                <p:nvPr/>
              </p:nvSpPr>
              <p:spPr>
                <a:xfrm>
                  <a:off x="539552" y="1967089"/>
                  <a:ext cx="3672408" cy="558756"/>
                </a:xfrm>
                <a:prstGeom prst="roundRect">
                  <a:avLst>
                    <a:gd name="adj" fmla="val 7849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" name="갈매기형 수장 42"/>
                <p:cNvSpPr/>
                <p:nvPr/>
              </p:nvSpPr>
              <p:spPr>
                <a:xfrm>
                  <a:off x="3995919" y="2062027"/>
                  <a:ext cx="109356" cy="336896"/>
                </a:xfrm>
                <a:prstGeom prst="chevron">
                  <a:avLst>
                    <a:gd name="adj" fmla="val 80581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1" name="모서리가 둥근 직사각형 40"/>
              <p:cNvSpPr/>
              <p:nvPr/>
            </p:nvSpPr>
            <p:spPr>
              <a:xfrm>
                <a:off x="533769" y="2667754"/>
                <a:ext cx="3672000" cy="1117513"/>
              </a:xfrm>
              <a:prstGeom prst="roundRect">
                <a:avLst>
                  <a:gd name="adj" fmla="val 1864"/>
                </a:avLst>
              </a:prstGeom>
              <a:solidFill>
                <a:schemeClr val="bg1"/>
              </a:solidFill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7" name="모서리가 둥근 직사각형 6"/>
            <p:cNvSpPr/>
            <p:nvPr/>
          </p:nvSpPr>
          <p:spPr>
            <a:xfrm>
              <a:off x="1846752" y="2278575"/>
              <a:ext cx="1608501" cy="36000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0"/>
                    <a:lumOff val="100000"/>
                  </a:sysClr>
                </a:gs>
                <a:gs pos="94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017617" y="1589814"/>
            <a:ext cx="42744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400" b="1" dirty="0" err="1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미수검자대상</a:t>
            </a:r>
            <a:r>
              <a:rPr lang="ko-KR" altLang="en-US" sz="2400" b="1" dirty="0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 전화 독려</a:t>
            </a:r>
            <a:endParaRPr lang="en-US" altLang="ko-KR" sz="2400" b="1" dirty="0" smtClean="0">
              <a:solidFill>
                <a:schemeClr val="bg1">
                  <a:alpha val="99000"/>
                </a:schemeClr>
              </a:solidFill>
              <a:latin typeface="+mj-ea"/>
              <a:ea typeface="+mj-ea"/>
              <a:cs typeface="Arial" pitchFamily="34" charset="0"/>
            </a:endParaRPr>
          </a:p>
        </p:txBody>
      </p:sp>
      <p:pic>
        <p:nvPicPr>
          <p:cNvPr id="22" name="그림 21" descr="3.png"/>
          <p:cNvPicPr>
            <a:picLocks noChangeAspect="1"/>
          </p:cNvPicPr>
          <p:nvPr/>
        </p:nvPicPr>
        <p:blipFill>
          <a:blip r:embed="rId3" cstate="print">
            <a:lum bright="40000"/>
          </a:blip>
          <a:stretch>
            <a:fillRect/>
          </a:stretch>
        </p:blipFill>
        <p:spPr>
          <a:xfrm>
            <a:off x="605366" y="1628800"/>
            <a:ext cx="294226" cy="364717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467544" y="2279194"/>
            <a:ext cx="5927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kumimoji="0"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건강아파트  주민대상  </a:t>
            </a:r>
            <a:r>
              <a:rPr kumimoji="0"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1:1 </a:t>
            </a:r>
            <a:r>
              <a:rPr kumimoji="0"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전화  독려 </a:t>
            </a:r>
            <a:r>
              <a:rPr kumimoji="0"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(</a:t>
            </a:r>
            <a:r>
              <a:rPr kumimoji="0"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상반기</a:t>
            </a:r>
            <a:r>
              <a:rPr kumimoji="0"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kumimoji="0"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읍</a:t>
            </a:r>
            <a:r>
              <a:rPr kumimoji="0"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·</a:t>
            </a:r>
            <a:r>
              <a:rPr kumimoji="0" lang="ko-KR" alt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면지역</a:t>
            </a:r>
            <a:r>
              <a:rPr kumimoji="0"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  </a:t>
            </a:r>
            <a:r>
              <a:rPr kumimoji="0"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주민 대상  암 검진 </a:t>
            </a:r>
            <a:r>
              <a:rPr kumimoji="0" lang="ko-KR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 독려 </a:t>
            </a:r>
            <a:r>
              <a:rPr kumimoji="0"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(</a:t>
            </a:r>
            <a:r>
              <a:rPr kumimoji="0"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하반기</a:t>
            </a:r>
            <a:r>
              <a:rPr kumimoji="0" lang="en-US" altLang="ko-K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 charset="0"/>
              </a:rPr>
              <a:t>)</a:t>
            </a:r>
            <a:endParaRPr kumimoji="0"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Arial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89326"/>
            <a:ext cx="3442107" cy="289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0" name="순서도: 수행의 시작/종료 4"/>
          <p:cNvSpPr/>
          <p:nvPr/>
        </p:nvSpPr>
        <p:spPr>
          <a:xfrm>
            <a:off x="395536" y="116632"/>
            <a:ext cx="1902462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제목 3"/>
          <p:cNvSpPr txBox="1">
            <a:spLocks/>
          </p:cNvSpPr>
          <p:nvPr/>
        </p:nvSpPr>
        <p:spPr>
          <a:xfrm>
            <a:off x="566745" y="165125"/>
            <a:ext cx="158743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사업내용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99509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>
            <a:grpSpLocks/>
          </p:cNvGrpSpPr>
          <p:nvPr/>
        </p:nvGrpSpPr>
        <p:grpSpPr bwMode="auto">
          <a:xfrm>
            <a:off x="582136" y="1736849"/>
            <a:ext cx="3557816" cy="684039"/>
            <a:chOff x="479852" y="1124744"/>
            <a:chExt cx="3446671" cy="792088"/>
          </a:xfrm>
        </p:grpSpPr>
        <p:pic>
          <p:nvPicPr>
            <p:cNvPr id="14" name="Picture 230" descr="40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52" y="1124744"/>
              <a:ext cx="3444076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직사각형 14"/>
            <p:cNvSpPr/>
            <p:nvPr/>
          </p:nvSpPr>
          <p:spPr>
            <a:xfrm>
              <a:off x="926804" y="1268760"/>
              <a:ext cx="2999719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dirty="0" smtClean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시민건강강좌 </a:t>
              </a:r>
              <a:r>
                <a:rPr kumimoji="0" lang="en-US" altLang="ko-KR" sz="2000" dirty="0" smtClean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(</a:t>
              </a:r>
              <a:r>
                <a:rPr kumimoji="0" lang="ko-KR" altLang="en-US" sz="2000" dirty="0" smtClean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매년 </a:t>
              </a:r>
              <a:r>
                <a:rPr kumimoji="0" lang="en-US" altLang="ko-KR" sz="2000" dirty="0" smtClean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</a:t>
              </a:r>
              <a:r>
                <a:rPr kumimoji="0" lang="ko-KR" altLang="en-US" sz="2000" dirty="0" smtClean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월</a:t>
              </a:r>
              <a:r>
                <a:rPr kumimoji="0" lang="en-US" altLang="ko-KR" sz="2000" dirty="0" smtClean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)</a:t>
              </a:r>
              <a:endParaRPr kumimoji="0" lang="en-US" altLang="ko-KR" sz="20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683568" y="2424951"/>
            <a:ext cx="72728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문체부 제목 바탕체" panose="02030609000101010101" pitchFamily="17" charset="-127"/>
                <a:cs typeface="Arial" charset="0"/>
              </a:rPr>
              <a:t> 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장      소  </a:t>
            </a:r>
            <a:r>
              <a:rPr kumimoji="0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: KBS 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공개홀</a:t>
            </a:r>
            <a:endParaRPr kumimoji="0"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참석인원  </a:t>
            </a:r>
            <a:r>
              <a:rPr kumimoji="0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: 300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명</a:t>
            </a:r>
            <a:endParaRPr kumimoji="0"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주요내용  </a:t>
            </a:r>
            <a:r>
              <a:rPr kumimoji="0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: 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지역주민대상 </a:t>
            </a:r>
            <a:r>
              <a:rPr kumimoji="0" lang="ko-KR" alt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암예방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교육 및 암 검진 홍보</a:t>
            </a:r>
            <a:endParaRPr kumimoji="0"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r>
              <a:rPr kumimoji="0"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kumimoji="0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                (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위암 </a:t>
            </a:r>
            <a:r>
              <a:rPr kumimoji="0"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알면 두렵지 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않아요</a:t>
            </a:r>
            <a:r>
              <a:rPr kumimoji="0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3669932" cy="260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28" y="4005064"/>
            <a:ext cx="3685004" cy="258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제목 3"/>
          <p:cNvSpPr txBox="1">
            <a:spLocks/>
          </p:cNvSpPr>
          <p:nvPr/>
        </p:nvSpPr>
        <p:spPr>
          <a:xfrm>
            <a:off x="467544" y="1066726"/>
            <a:ext cx="4830522" cy="490066"/>
          </a:xfrm>
          <a:prstGeom prst="rect">
            <a:avLst/>
          </a:prstGeom>
          <a:ln>
            <a:solidFill>
              <a:srgbClr val="005177"/>
            </a:solidFill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ko-KR" altLang="en-US" dirty="0" smtClean="0">
                <a:solidFill>
                  <a:srgbClr val="7030A0"/>
                </a:solidFill>
              </a:rPr>
              <a:t>암 예방 교육 및 보건사업 연계 홍보</a:t>
            </a:r>
            <a:endParaRPr kumimoji="0" lang="ko-KR" altLang="en-US" dirty="0">
              <a:solidFill>
                <a:srgbClr val="7030A0"/>
              </a:solidFill>
            </a:endParaRPr>
          </a:p>
        </p:txBody>
      </p:sp>
      <p:sp>
        <p:nvSpPr>
          <p:cNvPr id="11" name="순서도: 수행의 시작/종료 4"/>
          <p:cNvSpPr/>
          <p:nvPr/>
        </p:nvSpPr>
        <p:spPr>
          <a:xfrm>
            <a:off x="395536" y="116632"/>
            <a:ext cx="1902462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제목 3"/>
          <p:cNvSpPr txBox="1">
            <a:spLocks/>
          </p:cNvSpPr>
          <p:nvPr/>
        </p:nvSpPr>
        <p:spPr>
          <a:xfrm>
            <a:off x="566745" y="165125"/>
            <a:ext cx="158743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사업내용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0072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>
            <a:grpSpLocks/>
          </p:cNvGrpSpPr>
          <p:nvPr/>
        </p:nvGrpSpPr>
        <p:grpSpPr bwMode="auto">
          <a:xfrm>
            <a:off x="539552" y="1196677"/>
            <a:ext cx="3407580" cy="792163"/>
            <a:chOff x="479852" y="1124744"/>
            <a:chExt cx="3444076" cy="792088"/>
          </a:xfrm>
        </p:grpSpPr>
        <p:pic>
          <p:nvPicPr>
            <p:cNvPr id="14" name="Picture 230" descr="40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52" y="1124744"/>
              <a:ext cx="3444076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직사각형 14"/>
            <p:cNvSpPr/>
            <p:nvPr/>
          </p:nvSpPr>
          <p:spPr>
            <a:xfrm>
              <a:off x="854025" y="1268760"/>
              <a:ext cx="2999719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dirty="0" smtClean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지역 행사 등 연계  홍보</a:t>
              </a:r>
              <a:endParaRPr kumimoji="0" lang="en-US" altLang="ko-KR" sz="20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611560" y="206084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보건의 날 행사</a:t>
            </a:r>
            <a:r>
              <a:rPr kumimoji="0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,  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통장회의연계</a:t>
            </a:r>
            <a:r>
              <a:rPr kumimoji="0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</a:t>
            </a:r>
            <a:endParaRPr kumimoji="0"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0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결핵검진사업  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참여자 대상 홍보 </a:t>
            </a:r>
            <a:endParaRPr kumimoji="0"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399894"/>
            <a:ext cx="2808000" cy="213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68" y="2996952"/>
            <a:ext cx="2808000" cy="205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21088"/>
            <a:ext cx="2808000" cy="233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순서도: 수행의 시작/종료 4"/>
          <p:cNvSpPr/>
          <p:nvPr/>
        </p:nvSpPr>
        <p:spPr>
          <a:xfrm>
            <a:off x="395536" y="116632"/>
            <a:ext cx="1902462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제목 3"/>
          <p:cNvSpPr txBox="1">
            <a:spLocks/>
          </p:cNvSpPr>
          <p:nvPr/>
        </p:nvSpPr>
        <p:spPr>
          <a:xfrm>
            <a:off x="566745" y="165125"/>
            <a:ext cx="158743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사업내용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  <p:sp>
        <p:nvSpPr>
          <p:cNvPr id="16" name="직사각형 15"/>
          <p:cNvSpPr/>
          <p:nvPr/>
        </p:nvSpPr>
        <p:spPr>
          <a:xfrm>
            <a:off x="899792" y="3973137"/>
            <a:ext cx="1800000" cy="39196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보건의 날 행사</a:t>
            </a:r>
            <a:endParaRPr kumimoji="0"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960168" y="5190550"/>
            <a:ext cx="1440000" cy="39196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통장회의</a:t>
            </a:r>
            <a:endParaRPr kumimoji="0" lang="en-US" altLang="ko-KR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660232" y="3789040"/>
            <a:ext cx="1800000" cy="39196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결핵검진사업</a:t>
            </a:r>
            <a:endParaRPr kumimoji="0"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4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0"/>
          <p:cNvSpPr>
            <a:spLocks/>
          </p:cNvSpPr>
          <p:nvPr/>
        </p:nvSpPr>
        <p:spPr bwMode="auto">
          <a:xfrm>
            <a:off x="-1110581" y="284163"/>
            <a:ext cx="92075" cy="44450"/>
          </a:xfrm>
          <a:custGeom>
            <a:avLst/>
            <a:gdLst>
              <a:gd name="T0" fmla="*/ 50 w 58"/>
              <a:gd name="T1" fmla="*/ 0 h 28"/>
              <a:gd name="T2" fmla="*/ 58 w 58"/>
              <a:gd name="T3" fmla="*/ 28 h 28"/>
              <a:gd name="T4" fmla="*/ 0 w 58"/>
              <a:gd name="T5" fmla="*/ 26 h 28"/>
              <a:gd name="T6" fmla="*/ 50 w 58"/>
              <a:gd name="T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28">
                <a:moveTo>
                  <a:pt x="50" y="0"/>
                </a:moveTo>
                <a:lnTo>
                  <a:pt x="58" y="28"/>
                </a:lnTo>
                <a:lnTo>
                  <a:pt x="0" y="26"/>
                </a:lnTo>
                <a:lnTo>
                  <a:pt x="5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98699" y="-81947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8" name="순서도: 수행의 시작/종료 4"/>
          <p:cNvSpPr/>
          <p:nvPr/>
        </p:nvSpPr>
        <p:spPr>
          <a:xfrm>
            <a:off x="395536" y="116632"/>
            <a:ext cx="1902462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제목 3"/>
          <p:cNvSpPr txBox="1">
            <a:spLocks/>
          </p:cNvSpPr>
          <p:nvPr/>
        </p:nvSpPr>
        <p:spPr>
          <a:xfrm>
            <a:off x="566745" y="165125"/>
            <a:ext cx="158743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추</a:t>
            </a:r>
            <a:r>
              <a:rPr kumimoji="0" lang="ko-KR" altLang="en-US" sz="2600" dirty="0"/>
              <a:t>진</a:t>
            </a:r>
            <a:r>
              <a:rPr kumimoji="0" lang="ko-KR" altLang="en-US" sz="2600" dirty="0" smtClean="0"/>
              <a:t>결과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  <p:sp>
        <p:nvSpPr>
          <p:cNvPr id="30" name="TextBox 29"/>
          <p:cNvSpPr txBox="1"/>
          <p:nvPr/>
        </p:nvSpPr>
        <p:spPr>
          <a:xfrm>
            <a:off x="851447" y="1311151"/>
            <a:ext cx="268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spc="-150" dirty="0" smtClean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사업효과</a:t>
            </a:r>
            <a:endParaRPr lang="ko-KR" altLang="en-US" sz="2400" b="1" spc="-150" dirty="0">
              <a:solidFill>
                <a:srgbClr val="00206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1" name="자유형 30"/>
          <p:cNvSpPr/>
          <p:nvPr/>
        </p:nvSpPr>
        <p:spPr>
          <a:xfrm>
            <a:off x="778818" y="1455169"/>
            <a:ext cx="145257" cy="238466"/>
          </a:xfrm>
          <a:custGeom>
            <a:avLst/>
            <a:gdLst>
              <a:gd name="connsiteX0" fmla="*/ 0 w 145257"/>
              <a:gd name="connsiteY0" fmla="*/ 0 h 426244"/>
              <a:gd name="connsiteX1" fmla="*/ 71438 w 145257"/>
              <a:gd name="connsiteY1" fmla="*/ 0 h 426244"/>
              <a:gd name="connsiteX2" fmla="*/ 145257 w 145257"/>
              <a:gd name="connsiteY2" fmla="*/ 216694 h 426244"/>
              <a:gd name="connsiteX3" fmla="*/ 71438 w 145257"/>
              <a:gd name="connsiteY3" fmla="*/ 426244 h 426244"/>
              <a:gd name="connsiteX4" fmla="*/ 2382 w 145257"/>
              <a:gd name="connsiteY4" fmla="*/ 426244 h 426244"/>
              <a:gd name="connsiteX5" fmla="*/ 78582 w 145257"/>
              <a:gd name="connsiteY5" fmla="*/ 214313 h 426244"/>
              <a:gd name="connsiteX6" fmla="*/ 0 w 145257"/>
              <a:gd name="connsiteY6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257" h="426244">
                <a:moveTo>
                  <a:pt x="0" y="0"/>
                </a:moveTo>
                <a:lnTo>
                  <a:pt x="71438" y="0"/>
                </a:lnTo>
                <a:lnTo>
                  <a:pt x="145257" y="216694"/>
                </a:lnTo>
                <a:lnTo>
                  <a:pt x="71438" y="426244"/>
                </a:lnTo>
                <a:lnTo>
                  <a:pt x="2382" y="426244"/>
                </a:lnTo>
                <a:lnTo>
                  <a:pt x="78582" y="214313"/>
                </a:lnTo>
                <a:lnTo>
                  <a:pt x="0" y="0"/>
                </a:lnTo>
                <a:close/>
              </a:path>
            </a:pathLst>
          </a:custGeom>
          <a:solidFill>
            <a:srgbClr val="E24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 31"/>
          <p:cNvSpPr/>
          <p:nvPr/>
        </p:nvSpPr>
        <p:spPr>
          <a:xfrm>
            <a:off x="683568" y="1455169"/>
            <a:ext cx="145257" cy="238466"/>
          </a:xfrm>
          <a:custGeom>
            <a:avLst/>
            <a:gdLst>
              <a:gd name="connsiteX0" fmla="*/ 0 w 145257"/>
              <a:gd name="connsiteY0" fmla="*/ 0 h 426244"/>
              <a:gd name="connsiteX1" fmla="*/ 71438 w 145257"/>
              <a:gd name="connsiteY1" fmla="*/ 0 h 426244"/>
              <a:gd name="connsiteX2" fmla="*/ 145257 w 145257"/>
              <a:gd name="connsiteY2" fmla="*/ 216694 h 426244"/>
              <a:gd name="connsiteX3" fmla="*/ 71438 w 145257"/>
              <a:gd name="connsiteY3" fmla="*/ 426244 h 426244"/>
              <a:gd name="connsiteX4" fmla="*/ 2382 w 145257"/>
              <a:gd name="connsiteY4" fmla="*/ 426244 h 426244"/>
              <a:gd name="connsiteX5" fmla="*/ 78582 w 145257"/>
              <a:gd name="connsiteY5" fmla="*/ 214313 h 426244"/>
              <a:gd name="connsiteX6" fmla="*/ 0 w 145257"/>
              <a:gd name="connsiteY6" fmla="*/ 0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257" h="426244">
                <a:moveTo>
                  <a:pt x="0" y="0"/>
                </a:moveTo>
                <a:lnTo>
                  <a:pt x="71438" y="0"/>
                </a:lnTo>
                <a:lnTo>
                  <a:pt x="145257" y="216694"/>
                </a:lnTo>
                <a:lnTo>
                  <a:pt x="71438" y="426244"/>
                </a:lnTo>
                <a:lnTo>
                  <a:pt x="2382" y="426244"/>
                </a:lnTo>
                <a:lnTo>
                  <a:pt x="78582" y="2143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3" name="그룹 32"/>
          <p:cNvGrpSpPr/>
          <p:nvPr/>
        </p:nvGrpSpPr>
        <p:grpSpPr>
          <a:xfrm>
            <a:off x="1043608" y="2060849"/>
            <a:ext cx="6897292" cy="4536503"/>
            <a:chOff x="2072684" y="3831633"/>
            <a:chExt cx="5151142" cy="3360372"/>
          </a:xfrm>
        </p:grpSpPr>
        <p:grpSp>
          <p:nvGrpSpPr>
            <p:cNvPr id="34" name="그룹 33"/>
            <p:cNvGrpSpPr/>
            <p:nvPr/>
          </p:nvGrpSpPr>
          <p:grpSpPr>
            <a:xfrm>
              <a:off x="2771800" y="3831633"/>
              <a:ext cx="3764050" cy="828000"/>
              <a:chOff x="2771800" y="3831633"/>
              <a:chExt cx="3764050" cy="828000"/>
            </a:xfrm>
          </p:grpSpPr>
          <p:sp>
            <p:nvSpPr>
              <p:cNvPr id="43" name="순서도: 수행의 시작/종료 4"/>
              <p:cNvSpPr/>
              <p:nvPr/>
            </p:nvSpPr>
            <p:spPr>
              <a:xfrm>
                <a:off x="2771800" y="3831633"/>
                <a:ext cx="3764050" cy="828000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8248 w 26373"/>
                  <a:gd name="connsiteY0" fmla="*/ 0 h 21600"/>
                  <a:gd name="connsiteX1" fmla="*/ 22898 w 26373"/>
                  <a:gd name="connsiteY1" fmla="*/ 0 h 21600"/>
                  <a:gd name="connsiteX2" fmla="*/ 26373 w 26373"/>
                  <a:gd name="connsiteY2" fmla="*/ 10800 h 21600"/>
                  <a:gd name="connsiteX3" fmla="*/ 22898 w 26373"/>
                  <a:gd name="connsiteY3" fmla="*/ 21600 h 21600"/>
                  <a:gd name="connsiteX4" fmla="*/ 8248 w 26373"/>
                  <a:gd name="connsiteY4" fmla="*/ 21600 h 21600"/>
                  <a:gd name="connsiteX5" fmla="*/ 0 w 26373"/>
                  <a:gd name="connsiteY5" fmla="*/ 10621 h 21600"/>
                  <a:gd name="connsiteX6" fmla="*/ 8248 w 26373"/>
                  <a:gd name="connsiteY6" fmla="*/ 0 h 21600"/>
                  <a:gd name="connsiteX0" fmla="*/ 3847 w 26509"/>
                  <a:gd name="connsiteY0" fmla="*/ 179 h 21600"/>
                  <a:gd name="connsiteX1" fmla="*/ 23034 w 26509"/>
                  <a:gd name="connsiteY1" fmla="*/ 0 h 21600"/>
                  <a:gd name="connsiteX2" fmla="*/ 26509 w 26509"/>
                  <a:gd name="connsiteY2" fmla="*/ 10800 h 21600"/>
                  <a:gd name="connsiteX3" fmla="*/ 23034 w 26509"/>
                  <a:gd name="connsiteY3" fmla="*/ 21600 h 21600"/>
                  <a:gd name="connsiteX4" fmla="*/ 8384 w 26509"/>
                  <a:gd name="connsiteY4" fmla="*/ 21600 h 21600"/>
                  <a:gd name="connsiteX5" fmla="*/ 136 w 26509"/>
                  <a:gd name="connsiteY5" fmla="*/ 10621 h 21600"/>
                  <a:gd name="connsiteX6" fmla="*/ 3847 w 26509"/>
                  <a:gd name="connsiteY6" fmla="*/ 179 h 21600"/>
                  <a:gd name="connsiteX0" fmla="*/ 3712 w 26374"/>
                  <a:gd name="connsiteY0" fmla="*/ 179 h 21600"/>
                  <a:gd name="connsiteX1" fmla="*/ 22899 w 26374"/>
                  <a:gd name="connsiteY1" fmla="*/ 0 h 21600"/>
                  <a:gd name="connsiteX2" fmla="*/ 26374 w 26374"/>
                  <a:gd name="connsiteY2" fmla="*/ 10800 h 21600"/>
                  <a:gd name="connsiteX3" fmla="*/ 22899 w 26374"/>
                  <a:gd name="connsiteY3" fmla="*/ 21600 h 21600"/>
                  <a:gd name="connsiteX4" fmla="*/ 3948 w 26374"/>
                  <a:gd name="connsiteY4" fmla="*/ 21421 h 21600"/>
                  <a:gd name="connsiteX5" fmla="*/ 1 w 26374"/>
                  <a:gd name="connsiteY5" fmla="*/ 10621 h 21600"/>
                  <a:gd name="connsiteX6" fmla="*/ 3712 w 26374"/>
                  <a:gd name="connsiteY6" fmla="*/ 179 h 21600"/>
                  <a:gd name="connsiteX0" fmla="*/ 8012 w 30674"/>
                  <a:gd name="connsiteY0" fmla="*/ 179 h 21600"/>
                  <a:gd name="connsiteX1" fmla="*/ 27199 w 30674"/>
                  <a:gd name="connsiteY1" fmla="*/ 0 h 21600"/>
                  <a:gd name="connsiteX2" fmla="*/ 30674 w 30674"/>
                  <a:gd name="connsiteY2" fmla="*/ 10800 h 21600"/>
                  <a:gd name="connsiteX3" fmla="*/ 27199 w 30674"/>
                  <a:gd name="connsiteY3" fmla="*/ 21600 h 21600"/>
                  <a:gd name="connsiteX4" fmla="*/ 8248 w 30674"/>
                  <a:gd name="connsiteY4" fmla="*/ 21421 h 21600"/>
                  <a:gd name="connsiteX5" fmla="*/ 0 w 30674"/>
                  <a:gd name="connsiteY5" fmla="*/ 10978 h 21600"/>
                  <a:gd name="connsiteX6" fmla="*/ 8012 w 30674"/>
                  <a:gd name="connsiteY6" fmla="*/ 179 h 21600"/>
                  <a:gd name="connsiteX0" fmla="*/ 8142 w 30804"/>
                  <a:gd name="connsiteY0" fmla="*/ 179 h 21600"/>
                  <a:gd name="connsiteX1" fmla="*/ 27329 w 30804"/>
                  <a:gd name="connsiteY1" fmla="*/ 0 h 21600"/>
                  <a:gd name="connsiteX2" fmla="*/ 30804 w 30804"/>
                  <a:gd name="connsiteY2" fmla="*/ 10800 h 21600"/>
                  <a:gd name="connsiteX3" fmla="*/ 27329 w 30804"/>
                  <a:gd name="connsiteY3" fmla="*/ 21600 h 21600"/>
                  <a:gd name="connsiteX4" fmla="*/ 3782 w 30804"/>
                  <a:gd name="connsiteY4" fmla="*/ 21600 h 21600"/>
                  <a:gd name="connsiteX5" fmla="*/ 130 w 30804"/>
                  <a:gd name="connsiteY5" fmla="*/ 10978 h 21600"/>
                  <a:gd name="connsiteX6" fmla="*/ 8142 w 30804"/>
                  <a:gd name="connsiteY6" fmla="*/ 179 h 21600"/>
                  <a:gd name="connsiteX0" fmla="*/ 3535 w 30675"/>
                  <a:gd name="connsiteY0" fmla="*/ 536 h 21600"/>
                  <a:gd name="connsiteX1" fmla="*/ 27200 w 30675"/>
                  <a:gd name="connsiteY1" fmla="*/ 0 h 21600"/>
                  <a:gd name="connsiteX2" fmla="*/ 30675 w 30675"/>
                  <a:gd name="connsiteY2" fmla="*/ 10800 h 21600"/>
                  <a:gd name="connsiteX3" fmla="*/ 27200 w 30675"/>
                  <a:gd name="connsiteY3" fmla="*/ 21600 h 21600"/>
                  <a:gd name="connsiteX4" fmla="*/ 3653 w 30675"/>
                  <a:gd name="connsiteY4" fmla="*/ 21600 h 21600"/>
                  <a:gd name="connsiteX5" fmla="*/ 1 w 30675"/>
                  <a:gd name="connsiteY5" fmla="*/ 10978 h 21600"/>
                  <a:gd name="connsiteX6" fmla="*/ 3535 w 30675"/>
                  <a:gd name="connsiteY6" fmla="*/ 536 h 21600"/>
                  <a:gd name="connsiteX0" fmla="*/ 3535 w 30675"/>
                  <a:gd name="connsiteY0" fmla="*/ 536 h 21600"/>
                  <a:gd name="connsiteX1" fmla="*/ 27200 w 30675"/>
                  <a:gd name="connsiteY1" fmla="*/ 0 h 21600"/>
                  <a:gd name="connsiteX2" fmla="*/ 30675 w 30675"/>
                  <a:gd name="connsiteY2" fmla="*/ 10800 h 21600"/>
                  <a:gd name="connsiteX3" fmla="*/ 27200 w 30675"/>
                  <a:gd name="connsiteY3" fmla="*/ 21600 h 21600"/>
                  <a:gd name="connsiteX4" fmla="*/ 3653 w 30675"/>
                  <a:gd name="connsiteY4" fmla="*/ 21600 h 21600"/>
                  <a:gd name="connsiteX5" fmla="*/ 1 w 30675"/>
                  <a:gd name="connsiteY5" fmla="*/ 10978 h 21600"/>
                  <a:gd name="connsiteX6" fmla="*/ 3535 w 30675"/>
                  <a:gd name="connsiteY6" fmla="*/ 536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75" h="21600">
                    <a:moveTo>
                      <a:pt x="3535" y="536"/>
                    </a:moveTo>
                    <a:lnTo>
                      <a:pt x="27200" y="0"/>
                    </a:lnTo>
                    <a:cubicBezTo>
                      <a:pt x="29119" y="0"/>
                      <a:pt x="30675" y="4835"/>
                      <a:pt x="30675" y="10800"/>
                    </a:cubicBezTo>
                    <a:cubicBezTo>
                      <a:pt x="30675" y="16765"/>
                      <a:pt x="29119" y="21600"/>
                      <a:pt x="27200" y="21600"/>
                    </a:cubicBezTo>
                    <a:lnTo>
                      <a:pt x="3653" y="21600"/>
                    </a:lnTo>
                    <a:cubicBezTo>
                      <a:pt x="1734" y="21600"/>
                      <a:pt x="21" y="16810"/>
                      <a:pt x="1" y="10978"/>
                    </a:cubicBezTo>
                    <a:cubicBezTo>
                      <a:pt x="-19" y="5146"/>
                      <a:pt x="1616" y="536"/>
                      <a:pt x="3535" y="536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4" name="부제목 2"/>
              <p:cNvSpPr txBox="1">
                <a:spLocks/>
              </p:cNvSpPr>
              <p:nvPr/>
            </p:nvSpPr>
            <p:spPr>
              <a:xfrm>
                <a:off x="2771800" y="3991650"/>
                <a:ext cx="3757213" cy="5221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altLang="ko-KR" sz="7200" b="1" spc="-150" dirty="0">
                    <a:solidFill>
                      <a:schemeClr val="bg1"/>
                    </a:solidFill>
                    <a:latin typeface="+mj-lt"/>
                  </a:rPr>
                  <a:t>『</a:t>
                </a:r>
                <a:r>
                  <a:rPr lang="ko-KR" altLang="en-US" sz="7200" b="1" spc="-150" dirty="0" smtClean="0">
                    <a:solidFill>
                      <a:schemeClr val="bg1"/>
                    </a:solidFill>
                    <a:latin typeface="+mj-lt"/>
                  </a:rPr>
                  <a:t>국가 암 </a:t>
                </a:r>
                <a:r>
                  <a:rPr lang="ko-KR" altLang="en-US" sz="7200" b="1" spc="-150" dirty="0">
                    <a:solidFill>
                      <a:schemeClr val="bg1"/>
                    </a:solidFill>
                    <a:latin typeface="+mj-lt"/>
                  </a:rPr>
                  <a:t>검</a:t>
                </a:r>
                <a:r>
                  <a:rPr lang="ko-KR" altLang="en-US" sz="7200" b="1" spc="-150" dirty="0" smtClean="0">
                    <a:solidFill>
                      <a:schemeClr val="bg1"/>
                    </a:solidFill>
                    <a:latin typeface="+mj-lt"/>
                  </a:rPr>
                  <a:t>진사업을 통한</a:t>
                </a:r>
                <a:r>
                  <a:rPr lang="en-US" altLang="ko-KR" sz="7200" b="1" spc="-150" dirty="0" smtClean="0">
                    <a:solidFill>
                      <a:schemeClr val="bg1"/>
                    </a:solidFill>
                    <a:latin typeface="+mj-lt"/>
                  </a:rPr>
                  <a:t>』</a:t>
                </a:r>
                <a:endParaRPr lang="en-US" altLang="ko-KR" sz="7200" b="1" spc="-150" dirty="0">
                  <a:solidFill>
                    <a:schemeClr val="bg1"/>
                  </a:solidFill>
                  <a:latin typeface="+mj-lt"/>
                </a:endParaRPr>
              </a:p>
              <a:p>
                <a:pPr marL="0" indent="0" algn="ctr">
                  <a:lnSpc>
                    <a:spcPct val="140000"/>
                  </a:lnSpc>
                  <a:buNone/>
                </a:pPr>
                <a:r>
                  <a:rPr lang="en-US" altLang="ko-KR" sz="8000" b="1" spc="-150" dirty="0" smtClean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ko-KR" altLang="en-US" sz="8000" b="1" spc="-150" dirty="0" smtClean="0">
                    <a:solidFill>
                      <a:schemeClr val="bg1"/>
                    </a:solidFill>
                  </a:rPr>
                  <a:t>공동주택</a:t>
                </a:r>
                <a:r>
                  <a:rPr lang="ko-KR" altLang="en-US" sz="8800" b="1" spc="-15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ko-KR" sz="9600" b="1" spc="-150" dirty="0">
                    <a:solidFill>
                      <a:srgbClr val="FF0000"/>
                    </a:solidFill>
                  </a:rPr>
                  <a:t>go! </a:t>
                </a:r>
                <a:r>
                  <a:rPr lang="en-US" altLang="ko-KR" sz="9600" b="1" spc="-150" dirty="0" smtClean="0">
                    <a:solidFill>
                      <a:srgbClr val="FF0000"/>
                    </a:solidFill>
                  </a:rPr>
                  <a:t>go</a:t>
                </a:r>
                <a:r>
                  <a:rPr lang="en-US" altLang="ko-KR" sz="9600" b="1" spc="-150" dirty="0">
                    <a:solidFill>
                      <a:srgbClr val="FF0000"/>
                    </a:solidFill>
                  </a:rPr>
                  <a:t>! </a:t>
                </a:r>
                <a:r>
                  <a:rPr lang="en-US" altLang="ko-KR" sz="9600" b="1" spc="-150" dirty="0" smtClean="0">
                    <a:solidFill>
                      <a:srgbClr val="FF0000"/>
                    </a:solidFill>
                  </a:rPr>
                  <a:t> </a:t>
                </a:r>
                <a:r>
                  <a:rPr lang="ko-KR" altLang="en-US" sz="8000" b="1" spc="-150" dirty="0" smtClean="0">
                    <a:solidFill>
                      <a:schemeClr val="bg1"/>
                    </a:solidFill>
                  </a:rPr>
                  <a:t>주민건강</a:t>
                </a:r>
                <a:r>
                  <a:rPr lang="en-US" altLang="ko-KR" sz="8800" b="1" spc="-150" dirty="0" smtClean="0">
                    <a:solidFill>
                      <a:schemeClr val="bg1"/>
                    </a:solidFill>
                  </a:rPr>
                  <a:t>  </a:t>
                </a:r>
                <a:r>
                  <a:rPr lang="ko-KR" altLang="en-US" sz="9600" b="1" spc="-150" dirty="0">
                    <a:solidFill>
                      <a:srgbClr val="FF3300"/>
                    </a:solidFill>
                  </a:rPr>
                  <a:t>올리고</a:t>
                </a:r>
                <a:r>
                  <a:rPr lang="en-US" altLang="ko-KR" sz="9600" b="1" spc="-150" dirty="0" smtClean="0">
                    <a:solidFill>
                      <a:srgbClr val="FF3300"/>
                    </a:solidFill>
                  </a:rPr>
                  <a:t>~</a:t>
                </a:r>
                <a:endParaRPr lang="en-US" altLang="ko-KR" sz="8800" b="1" spc="-150" dirty="0">
                  <a:solidFill>
                    <a:srgbClr val="FF3300"/>
                  </a:solidFill>
                </a:endParaRPr>
              </a:p>
            </p:txBody>
          </p:sp>
        </p:grpSp>
        <p:grpSp>
          <p:nvGrpSpPr>
            <p:cNvPr id="35" name="그룹 34"/>
            <p:cNvGrpSpPr/>
            <p:nvPr/>
          </p:nvGrpSpPr>
          <p:grpSpPr>
            <a:xfrm>
              <a:off x="2072684" y="5321552"/>
              <a:ext cx="5151142" cy="1870453"/>
              <a:chOff x="-140164" y="3750532"/>
              <a:chExt cx="10228716" cy="3714191"/>
            </a:xfrm>
          </p:grpSpPr>
          <p:pic>
            <p:nvPicPr>
              <p:cNvPr id="37" name="그림 3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3888" y="3760683"/>
                <a:ext cx="2936349" cy="348166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>
                <a:spLocks noChangeAspect="1"/>
              </p:cNvSpPr>
              <p:nvPr/>
            </p:nvSpPr>
            <p:spPr>
              <a:xfrm>
                <a:off x="4238152" y="4720696"/>
                <a:ext cx="1388247" cy="1367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spc="-150" dirty="0" smtClean="0">
                    <a:solidFill>
                      <a:srgbClr val="00B050"/>
                    </a:solidFill>
                    <a:latin typeface="HY동녘B" panose="02030600000101010101" pitchFamily="18" charset="-127"/>
                    <a:ea typeface="HY동녘B" panose="02030600000101010101" pitchFamily="18" charset="-127"/>
                  </a:rPr>
                  <a:t>대장암</a:t>
                </a:r>
                <a:endParaRPr lang="en-US" altLang="ko-KR" sz="1600" b="1" spc="-150" dirty="0" smtClean="0">
                  <a:solidFill>
                    <a:srgbClr val="00B050"/>
                  </a:solidFill>
                  <a:latin typeface="HY동녘B" panose="02030600000101010101" pitchFamily="18" charset="-127"/>
                  <a:ea typeface="HY동녘B" panose="02030600000101010101" pitchFamily="18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1600" b="1" spc="-150" dirty="0" err="1" smtClean="0">
                    <a:solidFill>
                      <a:srgbClr val="00B050"/>
                    </a:solidFill>
                    <a:latin typeface="HY동녘B" panose="02030600000101010101" pitchFamily="18" charset="-127"/>
                    <a:ea typeface="HY동녘B" panose="02030600000101010101" pitchFamily="18" charset="-127"/>
                  </a:rPr>
                  <a:t>검진</a:t>
                </a:r>
                <a:r>
                  <a:rPr lang="ko-KR" altLang="en-US" sz="1600" b="1" spc="-150" dirty="0" err="1">
                    <a:solidFill>
                      <a:srgbClr val="00B050"/>
                    </a:solidFill>
                    <a:latin typeface="HY동녘B" panose="02030600000101010101" pitchFamily="18" charset="-127"/>
                    <a:ea typeface="HY동녘B" panose="02030600000101010101" pitchFamily="18" charset="-127"/>
                  </a:rPr>
                  <a:t>율</a:t>
                </a:r>
                <a:endParaRPr lang="en-US" altLang="ko-KR" sz="1600" b="1" spc="-150" dirty="0" smtClean="0">
                  <a:solidFill>
                    <a:srgbClr val="00B050"/>
                  </a:solidFill>
                  <a:latin typeface="HY동녘B" panose="02030600000101010101" pitchFamily="18" charset="-127"/>
                  <a:ea typeface="HY동녘B" panose="02030600000101010101" pitchFamily="18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ko-KR" sz="1600" b="1" spc="-150" dirty="0" smtClean="0">
                    <a:solidFill>
                      <a:srgbClr val="00B050"/>
                    </a:solidFill>
                    <a:latin typeface="HY동녘B" panose="02030600000101010101" pitchFamily="18" charset="-127"/>
                    <a:ea typeface="HY동녘B" panose="02030600000101010101" pitchFamily="18" charset="-127"/>
                  </a:rPr>
                  <a:t>UP!</a:t>
                </a:r>
                <a:endParaRPr lang="ko-KR" altLang="en-US" sz="1600" b="1" spc="-150" dirty="0">
                  <a:solidFill>
                    <a:srgbClr val="00B050"/>
                  </a:solidFill>
                  <a:latin typeface="HY동녘B" panose="02030600000101010101" pitchFamily="18" charset="-127"/>
                  <a:ea typeface="HY동녘B" panose="02030600000101010101" pitchFamily="18" charset="-127"/>
                </a:endParaRPr>
              </a:p>
            </p:txBody>
          </p:sp>
          <p:pic>
            <p:nvPicPr>
              <p:cNvPr id="39" name="그림 3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0164" y="3750532"/>
                <a:ext cx="2989737" cy="3714191"/>
              </a:xfrm>
              <a:prstGeom prst="rect">
                <a:avLst/>
              </a:prstGeom>
            </p:spPr>
          </p:pic>
          <p:pic>
            <p:nvPicPr>
              <p:cNvPr id="41" name="그림 4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2203" y="3750862"/>
                <a:ext cx="2936349" cy="3481672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>
                <a:spLocks noChangeAspect="1"/>
              </p:cNvSpPr>
              <p:nvPr/>
            </p:nvSpPr>
            <p:spPr>
              <a:xfrm>
                <a:off x="291413" y="4816806"/>
                <a:ext cx="1913343" cy="1367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b="1" spc="-150" dirty="0" smtClean="0">
                    <a:solidFill>
                      <a:srgbClr val="009999"/>
                    </a:solidFill>
                    <a:latin typeface="HY동녘B" panose="02030600000101010101" pitchFamily="18" charset="-127"/>
                    <a:ea typeface="HY동녘B" panose="02030600000101010101" pitchFamily="18" charset="-127"/>
                  </a:rPr>
                  <a:t>실천아파트</a:t>
                </a:r>
                <a:endParaRPr lang="en-US" altLang="ko-KR" sz="1600" b="1" spc="-150" dirty="0" smtClean="0">
                  <a:solidFill>
                    <a:srgbClr val="009999"/>
                  </a:solidFill>
                  <a:latin typeface="HY동녘B" panose="02030600000101010101" pitchFamily="18" charset="-127"/>
                  <a:ea typeface="HY동녘B" panose="02030600000101010101" pitchFamily="18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1600" b="1" spc="-150" dirty="0" err="1" smtClean="0">
                    <a:solidFill>
                      <a:srgbClr val="009999"/>
                    </a:solidFill>
                    <a:latin typeface="HY동녘B" panose="02030600000101010101" pitchFamily="18" charset="-127"/>
                    <a:ea typeface="HY동녘B" panose="02030600000101010101" pitchFamily="18" charset="-127"/>
                  </a:rPr>
                  <a:t>검진율</a:t>
                </a:r>
                <a:endParaRPr lang="en-US" altLang="ko-KR" sz="1600" b="1" spc="-150" dirty="0" smtClean="0">
                  <a:solidFill>
                    <a:srgbClr val="009999"/>
                  </a:solidFill>
                  <a:latin typeface="HY동녘B" panose="02030600000101010101" pitchFamily="18" charset="-127"/>
                  <a:ea typeface="HY동녘B" panose="02030600000101010101" pitchFamily="18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ko-KR" sz="1600" b="1" spc="-150" dirty="0" smtClean="0">
                    <a:solidFill>
                      <a:srgbClr val="009999"/>
                    </a:solidFill>
                    <a:latin typeface="HY동녘B" panose="02030600000101010101" pitchFamily="18" charset="-127"/>
                    <a:ea typeface="HY동녘B" panose="02030600000101010101" pitchFamily="18" charset="-127"/>
                  </a:rPr>
                  <a:t>UP!</a:t>
                </a:r>
              </a:p>
            </p:txBody>
          </p:sp>
        </p:grpSp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1700" y="4869160"/>
              <a:ext cx="497446" cy="401242"/>
            </a:xfrm>
            <a:prstGeom prst="rect">
              <a:avLst/>
            </a:prstGeom>
          </p:spPr>
        </p:pic>
      </p:grpSp>
      <p:sp>
        <p:nvSpPr>
          <p:cNvPr id="22" name="TextBox 21"/>
          <p:cNvSpPr txBox="1">
            <a:spLocks noChangeAspect="1"/>
          </p:cNvSpPr>
          <p:nvPr/>
        </p:nvSpPr>
        <p:spPr>
          <a:xfrm>
            <a:off x="6372200" y="4758243"/>
            <a:ext cx="1052308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spc="-150" dirty="0" smtClean="0">
                <a:solidFill>
                  <a:srgbClr val="0070C0"/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국가 암 </a:t>
            </a:r>
            <a:endParaRPr lang="en-US" altLang="ko-KR" sz="1600" b="1" spc="-150" dirty="0" smtClean="0">
              <a:solidFill>
                <a:srgbClr val="0070C0"/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600" b="1" spc="-150" dirty="0" err="1" smtClean="0">
                <a:solidFill>
                  <a:srgbClr val="0070C0"/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수검률</a:t>
            </a:r>
            <a:r>
              <a:rPr lang="ko-KR" altLang="en-US" sz="1600" b="1" spc="-150" dirty="0" smtClean="0">
                <a:solidFill>
                  <a:srgbClr val="0070C0"/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 </a:t>
            </a:r>
            <a:endParaRPr lang="en-US" altLang="ko-KR" sz="1600" b="1" spc="-150" dirty="0" smtClean="0">
              <a:solidFill>
                <a:srgbClr val="0070C0"/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600" b="1" spc="-150" dirty="0" smtClean="0">
                <a:solidFill>
                  <a:srgbClr val="0070C0"/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상위</a:t>
            </a:r>
            <a:r>
              <a:rPr lang="ko-KR" altLang="en-US" sz="1600" b="1" spc="-150" dirty="0">
                <a:solidFill>
                  <a:srgbClr val="0070C0"/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권</a:t>
            </a:r>
          </a:p>
        </p:txBody>
      </p:sp>
    </p:spTree>
    <p:extLst>
      <p:ext uri="{BB962C8B-B14F-4D97-AF65-F5344CB8AC3E}">
        <p14:creationId xmlns:p14="http://schemas.microsoft.com/office/powerpoint/2010/main" val="325629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0"/>
          <p:cNvSpPr>
            <a:spLocks/>
          </p:cNvSpPr>
          <p:nvPr/>
        </p:nvSpPr>
        <p:spPr bwMode="auto">
          <a:xfrm>
            <a:off x="-1110581" y="284163"/>
            <a:ext cx="92075" cy="44450"/>
          </a:xfrm>
          <a:custGeom>
            <a:avLst/>
            <a:gdLst>
              <a:gd name="T0" fmla="*/ 50 w 58"/>
              <a:gd name="T1" fmla="*/ 0 h 28"/>
              <a:gd name="T2" fmla="*/ 58 w 58"/>
              <a:gd name="T3" fmla="*/ 28 h 28"/>
              <a:gd name="T4" fmla="*/ 0 w 58"/>
              <a:gd name="T5" fmla="*/ 26 h 28"/>
              <a:gd name="T6" fmla="*/ 50 w 58"/>
              <a:gd name="T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28">
                <a:moveTo>
                  <a:pt x="50" y="0"/>
                </a:moveTo>
                <a:lnTo>
                  <a:pt x="58" y="28"/>
                </a:lnTo>
                <a:lnTo>
                  <a:pt x="0" y="26"/>
                </a:lnTo>
                <a:lnTo>
                  <a:pt x="5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1" name="직사각형 60"/>
          <p:cNvSpPr/>
          <p:nvPr/>
        </p:nvSpPr>
        <p:spPr>
          <a:xfrm>
            <a:off x="1043608" y="2132856"/>
            <a:ext cx="590465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b="1" dirty="0" smtClean="0">
                <a:latin typeface="+mj-ea"/>
                <a:ea typeface="+mj-ea"/>
              </a:rPr>
              <a:t>전국 </a:t>
            </a:r>
            <a:r>
              <a:rPr lang="en-US" altLang="ko-KR" b="1" dirty="0" smtClean="0">
                <a:latin typeface="+mj-ea"/>
                <a:ea typeface="+mj-ea"/>
              </a:rPr>
              <a:t>28.31% , </a:t>
            </a:r>
            <a:r>
              <a:rPr lang="ko-KR" altLang="en-US" b="1" dirty="0" smtClean="0">
                <a:latin typeface="+mj-ea"/>
                <a:ea typeface="+mj-ea"/>
              </a:rPr>
              <a:t>경북 </a:t>
            </a:r>
            <a:r>
              <a:rPr lang="en-US" altLang="ko-KR" b="1" dirty="0" smtClean="0">
                <a:latin typeface="+mj-ea"/>
                <a:ea typeface="+mj-ea"/>
              </a:rPr>
              <a:t>27.02%, </a:t>
            </a:r>
            <a:r>
              <a:rPr lang="ko-KR" altLang="en-US" b="1" dirty="0" smtClean="0">
                <a:latin typeface="+mj-ea"/>
                <a:ea typeface="+mj-ea"/>
              </a:rPr>
              <a:t>포항시 북구 </a:t>
            </a:r>
            <a:r>
              <a:rPr lang="en-US" altLang="ko-KR" b="1" dirty="0" smtClean="0">
                <a:latin typeface="+mj-ea"/>
                <a:ea typeface="+mj-ea"/>
              </a:rPr>
              <a:t>28.21%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ko-KR" altLang="en-US" b="1" dirty="0" smtClean="0">
                <a:latin typeface="+mj-ea"/>
                <a:ea typeface="+mj-ea"/>
              </a:rPr>
              <a:t>대장암 전국 </a:t>
            </a:r>
            <a:r>
              <a:rPr lang="en-US" altLang="ko-KR" b="1" dirty="0" smtClean="0">
                <a:latin typeface="+mj-ea"/>
                <a:ea typeface="+mj-ea"/>
              </a:rPr>
              <a:t>18.16% (</a:t>
            </a:r>
            <a:r>
              <a:rPr lang="ko-KR" altLang="en-US" b="1" dirty="0" smtClean="0">
                <a:latin typeface="+mj-ea"/>
                <a:ea typeface="+mj-ea"/>
              </a:rPr>
              <a:t>암 예방 실천아파트 </a:t>
            </a:r>
            <a:r>
              <a:rPr lang="en-US" altLang="ko-KR" b="1" dirty="0" smtClean="0">
                <a:latin typeface="+mj-ea"/>
                <a:ea typeface="+mj-ea"/>
              </a:rPr>
              <a:t>22.89%)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88349" y="3897085"/>
            <a:ext cx="57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02</a:t>
            </a:r>
            <a:endParaRPr lang="en-US" altLang="ko-KR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98699" y="-81947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83801120" descr="EMB00002d2801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84" y="3089159"/>
            <a:ext cx="7020000" cy="358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3"/>
          <p:cNvSpPr>
            <a:spLocks/>
          </p:cNvSpPr>
          <p:nvPr/>
        </p:nvSpPr>
        <p:spPr bwMode="auto">
          <a:xfrm>
            <a:off x="557015" y="1337593"/>
            <a:ext cx="7775575" cy="900000"/>
          </a:xfrm>
          <a:custGeom>
            <a:avLst/>
            <a:gdLst>
              <a:gd name="T0" fmla="*/ 0 w 4898"/>
              <a:gd name="T1" fmla="*/ 0 h 636"/>
              <a:gd name="T2" fmla="*/ 42 w 4898"/>
              <a:gd name="T3" fmla="*/ 14 h 636"/>
              <a:gd name="T4" fmla="*/ 78 w 4898"/>
              <a:gd name="T5" fmla="*/ 32 h 636"/>
              <a:gd name="T6" fmla="*/ 112 w 4898"/>
              <a:gd name="T7" fmla="*/ 52 h 636"/>
              <a:gd name="T8" fmla="*/ 140 w 4898"/>
              <a:gd name="T9" fmla="*/ 78 h 636"/>
              <a:gd name="T10" fmla="*/ 184 w 4898"/>
              <a:gd name="T11" fmla="*/ 134 h 636"/>
              <a:gd name="T12" fmla="*/ 214 w 4898"/>
              <a:gd name="T13" fmla="*/ 194 h 636"/>
              <a:gd name="T14" fmla="*/ 234 w 4898"/>
              <a:gd name="T15" fmla="*/ 252 h 636"/>
              <a:gd name="T16" fmla="*/ 244 w 4898"/>
              <a:gd name="T17" fmla="*/ 302 h 636"/>
              <a:gd name="T18" fmla="*/ 250 w 4898"/>
              <a:gd name="T19" fmla="*/ 348 h 636"/>
              <a:gd name="T20" fmla="*/ 410 w 4898"/>
              <a:gd name="T21" fmla="*/ 350 h 636"/>
              <a:gd name="T22" fmla="*/ 748 w 4898"/>
              <a:gd name="T23" fmla="*/ 356 h 636"/>
              <a:gd name="T24" fmla="*/ 1282 w 4898"/>
              <a:gd name="T25" fmla="*/ 374 h 636"/>
              <a:gd name="T26" fmla="*/ 2016 w 4898"/>
              <a:gd name="T27" fmla="*/ 414 h 636"/>
              <a:gd name="T28" fmla="*/ 2738 w 4898"/>
              <a:gd name="T29" fmla="*/ 466 h 636"/>
              <a:gd name="T30" fmla="*/ 3404 w 4898"/>
              <a:gd name="T31" fmla="*/ 518 h 636"/>
              <a:gd name="T32" fmla="*/ 4198 w 4898"/>
              <a:gd name="T33" fmla="*/ 592 h 636"/>
              <a:gd name="T34" fmla="*/ 4648 w 4898"/>
              <a:gd name="T35" fmla="*/ 636 h 636"/>
              <a:gd name="T36" fmla="*/ 4644 w 4898"/>
              <a:gd name="T37" fmla="*/ 596 h 636"/>
              <a:gd name="T38" fmla="*/ 4642 w 4898"/>
              <a:gd name="T39" fmla="*/ 518 h 636"/>
              <a:gd name="T40" fmla="*/ 4646 w 4898"/>
              <a:gd name="T41" fmla="*/ 448 h 636"/>
              <a:gd name="T42" fmla="*/ 4656 w 4898"/>
              <a:gd name="T43" fmla="*/ 382 h 636"/>
              <a:gd name="T44" fmla="*/ 4672 w 4898"/>
              <a:gd name="T45" fmla="*/ 322 h 636"/>
              <a:gd name="T46" fmla="*/ 4692 w 4898"/>
              <a:gd name="T47" fmla="*/ 268 h 636"/>
              <a:gd name="T48" fmla="*/ 4728 w 4898"/>
              <a:gd name="T49" fmla="*/ 194 h 636"/>
              <a:gd name="T50" fmla="*/ 4778 w 4898"/>
              <a:gd name="T51" fmla="*/ 116 h 636"/>
              <a:gd name="T52" fmla="*/ 4830 w 4898"/>
              <a:gd name="T53" fmla="*/ 60 h 636"/>
              <a:gd name="T54" fmla="*/ 4870 w 4898"/>
              <a:gd name="T55" fmla="*/ 22 h 636"/>
              <a:gd name="T56" fmla="*/ 4898 w 4898"/>
              <a:gd name="T57" fmla="*/ 0 h 636"/>
              <a:gd name="T58" fmla="*/ 4706 w 4898"/>
              <a:gd name="T59" fmla="*/ 16 h 636"/>
              <a:gd name="T60" fmla="*/ 4188 w 4898"/>
              <a:gd name="T61" fmla="*/ 48 h 636"/>
              <a:gd name="T62" fmla="*/ 3644 w 4898"/>
              <a:gd name="T63" fmla="*/ 76 h 636"/>
              <a:gd name="T64" fmla="*/ 3228 w 4898"/>
              <a:gd name="T65" fmla="*/ 88 h 636"/>
              <a:gd name="T66" fmla="*/ 2782 w 4898"/>
              <a:gd name="T67" fmla="*/ 96 h 636"/>
              <a:gd name="T68" fmla="*/ 2552 w 4898"/>
              <a:gd name="T69" fmla="*/ 98 h 636"/>
              <a:gd name="T70" fmla="*/ 2086 w 4898"/>
              <a:gd name="T71" fmla="*/ 94 h 636"/>
              <a:gd name="T72" fmla="*/ 1630 w 4898"/>
              <a:gd name="T73" fmla="*/ 82 h 636"/>
              <a:gd name="T74" fmla="*/ 1200 w 4898"/>
              <a:gd name="T75" fmla="*/ 66 h 636"/>
              <a:gd name="T76" fmla="*/ 480 w 4898"/>
              <a:gd name="T77" fmla="*/ 32 h 636"/>
              <a:gd name="T78" fmla="*/ 0 w 4898"/>
              <a:gd name="T79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98" h="636">
                <a:moveTo>
                  <a:pt x="0" y="0"/>
                </a:moveTo>
                <a:lnTo>
                  <a:pt x="0" y="0"/>
                </a:lnTo>
                <a:lnTo>
                  <a:pt x="22" y="6"/>
                </a:lnTo>
                <a:lnTo>
                  <a:pt x="42" y="14"/>
                </a:lnTo>
                <a:lnTo>
                  <a:pt x="60" y="22"/>
                </a:lnTo>
                <a:lnTo>
                  <a:pt x="78" y="32"/>
                </a:lnTo>
                <a:lnTo>
                  <a:pt x="96" y="42"/>
                </a:lnTo>
                <a:lnTo>
                  <a:pt x="112" y="52"/>
                </a:lnTo>
                <a:lnTo>
                  <a:pt x="126" y="64"/>
                </a:lnTo>
                <a:lnTo>
                  <a:pt x="140" y="78"/>
                </a:lnTo>
                <a:lnTo>
                  <a:pt x="164" y="106"/>
                </a:lnTo>
                <a:lnTo>
                  <a:pt x="184" y="134"/>
                </a:lnTo>
                <a:lnTo>
                  <a:pt x="200" y="164"/>
                </a:lnTo>
                <a:lnTo>
                  <a:pt x="214" y="194"/>
                </a:lnTo>
                <a:lnTo>
                  <a:pt x="226" y="224"/>
                </a:lnTo>
                <a:lnTo>
                  <a:pt x="234" y="252"/>
                </a:lnTo>
                <a:lnTo>
                  <a:pt x="240" y="278"/>
                </a:lnTo>
                <a:lnTo>
                  <a:pt x="244" y="302"/>
                </a:lnTo>
                <a:lnTo>
                  <a:pt x="248" y="336"/>
                </a:lnTo>
                <a:lnTo>
                  <a:pt x="250" y="348"/>
                </a:lnTo>
                <a:lnTo>
                  <a:pt x="250" y="348"/>
                </a:lnTo>
                <a:lnTo>
                  <a:pt x="410" y="350"/>
                </a:lnTo>
                <a:lnTo>
                  <a:pt x="578" y="352"/>
                </a:lnTo>
                <a:lnTo>
                  <a:pt x="748" y="356"/>
                </a:lnTo>
                <a:lnTo>
                  <a:pt x="922" y="360"/>
                </a:lnTo>
                <a:lnTo>
                  <a:pt x="1282" y="374"/>
                </a:lnTo>
                <a:lnTo>
                  <a:pt x="1648" y="394"/>
                </a:lnTo>
                <a:lnTo>
                  <a:pt x="2016" y="414"/>
                </a:lnTo>
                <a:lnTo>
                  <a:pt x="2382" y="440"/>
                </a:lnTo>
                <a:lnTo>
                  <a:pt x="2738" y="466"/>
                </a:lnTo>
                <a:lnTo>
                  <a:pt x="3080" y="492"/>
                </a:lnTo>
                <a:lnTo>
                  <a:pt x="3404" y="518"/>
                </a:lnTo>
                <a:lnTo>
                  <a:pt x="3700" y="544"/>
                </a:lnTo>
                <a:lnTo>
                  <a:pt x="4198" y="592"/>
                </a:lnTo>
                <a:lnTo>
                  <a:pt x="4528" y="624"/>
                </a:lnTo>
                <a:lnTo>
                  <a:pt x="4648" y="636"/>
                </a:lnTo>
                <a:lnTo>
                  <a:pt x="4648" y="636"/>
                </a:lnTo>
                <a:lnTo>
                  <a:pt x="4644" y="596"/>
                </a:lnTo>
                <a:lnTo>
                  <a:pt x="4642" y="556"/>
                </a:lnTo>
                <a:lnTo>
                  <a:pt x="4642" y="518"/>
                </a:lnTo>
                <a:lnTo>
                  <a:pt x="4642" y="482"/>
                </a:lnTo>
                <a:lnTo>
                  <a:pt x="4646" y="448"/>
                </a:lnTo>
                <a:lnTo>
                  <a:pt x="4650" y="414"/>
                </a:lnTo>
                <a:lnTo>
                  <a:pt x="4656" y="382"/>
                </a:lnTo>
                <a:lnTo>
                  <a:pt x="4664" y="352"/>
                </a:lnTo>
                <a:lnTo>
                  <a:pt x="4672" y="322"/>
                </a:lnTo>
                <a:lnTo>
                  <a:pt x="4682" y="294"/>
                </a:lnTo>
                <a:lnTo>
                  <a:pt x="4692" y="268"/>
                </a:lnTo>
                <a:lnTo>
                  <a:pt x="4704" y="242"/>
                </a:lnTo>
                <a:lnTo>
                  <a:pt x="4728" y="194"/>
                </a:lnTo>
                <a:lnTo>
                  <a:pt x="4752" y="154"/>
                </a:lnTo>
                <a:lnTo>
                  <a:pt x="4778" y="116"/>
                </a:lnTo>
                <a:lnTo>
                  <a:pt x="4804" y="86"/>
                </a:lnTo>
                <a:lnTo>
                  <a:pt x="4830" y="60"/>
                </a:lnTo>
                <a:lnTo>
                  <a:pt x="4852" y="38"/>
                </a:lnTo>
                <a:lnTo>
                  <a:pt x="4870" y="22"/>
                </a:lnTo>
                <a:lnTo>
                  <a:pt x="4886" y="10"/>
                </a:lnTo>
                <a:lnTo>
                  <a:pt x="4898" y="0"/>
                </a:lnTo>
                <a:lnTo>
                  <a:pt x="4898" y="0"/>
                </a:lnTo>
                <a:lnTo>
                  <a:pt x="4706" y="16"/>
                </a:lnTo>
                <a:lnTo>
                  <a:pt x="4482" y="32"/>
                </a:lnTo>
                <a:lnTo>
                  <a:pt x="4188" y="48"/>
                </a:lnTo>
                <a:lnTo>
                  <a:pt x="3838" y="66"/>
                </a:lnTo>
                <a:lnTo>
                  <a:pt x="3644" y="76"/>
                </a:lnTo>
                <a:lnTo>
                  <a:pt x="3440" y="82"/>
                </a:lnTo>
                <a:lnTo>
                  <a:pt x="3228" y="88"/>
                </a:lnTo>
                <a:lnTo>
                  <a:pt x="3008" y="94"/>
                </a:lnTo>
                <a:lnTo>
                  <a:pt x="2782" y="96"/>
                </a:lnTo>
                <a:lnTo>
                  <a:pt x="2552" y="98"/>
                </a:lnTo>
                <a:lnTo>
                  <a:pt x="2552" y="98"/>
                </a:lnTo>
                <a:lnTo>
                  <a:pt x="2318" y="96"/>
                </a:lnTo>
                <a:lnTo>
                  <a:pt x="2086" y="94"/>
                </a:lnTo>
                <a:lnTo>
                  <a:pt x="1856" y="88"/>
                </a:lnTo>
                <a:lnTo>
                  <a:pt x="1630" y="82"/>
                </a:lnTo>
                <a:lnTo>
                  <a:pt x="1410" y="76"/>
                </a:lnTo>
                <a:lnTo>
                  <a:pt x="1200" y="66"/>
                </a:lnTo>
                <a:lnTo>
                  <a:pt x="812" y="48"/>
                </a:lnTo>
                <a:lnTo>
                  <a:pt x="480" y="32"/>
                </a:lnTo>
                <a:lnTo>
                  <a:pt x="224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0" name="그룹 20"/>
          <p:cNvGrpSpPr/>
          <p:nvPr/>
        </p:nvGrpSpPr>
        <p:grpSpPr>
          <a:xfrm rot="412498">
            <a:off x="695098" y="1277868"/>
            <a:ext cx="1386840" cy="450850"/>
            <a:chOff x="6588224" y="3850000"/>
            <a:chExt cx="1386840" cy="450850"/>
          </a:xfrm>
        </p:grpSpPr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6588224" y="3929628"/>
              <a:ext cx="92075" cy="41275"/>
            </a:xfrm>
            <a:custGeom>
              <a:avLst/>
              <a:gdLst>
                <a:gd name="T0" fmla="*/ 8 w 58"/>
                <a:gd name="T1" fmla="*/ 0 h 26"/>
                <a:gd name="T2" fmla="*/ 0 w 58"/>
                <a:gd name="T3" fmla="*/ 26 h 26"/>
                <a:gd name="T4" fmla="*/ 58 w 58"/>
                <a:gd name="T5" fmla="*/ 26 h 26"/>
                <a:gd name="T6" fmla="*/ 8 w 5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26">
                  <a:moveTo>
                    <a:pt x="8" y="0"/>
                  </a:moveTo>
                  <a:lnTo>
                    <a:pt x="0" y="26"/>
                  </a:lnTo>
                  <a:lnTo>
                    <a:pt x="58" y="2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7768689" y="3850000"/>
              <a:ext cx="206375" cy="63500"/>
            </a:xfrm>
            <a:custGeom>
              <a:avLst/>
              <a:gdLst>
                <a:gd name="T0" fmla="*/ 96 w 130"/>
                <a:gd name="T1" fmla="*/ 0 h 40"/>
                <a:gd name="T2" fmla="*/ 130 w 130"/>
                <a:gd name="T3" fmla="*/ 28 h 40"/>
                <a:gd name="T4" fmla="*/ 0 w 130"/>
                <a:gd name="T5" fmla="*/ 40 h 40"/>
                <a:gd name="T6" fmla="*/ 96 w 13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40">
                  <a:moveTo>
                    <a:pt x="96" y="0"/>
                  </a:moveTo>
                  <a:lnTo>
                    <a:pt x="130" y="28"/>
                  </a:lnTo>
                  <a:lnTo>
                    <a:pt x="0" y="4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7768689" y="3850000"/>
              <a:ext cx="206375" cy="63500"/>
            </a:xfrm>
            <a:custGeom>
              <a:avLst/>
              <a:gdLst>
                <a:gd name="T0" fmla="*/ 96 w 130"/>
                <a:gd name="T1" fmla="*/ 0 h 40"/>
                <a:gd name="T2" fmla="*/ 130 w 130"/>
                <a:gd name="T3" fmla="*/ 28 h 40"/>
                <a:gd name="T4" fmla="*/ 0 w 130"/>
                <a:gd name="T5" fmla="*/ 40 h 40"/>
                <a:gd name="T6" fmla="*/ 96 w 13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40">
                  <a:moveTo>
                    <a:pt x="96" y="0"/>
                  </a:moveTo>
                  <a:lnTo>
                    <a:pt x="130" y="28"/>
                  </a:lnTo>
                  <a:lnTo>
                    <a:pt x="0" y="40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auto">
            <a:xfrm>
              <a:off x="6603464" y="3859525"/>
              <a:ext cx="1336675" cy="441325"/>
            </a:xfrm>
            <a:custGeom>
              <a:avLst/>
              <a:gdLst>
                <a:gd name="T0" fmla="*/ 842 w 842"/>
                <a:gd name="T1" fmla="*/ 0 h 278"/>
                <a:gd name="T2" fmla="*/ 0 w 842"/>
                <a:gd name="T3" fmla="*/ 54 h 278"/>
                <a:gd name="T4" fmla="*/ 444 w 842"/>
                <a:gd name="T5" fmla="*/ 278 h 278"/>
                <a:gd name="T6" fmla="*/ 842 w 842"/>
                <a:gd name="T7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2" h="278">
                  <a:moveTo>
                    <a:pt x="842" y="0"/>
                  </a:moveTo>
                  <a:lnTo>
                    <a:pt x="0" y="54"/>
                  </a:lnTo>
                  <a:lnTo>
                    <a:pt x="444" y="278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332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123728" y="1398429"/>
            <a:ext cx="54687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암 예방 실천아파트 암 </a:t>
            </a:r>
            <a:r>
              <a:rPr lang="ko-KR" altLang="en-US" sz="2500" b="1" dirty="0" err="1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수검율</a:t>
            </a:r>
            <a:r>
              <a:rPr lang="ko-KR" altLang="en-US" sz="25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 향상</a:t>
            </a:r>
            <a:endParaRPr lang="en-US" altLang="ko-KR" sz="2500" b="1" dirty="0">
              <a:solidFill>
                <a:schemeClr val="bg1">
                  <a:alpha val="99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5441" y="1318627"/>
            <a:ext cx="57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01</a:t>
            </a:r>
            <a:endParaRPr lang="en-US" altLang="ko-KR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043608" y="2823319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1600" dirty="0" smtClean="0">
                <a:solidFill>
                  <a:srgbClr val="0070C0"/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국가 암 검진 </a:t>
            </a:r>
            <a:r>
              <a:rPr lang="ko-KR" altLang="en-US" sz="1600" dirty="0" err="1" smtClean="0">
                <a:solidFill>
                  <a:srgbClr val="0070C0"/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수검률</a:t>
            </a:r>
            <a:r>
              <a:rPr lang="en-US" altLang="ko-KR" sz="1600" dirty="0" smtClean="0">
                <a:solidFill>
                  <a:srgbClr val="0070C0"/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(</a:t>
            </a:r>
            <a:r>
              <a:rPr lang="ko-KR" altLang="en-US" sz="1600" dirty="0" smtClean="0">
                <a:solidFill>
                  <a:srgbClr val="0070C0"/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포항시 북구</a:t>
            </a:r>
            <a:r>
              <a:rPr lang="en-US" altLang="ko-KR" sz="1600" dirty="0" smtClean="0">
                <a:solidFill>
                  <a:srgbClr val="0070C0"/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)</a:t>
            </a:r>
          </a:p>
        </p:txBody>
      </p:sp>
      <p:sp>
        <p:nvSpPr>
          <p:cNvPr id="28" name="순서도: 수행의 시작/종료 4"/>
          <p:cNvSpPr/>
          <p:nvPr/>
        </p:nvSpPr>
        <p:spPr>
          <a:xfrm>
            <a:off x="395536" y="116632"/>
            <a:ext cx="1902462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제목 3"/>
          <p:cNvSpPr txBox="1">
            <a:spLocks/>
          </p:cNvSpPr>
          <p:nvPr/>
        </p:nvSpPr>
        <p:spPr>
          <a:xfrm>
            <a:off x="566745" y="165125"/>
            <a:ext cx="158743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추진결과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94387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/>
          <p:cNvSpPr>
            <a:spLocks/>
          </p:cNvSpPr>
          <p:nvPr/>
        </p:nvSpPr>
        <p:spPr bwMode="auto">
          <a:xfrm>
            <a:off x="611560" y="1209531"/>
            <a:ext cx="7778750" cy="900000"/>
          </a:xfrm>
          <a:custGeom>
            <a:avLst/>
            <a:gdLst>
              <a:gd name="T0" fmla="*/ 4900 w 4900"/>
              <a:gd name="T1" fmla="*/ 0 h 636"/>
              <a:gd name="T2" fmla="*/ 4858 w 4900"/>
              <a:gd name="T3" fmla="*/ 14 h 636"/>
              <a:gd name="T4" fmla="*/ 4820 w 4900"/>
              <a:gd name="T5" fmla="*/ 30 h 636"/>
              <a:gd name="T6" fmla="*/ 4788 w 4900"/>
              <a:gd name="T7" fmla="*/ 52 h 636"/>
              <a:gd name="T8" fmla="*/ 4760 w 4900"/>
              <a:gd name="T9" fmla="*/ 78 h 636"/>
              <a:gd name="T10" fmla="*/ 4716 w 4900"/>
              <a:gd name="T11" fmla="*/ 134 h 636"/>
              <a:gd name="T12" fmla="*/ 4684 w 4900"/>
              <a:gd name="T13" fmla="*/ 194 h 636"/>
              <a:gd name="T14" fmla="*/ 4666 w 4900"/>
              <a:gd name="T15" fmla="*/ 252 h 636"/>
              <a:gd name="T16" fmla="*/ 4654 w 4900"/>
              <a:gd name="T17" fmla="*/ 302 h 636"/>
              <a:gd name="T18" fmla="*/ 4648 w 4900"/>
              <a:gd name="T19" fmla="*/ 348 h 636"/>
              <a:gd name="T20" fmla="*/ 4488 w 4900"/>
              <a:gd name="T21" fmla="*/ 348 h 636"/>
              <a:gd name="T22" fmla="*/ 4150 w 4900"/>
              <a:gd name="T23" fmla="*/ 356 h 636"/>
              <a:gd name="T24" fmla="*/ 3618 w 4900"/>
              <a:gd name="T25" fmla="*/ 374 h 636"/>
              <a:gd name="T26" fmla="*/ 2882 w 4900"/>
              <a:gd name="T27" fmla="*/ 414 h 636"/>
              <a:gd name="T28" fmla="*/ 2160 w 4900"/>
              <a:gd name="T29" fmla="*/ 464 h 636"/>
              <a:gd name="T30" fmla="*/ 1496 w 4900"/>
              <a:gd name="T31" fmla="*/ 518 h 636"/>
              <a:gd name="T32" fmla="*/ 702 w 4900"/>
              <a:gd name="T33" fmla="*/ 590 h 636"/>
              <a:gd name="T34" fmla="*/ 252 w 4900"/>
              <a:gd name="T35" fmla="*/ 636 h 636"/>
              <a:gd name="T36" fmla="*/ 256 w 4900"/>
              <a:gd name="T37" fmla="*/ 596 h 636"/>
              <a:gd name="T38" fmla="*/ 258 w 4900"/>
              <a:gd name="T39" fmla="*/ 518 h 636"/>
              <a:gd name="T40" fmla="*/ 252 w 4900"/>
              <a:gd name="T41" fmla="*/ 448 h 636"/>
              <a:gd name="T42" fmla="*/ 242 w 4900"/>
              <a:gd name="T43" fmla="*/ 382 h 636"/>
              <a:gd name="T44" fmla="*/ 226 w 4900"/>
              <a:gd name="T45" fmla="*/ 322 h 636"/>
              <a:gd name="T46" fmla="*/ 206 w 4900"/>
              <a:gd name="T47" fmla="*/ 268 h 636"/>
              <a:gd name="T48" fmla="*/ 172 w 4900"/>
              <a:gd name="T49" fmla="*/ 194 h 636"/>
              <a:gd name="T50" fmla="*/ 120 w 4900"/>
              <a:gd name="T51" fmla="*/ 116 h 636"/>
              <a:gd name="T52" fmla="*/ 70 w 4900"/>
              <a:gd name="T53" fmla="*/ 60 h 636"/>
              <a:gd name="T54" fmla="*/ 14 w 4900"/>
              <a:gd name="T55" fmla="*/ 10 h 636"/>
              <a:gd name="T56" fmla="*/ 0 w 4900"/>
              <a:gd name="T57" fmla="*/ 0 h 636"/>
              <a:gd name="T58" fmla="*/ 418 w 4900"/>
              <a:gd name="T59" fmla="*/ 32 h 636"/>
              <a:gd name="T60" fmla="*/ 1062 w 4900"/>
              <a:gd name="T61" fmla="*/ 66 h 636"/>
              <a:gd name="T62" fmla="*/ 1458 w 4900"/>
              <a:gd name="T63" fmla="*/ 82 h 636"/>
              <a:gd name="T64" fmla="*/ 1892 w 4900"/>
              <a:gd name="T65" fmla="*/ 94 h 636"/>
              <a:gd name="T66" fmla="*/ 2348 w 4900"/>
              <a:gd name="T67" fmla="*/ 98 h 636"/>
              <a:gd name="T68" fmla="*/ 2580 w 4900"/>
              <a:gd name="T69" fmla="*/ 96 h 636"/>
              <a:gd name="T70" fmla="*/ 3042 w 4900"/>
              <a:gd name="T71" fmla="*/ 88 h 636"/>
              <a:gd name="T72" fmla="*/ 3488 w 4900"/>
              <a:gd name="T73" fmla="*/ 74 h 636"/>
              <a:gd name="T74" fmla="*/ 4088 w 4900"/>
              <a:gd name="T75" fmla="*/ 48 h 636"/>
              <a:gd name="T76" fmla="*/ 4674 w 4900"/>
              <a:gd name="T77" fmla="*/ 16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900" h="636">
                <a:moveTo>
                  <a:pt x="4900" y="0"/>
                </a:moveTo>
                <a:lnTo>
                  <a:pt x="4900" y="0"/>
                </a:lnTo>
                <a:lnTo>
                  <a:pt x="4878" y="6"/>
                </a:lnTo>
                <a:lnTo>
                  <a:pt x="4858" y="14"/>
                </a:lnTo>
                <a:lnTo>
                  <a:pt x="4838" y="22"/>
                </a:lnTo>
                <a:lnTo>
                  <a:pt x="4820" y="30"/>
                </a:lnTo>
                <a:lnTo>
                  <a:pt x="4804" y="42"/>
                </a:lnTo>
                <a:lnTo>
                  <a:pt x="4788" y="52"/>
                </a:lnTo>
                <a:lnTo>
                  <a:pt x="4772" y="64"/>
                </a:lnTo>
                <a:lnTo>
                  <a:pt x="4760" y="78"/>
                </a:lnTo>
                <a:lnTo>
                  <a:pt x="4736" y="106"/>
                </a:lnTo>
                <a:lnTo>
                  <a:pt x="4716" y="134"/>
                </a:lnTo>
                <a:lnTo>
                  <a:pt x="4698" y="164"/>
                </a:lnTo>
                <a:lnTo>
                  <a:pt x="4684" y="194"/>
                </a:lnTo>
                <a:lnTo>
                  <a:pt x="4674" y="224"/>
                </a:lnTo>
                <a:lnTo>
                  <a:pt x="4666" y="252"/>
                </a:lnTo>
                <a:lnTo>
                  <a:pt x="4658" y="278"/>
                </a:lnTo>
                <a:lnTo>
                  <a:pt x="4654" y="302"/>
                </a:lnTo>
                <a:lnTo>
                  <a:pt x="4650" y="336"/>
                </a:lnTo>
                <a:lnTo>
                  <a:pt x="4648" y="348"/>
                </a:lnTo>
                <a:lnTo>
                  <a:pt x="4648" y="348"/>
                </a:lnTo>
                <a:lnTo>
                  <a:pt x="4488" y="348"/>
                </a:lnTo>
                <a:lnTo>
                  <a:pt x="4322" y="352"/>
                </a:lnTo>
                <a:lnTo>
                  <a:pt x="4150" y="356"/>
                </a:lnTo>
                <a:lnTo>
                  <a:pt x="3976" y="360"/>
                </a:lnTo>
                <a:lnTo>
                  <a:pt x="3618" y="374"/>
                </a:lnTo>
                <a:lnTo>
                  <a:pt x="3250" y="392"/>
                </a:lnTo>
                <a:lnTo>
                  <a:pt x="2882" y="414"/>
                </a:lnTo>
                <a:lnTo>
                  <a:pt x="2516" y="438"/>
                </a:lnTo>
                <a:lnTo>
                  <a:pt x="2160" y="464"/>
                </a:lnTo>
                <a:lnTo>
                  <a:pt x="1818" y="492"/>
                </a:lnTo>
                <a:lnTo>
                  <a:pt x="1496" y="518"/>
                </a:lnTo>
                <a:lnTo>
                  <a:pt x="1198" y="544"/>
                </a:lnTo>
                <a:lnTo>
                  <a:pt x="702" y="590"/>
                </a:lnTo>
                <a:lnTo>
                  <a:pt x="372" y="624"/>
                </a:lnTo>
                <a:lnTo>
                  <a:pt x="252" y="636"/>
                </a:lnTo>
                <a:lnTo>
                  <a:pt x="252" y="636"/>
                </a:lnTo>
                <a:lnTo>
                  <a:pt x="256" y="596"/>
                </a:lnTo>
                <a:lnTo>
                  <a:pt x="258" y="556"/>
                </a:lnTo>
                <a:lnTo>
                  <a:pt x="258" y="518"/>
                </a:lnTo>
                <a:lnTo>
                  <a:pt x="256" y="482"/>
                </a:lnTo>
                <a:lnTo>
                  <a:pt x="252" y="448"/>
                </a:lnTo>
                <a:lnTo>
                  <a:pt x="248" y="414"/>
                </a:lnTo>
                <a:lnTo>
                  <a:pt x="242" y="382"/>
                </a:lnTo>
                <a:lnTo>
                  <a:pt x="234" y="352"/>
                </a:lnTo>
                <a:lnTo>
                  <a:pt x="226" y="322"/>
                </a:lnTo>
                <a:lnTo>
                  <a:pt x="216" y="294"/>
                </a:lnTo>
                <a:lnTo>
                  <a:pt x="206" y="268"/>
                </a:lnTo>
                <a:lnTo>
                  <a:pt x="196" y="242"/>
                </a:lnTo>
                <a:lnTo>
                  <a:pt x="172" y="194"/>
                </a:lnTo>
                <a:lnTo>
                  <a:pt x="146" y="154"/>
                </a:lnTo>
                <a:lnTo>
                  <a:pt x="120" y="116"/>
                </a:lnTo>
                <a:lnTo>
                  <a:pt x="94" y="86"/>
                </a:lnTo>
                <a:lnTo>
                  <a:pt x="70" y="60"/>
                </a:lnTo>
                <a:lnTo>
                  <a:pt x="48" y="38"/>
                </a:lnTo>
                <a:lnTo>
                  <a:pt x="14" y="10"/>
                </a:lnTo>
                <a:lnTo>
                  <a:pt x="0" y="0"/>
                </a:lnTo>
                <a:lnTo>
                  <a:pt x="0" y="0"/>
                </a:lnTo>
                <a:lnTo>
                  <a:pt x="194" y="16"/>
                </a:lnTo>
                <a:lnTo>
                  <a:pt x="418" y="32"/>
                </a:lnTo>
                <a:lnTo>
                  <a:pt x="710" y="48"/>
                </a:lnTo>
                <a:lnTo>
                  <a:pt x="1062" y="66"/>
                </a:lnTo>
                <a:lnTo>
                  <a:pt x="1254" y="74"/>
                </a:lnTo>
                <a:lnTo>
                  <a:pt x="1458" y="82"/>
                </a:lnTo>
                <a:lnTo>
                  <a:pt x="1672" y="88"/>
                </a:lnTo>
                <a:lnTo>
                  <a:pt x="1892" y="94"/>
                </a:lnTo>
                <a:lnTo>
                  <a:pt x="2118" y="96"/>
                </a:lnTo>
                <a:lnTo>
                  <a:pt x="2348" y="98"/>
                </a:lnTo>
                <a:lnTo>
                  <a:pt x="2348" y="98"/>
                </a:lnTo>
                <a:lnTo>
                  <a:pt x="2580" y="96"/>
                </a:lnTo>
                <a:lnTo>
                  <a:pt x="2812" y="94"/>
                </a:lnTo>
                <a:lnTo>
                  <a:pt x="3042" y="88"/>
                </a:lnTo>
                <a:lnTo>
                  <a:pt x="3268" y="82"/>
                </a:lnTo>
                <a:lnTo>
                  <a:pt x="3488" y="74"/>
                </a:lnTo>
                <a:lnTo>
                  <a:pt x="3700" y="66"/>
                </a:lnTo>
                <a:lnTo>
                  <a:pt x="4088" y="48"/>
                </a:lnTo>
                <a:lnTo>
                  <a:pt x="4418" y="32"/>
                </a:lnTo>
                <a:lnTo>
                  <a:pt x="4674" y="16"/>
                </a:lnTo>
                <a:lnTo>
                  <a:pt x="490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Freeform 30"/>
          <p:cNvSpPr>
            <a:spLocks/>
          </p:cNvSpPr>
          <p:nvPr/>
        </p:nvSpPr>
        <p:spPr bwMode="auto">
          <a:xfrm>
            <a:off x="-1110581" y="284163"/>
            <a:ext cx="92075" cy="44450"/>
          </a:xfrm>
          <a:custGeom>
            <a:avLst/>
            <a:gdLst>
              <a:gd name="T0" fmla="*/ 50 w 58"/>
              <a:gd name="T1" fmla="*/ 0 h 28"/>
              <a:gd name="T2" fmla="*/ 58 w 58"/>
              <a:gd name="T3" fmla="*/ 28 h 28"/>
              <a:gd name="T4" fmla="*/ 0 w 58"/>
              <a:gd name="T5" fmla="*/ 26 h 28"/>
              <a:gd name="T6" fmla="*/ 50 w 58"/>
              <a:gd name="T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28">
                <a:moveTo>
                  <a:pt x="50" y="0"/>
                </a:moveTo>
                <a:lnTo>
                  <a:pt x="58" y="28"/>
                </a:lnTo>
                <a:lnTo>
                  <a:pt x="0" y="26"/>
                </a:lnTo>
                <a:lnTo>
                  <a:pt x="5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3" name="TextBox 52"/>
          <p:cNvSpPr txBox="1"/>
          <p:nvPr/>
        </p:nvSpPr>
        <p:spPr>
          <a:xfrm>
            <a:off x="2118321" y="1295762"/>
            <a:ext cx="47288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대장암 검진 </a:t>
            </a:r>
            <a:r>
              <a:rPr lang="ko-KR" altLang="en-US" sz="2500" b="1" dirty="0" err="1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수검률</a:t>
            </a:r>
            <a:r>
              <a:rPr lang="ko-KR" altLang="en-US" sz="25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  향상</a:t>
            </a:r>
            <a:endParaRPr lang="en-US" altLang="ko-KR" sz="2500" b="1" dirty="0">
              <a:solidFill>
                <a:schemeClr val="bg1">
                  <a:alpha val="99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  <a:cs typeface="Arial" pitchFamily="34" charset="0"/>
            </a:endParaRPr>
          </a:p>
        </p:txBody>
      </p:sp>
      <p:grpSp>
        <p:nvGrpSpPr>
          <p:cNvPr id="3" name="그룹 75"/>
          <p:cNvGrpSpPr/>
          <p:nvPr/>
        </p:nvGrpSpPr>
        <p:grpSpPr>
          <a:xfrm>
            <a:off x="894185" y="1196752"/>
            <a:ext cx="1385762" cy="444500"/>
            <a:chOff x="1175419" y="4245720"/>
            <a:chExt cx="1385762" cy="444500"/>
          </a:xfrm>
        </p:grpSpPr>
        <p:sp>
          <p:nvSpPr>
            <p:cNvPr id="77" name="Freeform 31"/>
            <p:cNvSpPr>
              <a:spLocks/>
            </p:cNvSpPr>
            <p:nvPr/>
          </p:nvSpPr>
          <p:spPr bwMode="auto">
            <a:xfrm>
              <a:off x="1175419" y="4251084"/>
              <a:ext cx="203200" cy="63500"/>
            </a:xfrm>
            <a:custGeom>
              <a:avLst/>
              <a:gdLst>
                <a:gd name="T0" fmla="*/ 32 w 128"/>
                <a:gd name="T1" fmla="*/ 0 h 40"/>
                <a:gd name="T2" fmla="*/ 0 w 128"/>
                <a:gd name="T3" fmla="*/ 30 h 40"/>
                <a:gd name="T4" fmla="*/ 128 w 128"/>
                <a:gd name="T5" fmla="*/ 40 h 40"/>
                <a:gd name="T6" fmla="*/ 32 w 128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40">
                  <a:moveTo>
                    <a:pt x="32" y="0"/>
                  </a:moveTo>
                  <a:lnTo>
                    <a:pt x="0" y="30"/>
                  </a:lnTo>
                  <a:lnTo>
                    <a:pt x="128" y="4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5" name="그룹 77"/>
            <p:cNvGrpSpPr/>
            <p:nvPr/>
          </p:nvGrpSpPr>
          <p:grpSpPr>
            <a:xfrm>
              <a:off x="1175419" y="4245720"/>
              <a:ext cx="1385762" cy="444500"/>
              <a:chOff x="-2418681" y="198289"/>
              <a:chExt cx="1385762" cy="444500"/>
            </a:xfrm>
          </p:grpSpPr>
          <p:sp>
            <p:nvSpPr>
              <p:cNvPr id="79" name="Freeform 29"/>
              <p:cNvSpPr>
                <a:spLocks/>
              </p:cNvSpPr>
              <p:nvPr/>
            </p:nvSpPr>
            <p:spPr bwMode="auto">
              <a:xfrm>
                <a:off x="-1124994" y="284957"/>
                <a:ext cx="92075" cy="44450"/>
              </a:xfrm>
              <a:custGeom>
                <a:avLst/>
                <a:gdLst>
                  <a:gd name="T0" fmla="*/ 50 w 58"/>
                  <a:gd name="T1" fmla="*/ 0 h 28"/>
                  <a:gd name="T2" fmla="*/ 58 w 58"/>
                  <a:gd name="T3" fmla="*/ 28 h 28"/>
                  <a:gd name="T4" fmla="*/ 0 w 58"/>
                  <a:gd name="T5" fmla="*/ 26 h 28"/>
                  <a:gd name="T6" fmla="*/ 50 w 58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28">
                    <a:moveTo>
                      <a:pt x="50" y="0"/>
                    </a:moveTo>
                    <a:lnTo>
                      <a:pt x="58" y="28"/>
                    </a:lnTo>
                    <a:lnTo>
                      <a:pt x="0" y="26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Freeform 32"/>
              <p:cNvSpPr>
                <a:spLocks/>
              </p:cNvSpPr>
              <p:nvPr/>
            </p:nvSpPr>
            <p:spPr bwMode="auto">
              <a:xfrm>
                <a:off x="-2418681" y="198438"/>
                <a:ext cx="203200" cy="63500"/>
              </a:xfrm>
              <a:custGeom>
                <a:avLst/>
                <a:gdLst>
                  <a:gd name="T0" fmla="*/ 32 w 128"/>
                  <a:gd name="T1" fmla="*/ 0 h 40"/>
                  <a:gd name="T2" fmla="*/ 0 w 128"/>
                  <a:gd name="T3" fmla="*/ 30 h 40"/>
                  <a:gd name="T4" fmla="*/ 128 w 128"/>
                  <a:gd name="T5" fmla="*/ 40 h 40"/>
                  <a:gd name="T6" fmla="*/ 32 w 128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40">
                    <a:moveTo>
                      <a:pt x="32" y="0"/>
                    </a:moveTo>
                    <a:lnTo>
                      <a:pt x="0" y="30"/>
                    </a:lnTo>
                    <a:lnTo>
                      <a:pt x="128" y="4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Freeform 39"/>
              <p:cNvSpPr>
                <a:spLocks/>
              </p:cNvSpPr>
              <p:nvPr/>
            </p:nvSpPr>
            <p:spPr bwMode="auto">
              <a:xfrm>
                <a:off x="-2380943" y="198289"/>
                <a:ext cx="1336675" cy="444500"/>
              </a:xfrm>
              <a:custGeom>
                <a:avLst/>
                <a:gdLst>
                  <a:gd name="T0" fmla="*/ 0 w 842"/>
                  <a:gd name="T1" fmla="*/ 0 h 280"/>
                  <a:gd name="T2" fmla="*/ 842 w 842"/>
                  <a:gd name="T3" fmla="*/ 54 h 280"/>
                  <a:gd name="T4" fmla="*/ 398 w 842"/>
                  <a:gd name="T5" fmla="*/ 280 h 280"/>
                  <a:gd name="T6" fmla="*/ 0 w 842"/>
                  <a:gd name="T7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2" h="280">
                    <a:moveTo>
                      <a:pt x="0" y="0"/>
                    </a:moveTo>
                    <a:lnTo>
                      <a:pt x="842" y="54"/>
                    </a:lnTo>
                    <a:lnTo>
                      <a:pt x="398" y="2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2B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1307115" y="1208157"/>
            <a:ext cx="57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02</a:t>
            </a:r>
            <a:endParaRPr lang="en-US" altLang="ko-KR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259632" y="2627620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ko-KR" altLang="en-US" b="1" dirty="0" smtClean="0">
                <a:solidFill>
                  <a:srgbClr val="0070C0"/>
                </a:solidFill>
                <a:latin typeface="+mn-ea"/>
                <a:ea typeface="+mn-ea"/>
                <a:cs typeface="Arial" charset="0"/>
              </a:rPr>
              <a:t>연도별 대장암 검진 수검현황</a:t>
            </a:r>
            <a:r>
              <a:rPr kumimoji="0" lang="en-US" altLang="ko-KR" b="1" dirty="0" smtClean="0">
                <a:solidFill>
                  <a:srgbClr val="0070C0"/>
                </a:solidFill>
                <a:latin typeface="+mn-ea"/>
                <a:ea typeface="+mn-ea"/>
                <a:cs typeface="Arial" charset="0"/>
              </a:rPr>
              <a:t> </a:t>
            </a:r>
            <a:r>
              <a:rPr kumimoji="0" lang="ko-KR" altLang="en-US" b="1" dirty="0" smtClean="0">
                <a:solidFill>
                  <a:srgbClr val="0070C0"/>
                </a:solidFill>
                <a:latin typeface="+mn-ea"/>
                <a:ea typeface="+mn-ea"/>
                <a:cs typeface="Arial" charset="0"/>
              </a:rPr>
              <a:t> </a:t>
            </a:r>
            <a:endParaRPr kumimoji="0" lang="ko-KR" altLang="en-US" b="1" dirty="0">
              <a:solidFill>
                <a:srgbClr val="0070C0"/>
              </a:solidFill>
              <a:latin typeface="+mn-ea"/>
              <a:ea typeface="+mn-ea"/>
              <a:cs typeface="Arial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9" name="차트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8929107"/>
              </p:ext>
            </p:extLst>
          </p:nvPr>
        </p:nvGraphicFramePr>
        <p:xfrm>
          <a:off x="1592639" y="2996952"/>
          <a:ext cx="59310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순서도: 수행의 시작/종료 4"/>
          <p:cNvSpPr/>
          <p:nvPr/>
        </p:nvSpPr>
        <p:spPr>
          <a:xfrm>
            <a:off x="395536" y="116632"/>
            <a:ext cx="1902462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제목 3"/>
          <p:cNvSpPr txBox="1">
            <a:spLocks/>
          </p:cNvSpPr>
          <p:nvPr/>
        </p:nvSpPr>
        <p:spPr>
          <a:xfrm>
            <a:off x="566745" y="165125"/>
            <a:ext cx="158743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추진결과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  <p:sp>
        <p:nvSpPr>
          <p:cNvPr id="20" name="직사각형 19"/>
          <p:cNvSpPr/>
          <p:nvPr/>
        </p:nvSpPr>
        <p:spPr>
          <a:xfrm>
            <a:off x="1259632" y="2123564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ko-KR" altLang="en-US" b="1" dirty="0" smtClean="0">
                <a:latin typeface="+mn-ea"/>
                <a:ea typeface="+mn-ea"/>
                <a:cs typeface="Arial" charset="0"/>
              </a:rPr>
              <a:t>아파트 및 빌라 방문 </a:t>
            </a:r>
            <a:r>
              <a:rPr kumimoji="0" lang="ko-KR" altLang="en-US" b="1" dirty="0" err="1" smtClean="0">
                <a:latin typeface="+mn-ea"/>
                <a:ea typeface="+mn-ea"/>
                <a:cs typeface="Arial" charset="0"/>
              </a:rPr>
              <a:t>채변통</a:t>
            </a:r>
            <a:r>
              <a:rPr kumimoji="0" lang="ko-KR" altLang="en-US" b="1" dirty="0" smtClean="0">
                <a:latin typeface="+mn-ea"/>
                <a:ea typeface="+mn-ea"/>
                <a:cs typeface="Arial" charset="0"/>
              </a:rPr>
              <a:t> 우편함 배부 </a:t>
            </a:r>
            <a:r>
              <a:rPr kumimoji="0" lang="en-US" altLang="ko-KR" b="1" dirty="0" smtClean="0">
                <a:latin typeface="+mn-ea"/>
                <a:ea typeface="+mn-ea"/>
                <a:cs typeface="Arial" charset="0"/>
              </a:rPr>
              <a:t>: 32,622</a:t>
            </a:r>
            <a:r>
              <a:rPr kumimoji="0" lang="ko-KR" altLang="en-US" b="1" dirty="0" smtClean="0">
                <a:latin typeface="+mn-ea"/>
                <a:ea typeface="+mn-ea"/>
                <a:cs typeface="Arial" charset="0"/>
              </a:rPr>
              <a:t>명</a:t>
            </a:r>
            <a:r>
              <a:rPr kumimoji="0" lang="en-US" altLang="ko-KR" b="1" dirty="0" smtClean="0">
                <a:latin typeface="+mn-ea"/>
                <a:ea typeface="+mn-ea"/>
                <a:cs typeface="Arial" charset="0"/>
              </a:rPr>
              <a:t> </a:t>
            </a:r>
            <a:r>
              <a:rPr kumimoji="0" lang="ko-KR" altLang="en-US" b="1" dirty="0" smtClean="0">
                <a:latin typeface="+mn-ea"/>
                <a:ea typeface="+mn-ea"/>
                <a:cs typeface="Arial" charset="0"/>
              </a:rPr>
              <a:t> </a:t>
            </a:r>
            <a:endParaRPr kumimoji="0" lang="ko-KR" altLang="en-US" b="1" dirty="0">
              <a:latin typeface="+mn-ea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5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0"/>
          <p:cNvSpPr>
            <a:spLocks/>
          </p:cNvSpPr>
          <p:nvPr/>
        </p:nvSpPr>
        <p:spPr bwMode="auto">
          <a:xfrm>
            <a:off x="-1110581" y="284163"/>
            <a:ext cx="92075" cy="44450"/>
          </a:xfrm>
          <a:custGeom>
            <a:avLst/>
            <a:gdLst>
              <a:gd name="T0" fmla="*/ 50 w 58"/>
              <a:gd name="T1" fmla="*/ 0 h 28"/>
              <a:gd name="T2" fmla="*/ 58 w 58"/>
              <a:gd name="T3" fmla="*/ 28 h 28"/>
              <a:gd name="T4" fmla="*/ 0 w 58"/>
              <a:gd name="T5" fmla="*/ 26 h 28"/>
              <a:gd name="T6" fmla="*/ 50 w 58"/>
              <a:gd name="T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28">
                <a:moveTo>
                  <a:pt x="50" y="0"/>
                </a:moveTo>
                <a:lnTo>
                  <a:pt x="58" y="28"/>
                </a:lnTo>
                <a:lnTo>
                  <a:pt x="0" y="26"/>
                </a:lnTo>
                <a:lnTo>
                  <a:pt x="5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1588349" y="3897085"/>
            <a:ext cx="57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02</a:t>
            </a:r>
            <a:endParaRPr lang="en-US" altLang="ko-KR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1043608" y="2204864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ko-KR" alt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수검률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 향상 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: 2015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년 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(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경북도 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24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위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)  2017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년 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(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경북도 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3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위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)  </a:t>
            </a:r>
            <a:endParaRPr kumimoji="0"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Arial" charset="0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3419872" y="3184158"/>
            <a:ext cx="52504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6" name="차트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901286"/>
              </p:ext>
            </p:extLst>
          </p:nvPr>
        </p:nvGraphicFramePr>
        <p:xfrm>
          <a:off x="1187624" y="2830368"/>
          <a:ext cx="6901293" cy="3766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Freeform 13"/>
          <p:cNvSpPr>
            <a:spLocks/>
          </p:cNvSpPr>
          <p:nvPr/>
        </p:nvSpPr>
        <p:spPr bwMode="auto">
          <a:xfrm>
            <a:off x="557015" y="1337593"/>
            <a:ext cx="7775575" cy="900000"/>
          </a:xfrm>
          <a:custGeom>
            <a:avLst/>
            <a:gdLst>
              <a:gd name="T0" fmla="*/ 0 w 4898"/>
              <a:gd name="T1" fmla="*/ 0 h 636"/>
              <a:gd name="T2" fmla="*/ 42 w 4898"/>
              <a:gd name="T3" fmla="*/ 14 h 636"/>
              <a:gd name="T4" fmla="*/ 78 w 4898"/>
              <a:gd name="T5" fmla="*/ 32 h 636"/>
              <a:gd name="T6" fmla="*/ 112 w 4898"/>
              <a:gd name="T7" fmla="*/ 52 h 636"/>
              <a:gd name="T8" fmla="*/ 140 w 4898"/>
              <a:gd name="T9" fmla="*/ 78 h 636"/>
              <a:gd name="T10" fmla="*/ 184 w 4898"/>
              <a:gd name="T11" fmla="*/ 134 h 636"/>
              <a:gd name="T12" fmla="*/ 214 w 4898"/>
              <a:gd name="T13" fmla="*/ 194 h 636"/>
              <a:gd name="T14" fmla="*/ 234 w 4898"/>
              <a:gd name="T15" fmla="*/ 252 h 636"/>
              <a:gd name="T16" fmla="*/ 244 w 4898"/>
              <a:gd name="T17" fmla="*/ 302 h 636"/>
              <a:gd name="T18" fmla="*/ 250 w 4898"/>
              <a:gd name="T19" fmla="*/ 348 h 636"/>
              <a:gd name="T20" fmla="*/ 410 w 4898"/>
              <a:gd name="T21" fmla="*/ 350 h 636"/>
              <a:gd name="T22" fmla="*/ 748 w 4898"/>
              <a:gd name="T23" fmla="*/ 356 h 636"/>
              <a:gd name="T24" fmla="*/ 1282 w 4898"/>
              <a:gd name="T25" fmla="*/ 374 h 636"/>
              <a:gd name="T26" fmla="*/ 2016 w 4898"/>
              <a:gd name="T27" fmla="*/ 414 h 636"/>
              <a:gd name="T28" fmla="*/ 2738 w 4898"/>
              <a:gd name="T29" fmla="*/ 466 h 636"/>
              <a:gd name="T30" fmla="*/ 3404 w 4898"/>
              <a:gd name="T31" fmla="*/ 518 h 636"/>
              <a:gd name="T32" fmla="*/ 4198 w 4898"/>
              <a:gd name="T33" fmla="*/ 592 h 636"/>
              <a:gd name="T34" fmla="*/ 4648 w 4898"/>
              <a:gd name="T35" fmla="*/ 636 h 636"/>
              <a:gd name="T36" fmla="*/ 4644 w 4898"/>
              <a:gd name="T37" fmla="*/ 596 h 636"/>
              <a:gd name="T38" fmla="*/ 4642 w 4898"/>
              <a:gd name="T39" fmla="*/ 518 h 636"/>
              <a:gd name="T40" fmla="*/ 4646 w 4898"/>
              <a:gd name="T41" fmla="*/ 448 h 636"/>
              <a:gd name="T42" fmla="*/ 4656 w 4898"/>
              <a:gd name="T43" fmla="*/ 382 h 636"/>
              <a:gd name="T44" fmla="*/ 4672 w 4898"/>
              <a:gd name="T45" fmla="*/ 322 h 636"/>
              <a:gd name="T46" fmla="*/ 4692 w 4898"/>
              <a:gd name="T47" fmla="*/ 268 h 636"/>
              <a:gd name="T48" fmla="*/ 4728 w 4898"/>
              <a:gd name="T49" fmla="*/ 194 h 636"/>
              <a:gd name="T50" fmla="*/ 4778 w 4898"/>
              <a:gd name="T51" fmla="*/ 116 h 636"/>
              <a:gd name="T52" fmla="*/ 4830 w 4898"/>
              <a:gd name="T53" fmla="*/ 60 h 636"/>
              <a:gd name="T54" fmla="*/ 4870 w 4898"/>
              <a:gd name="T55" fmla="*/ 22 h 636"/>
              <a:gd name="T56" fmla="*/ 4898 w 4898"/>
              <a:gd name="T57" fmla="*/ 0 h 636"/>
              <a:gd name="T58" fmla="*/ 4706 w 4898"/>
              <a:gd name="T59" fmla="*/ 16 h 636"/>
              <a:gd name="T60" fmla="*/ 4188 w 4898"/>
              <a:gd name="T61" fmla="*/ 48 h 636"/>
              <a:gd name="T62" fmla="*/ 3644 w 4898"/>
              <a:gd name="T63" fmla="*/ 76 h 636"/>
              <a:gd name="T64" fmla="*/ 3228 w 4898"/>
              <a:gd name="T65" fmla="*/ 88 h 636"/>
              <a:gd name="T66" fmla="*/ 2782 w 4898"/>
              <a:gd name="T67" fmla="*/ 96 h 636"/>
              <a:gd name="T68" fmla="*/ 2552 w 4898"/>
              <a:gd name="T69" fmla="*/ 98 h 636"/>
              <a:gd name="T70" fmla="*/ 2086 w 4898"/>
              <a:gd name="T71" fmla="*/ 94 h 636"/>
              <a:gd name="T72" fmla="*/ 1630 w 4898"/>
              <a:gd name="T73" fmla="*/ 82 h 636"/>
              <a:gd name="T74" fmla="*/ 1200 w 4898"/>
              <a:gd name="T75" fmla="*/ 66 h 636"/>
              <a:gd name="T76" fmla="*/ 480 w 4898"/>
              <a:gd name="T77" fmla="*/ 32 h 636"/>
              <a:gd name="T78" fmla="*/ 0 w 4898"/>
              <a:gd name="T79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98" h="636">
                <a:moveTo>
                  <a:pt x="0" y="0"/>
                </a:moveTo>
                <a:lnTo>
                  <a:pt x="0" y="0"/>
                </a:lnTo>
                <a:lnTo>
                  <a:pt x="22" y="6"/>
                </a:lnTo>
                <a:lnTo>
                  <a:pt x="42" y="14"/>
                </a:lnTo>
                <a:lnTo>
                  <a:pt x="60" y="22"/>
                </a:lnTo>
                <a:lnTo>
                  <a:pt x="78" y="32"/>
                </a:lnTo>
                <a:lnTo>
                  <a:pt x="96" y="42"/>
                </a:lnTo>
                <a:lnTo>
                  <a:pt x="112" y="52"/>
                </a:lnTo>
                <a:lnTo>
                  <a:pt x="126" y="64"/>
                </a:lnTo>
                <a:lnTo>
                  <a:pt x="140" y="78"/>
                </a:lnTo>
                <a:lnTo>
                  <a:pt x="164" y="106"/>
                </a:lnTo>
                <a:lnTo>
                  <a:pt x="184" y="134"/>
                </a:lnTo>
                <a:lnTo>
                  <a:pt x="200" y="164"/>
                </a:lnTo>
                <a:lnTo>
                  <a:pt x="214" y="194"/>
                </a:lnTo>
                <a:lnTo>
                  <a:pt x="226" y="224"/>
                </a:lnTo>
                <a:lnTo>
                  <a:pt x="234" y="252"/>
                </a:lnTo>
                <a:lnTo>
                  <a:pt x="240" y="278"/>
                </a:lnTo>
                <a:lnTo>
                  <a:pt x="244" y="302"/>
                </a:lnTo>
                <a:lnTo>
                  <a:pt x="248" y="336"/>
                </a:lnTo>
                <a:lnTo>
                  <a:pt x="250" y="348"/>
                </a:lnTo>
                <a:lnTo>
                  <a:pt x="250" y="348"/>
                </a:lnTo>
                <a:lnTo>
                  <a:pt x="410" y="350"/>
                </a:lnTo>
                <a:lnTo>
                  <a:pt x="578" y="352"/>
                </a:lnTo>
                <a:lnTo>
                  <a:pt x="748" y="356"/>
                </a:lnTo>
                <a:lnTo>
                  <a:pt x="922" y="360"/>
                </a:lnTo>
                <a:lnTo>
                  <a:pt x="1282" y="374"/>
                </a:lnTo>
                <a:lnTo>
                  <a:pt x="1648" y="394"/>
                </a:lnTo>
                <a:lnTo>
                  <a:pt x="2016" y="414"/>
                </a:lnTo>
                <a:lnTo>
                  <a:pt x="2382" y="440"/>
                </a:lnTo>
                <a:lnTo>
                  <a:pt x="2738" y="466"/>
                </a:lnTo>
                <a:lnTo>
                  <a:pt x="3080" y="492"/>
                </a:lnTo>
                <a:lnTo>
                  <a:pt x="3404" y="518"/>
                </a:lnTo>
                <a:lnTo>
                  <a:pt x="3700" y="544"/>
                </a:lnTo>
                <a:lnTo>
                  <a:pt x="4198" y="592"/>
                </a:lnTo>
                <a:lnTo>
                  <a:pt x="4528" y="624"/>
                </a:lnTo>
                <a:lnTo>
                  <a:pt x="4648" y="636"/>
                </a:lnTo>
                <a:lnTo>
                  <a:pt x="4648" y="636"/>
                </a:lnTo>
                <a:lnTo>
                  <a:pt x="4644" y="596"/>
                </a:lnTo>
                <a:lnTo>
                  <a:pt x="4642" y="556"/>
                </a:lnTo>
                <a:lnTo>
                  <a:pt x="4642" y="518"/>
                </a:lnTo>
                <a:lnTo>
                  <a:pt x="4642" y="482"/>
                </a:lnTo>
                <a:lnTo>
                  <a:pt x="4646" y="448"/>
                </a:lnTo>
                <a:lnTo>
                  <a:pt x="4650" y="414"/>
                </a:lnTo>
                <a:lnTo>
                  <a:pt x="4656" y="382"/>
                </a:lnTo>
                <a:lnTo>
                  <a:pt x="4664" y="352"/>
                </a:lnTo>
                <a:lnTo>
                  <a:pt x="4672" y="322"/>
                </a:lnTo>
                <a:lnTo>
                  <a:pt x="4682" y="294"/>
                </a:lnTo>
                <a:lnTo>
                  <a:pt x="4692" y="268"/>
                </a:lnTo>
                <a:lnTo>
                  <a:pt x="4704" y="242"/>
                </a:lnTo>
                <a:lnTo>
                  <a:pt x="4728" y="194"/>
                </a:lnTo>
                <a:lnTo>
                  <a:pt x="4752" y="154"/>
                </a:lnTo>
                <a:lnTo>
                  <a:pt x="4778" y="116"/>
                </a:lnTo>
                <a:lnTo>
                  <a:pt x="4804" y="86"/>
                </a:lnTo>
                <a:lnTo>
                  <a:pt x="4830" y="60"/>
                </a:lnTo>
                <a:lnTo>
                  <a:pt x="4852" y="38"/>
                </a:lnTo>
                <a:lnTo>
                  <a:pt x="4870" y="22"/>
                </a:lnTo>
                <a:lnTo>
                  <a:pt x="4886" y="10"/>
                </a:lnTo>
                <a:lnTo>
                  <a:pt x="4898" y="0"/>
                </a:lnTo>
                <a:lnTo>
                  <a:pt x="4898" y="0"/>
                </a:lnTo>
                <a:lnTo>
                  <a:pt x="4706" y="16"/>
                </a:lnTo>
                <a:lnTo>
                  <a:pt x="4482" y="32"/>
                </a:lnTo>
                <a:lnTo>
                  <a:pt x="4188" y="48"/>
                </a:lnTo>
                <a:lnTo>
                  <a:pt x="3838" y="66"/>
                </a:lnTo>
                <a:lnTo>
                  <a:pt x="3644" y="76"/>
                </a:lnTo>
                <a:lnTo>
                  <a:pt x="3440" y="82"/>
                </a:lnTo>
                <a:lnTo>
                  <a:pt x="3228" y="88"/>
                </a:lnTo>
                <a:lnTo>
                  <a:pt x="3008" y="94"/>
                </a:lnTo>
                <a:lnTo>
                  <a:pt x="2782" y="96"/>
                </a:lnTo>
                <a:lnTo>
                  <a:pt x="2552" y="98"/>
                </a:lnTo>
                <a:lnTo>
                  <a:pt x="2552" y="98"/>
                </a:lnTo>
                <a:lnTo>
                  <a:pt x="2318" y="96"/>
                </a:lnTo>
                <a:lnTo>
                  <a:pt x="2086" y="94"/>
                </a:lnTo>
                <a:lnTo>
                  <a:pt x="1856" y="88"/>
                </a:lnTo>
                <a:lnTo>
                  <a:pt x="1630" y="82"/>
                </a:lnTo>
                <a:lnTo>
                  <a:pt x="1410" y="76"/>
                </a:lnTo>
                <a:lnTo>
                  <a:pt x="1200" y="66"/>
                </a:lnTo>
                <a:lnTo>
                  <a:pt x="812" y="48"/>
                </a:lnTo>
                <a:lnTo>
                  <a:pt x="480" y="32"/>
                </a:lnTo>
                <a:lnTo>
                  <a:pt x="224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0"/>
          <p:cNvGrpSpPr/>
          <p:nvPr/>
        </p:nvGrpSpPr>
        <p:grpSpPr>
          <a:xfrm rot="412498">
            <a:off x="695098" y="1277868"/>
            <a:ext cx="1386840" cy="450850"/>
            <a:chOff x="6588224" y="3850000"/>
            <a:chExt cx="1386840" cy="450850"/>
          </a:xfrm>
        </p:grpSpPr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6588224" y="3929628"/>
              <a:ext cx="92075" cy="41275"/>
            </a:xfrm>
            <a:custGeom>
              <a:avLst/>
              <a:gdLst>
                <a:gd name="T0" fmla="*/ 8 w 58"/>
                <a:gd name="T1" fmla="*/ 0 h 26"/>
                <a:gd name="T2" fmla="*/ 0 w 58"/>
                <a:gd name="T3" fmla="*/ 26 h 26"/>
                <a:gd name="T4" fmla="*/ 58 w 58"/>
                <a:gd name="T5" fmla="*/ 26 h 26"/>
                <a:gd name="T6" fmla="*/ 8 w 5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26">
                  <a:moveTo>
                    <a:pt x="8" y="0"/>
                  </a:moveTo>
                  <a:lnTo>
                    <a:pt x="0" y="26"/>
                  </a:lnTo>
                  <a:lnTo>
                    <a:pt x="58" y="2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"/>
            <p:cNvSpPr>
              <a:spLocks/>
            </p:cNvSpPr>
            <p:nvPr/>
          </p:nvSpPr>
          <p:spPr bwMode="auto">
            <a:xfrm>
              <a:off x="7768689" y="3850000"/>
              <a:ext cx="206375" cy="63500"/>
            </a:xfrm>
            <a:custGeom>
              <a:avLst/>
              <a:gdLst>
                <a:gd name="T0" fmla="*/ 96 w 130"/>
                <a:gd name="T1" fmla="*/ 0 h 40"/>
                <a:gd name="T2" fmla="*/ 130 w 130"/>
                <a:gd name="T3" fmla="*/ 28 h 40"/>
                <a:gd name="T4" fmla="*/ 0 w 130"/>
                <a:gd name="T5" fmla="*/ 40 h 40"/>
                <a:gd name="T6" fmla="*/ 96 w 13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40">
                  <a:moveTo>
                    <a:pt x="96" y="0"/>
                  </a:moveTo>
                  <a:lnTo>
                    <a:pt x="130" y="28"/>
                  </a:lnTo>
                  <a:lnTo>
                    <a:pt x="0" y="4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0"/>
            <p:cNvSpPr>
              <a:spLocks/>
            </p:cNvSpPr>
            <p:nvPr/>
          </p:nvSpPr>
          <p:spPr bwMode="auto">
            <a:xfrm>
              <a:off x="7768689" y="3850000"/>
              <a:ext cx="206375" cy="63500"/>
            </a:xfrm>
            <a:custGeom>
              <a:avLst/>
              <a:gdLst>
                <a:gd name="T0" fmla="*/ 96 w 130"/>
                <a:gd name="T1" fmla="*/ 0 h 40"/>
                <a:gd name="T2" fmla="*/ 130 w 130"/>
                <a:gd name="T3" fmla="*/ 28 h 40"/>
                <a:gd name="T4" fmla="*/ 0 w 130"/>
                <a:gd name="T5" fmla="*/ 40 h 40"/>
                <a:gd name="T6" fmla="*/ 96 w 13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40">
                  <a:moveTo>
                    <a:pt x="96" y="0"/>
                  </a:moveTo>
                  <a:lnTo>
                    <a:pt x="130" y="28"/>
                  </a:lnTo>
                  <a:lnTo>
                    <a:pt x="0" y="40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6603464" y="3859525"/>
              <a:ext cx="1336675" cy="441325"/>
            </a:xfrm>
            <a:custGeom>
              <a:avLst/>
              <a:gdLst>
                <a:gd name="T0" fmla="*/ 842 w 842"/>
                <a:gd name="T1" fmla="*/ 0 h 278"/>
                <a:gd name="T2" fmla="*/ 0 w 842"/>
                <a:gd name="T3" fmla="*/ 54 h 278"/>
                <a:gd name="T4" fmla="*/ 444 w 842"/>
                <a:gd name="T5" fmla="*/ 278 h 278"/>
                <a:gd name="T6" fmla="*/ 842 w 842"/>
                <a:gd name="T7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2" h="278">
                  <a:moveTo>
                    <a:pt x="842" y="0"/>
                  </a:moveTo>
                  <a:lnTo>
                    <a:pt x="0" y="54"/>
                  </a:lnTo>
                  <a:lnTo>
                    <a:pt x="444" y="278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332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123728" y="1398429"/>
            <a:ext cx="54687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국가 암 검진 </a:t>
            </a:r>
            <a:r>
              <a:rPr lang="ko-KR" altLang="en-US" sz="2500" b="1" dirty="0" err="1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수검율</a:t>
            </a:r>
            <a:r>
              <a:rPr lang="ko-KR" altLang="en-US" sz="25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 상위권으로 향상</a:t>
            </a:r>
            <a:endParaRPr lang="en-US" altLang="ko-KR" sz="2500" b="1" dirty="0">
              <a:solidFill>
                <a:schemeClr val="bg1">
                  <a:alpha val="99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35441" y="1318627"/>
            <a:ext cx="57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03</a:t>
            </a:r>
            <a:endParaRPr lang="en-US" altLang="ko-KR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순서도: 수행의 시작/종료 4"/>
          <p:cNvSpPr/>
          <p:nvPr/>
        </p:nvSpPr>
        <p:spPr>
          <a:xfrm>
            <a:off x="395536" y="116632"/>
            <a:ext cx="1902462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제목 3"/>
          <p:cNvSpPr txBox="1">
            <a:spLocks/>
          </p:cNvSpPr>
          <p:nvPr/>
        </p:nvSpPr>
        <p:spPr>
          <a:xfrm>
            <a:off x="566745" y="165125"/>
            <a:ext cx="158743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추진결과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  <p:sp>
        <p:nvSpPr>
          <p:cNvPr id="36" name="직사각형 35"/>
          <p:cNvSpPr/>
          <p:nvPr/>
        </p:nvSpPr>
        <p:spPr>
          <a:xfrm>
            <a:off x="1043608" y="2730986"/>
            <a:ext cx="2829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ko-KR" altLang="en-US" b="1" dirty="0" smtClean="0">
                <a:solidFill>
                  <a:srgbClr val="0070C0"/>
                </a:solidFill>
                <a:latin typeface="+mn-ea"/>
                <a:ea typeface="+mn-ea"/>
                <a:cs typeface="Arial" charset="0"/>
              </a:rPr>
              <a:t>연도별 </a:t>
            </a:r>
            <a:r>
              <a:rPr kumimoji="0" lang="ko-KR" altLang="en-US" b="1" dirty="0" err="1" smtClean="0">
                <a:solidFill>
                  <a:srgbClr val="0070C0"/>
                </a:solidFill>
                <a:latin typeface="+mn-ea"/>
                <a:ea typeface="+mn-ea"/>
                <a:cs typeface="Arial" charset="0"/>
              </a:rPr>
              <a:t>수검율</a:t>
            </a:r>
            <a:r>
              <a:rPr kumimoji="0" lang="ko-KR" altLang="en-US" b="1" dirty="0" smtClean="0">
                <a:solidFill>
                  <a:srgbClr val="0070C0"/>
                </a:solidFill>
                <a:latin typeface="+mn-ea"/>
                <a:ea typeface="+mn-ea"/>
                <a:cs typeface="Arial" charset="0"/>
              </a:rPr>
              <a:t> 현황</a:t>
            </a:r>
            <a:endParaRPr kumimoji="0" lang="ko-KR" altLang="en-US" b="1" dirty="0">
              <a:solidFill>
                <a:srgbClr val="0070C0"/>
              </a:solidFill>
              <a:latin typeface="+mn-ea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그룹 8"/>
          <p:cNvGrpSpPr/>
          <p:nvPr/>
        </p:nvGrpSpPr>
        <p:grpSpPr>
          <a:xfrm>
            <a:off x="3563888" y="2996952"/>
            <a:ext cx="3787200" cy="576064"/>
            <a:chOff x="2241598" y="2283718"/>
            <a:chExt cx="4490208" cy="720080"/>
          </a:xfr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grpSpPr>
        <p:sp>
          <p:nvSpPr>
            <p:cNvPr id="47" name="모서리가 둥근 직사각형 46"/>
            <p:cNvSpPr/>
            <p:nvPr/>
          </p:nvSpPr>
          <p:spPr bwMode="auto">
            <a:xfrm>
              <a:off x="2241598" y="2283718"/>
              <a:ext cx="1070597" cy="720080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2637309" y="2283718"/>
              <a:ext cx="4094497" cy="720080"/>
            </a:xfrm>
            <a:custGeom>
              <a:avLst/>
              <a:gdLst>
                <a:gd name="T0" fmla="*/ 8 w 2138"/>
                <a:gd name="T1" fmla="*/ 0 h 376"/>
                <a:gd name="T2" fmla="*/ 0 w 2138"/>
                <a:gd name="T3" fmla="*/ 0 h 376"/>
                <a:gd name="T4" fmla="*/ 0 w 2138"/>
                <a:gd name="T5" fmla="*/ 12 h 376"/>
                <a:gd name="T6" fmla="*/ 4 w 2138"/>
                <a:gd name="T7" fmla="*/ 36 h 376"/>
                <a:gd name="T8" fmla="*/ 22 w 2138"/>
                <a:gd name="T9" fmla="*/ 64 h 376"/>
                <a:gd name="T10" fmla="*/ 40 w 2138"/>
                <a:gd name="T11" fmla="*/ 78 h 376"/>
                <a:gd name="T12" fmla="*/ 64 w 2138"/>
                <a:gd name="T13" fmla="*/ 90 h 376"/>
                <a:gd name="T14" fmla="*/ 74 w 2138"/>
                <a:gd name="T15" fmla="*/ 96 h 376"/>
                <a:gd name="T16" fmla="*/ 98 w 2138"/>
                <a:gd name="T17" fmla="*/ 114 h 376"/>
                <a:gd name="T18" fmla="*/ 116 w 2138"/>
                <a:gd name="T19" fmla="*/ 142 h 376"/>
                <a:gd name="T20" fmla="*/ 122 w 2138"/>
                <a:gd name="T21" fmla="*/ 166 h 376"/>
                <a:gd name="T22" fmla="*/ 122 w 2138"/>
                <a:gd name="T23" fmla="*/ 176 h 376"/>
                <a:gd name="T24" fmla="*/ 120 w 2138"/>
                <a:gd name="T25" fmla="*/ 204 h 376"/>
                <a:gd name="T26" fmla="*/ 108 w 2138"/>
                <a:gd name="T27" fmla="*/ 232 h 376"/>
                <a:gd name="T28" fmla="*/ 88 w 2138"/>
                <a:gd name="T29" fmla="*/ 254 h 376"/>
                <a:gd name="T30" fmla="*/ 66 w 2138"/>
                <a:gd name="T31" fmla="*/ 266 h 376"/>
                <a:gd name="T32" fmla="*/ 52 w 2138"/>
                <a:gd name="T33" fmla="*/ 272 h 376"/>
                <a:gd name="T34" fmla="*/ 34 w 2138"/>
                <a:gd name="T35" fmla="*/ 282 h 376"/>
                <a:gd name="T36" fmla="*/ 22 w 2138"/>
                <a:gd name="T37" fmla="*/ 294 h 376"/>
                <a:gd name="T38" fmla="*/ 6 w 2138"/>
                <a:gd name="T39" fmla="*/ 328 h 376"/>
                <a:gd name="T40" fmla="*/ 2 w 2138"/>
                <a:gd name="T41" fmla="*/ 358 h 376"/>
                <a:gd name="T42" fmla="*/ 0 w 2138"/>
                <a:gd name="T43" fmla="*/ 376 h 376"/>
                <a:gd name="T44" fmla="*/ 1952 w 2138"/>
                <a:gd name="T45" fmla="*/ 376 h 376"/>
                <a:gd name="T46" fmla="*/ 1970 w 2138"/>
                <a:gd name="T47" fmla="*/ 376 h 376"/>
                <a:gd name="T48" fmla="*/ 2006 w 2138"/>
                <a:gd name="T49" fmla="*/ 368 h 376"/>
                <a:gd name="T50" fmla="*/ 2040 w 2138"/>
                <a:gd name="T51" fmla="*/ 354 h 376"/>
                <a:gd name="T52" fmla="*/ 2070 w 2138"/>
                <a:gd name="T53" fmla="*/ 334 h 376"/>
                <a:gd name="T54" fmla="*/ 2096 w 2138"/>
                <a:gd name="T55" fmla="*/ 308 h 376"/>
                <a:gd name="T56" fmla="*/ 2116 w 2138"/>
                <a:gd name="T57" fmla="*/ 278 h 376"/>
                <a:gd name="T58" fmla="*/ 2130 w 2138"/>
                <a:gd name="T59" fmla="*/ 244 h 376"/>
                <a:gd name="T60" fmla="*/ 2136 w 2138"/>
                <a:gd name="T61" fmla="*/ 208 h 376"/>
                <a:gd name="T62" fmla="*/ 2138 w 2138"/>
                <a:gd name="T63" fmla="*/ 188 h 376"/>
                <a:gd name="T64" fmla="*/ 2134 w 2138"/>
                <a:gd name="T65" fmla="*/ 150 h 376"/>
                <a:gd name="T66" fmla="*/ 2124 w 2138"/>
                <a:gd name="T67" fmla="*/ 114 h 376"/>
                <a:gd name="T68" fmla="*/ 2106 w 2138"/>
                <a:gd name="T69" fmla="*/ 82 h 376"/>
                <a:gd name="T70" fmla="*/ 2084 w 2138"/>
                <a:gd name="T71" fmla="*/ 54 h 376"/>
                <a:gd name="T72" fmla="*/ 2056 w 2138"/>
                <a:gd name="T73" fmla="*/ 32 h 376"/>
                <a:gd name="T74" fmla="*/ 2024 w 2138"/>
                <a:gd name="T75" fmla="*/ 14 h 376"/>
                <a:gd name="T76" fmla="*/ 1988 w 2138"/>
                <a:gd name="T77" fmla="*/ 4 h 376"/>
                <a:gd name="T78" fmla="*/ 1952 w 2138"/>
                <a:gd name="T79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38" h="376">
                  <a:moveTo>
                    <a:pt x="1952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22"/>
                  </a:lnTo>
                  <a:lnTo>
                    <a:pt x="4" y="36"/>
                  </a:lnTo>
                  <a:lnTo>
                    <a:pt x="12" y="50"/>
                  </a:lnTo>
                  <a:lnTo>
                    <a:pt x="22" y="64"/>
                  </a:lnTo>
                  <a:lnTo>
                    <a:pt x="30" y="72"/>
                  </a:lnTo>
                  <a:lnTo>
                    <a:pt x="40" y="78"/>
                  </a:lnTo>
                  <a:lnTo>
                    <a:pt x="50" y="84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74" y="96"/>
                  </a:lnTo>
                  <a:lnTo>
                    <a:pt x="84" y="102"/>
                  </a:lnTo>
                  <a:lnTo>
                    <a:pt x="98" y="114"/>
                  </a:lnTo>
                  <a:lnTo>
                    <a:pt x="108" y="128"/>
                  </a:lnTo>
                  <a:lnTo>
                    <a:pt x="116" y="142"/>
                  </a:lnTo>
                  <a:lnTo>
                    <a:pt x="120" y="156"/>
                  </a:lnTo>
                  <a:lnTo>
                    <a:pt x="122" y="166"/>
                  </a:lnTo>
                  <a:lnTo>
                    <a:pt x="122" y="176"/>
                  </a:lnTo>
                  <a:lnTo>
                    <a:pt x="122" y="176"/>
                  </a:lnTo>
                  <a:lnTo>
                    <a:pt x="122" y="192"/>
                  </a:lnTo>
                  <a:lnTo>
                    <a:pt x="120" y="204"/>
                  </a:lnTo>
                  <a:lnTo>
                    <a:pt x="116" y="218"/>
                  </a:lnTo>
                  <a:lnTo>
                    <a:pt x="108" y="232"/>
                  </a:lnTo>
                  <a:lnTo>
                    <a:pt x="96" y="248"/>
                  </a:lnTo>
                  <a:lnTo>
                    <a:pt x="88" y="254"/>
                  </a:lnTo>
                  <a:lnTo>
                    <a:pt x="78" y="260"/>
                  </a:lnTo>
                  <a:lnTo>
                    <a:pt x="66" y="266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42" y="276"/>
                  </a:lnTo>
                  <a:lnTo>
                    <a:pt x="34" y="282"/>
                  </a:lnTo>
                  <a:lnTo>
                    <a:pt x="28" y="288"/>
                  </a:lnTo>
                  <a:lnTo>
                    <a:pt x="22" y="294"/>
                  </a:lnTo>
                  <a:lnTo>
                    <a:pt x="12" y="310"/>
                  </a:lnTo>
                  <a:lnTo>
                    <a:pt x="6" y="328"/>
                  </a:lnTo>
                  <a:lnTo>
                    <a:pt x="2" y="344"/>
                  </a:lnTo>
                  <a:lnTo>
                    <a:pt x="2" y="358"/>
                  </a:lnTo>
                  <a:lnTo>
                    <a:pt x="0" y="376"/>
                  </a:lnTo>
                  <a:lnTo>
                    <a:pt x="0" y="376"/>
                  </a:lnTo>
                  <a:lnTo>
                    <a:pt x="8" y="376"/>
                  </a:lnTo>
                  <a:lnTo>
                    <a:pt x="1952" y="376"/>
                  </a:lnTo>
                  <a:lnTo>
                    <a:pt x="1952" y="376"/>
                  </a:lnTo>
                  <a:lnTo>
                    <a:pt x="1970" y="376"/>
                  </a:lnTo>
                  <a:lnTo>
                    <a:pt x="1988" y="372"/>
                  </a:lnTo>
                  <a:lnTo>
                    <a:pt x="2006" y="368"/>
                  </a:lnTo>
                  <a:lnTo>
                    <a:pt x="2024" y="362"/>
                  </a:lnTo>
                  <a:lnTo>
                    <a:pt x="2040" y="354"/>
                  </a:lnTo>
                  <a:lnTo>
                    <a:pt x="2056" y="344"/>
                  </a:lnTo>
                  <a:lnTo>
                    <a:pt x="2070" y="334"/>
                  </a:lnTo>
                  <a:lnTo>
                    <a:pt x="2084" y="320"/>
                  </a:lnTo>
                  <a:lnTo>
                    <a:pt x="2096" y="308"/>
                  </a:lnTo>
                  <a:lnTo>
                    <a:pt x="2106" y="294"/>
                  </a:lnTo>
                  <a:lnTo>
                    <a:pt x="2116" y="278"/>
                  </a:lnTo>
                  <a:lnTo>
                    <a:pt x="2124" y="262"/>
                  </a:lnTo>
                  <a:lnTo>
                    <a:pt x="2130" y="244"/>
                  </a:lnTo>
                  <a:lnTo>
                    <a:pt x="2134" y="226"/>
                  </a:lnTo>
                  <a:lnTo>
                    <a:pt x="2136" y="208"/>
                  </a:lnTo>
                  <a:lnTo>
                    <a:pt x="2138" y="188"/>
                  </a:lnTo>
                  <a:lnTo>
                    <a:pt x="2138" y="188"/>
                  </a:lnTo>
                  <a:lnTo>
                    <a:pt x="2136" y="168"/>
                  </a:lnTo>
                  <a:lnTo>
                    <a:pt x="2134" y="150"/>
                  </a:lnTo>
                  <a:lnTo>
                    <a:pt x="2130" y="132"/>
                  </a:lnTo>
                  <a:lnTo>
                    <a:pt x="2124" y="114"/>
                  </a:lnTo>
                  <a:lnTo>
                    <a:pt x="2116" y="98"/>
                  </a:lnTo>
                  <a:lnTo>
                    <a:pt x="2106" y="82"/>
                  </a:lnTo>
                  <a:lnTo>
                    <a:pt x="2096" y="68"/>
                  </a:lnTo>
                  <a:lnTo>
                    <a:pt x="2084" y="54"/>
                  </a:lnTo>
                  <a:lnTo>
                    <a:pt x="2070" y="42"/>
                  </a:lnTo>
                  <a:lnTo>
                    <a:pt x="2056" y="32"/>
                  </a:lnTo>
                  <a:lnTo>
                    <a:pt x="2040" y="22"/>
                  </a:lnTo>
                  <a:lnTo>
                    <a:pt x="2024" y="14"/>
                  </a:lnTo>
                  <a:lnTo>
                    <a:pt x="2006" y="8"/>
                  </a:lnTo>
                  <a:lnTo>
                    <a:pt x="1988" y="4"/>
                  </a:lnTo>
                  <a:lnTo>
                    <a:pt x="1970" y="0"/>
                  </a:lnTo>
                  <a:lnTo>
                    <a:pt x="1952" y="0"/>
                  </a:lnTo>
                  <a:lnTo>
                    <a:pt x="1952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9" name="그룹 16"/>
          <p:cNvGrpSpPr/>
          <p:nvPr/>
        </p:nvGrpSpPr>
        <p:grpSpPr>
          <a:xfrm>
            <a:off x="3563888" y="3789040"/>
            <a:ext cx="3787200" cy="576064"/>
            <a:chOff x="2241598" y="2283718"/>
            <a:chExt cx="4490208" cy="720080"/>
          </a:xfr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grpSpPr>
        <p:sp>
          <p:nvSpPr>
            <p:cNvPr id="50" name="모서리가 둥근 직사각형 49"/>
            <p:cNvSpPr/>
            <p:nvPr/>
          </p:nvSpPr>
          <p:spPr bwMode="auto">
            <a:xfrm>
              <a:off x="2241598" y="2283718"/>
              <a:ext cx="1070597" cy="720080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2637309" y="2283718"/>
              <a:ext cx="4094497" cy="720080"/>
            </a:xfrm>
            <a:custGeom>
              <a:avLst/>
              <a:gdLst>
                <a:gd name="T0" fmla="*/ 8 w 2138"/>
                <a:gd name="T1" fmla="*/ 0 h 376"/>
                <a:gd name="T2" fmla="*/ 0 w 2138"/>
                <a:gd name="T3" fmla="*/ 0 h 376"/>
                <a:gd name="T4" fmla="*/ 0 w 2138"/>
                <a:gd name="T5" fmla="*/ 12 h 376"/>
                <a:gd name="T6" fmla="*/ 4 w 2138"/>
                <a:gd name="T7" fmla="*/ 36 h 376"/>
                <a:gd name="T8" fmla="*/ 22 w 2138"/>
                <a:gd name="T9" fmla="*/ 64 h 376"/>
                <a:gd name="T10" fmla="*/ 40 w 2138"/>
                <a:gd name="T11" fmla="*/ 78 h 376"/>
                <a:gd name="T12" fmla="*/ 64 w 2138"/>
                <a:gd name="T13" fmla="*/ 90 h 376"/>
                <a:gd name="T14" fmla="*/ 74 w 2138"/>
                <a:gd name="T15" fmla="*/ 96 h 376"/>
                <a:gd name="T16" fmla="*/ 98 w 2138"/>
                <a:gd name="T17" fmla="*/ 114 h 376"/>
                <a:gd name="T18" fmla="*/ 116 w 2138"/>
                <a:gd name="T19" fmla="*/ 142 h 376"/>
                <a:gd name="T20" fmla="*/ 122 w 2138"/>
                <a:gd name="T21" fmla="*/ 166 h 376"/>
                <a:gd name="T22" fmla="*/ 122 w 2138"/>
                <a:gd name="T23" fmla="*/ 176 h 376"/>
                <a:gd name="T24" fmla="*/ 120 w 2138"/>
                <a:gd name="T25" fmla="*/ 204 h 376"/>
                <a:gd name="T26" fmla="*/ 108 w 2138"/>
                <a:gd name="T27" fmla="*/ 232 h 376"/>
                <a:gd name="T28" fmla="*/ 88 w 2138"/>
                <a:gd name="T29" fmla="*/ 254 h 376"/>
                <a:gd name="T30" fmla="*/ 66 w 2138"/>
                <a:gd name="T31" fmla="*/ 266 h 376"/>
                <a:gd name="T32" fmla="*/ 52 w 2138"/>
                <a:gd name="T33" fmla="*/ 272 h 376"/>
                <a:gd name="T34" fmla="*/ 34 w 2138"/>
                <a:gd name="T35" fmla="*/ 282 h 376"/>
                <a:gd name="T36" fmla="*/ 22 w 2138"/>
                <a:gd name="T37" fmla="*/ 294 h 376"/>
                <a:gd name="T38" fmla="*/ 6 w 2138"/>
                <a:gd name="T39" fmla="*/ 328 h 376"/>
                <a:gd name="T40" fmla="*/ 2 w 2138"/>
                <a:gd name="T41" fmla="*/ 358 h 376"/>
                <a:gd name="T42" fmla="*/ 0 w 2138"/>
                <a:gd name="T43" fmla="*/ 376 h 376"/>
                <a:gd name="T44" fmla="*/ 1952 w 2138"/>
                <a:gd name="T45" fmla="*/ 376 h 376"/>
                <a:gd name="T46" fmla="*/ 1970 w 2138"/>
                <a:gd name="T47" fmla="*/ 376 h 376"/>
                <a:gd name="T48" fmla="*/ 2006 w 2138"/>
                <a:gd name="T49" fmla="*/ 368 h 376"/>
                <a:gd name="T50" fmla="*/ 2040 w 2138"/>
                <a:gd name="T51" fmla="*/ 354 h 376"/>
                <a:gd name="T52" fmla="*/ 2070 w 2138"/>
                <a:gd name="T53" fmla="*/ 334 h 376"/>
                <a:gd name="T54" fmla="*/ 2096 w 2138"/>
                <a:gd name="T55" fmla="*/ 308 h 376"/>
                <a:gd name="T56" fmla="*/ 2116 w 2138"/>
                <a:gd name="T57" fmla="*/ 278 h 376"/>
                <a:gd name="T58" fmla="*/ 2130 w 2138"/>
                <a:gd name="T59" fmla="*/ 244 h 376"/>
                <a:gd name="T60" fmla="*/ 2136 w 2138"/>
                <a:gd name="T61" fmla="*/ 208 h 376"/>
                <a:gd name="T62" fmla="*/ 2138 w 2138"/>
                <a:gd name="T63" fmla="*/ 188 h 376"/>
                <a:gd name="T64" fmla="*/ 2134 w 2138"/>
                <a:gd name="T65" fmla="*/ 150 h 376"/>
                <a:gd name="T66" fmla="*/ 2124 w 2138"/>
                <a:gd name="T67" fmla="*/ 114 h 376"/>
                <a:gd name="T68" fmla="*/ 2106 w 2138"/>
                <a:gd name="T69" fmla="*/ 82 h 376"/>
                <a:gd name="T70" fmla="*/ 2084 w 2138"/>
                <a:gd name="T71" fmla="*/ 54 h 376"/>
                <a:gd name="T72" fmla="*/ 2056 w 2138"/>
                <a:gd name="T73" fmla="*/ 32 h 376"/>
                <a:gd name="T74" fmla="*/ 2024 w 2138"/>
                <a:gd name="T75" fmla="*/ 14 h 376"/>
                <a:gd name="T76" fmla="*/ 1988 w 2138"/>
                <a:gd name="T77" fmla="*/ 4 h 376"/>
                <a:gd name="T78" fmla="*/ 1952 w 2138"/>
                <a:gd name="T79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38" h="376">
                  <a:moveTo>
                    <a:pt x="1952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22"/>
                  </a:lnTo>
                  <a:lnTo>
                    <a:pt x="4" y="36"/>
                  </a:lnTo>
                  <a:lnTo>
                    <a:pt x="12" y="50"/>
                  </a:lnTo>
                  <a:lnTo>
                    <a:pt x="22" y="64"/>
                  </a:lnTo>
                  <a:lnTo>
                    <a:pt x="30" y="72"/>
                  </a:lnTo>
                  <a:lnTo>
                    <a:pt x="40" y="78"/>
                  </a:lnTo>
                  <a:lnTo>
                    <a:pt x="50" y="84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74" y="96"/>
                  </a:lnTo>
                  <a:lnTo>
                    <a:pt x="84" y="102"/>
                  </a:lnTo>
                  <a:lnTo>
                    <a:pt x="98" y="114"/>
                  </a:lnTo>
                  <a:lnTo>
                    <a:pt x="108" y="128"/>
                  </a:lnTo>
                  <a:lnTo>
                    <a:pt x="116" y="142"/>
                  </a:lnTo>
                  <a:lnTo>
                    <a:pt x="120" y="156"/>
                  </a:lnTo>
                  <a:lnTo>
                    <a:pt x="122" y="166"/>
                  </a:lnTo>
                  <a:lnTo>
                    <a:pt x="122" y="176"/>
                  </a:lnTo>
                  <a:lnTo>
                    <a:pt x="122" y="176"/>
                  </a:lnTo>
                  <a:lnTo>
                    <a:pt x="122" y="192"/>
                  </a:lnTo>
                  <a:lnTo>
                    <a:pt x="120" y="204"/>
                  </a:lnTo>
                  <a:lnTo>
                    <a:pt x="116" y="218"/>
                  </a:lnTo>
                  <a:lnTo>
                    <a:pt x="108" y="232"/>
                  </a:lnTo>
                  <a:lnTo>
                    <a:pt x="96" y="248"/>
                  </a:lnTo>
                  <a:lnTo>
                    <a:pt x="88" y="254"/>
                  </a:lnTo>
                  <a:lnTo>
                    <a:pt x="78" y="260"/>
                  </a:lnTo>
                  <a:lnTo>
                    <a:pt x="66" y="266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42" y="276"/>
                  </a:lnTo>
                  <a:lnTo>
                    <a:pt x="34" y="282"/>
                  </a:lnTo>
                  <a:lnTo>
                    <a:pt x="28" y="288"/>
                  </a:lnTo>
                  <a:lnTo>
                    <a:pt x="22" y="294"/>
                  </a:lnTo>
                  <a:lnTo>
                    <a:pt x="12" y="310"/>
                  </a:lnTo>
                  <a:lnTo>
                    <a:pt x="6" y="328"/>
                  </a:lnTo>
                  <a:lnTo>
                    <a:pt x="2" y="344"/>
                  </a:lnTo>
                  <a:lnTo>
                    <a:pt x="2" y="358"/>
                  </a:lnTo>
                  <a:lnTo>
                    <a:pt x="0" y="376"/>
                  </a:lnTo>
                  <a:lnTo>
                    <a:pt x="0" y="376"/>
                  </a:lnTo>
                  <a:lnTo>
                    <a:pt x="8" y="376"/>
                  </a:lnTo>
                  <a:lnTo>
                    <a:pt x="1952" y="376"/>
                  </a:lnTo>
                  <a:lnTo>
                    <a:pt x="1952" y="376"/>
                  </a:lnTo>
                  <a:lnTo>
                    <a:pt x="1970" y="376"/>
                  </a:lnTo>
                  <a:lnTo>
                    <a:pt x="1988" y="372"/>
                  </a:lnTo>
                  <a:lnTo>
                    <a:pt x="2006" y="368"/>
                  </a:lnTo>
                  <a:lnTo>
                    <a:pt x="2024" y="362"/>
                  </a:lnTo>
                  <a:lnTo>
                    <a:pt x="2040" y="354"/>
                  </a:lnTo>
                  <a:lnTo>
                    <a:pt x="2056" y="344"/>
                  </a:lnTo>
                  <a:lnTo>
                    <a:pt x="2070" y="334"/>
                  </a:lnTo>
                  <a:lnTo>
                    <a:pt x="2084" y="320"/>
                  </a:lnTo>
                  <a:lnTo>
                    <a:pt x="2096" y="308"/>
                  </a:lnTo>
                  <a:lnTo>
                    <a:pt x="2106" y="294"/>
                  </a:lnTo>
                  <a:lnTo>
                    <a:pt x="2116" y="278"/>
                  </a:lnTo>
                  <a:lnTo>
                    <a:pt x="2124" y="262"/>
                  </a:lnTo>
                  <a:lnTo>
                    <a:pt x="2130" y="244"/>
                  </a:lnTo>
                  <a:lnTo>
                    <a:pt x="2134" y="226"/>
                  </a:lnTo>
                  <a:lnTo>
                    <a:pt x="2136" y="208"/>
                  </a:lnTo>
                  <a:lnTo>
                    <a:pt x="2138" y="188"/>
                  </a:lnTo>
                  <a:lnTo>
                    <a:pt x="2138" y="188"/>
                  </a:lnTo>
                  <a:lnTo>
                    <a:pt x="2136" y="168"/>
                  </a:lnTo>
                  <a:lnTo>
                    <a:pt x="2134" y="150"/>
                  </a:lnTo>
                  <a:lnTo>
                    <a:pt x="2130" y="132"/>
                  </a:lnTo>
                  <a:lnTo>
                    <a:pt x="2124" y="114"/>
                  </a:lnTo>
                  <a:lnTo>
                    <a:pt x="2116" y="98"/>
                  </a:lnTo>
                  <a:lnTo>
                    <a:pt x="2106" y="82"/>
                  </a:lnTo>
                  <a:lnTo>
                    <a:pt x="2096" y="68"/>
                  </a:lnTo>
                  <a:lnTo>
                    <a:pt x="2084" y="54"/>
                  </a:lnTo>
                  <a:lnTo>
                    <a:pt x="2070" y="42"/>
                  </a:lnTo>
                  <a:lnTo>
                    <a:pt x="2056" y="32"/>
                  </a:lnTo>
                  <a:lnTo>
                    <a:pt x="2040" y="22"/>
                  </a:lnTo>
                  <a:lnTo>
                    <a:pt x="2024" y="14"/>
                  </a:lnTo>
                  <a:lnTo>
                    <a:pt x="2006" y="8"/>
                  </a:lnTo>
                  <a:lnTo>
                    <a:pt x="1988" y="4"/>
                  </a:lnTo>
                  <a:lnTo>
                    <a:pt x="1970" y="0"/>
                  </a:lnTo>
                  <a:lnTo>
                    <a:pt x="1952" y="0"/>
                  </a:lnTo>
                  <a:lnTo>
                    <a:pt x="1952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52" name="그룹 19"/>
          <p:cNvGrpSpPr/>
          <p:nvPr/>
        </p:nvGrpSpPr>
        <p:grpSpPr>
          <a:xfrm>
            <a:off x="3563888" y="4581128"/>
            <a:ext cx="3787200" cy="576064"/>
            <a:chOff x="2241598" y="2283718"/>
            <a:chExt cx="4490208" cy="720080"/>
          </a:xfr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grpSpPr>
        <p:sp>
          <p:nvSpPr>
            <p:cNvPr id="53" name="모서리가 둥근 직사각형 52"/>
            <p:cNvSpPr/>
            <p:nvPr/>
          </p:nvSpPr>
          <p:spPr bwMode="auto">
            <a:xfrm>
              <a:off x="2241598" y="2283718"/>
              <a:ext cx="1070597" cy="720080"/>
            </a:xfrm>
            <a:prstGeom prst="roundRect">
              <a:avLst>
                <a:gd name="adj" fmla="val 50000"/>
              </a:avLst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Freeform 5"/>
            <p:cNvSpPr>
              <a:spLocks/>
            </p:cNvSpPr>
            <p:nvPr/>
          </p:nvSpPr>
          <p:spPr bwMode="auto">
            <a:xfrm>
              <a:off x="2637309" y="2283718"/>
              <a:ext cx="4094497" cy="720080"/>
            </a:xfrm>
            <a:custGeom>
              <a:avLst/>
              <a:gdLst>
                <a:gd name="T0" fmla="*/ 8 w 2138"/>
                <a:gd name="T1" fmla="*/ 0 h 376"/>
                <a:gd name="T2" fmla="*/ 0 w 2138"/>
                <a:gd name="T3" fmla="*/ 0 h 376"/>
                <a:gd name="T4" fmla="*/ 0 w 2138"/>
                <a:gd name="T5" fmla="*/ 12 h 376"/>
                <a:gd name="T6" fmla="*/ 4 w 2138"/>
                <a:gd name="T7" fmla="*/ 36 h 376"/>
                <a:gd name="T8" fmla="*/ 22 w 2138"/>
                <a:gd name="T9" fmla="*/ 64 h 376"/>
                <a:gd name="T10" fmla="*/ 40 w 2138"/>
                <a:gd name="T11" fmla="*/ 78 h 376"/>
                <a:gd name="T12" fmla="*/ 64 w 2138"/>
                <a:gd name="T13" fmla="*/ 90 h 376"/>
                <a:gd name="T14" fmla="*/ 74 w 2138"/>
                <a:gd name="T15" fmla="*/ 96 h 376"/>
                <a:gd name="T16" fmla="*/ 98 w 2138"/>
                <a:gd name="T17" fmla="*/ 114 h 376"/>
                <a:gd name="T18" fmla="*/ 116 w 2138"/>
                <a:gd name="T19" fmla="*/ 142 h 376"/>
                <a:gd name="T20" fmla="*/ 122 w 2138"/>
                <a:gd name="T21" fmla="*/ 166 h 376"/>
                <a:gd name="T22" fmla="*/ 122 w 2138"/>
                <a:gd name="T23" fmla="*/ 176 h 376"/>
                <a:gd name="T24" fmla="*/ 120 w 2138"/>
                <a:gd name="T25" fmla="*/ 204 h 376"/>
                <a:gd name="T26" fmla="*/ 108 w 2138"/>
                <a:gd name="T27" fmla="*/ 232 h 376"/>
                <a:gd name="T28" fmla="*/ 88 w 2138"/>
                <a:gd name="T29" fmla="*/ 254 h 376"/>
                <a:gd name="T30" fmla="*/ 66 w 2138"/>
                <a:gd name="T31" fmla="*/ 266 h 376"/>
                <a:gd name="T32" fmla="*/ 52 w 2138"/>
                <a:gd name="T33" fmla="*/ 272 h 376"/>
                <a:gd name="T34" fmla="*/ 34 w 2138"/>
                <a:gd name="T35" fmla="*/ 282 h 376"/>
                <a:gd name="T36" fmla="*/ 22 w 2138"/>
                <a:gd name="T37" fmla="*/ 294 h 376"/>
                <a:gd name="T38" fmla="*/ 6 w 2138"/>
                <a:gd name="T39" fmla="*/ 328 h 376"/>
                <a:gd name="T40" fmla="*/ 2 w 2138"/>
                <a:gd name="T41" fmla="*/ 358 h 376"/>
                <a:gd name="T42" fmla="*/ 0 w 2138"/>
                <a:gd name="T43" fmla="*/ 376 h 376"/>
                <a:gd name="T44" fmla="*/ 1952 w 2138"/>
                <a:gd name="T45" fmla="*/ 376 h 376"/>
                <a:gd name="T46" fmla="*/ 1970 w 2138"/>
                <a:gd name="T47" fmla="*/ 376 h 376"/>
                <a:gd name="T48" fmla="*/ 2006 w 2138"/>
                <a:gd name="T49" fmla="*/ 368 h 376"/>
                <a:gd name="T50" fmla="*/ 2040 w 2138"/>
                <a:gd name="T51" fmla="*/ 354 h 376"/>
                <a:gd name="T52" fmla="*/ 2070 w 2138"/>
                <a:gd name="T53" fmla="*/ 334 h 376"/>
                <a:gd name="T54" fmla="*/ 2096 w 2138"/>
                <a:gd name="T55" fmla="*/ 308 h 376"/>
                <a:gd name="T56" fmla="*/ 2116 w 2138"/>
                <a:gd name="T57" fmla="*/ 278 h 376"/>
                <a:gd name="T58" fmla="*/ 2130 w 2138"/>
                <a:gd name="T59" fmla="*/ 244 h 376"/>
                <a:gd name="T60" fmla="*/ 2136 w 2138"/>
                <a:gd name="T61" fmla="*/ 208 h 376"/>
                <a:gd name="T62" fmla="*/ 2138 w 2138"/>
                <a:gd name="T63" fmla="*/ 188 h 376"/>
                <a:gd name="T64" fmla="*/ 2134 w 2138"/>
                <a:gd name="T65" fmla="*/ 150 h 376"/>
                <a:gd name="T66" fmla="*/ 2124 w 2138"/>
                <a:gd name="T67" fmla="*/ 114 h 376"/>
                <a:gd name="T68" fmla="*/ 2106 w 2138"/>
                <a:gd name="T69" fmla="*/ 82 h 376"/>
                <a:gd name="T70" fmla="*/ 2084 w 2138"/>
                <a:gd name="T71" fmla="*/ 54 h 376"/>
                <a:gd name="T72" fmla="*/ 2056 w 2138"/>
                <a:gd name="T73" fmla="*/ 32 h 376"/>
                <a:gd name="T74" fmla="*/ 2024 w 2138"/>
                <a:gd name="T75" fmla="*/ 14 h 376"/>
                <a:gd name="T76" fmla="*/ 1988 w 2138"/>
                <a:gd name="T77" fmla="*/ 4 h 376"/>
                <a:gd name="T78" fmla="*/ 1952 w 2138"/>
                <a:gd name="T79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38" h="376">
                  <a:moveTo>
                    <a:pt x="1952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22"/>
                  </a:lnTo>
                  <a:lnTo>
                    <a:pt x="4" y="36"/>
                  </a:lnTo>
                  <a:lnTo>
                    <a:pt x="12" y="50"/>
                  </a:lnTo>
                  <a:lnTo>
                    <a:pt x="22" y="64"/>
                  </a:lnTo>
                  <a:lnTo>
                    <a:pt x="30" y="72"/>
                  </a:lnTo>
                  <a:lnTo>
                    <a:pt x="40" y="78"/>
                  </a:lnTo>
                  <a:lnTo>
                    <a:pt x="50" y="84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74" y="96"/>
                  </a:lnTo>
                  <a:lnTo>
                    <a:pt x="84" y="102"/>
                  </a:lnTo>
                  <a:lnTo>
                    <a:pt x="98" y="114"/>
                  </a:lnTo>
                  <a:lnTo>
                    <a:pt x="108" y="128"/>
                  </a:lnTo>
                  <a:lnTo>
                    <a:pt x="116" y="142"/>
                  </a:lnTo>
                  <a:lnTo>
                    <a:pt x="120" y="156"/>
                  </a:lnTo>
                  <a:lnTo>
                    <a:pt x="122" y="166"/>
                  </a:lnTo>
                  <a:lnTo>
                    <a:pt x="122" y="176"/>
                  </a:lnTo>
                  <a:lnTo>
                    <a:pt x="122" y="176"/>
                  </a:lnTo>
                  <a:lnTo>
                    <a:pt x="122" y="192"/>
                  </a:lnTo>
                  <a:lnTo>
                    <a:pt x="120" y="204"/>
                  </a:lnTo>
                  <a:lnTo>
                    <a:pt x="116" y="218"/>
                  </a:lnTo>
                  <a:lnTo>
                    <a:pt x="108" y="232"/>
                  </a:lnTo>
                  <a:lnTo>
                    <a:pt x="96" y="248"/>
                  </a:lnTo>
                  <a:lnTo>
                    <a:pt x="88" y="254"/>
                  </a:lnTo>
                  <a:lnTo>
                    <a:pt x="78" y="260"/>
                  </a:lnTo>
                  <a:lnTo>
                    <a:pt x="66" y="266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42" y="276"/>
                  </a:lnTo>
                  <a:lnTo>
                    <a:pt x="34" y="282"/>
                  </a:lnTo>
                  <a:lnTo>
                    <a:pt x="28" y="288"/>
                  </a:lnTo>
                  <a:lnTo>
                    <a:pt x="22" y="294"/>
                  </a:lnTo>
                  <a:lnTo>
                    <a:pt x="12" y="310"/>
                  </a:lnTo>
                  <a:lnTo>
                    <a:pt x="6" y="328"/>
                  </a:lnTo>
                  <a:lnTo>
                    <a:pt x="2" y="344"/>
                  </a:lnTo>
                  <a:lnTo>
                    <a:pt x="2" y="358"/>
                  </a:lnTo>
                  <a:lnTo>
                    <a:pt x="0" y="376"/>
                  </a:lnTo>
                  <a:lnTo>
                    <a:pt x="0" y="376"/>
                  </a:lnTo>
                  <a:lnTo>
                    <a:pt x="8" y="376"/>
                  </a:lnTo>
                  <a:lnTo>
                    <a:pt x="1952" y="376"/>
                  </a:lnTo>
                  <a:lnTo>
                    <a:pt x="1952" y="376"/>
                  </a:lnTo>
                  <a:lnTo>
                    <a:pt x="1970" y="376"/>
                  </a:lnTo>
                  <a:lnTo>
                    <a:pt x="1988" y="372"/>
                  </a:lnTo>
                  <a:lnTo>
                    <a:pt x="2006" y="368"/>
                  </a:lnTo>
                  <a:lnTo>
                    <a:pt x="2024" y="362"/>
                  </a:lnTo>
                  <a:lnTo>
                    <a:pt x="2040" y="354"/>
                  </a:lnTo>
                  <a:lnTo>
                    <a:pt x="2056" y="344"/>
                  </a:lnTo>
                  <a:lnTo>
                    <a:pt x="2070" y="334"/>
                  </a:lnTo>
                  <a:lnTo>
                    <a:pt x="2084" y="320"/>
                  </a:lnTo>
                  <a:lnTo>
                    <a:pt x="2096" y="308"/>
                  </a:lnTo>
                  <a:lnTo>
                    <a:pt x="2106" y="294"/>
                  </a:lnTo>
                  <a:lnTo>
                    <a:pt x="2116" y="278"/>
                  </a:lnTo>
                  <a:lnTo>
                    <a:pt x="2124" y="262"/>
                  </a:lnTo>
                  <a:lnTo>
                    <a:pt x="2130" y="244"/>
                  </a:lnTo>
                  <a:lnTo>
                    <a:pt x="2134" y="226"/>
                  </a:lnTo>
                  <a:lnTo>
                    <a:pt x="2136" y="208"/>
                  </a:lnTo>
                  <a:lnTo>
                    <a:pt x="2138" y="188"/>
                  </a:lnTo>
                  <a:lnTo>
                    <a:pt x="2138" y="188"/>
                  </a:lnTo>
                  <a:lnTo>
                    <a:pt x="2136" y="168"/>
                  </a:lnTo>
                  <a:lnTo>
                    <a:pt x="2134" y="150"/>
                  </a:lnTo>
                  <a:lnTo>
                    <a:pt x="2130" y="132"/>
                  </a:lnTo>
                  <a:lnTo>
                    <a:pt x="2124" y="114"/>
                  </a:lnTo>
                  <a:lnTo>
                    <a:pt x="2116" y="98"/>
                  </a:lnTo>
                  <a:lnTo>
                    <a:pt x="2106" y="82"/>
                  </a:lnTo>
                  <a:lnTo>
                    <a:pt x="2096" y="68"/>
                  </a:lnTo>
                  <a:lnTo>
                    <a:pt x="2084" y="54"/>
                  </a:lnTo>
                  <a:lnTo>
                    <a:pt x="2070" y="42"/>
                  </a:lnTo>
                  <a:lnTo>
                    <a:pt x="2056" y="32"/>
                  </a:lnTo>
                  <a:lnTo>
                    <a:pt x="2040" y="22"/>
                  </a:lnTo>
                  <a:lnTo>
                    <a:pt x="2024" y="14"/>
                  </a:lnTo>
                  <a:lnTo>
                    <a:pt x="2006" y="8"/>
                  </a:lnTo>
                  <a:lnTo>
                    <a:pt x="1988" y="4"/>
                  </a:lnTo>
                  <a:lnTo>
                    <a:pt x="1970" y="0"/>
                  </a:lnTo>
                  <a:lnTo>
                    <a:pt x="1952" y="0"/>
                  </a:lnTo>
                  <a:lnTo>
                    <a:pt x="1952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55" name="그룹 22"/>
          <p:cNvGrpSpPr/>
          <p:nvPr/>
        </p:nvGrpSpPr>
        <p:grpSpPr>
          <a:xfrm>
            <a:off x="3563888" y="5373216"/>
            <a:ext cx="3780000" cy="576064"/>
            <a:chOff x="2241598" y="2283718"/>
            <a:chExt cx="4490208" cy="720080"/>
          </a:xfrm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grpSpPr>
        <p:sp>
          <p:nvSpPr>
            <p:cNvPr id="56" name="모서리가 둥근 직사각형 55"/>
            <p:cNvSpPr/>
            <p:nvPr/>
          </p:nvSpPr>
          <p:spPr bwMode="auto">
            <a:xfrm>
              <a:off x="2241598" y="2283718"/>
              <a:ext cx="1070597" cy="72008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Freeform 5"/>
            <p:cNvSpPr>
              <a:spLocks/>
            </p:cNvSpPr>
            <p:nvPr/>
          </p:nvSpPr>
          <p:spPr bwMode="auto">
            <a:xfrm>
              <a:off x="2637309" y="2283718"/>
              <a:ext cx="4094497" cy="720080"/>
            </a:xfrm>
            <a:custGeom>
              <a:avLst/>
              <a:gdLst>
                <a:gd name="T0" fmla="*/ 8 w 2138"/>
                <a:gd name="T1" fmla="*/ 0 h 376"/>
                <a:gd name="T2" fmla="*/ 0 w 2138"/>
                <a:gd name="T3" fmla="*/ 0 h 376"/>
                <a:gd name="T4" fmla="*/ 0 w 2138"/>
                <a:gd name="T5" fmla="*/ 12 h 376"/>
                <a:gd name="T6" fmla="*/ 4 w 2138"/>
                <a:gd name="T7" fmla="*/ 36 h 376"/>
                <a:gd name="T8" fmla="*/ 22 w 2138"/>
                <a:gd name="T9" fmla="*/ 64 h 376"/>
                <a:gd name="T10" fmla="*/ 40 w 2138"/>
                <a:gd name="T11" fmla="*/ 78 h 376"/>
                <a:gd name="T12" fmla="*/ 64 w 2138"/>
                <a:gd name="T13" fmla="*/ 90 h 376"/>
                <a:gd name="T14" fmla="*/ 74 w 2138"/>
                <a:gd name="T15" fmla="*/ 96 h 376"/>
                <a:gd name="T16" fmla="*/ 98 w 2138"/>
                <a:gd name="T17" fmla="*/ 114 h 376"/>
                <a:gd name="T18" fmla="*/ 116 w 2138"/>
                <a:gd name="T19" fmla="*/ 142 h 376"/>
                <a:gd name="T20" fmla="*/ 122 w 2138"/>
                <a:gd name="T21" fmla="*/ 166 h 376"/>
                <a:gd name="T22" fmla="*/ 122 w 2138"/>
                <a:gd name="T23" fmla="*/ 176 h 376"/>
                <a:gd name="T24" fmla="*/ 120 w 2138"/>
                <a:gd name="T25" fmla="*/ 204 h 376"/>
                <a:gd name="T26" fmla="*/ 108 w 2138"/>
                <a:gd name="T27" fmla="*/ 232 h 376"/>
                <a:gd name="T28" fmla="*/ 88 w 2138"/>
                <a:gd name="T29" fmla="*/ 254 h 376"/>
                <a:gd name="T30" fmla="*/ 66 w 2138"/>
                <a:gd name="T31" fmla="*/ 266 h 376"/>
                <a:gd name="T32" fmla="*/ 52 w 2138"/>
                <a:gd name="T33" fmla="*/ 272 h 376"/>
                <a:gd name="T34" fmla="*/ 34 w 2138"/>
                <a:gd name="T35" fmla="*/ 282 h 376"/>
                <a:gd name="T36" fmla="*/ 22 w 2138"/>
                <a:gd name="T37" fmla="*/ 294 h 376"/>
                <a:gd name="T38" fmla="*/ 6 w 2138"/>
                <a:gd name="T39" fmla="*/ 328 h 376"/>
                <a:gd name="T40" fmla="*/ 2 w 2138"/>
                <a:gd name="T41" fmla="*/ 358 h 376"/>
                <a:gd name="T42" fmla="*/ 0 w 2138"/>
                <a:gd name="T43" fmla="*/ 376 h 376"/>
                <a:gd name="T44" fmla="*/ 1952 w 2138"/>
                <a:gd name="T45" fmla="*/ 376 h 376"/>
                <a:gd name="T46" fmla="*/ 1970 w 2138"/>
                <a:gd name="T47" fmla="*/ 376 h 376"/>
                <a:gd name="T48" fmla="*/ 2006 w 2138"/>
                <a:gd name="T49" fmla="*/ 368 h 376"/>
                <a:gd name="T50" fmla="*/ 2040 w 2138"/>
                <a:gd name="T51" fmla="*/ 354 h 376"/>
                <a:gd name="T52" fmla="*/ 2070 w 2138"/>
                <a:gd name="T53" fmla="*/ 334 h 376"/>
                <a:gd name="T54" fmla="*/ 2096 w 2138"/>
                <a:gd name="T55" fmla="*/ 308 h 376"/>
                <a:gd name="T56" fmla="*/ 2116 w 2138"/>
                <a:gd name="T57" fmla="*/ 278 h 376"/>
                <a:gd name="T58" fmla="*/ 2130 w 2138"/>
                <a:gd name="T59" fmla="*/ 244 h 376"/>
                <a:gd name="T60" fmla="*/ 2136 w 2138"/>
                <a:gd name="T61" fmla="*/ 208 h 376"/>
                <a:gd name="T62" fmla="*/ 2138 w 2138"/>
                <a:gd name="T63" fmla="*/ 188 h 376"/>
                <a:gd name="T64" fmla="*/ 2134 w 2138"/>
                <a:gd name="T65" fmla="*/ 150 h 376"/>
                <a:gd name="T66" fmla="*/ 2124 w 2138"/>
                <a:gd name="T67" fmla="*/ 114 h 376"/>
                <a:gd name="T68" fmla="*/ 2106 w 2138"/>
                <a:gd name="T69" fmla="*/ 82 h 376"/>
                <a:gd name="T70" fmla="*/ 2084 w 2138"/>
                <a:gd name="T71" fmla="*/ 54 h 376"/>
                <a:gd name="T72" fmla="*/ 2056 w 2138"/>
                <a:gd name="T73" fmla="*/ 32 h 376"/>
                <a:gd name="T74" fmla="*/ 2024 w 2138"/>
                <a:gd name="T75" fmla="*/ 14 h 376"/>
                <a:gd name="T76" fmla="*/ 1988 w 2138"/>
                <a:gd name="T77" fmla="*/ 4 h 376"/>
                <a:gd name="T78" fmla="*/ 1952 w 2138"/>
                <a:gd name="T79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38" h="376">
                  <a:moveTo>
                    <a:pt x="1952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" y="22"/>
                  </a:lnTo>
                  <a:lnTo>
                    <a:pt x="4" y="36"/>
                  </a:lnTo>
                  <a:lnTo>
                    <a:pt x="12" y="50"/>
                  </a:lnTo>
                  <a:lnTo>
                    <a:pt x="22" y="64"/>
                  </a:lnTo>
                  <a:lnTo>
                    <a:pt x="30" y="72"/>
                  </a:lnTo>
                  <a:lnTo>
                    <a:pt x="40" y="78"/>
                  </a:lnTo>
                  <a:lnTo>
                    <a:pt x="50" y="84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74" y="96"/>
                  </a:lnTo>
                  <a:lnTo>
                    <a:pt x="84" y="102"/>
                  </a:lnTo>
                  <a:lnTo>
                    <a:pt x="98" y="114"/>
                  </a:lnTo>
                  <a:lnTo>
                    <a:pt x="108" y="128"/>
                  </a:lnTo>
                  <a:lnTo>
                    <a:pt x="116" y="142"/>
                  </a:lnTo>
                  <a:lnTo>
                    <a:pt x="120" y="156"/>
                  </a:lnTo>
                  <a:lnTo>
                    <a:pt x="122" y="166"/>
                  </a:lnTo>
                  <a:lnTo>
                    <a:pt x="122" y="176"/>
                  </a:lnTo>
                  <a:lnTo>
                    <a:pt x="122" y="176"/>
                  </a:lnTo>
                  <a:lnTo>
                    <a:pt x="122" y="192"/>
                  </a:lnTo>
                  <a:lnTo>
                    <a:pt x="120" y="204"/>
                  </a:lnTo>
                  <a:lnTo>
                    <a:pt x="116" y="218"/>
                  </a:lnTo>
                  <a:lnTo>
                    <a:pt x="108" y="232"/>
                  </a:lnTo>
                  <a:lnTo>
                    <a:pt x="96" y="248"/>
                  </a:lnTo>
                  <a:lnTo>
                    <a:pt x="88" y="254"/>
                  </a:lnTo>
                  <a:lnTo>
                    <a:pt x="78" y="260"/>
                  </a:lnTo>
                  <a:lnTo>
                    <a:pt x="66" y="266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42" y="276"/>
                  </a:lnTo>
                  <a:lnTo>
                    <a:pt x="34" y="282"/>
                  </a:lnTo>
                  <a:lnTo>
                    <a:pt x="28" y="288"/>
                  </a:lnTo>
                  <a:lnTo>
                    <a:pt x="22" y="294"/>
                  </a:lnTo>
                  <a:lnTo>
                    <a:pt x="12" y="310"/>
                  </a:lnTo>
                  <a:lnTo>
                    <a:pt x="6" y="328"/>
                  </a:lnTo>
                  <a:lnTo>
                    <a:pt x="2" y="344"/>
                  </a:lnTo>
                  <a:lnTo>
                    <a:pt x="2" y="358"/>
                  </a:lnTo>
                  <a:lnTo>
                    <a:pt x="0" y="376"/>
                  </a:lnTo>
                  <a:lnTo>
                    <a:pt x="0" y="376"/>
                  </a:lnTo>
                  <a:lnTo>
                    <a:pt x="8" y="376"/>
                  </a:lnTo>
                  <a:lnTo>
                    <a:pt x="1952" y="376"/>
                  </a:lnTo>
                  <a:lnTo>
                    <a:pt x="1952" y="376"/>
                  </a:lnTo>
                  <a:lnTo>
                    <a:pt x="1970" y="376"/>
                  </a:lnTo>
                  <a:lnTo>
                    <a:pt x="1988" y="372"/>
                  </a:lnTo>
                  <a:lnTo>
                    <a:pt x="2006" y="368"/>
                  </a:lnTo>
                  <a:lnTo>
                    <a:pt x="2024" y="362"/>
                  </a:lnTo>
                  <a:lnTo>
                    <a:pt x="2040" y="354"/>
                  </a:lnTo>
                  <a:lnTo>
                    <a:pt x="2056" y="344"/>
                  </a:lnTo>
                  <a:lnTo>
                    <a:pt x="2070" y="334"/>
                  </a:lnTo>
                  <a:lnTo>
                    <a:pt x="2084" y="320"/>
                  </a:lnTo>
                  <a:lnTo>
                    <a:pt x="2096" y="308"/>
                  </a:lnTo>
                  <a:lnTo>
                    <a:pt x="2106" y="294"/>
                  </a:lnTo>
                  <a:lnTo>
                    <a:pt x="2116" y="278"/>
                  </a:lnTo>
                  <a:lnTo>
                    <a:pt x="2124" y="262"/>
                  </a:lnTo>
                  <a:lnTo>
                    <a:pt x="2130" y="244"/>
                  </a:lnTo>
                  <a:lnTo>
                    <a:pt x="2134" y="226"/>
                  </a:lnTo>
                  <a:lnTo>
                    <a:pt x="2136" y="208"/>
                  </a:lnTo>
                  <a:lnTo>
                    <a:pt x="2138" y="188"/>
                  </a:lnTo>
                  <a:lnTo>
                    <a:pt x="2138" y="188"/>
                  </a:lnTo>
                  <a:lnTo>
                    <a:pt x="2136" y="168"/>
                  </a:lnTo>
                  <a:lnTo>
                    <a:pt x="2134" y="150"/>
                  </a:lnTo>
                  <a:lnTo>
                    <a:pt x="2130" y="132"/>
                  </a:lnTo>
                  <a:lnTo>
                    <a:pt x="2124" y="114"/>
                  </a:lnTo>
                  <a:lnTo>
                    <a:pt x="2116" y="98"/>
                  </a:lnTo>
                  <a:lnTo>
                    <a:pt x="2106" y="82"/>
                  </a:lnTo>
                  <a:lnTo>
                    <a:pt x="2096" y="68"/>
                  </a:lnTo>
                  <a:lnTo>
                    <a:pt x="2084" y="54"/>
                  </a:lnTo>
                  <a:lnTo>
                    <a:pt x="2070" y="42"/>
                  </a:lnTo>
                  <a:lnTo>
                    <a:pt x="2056" y="32"/>
                  </a:lnTo>
                  <a:lnTo>
                    <a:pt x="2040" y="22"/>
                  </a:lnTo>
                  <a:lnTo>
                    <a:pt x="2024" y="14"/>
                  </a:lnTo>
                  <a:lnTo>
                    <a:pt x="2006" y="8"/>
                  </a:lnTo>
                  <a:lnTo>
                    <a:pt x="1988" y="4"/>
                  </a:lnTo>
                  <a:lnTo>
                    <a:pt x="1970" y="0"/>
                  </a:lnTo>
                  <a:lnTo>
                    <a:pt x="1952" y="0"/>
                  </a:lnTo>
                  <a:lnTo>
                    <a:pt x="1952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4183802" y="3031630"/>
            <a:ext cx="1900365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400" dirty="0" smtClean="0">
                <a:solidFill>
                  <a:schemeClr val="tx1">
                    <a:lumMod val="65000"/>
                    <a:lumOff val="35000"/>
                    <a:alpha val="99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일반현황</a:t>
            </a:r>
            <a:endParaRPr lang="en-US" altLang="ko-KR" sz="2400" dirty="0" smtClean="0">
              <a:solidFill>
                <a:schemeClr val="tx1">
                  <a:lumMod val="65000"/>
                  <a:lumOff val="35000"/>
                  <a:alpha val="99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183802" y="3831730"/>
            <a:ext cx="2116389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400" dirty="0" smtClean="0">
                <a:solidFill>
                  <a:schemeClr val="tx1">
                    <a:lumMod val="65000"/>
                    <a:lumOff val="35000"/>
                    <a:alpha val="99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추진배경</a:t>
            </a:r>
            <a:endParaRPr lang="en-US" altLang="ko-KR" sz="2400" dirty="0" smtClean="0">
              <a:solidFill>
                <a:schemeClr val="tx1">
                  <a:lumMod val="65000"/>
                  <a:lumOff val="35000"/>
                  <a:alpha val="99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183803" y="4631830"/>
            <a:ext cx="2116388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400" dirty="0" smtClean="0">
                <a:solidFill>
                  <a:schemeClr val="tx1">
                    <a:lumMod val="65000"/>
                    <a:lumOff val="35000"/>
                    <a:alpha val="99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사업내용</a:t>
            </a:r>
            <a:endParaRPr lang="en-US" altLang="ko-KR" sz="2400" dirty="0" smtClean="0">
              <a:solidFill>
                <a:schemeClr val="tx1">
                  <a:lumMod val="65000"/>
                  <a:lumOff val="35000"/>
                  <a:alpha val="99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183803" y="5431930"/>
            <a:ext cx="1900364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400" dirty="0" smtClean="0">
                <a:solidFill>
                  <a:schemeClr val="tx1">
                    <a:lumMod val="65000"/>
                    <a:lumOff val="35000"/>
                    <a:alpha val="99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추진결과</a:t>
            </a:r>
            <a:endParaRPr lang="en-US" altLang="ko-KR" sz="2400" dirty="0" smtClean="0">
              <a:solidFill>
                <a:schemeClr val="tx1">
                  <a:lumMod val="65000"/>
                  <a:lumOff val="35000"/>
                  <a:alpha val="99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12303" y="3085491"/>
            <a:ext cx="44114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b="1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01</a:t>
            </a:r>
            <a:endParaRPr lang="en-US" altLang="ko-KR" sz="1600" b="1" dirty="0" smtClean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612303" y="3885591"/>
            <a:ext cx="44114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b="1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612303" y="4685691"/>
            <a:ext cx="44114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b="1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03</a:t>
            </a:r>
            <a:endParaRPr lang="en-US" altLang="ko-KR" sz="1600" b="1" dirty="0" smtClean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612303" y="5476266"/>
            <a:ext cx="44114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b="1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04</a:t>
            </a:r>
            <a:endParaRPr lang="en-US" altLang="ko-KR" sz="1600" b="1" dirty="0" smtClean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7544" y="1556792"/>
            <a:ext cx="2880320" cy="656590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400" b="1" spc="-150" dirty="0" smtClean="0">
                <a:ln>
                  <a:prstDash val="solid"/>
                </a:ln>
                <a:solidFill>
                  <a:srgbClr val="005177"/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순     서</a:t>
            </a:r>
            <a:endParaRPr kumimoji="0" lang="en-US" altLang="ko-KR" sz="4400" b="1" spc="-150" dirty="0" smtClean="0">
              <a:ln>
                <a:prstDash val="solid"/>
              </a:ln>
              <a:solidFill>
                <a:srgbClr val="005177"/>
              </a:solidFill>
              <a:latin typeface="HY견명조" panose="02030600000101010101" pitchFamily="18" charset="-127"/>
              <a:ea typeface="HY견명조" panose="02030600000101010101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07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4465188" y="2910117"/>
            <a:ext cx="41229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632766" y="5131615"/>
            <a:ext cx="41229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600" b="1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7697" y="2671236"/>
            <a:ext cx="4694982" cy="1261820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6000" b="1" spc="-150" dirty="0" smtClean="0">
                <a:ln>
                  <a:prstDash val="solid"/>
                </a:ln>
                <a:solidFill>
                  <a:srgbClr val="002060"/>
                </a:solidFill>
                <a:latin typeface="Garamond Premr Pro Smbd" pitchFamily="18" charset="0"/>
                <a:ea typeface="-윤고딕150" pitchFamily="18" charset="-127"/>
                <a:cs typeface="Arial" pitchFamily="34" charset="0"/>
              </a:rPr>
              <a:t> 감사합니다</a:t>
            </a:r>
            <a:endParaRPr kumimoji="0" lang="en-US" altLang="ko-KR" sz="6000" b="1" spc="-150" dirty="0" smtClean="0">
              <a:ln>
                <a:prstDash val="solid"/>
              </a:ln>
              <a:solidFill>
                <a:srgbClr val="002060"/>
              </a:solidFill>
              <a:latin typeface="Garamond Premr Pro Smbd" pitchFamily="18" charset="0"/>
              <a:ea typeface="-윤고딕150" pitchFamily="18" charset="-127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15816" y="5783922"/>
            <a:ext cx="3312368" cy="669414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000" b="1" spc="-150" dirty="0" smtClean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Garamond Premr Pro Smbd" pitchFamily="18" charset="0"/>
                <a:ea typeface="-윤고딕150" pitchFamily="18" charset="-127"/>
                <a:cs typeface="Arial" pitchFamily="34" charset="0"/>
              </a:rPr>
              <a:t>포항시 북구보건소</a:t>
            </a:r>
            <a:endParaRPr kumimoji="0" lang="en-US" altLang="ko-KR" sz="3000" b="1" spc="-150" dirty="0" smtClean="0">
              <a:ln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Garamond Premr Pro Smbd" pitchFamily="18" charset="0"/>
              <a:ea typeface="-윤고딕150" pitchFamily="18" charset="-127"/>
              <a:cs typeface="Arial" pitchFamily="34" charset="0"/>
            </a:endParaRPr>
          </a:p>
        </p:txBody>
      </p:sp>
      <p:pic>
        <p:nvPicPr>
          <p:cNvPr id="27" name="그림 26" descr="빌딩.png"/>
          <p:cNvPicPr>
            <a:picLocks noChangeAspect="1"/>
          </p:cNvPicPr>
          <p:nvPr/>
        </p:nvPicPr>
        <p:blipFill>
          <a:blip r:embed="rId2" cstate="print"/>
          <a:srcRect l="3521" b="8799"/>
          <a:stretch>
            <a:fillRect/>
          </a:stretch>
        </p:blipFill>
        <p:spPr>
          <a:xfrm flipH="1">
            <a:off x="4860032" y="3573016"/>
            <a:ext cx="3038920" cy="194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1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3"/>
          <p:cNvSpPr>
            <a:spLocks/>
          </p:cNvSpPr>
          <p:nvPr/>
        </p:nvSpPr>
        <p:spPr bwMode="auto">
          <a:xfrm>
            <a:off x="557015" y="1099964"/>
            <a:ext cx="7775575" cy="900000"/>
          </a:xfrm>
          <a:custGeom>
            <a:avLst/>
            <a:gdLst>
              <a:gd name="T0" fmla="*/ 0 w 4898"/>
              <a:gd name="T1" fmla="*/ 0 h 636"/>
              <a:gd name="T2" fmla="*/ 42 w 4898"/>
              <a:gd name="T3" fmla="*/ 14 h 636"/>
              <a:gd name="T4" fmla="*/ 78 w 4898"/>
              <a:gd name="T5" fmla="*/ 32 h 636"/>
              <a:gd name="T6" fmla="*/ 112 w 4898"/>
              <a:gd name="T7" fmla="*/ 52 h 636"/>
              <a:gd name="T8" fmla="*/ 140 w 4898"/>
              <a:gd name="T9" fmla="*/ 78 h 636"/>
              <a:gd name="T10" fmla="*/ 184 w 4898"/>
              <a:gd name="T11" fmla="*/ 134 h 636"/>
              <a:gd name="T12" fmla="*/ 214 w 4898"/>
              <a:gd name="T13" fmla="*/ 194 h 636"/>
              <a:gd name="T14" fmla="*/ 234 w 4898"/>
              <a:gd name="T15" fmla="*/ 252 h 636"/>
              <a:gd name="T16" fmla="*/ 244 w 4898"/>
              <a:gd name="T17" fmla="*/ 302 h 636"/>
              <a:gd name="T18" fmla="*/ 250 w 4898"/>
              <a:gd name="T19" fmla="*/ 348 h 636"/>
              <a:gd name="T20" fmla="*/ 410 w 4898"/>
              <a:gd name="T21" fmla="*/ 350 h 636"/>
              <a:gd name="T22" fmla="*/ 748 w 4898"/>
              <a:gd name="T23" fmla="*/ 356 h 636"/>
              <a:gd name="T24" fmla="*/ 1282 w 4898"/>
              <a:gd name="T25" fmla="*/ 374 h 636"/>
              <a:gd name="T26" fmla="*/ 2016 w 4898"/>
              <a:gd name="T27" fmla="*/ 414 h 636"/>
              <a:gd name="T28" fmla="*/ 2738 w 4898"/>
              <a:gd name="T29" fmla="*/ 466 h 636"/>
              <a:gd name="T30" fmla="*/ 3404 w 4898"/>
              <a:gd name="T31" fmla="*/ 518 h 636"/>
              <a:gd name="T32" fmla="*/ 4198 w 4898"/>
              <a:gd name="T33" fmla="*/ 592 h 636"/>
              <a:gd name="T34" fmla="*/ 4648 w 4898"/>
              <a:gd name="T35" fmla="*/ 636 h 636"/>
              <a:gd name="T36" fmla="*/ 4644 w 4898"/>
              <a:gd name="T37" fmla="*/ 596 h 636"/>
              <a:gd name="T38" fmla="*/ 4642 w 4898"/>
              <a:gd name="T39" fmla="*/ 518 h 636"/>
              <a:gd name="T40" fmla="*/ 4646 w 4898"/>
              <a:gd name="T41" fmla="*/ 448 h 636"/>
              <a:gd name="T42" fmla="*/ 4656 w 4898"/>
              <a:gd name="T43" fmla="*/ 382 h 636"/>
              <a:gd name="T44" fmla="*/ 4672 w 4898"/>
              <a:gd name="T45" fmla="*/ 322 h 636"/>
              <a:gd name="T46" fmla="*/ 4692 w 4898"/>
              <a:gd name="T47" fmla="*/ 268 h 636"/>
              <a:gd name="T48" fmla="*/ 4728 w 4898"/>
              <a:gd name="T49" fmla="*/ 194 h 636"/>
              <a:gd name="T50" fmla="*/ 4778 w 4898"/>
              <a:gd name="T51" fmla="*/ 116 h 636"/>
              <a:gd name="T52" fmla="*/ 4830 w 4898"/>
              <a:gd name="T53" fmla="*/ 60 h 636"/>
              <a:gd name="T54" fmla="*/ 4870 w 4898"/>
              <a:gd name="T55" fmla="*/ 22 h 636"/>
              <a:gd name="T56" fmla="*/ 4898 w 4898"/>
              <a:gd name="T57" fmla="*/ 0 h 636"/>
              <a:gd name="T58" fmla="*/ 4706 w 4898"/>
              <a:gd name="T59" fmla="*/ 16 h 636"/>
              <a:gd name="T60" fmla="*/ 4188 w 4898"/>
              <a:gd name="T61" fmla="*/ 48 h 636"/>
              <a:gd name="T62" fmla="*/ 3644 w 4898"/>
              <a:gd name="T63" fmla="*/ 76 h 636"/>
              <a:gd name="T64" fmla="*/ 3228 w 4898"/>
              <a:gd name="T65" fmla="*/ 88 h 636"/>
              <a:gd name="T66" fmla="*/ 2782 w 4898"/>
              <a:gd name="T67" fmla="*/ 96 h 636"/>
              <a:gd name="T68" fmla="*/ 2552 w 4898"/>
              <a:gd name="T69" fmla="*/ 98 h 636"/>
              <a:gd name="T70" fmla="*/ 2086 w 4898"/>
              <a:gd name="T71" fmla="*/ 94 h 636"/>
              <a:gd name="T72" fmla="*/ 1630 w 4898"/>
              <a:gd name="T73" fmla="*/ 82 h 636"/>
              <a:gd name="T74" fmla="*/ 1200 w 4898"/>
              <a:gd name="T75" fmla="*/ 66 h 636"/>
              <a:gd name="T76" fmla="*/ 480 w 4898"/>
              <a:gd name="T77" fmla="*/ 32 h 636"/>
              <a:gd name="T78" fmla="*/ 0 w 4898"/>
              <a:gd name="T79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98" h="636">
                <a:moveTo>
                  <a:pt x="0" y="0"/>
                </a:moveTo>
                <a:lnTo>
                  <a:pt x="0" y="0"/>
                </a:lnTo>
                <a:lnTo>
                  <a:pt x="22" y="6"/>
                </a:lnTo>
                <a:lnTo>
                  <a:pt x="42" y="14"/>
                </a:lnTo>
                <a:lnTo>
                  <a:pt x="60" y="22"/>
                </a:lnTo>
                <a:lnTo>
                  <a:pt x="78" y="32"/>
                </a:lnTo>
                <a:lnTo>
                  <a:pt x="96" y="42"/>
                </a:lnTo>
                <a:lnTo>
                  <a:pt x="112" y="52"/>
                </a:lnTo>
                <a:lnTo>
                  <a:pt x="126" y="64"/>
                </a:lnTo>
                <a:lnTo>
                  <a:pt x="140" y="78"/>
                </a:lnTo>
                <a:lnTo>
                  <a:pt x="164" y="106"/>
                </a:lnTo>
                <a:lnTo>
                  <a:pt x="184" y="134"/>
                </a:lnTo>
                <a:lnTo>
                  <a:pt x="200" y="164"/>
                </a:lnTo>
                <a:lnTo>
                  <a:pt x="214" y="194"/>
                </a:lnTo>
                <a:lnTo>
                  <a:pt x="226" y="224"/>
                </a:lnTo>
                <a:lnTo>
                  <a:pt x="234" y="252"/>
                </a:lnTo>
                <a:lnTo>
                  <a:pt x="240" y="278"/>
                </a:lnTo>
                <a:lnTo>
                  <a:pt x="244" y="302"/>
                </a:lnTo>
                <a:lnTo>
                  <a:pt x="248" y="336"/>
                </a:lnTo>
                <a:lnTo>
                  <a:pt x="250" y="348"/>
                </a:lnTo>
                <a:lnTo>
                  <a:pt x="250" y="348"/>
                </a:lnTo>
                <a:lnTo>
                  <a:pt x="410" y="350"/>
                </a:lnTo>
                <a:lnTo>
                  <a:pt x="578" y="352"/>
                </a:lnTo>
                <a:lnTo>
                  <a:pt x="748" y="356"/>
                </a:lnTo>
                <a:lnTo>
                  <a:pt x="922" y="360"/>
                </a:lnTo>
                <a:lnTo>
                  <a:pt x="1282" y="374"/>
                </a:lnTo>
                <a:lnTo>
                  <a:pt x="1648" y="394"/>
                </a:lnTo>
                <a:lnTo>
                  <a:pt x="2016" y="414"/>
                </a:lnTo>
                <a:lnTo>
                  <a:pt x="2382" y="440"/>
                </a:lnTo>
                <a:lnTo>
                  <a:pt x="2738" y="466"/>
                </a:lnTo>
                <a:lnTo>
                  <a:pt x="3080" y="492"/>
                </a:lnTo>
                <a:lnTo>
                  <a:pt x="3404" y="518"/>
                </a:lnTo>
                <a:lnTo>
                  <a:pt x="3700" y="544"/>
                </a:lnTo>
                <a:lnTo>
                  <a:pt x="4198" y="592"/>
                </a:lnTo>
                <a:lnTo>
                  <a:pt x="4528" y="624"/>
                </a:lnTo>
                <a:lnTo>
                  <a:pt x="4648" y="636"/>
                </a:lnTo>
                <a:lnTo>
                  <a:pt x="4648" y="636"/>
                </a:lnTo>
                <a:lnTo>
                  <a:pt x="4644" y="596"/>
                </a:lnTo>
                <a:lnTo>
                  <a:pt x="4642" y="556"/>
                </a:lnTo>
                <a:lnTo>
                  <a:pt x="4642" y="518"/>
                </a:lnTo>
                <a:lnTo>
                  <a:pt x="4642" y="482"/>
                </a:lnTo>
                <a:lnTo>
                  <a:pt x="4646" y="448"/>
                </a:lnTo>
                <a:lnTo>
                  <a:pt x="4650" y="414"/>
                </a:lnTo>
                <a:lnTo>
                  <a:pt x="4656" y="382"/>
                </a:lnTo>
                <a:lnTo>
                  <a:pt x="4664" y="352"/>
                </a:lnTo>
                <a:lnTo>
                  <a:pt x="4672" y="322"/>
                </a:lnTo>
                <a:lnTo>
                  <a:pt x="4682" y="294"/>
                </a:lnTo>
                <a:lnTo>
                  <a:pt x="4692" y="268"/>
                </a:lnTo>
                <a:lnTo>
                  <a:pt x="4704" y="242"/>
                </a:lnTo>
                <a:lnTo>
                  <a:pt x="4728" y="194"/>
                </a:lnTo>
                <a:lnTo>
                  <a:pt x="4752" y="154"/>
                </a:lnTo>
                <a:lnTo>
                  <a:pt x="4778" y="116"/>
                </a:lnTo>
                <a:lnTo>
                  <a:pt x="4804" y="86"/>
                </a:lnTo>
                <a:lnTo>
                  <a:pt x="4830" y="60"/>
                </a:lnTo>
                <a:lnTo>
                  <a:pt x="4852" y="38"/>
                </a:lnTo>
                <a:lnTo>
                  <a:pt x="4870" y="22"/>
                </a:lnTo>
                <a:lnTo>
                  <a:pt x="4886" y="10"/>
                </a:lnTo>
                <a:lnTo>
                  <a:pt x="4898" y="0"/>
                </a:lnTo>
                <a:lnTo>
                  <a:pt x="4898" y="0"/>
                </a:lnTo>
                <a:lnTo>
                  <a:pt x="4706" y="16"/>
                </a:lnTo>
                <a:lnTo>
                  <a:pt x="4482" y="32"/>
                </a:lnTo>
                <a:lnTo>
                  <a:pt x="4188" y="48"/>
                </a:lnTo>
                <a:lnTo>
                  <a:pt x="3838" y="66"/>
                </a:lnTo>
                <a:lnTo>
                  <a:pt x="3644" y="76"/>
                </a:lnTo>
                <a:lnTo>
                  <a:pt x="3440" y="82"/>
                </a:lnTo>
                <a:lnTo>
                  <a:pt x="3228" y="88"/>
                </a:lnTo>
                <a:lnTo>
                  <a:pt x="3008" y="94"/>
                </a:lnTo>
                <a:lnTo>
                  <a:pt x="2782" y="96"/>
                </a:lnTo>
                <a:lnTo>
                  <a:pt x="2552" y="98"/>
                </a:lnTo>
                <a:lnTo>
                  <a:pt x="2552" y="98"/>
                </a:lnTo>
                <a:lnTo>
                  <a:pt x="2318" y="96"/>
                </a:lnTo>
                <a:lnTo>
                  <a:pt x="2086" y="94"/>
                </a:lnTo>
                <a:lnTo>
                  <a:pt x="1856" y="88"/>
                </a:lnTo>
                <a:lnTo>
                  <a:pt x="1630" y="82"/>
                </a:lnTo>
                <a:lnTo>
                  <a:pt x="1410" y="76"/>
                </a:lnTo>
                <a:lnTo>
                  <a:pt x="1200" y="66"/>
                </a:lnTo>
                <a:lnTo>
                  <a:pt x="812" y="48"/>
                </a:lnTo>
                <a:lnTo>
                  <a:pt x="480" y="32"/>
                </a:lnTo>
                <a:lnTo>
                  <a:pt x="224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Freeform 14"/>
          <p:cNvSpPr>
            <a:spLocks/>
          </p:cNvSpPr>
          <p:nvPr/>
        </p:nvSpPr>
        <p:spPr bwMode="auto">
          <a:xfrm>
            <a:off x="539552" y="1317625"/>
            <a:ext cx="7775575" cy="1009650"/>
          </a:xfrm>
          <a:custGeom>
            <a:avLst/>
            <a:gdLst>
              <a:gd name="T0" fmla="*/ 0 w 4898"/>
              <a:gd name="T1" fmla="*/ 0 h 636"/>
              <a:gd name="T2" fmla="*/ 42 w 4898"/>
              <a:gd name="T3" fmla="*/ 14 h 636"/>
              <a:gd name="T4" fmla="*/ 78 w 4898"/>
              <a:gd name="T5" fmla="*/ 32 h 636"/>
              <a:gd name="T6" fmla="*/ 112 w 4898"/>
              <a:gd name="T7" fmla="*/ 52 h 636"/>
              <a:gd name="T8" fmla="*/ 140 w 4898"/>
              <a:gd name="T9" fmla="*/ 78 h 636"/>
              <a:gd name="T10" fmla="*/ 184 w 4898"/>
              <a:gd name="T11" fmla="*/ 134 h 636"/>
              <a:gd name="T12" fmla="*/ 214 w 4898"/>
              <a:gd name="T13" fmla="*/ 194 h 636"/>
              <a:gd name="T14" fmla="*/ 234 w 4898"/>
              <a:gd name="T15" fmla="*/ 252 h 636"/>
              <a:gd name="T16" fmla="*/ 244 w 4898"/>
              <a:gd name="T17" fmla="*/ 302 h 636"/>
              <a:gd name="T18" fmla="*/ 250 w 4898"/>
              <a:gd name="T19" fmla="*/ 348 h 636"/>
              <a:gd name="T20" fmla="*/ 410 w 4898"/>
              <a:gd name="T21" fmla="*/ 350 h 636"/>
              <a:gd name="T22" fmla="*/ 748 w 4898"/>
              <a:gd name="T23" fmla="*/ 356 h 636"/>
              <a:gd name="T24" fmla="*/ 1282 w 4898"/>
              <a:gd name="T25" fmla="*/ 374 h 636"/>
              <a:gd name="T26" fmla="*/ 2016 w 4898"/>
              <a:gd name="T27" fmla="*/ 414 h 636"/>
              <a:gd name="T28" fmla="*/ 2738 w 4898"/>
              <a:gd name="T29" fmla="*/ 466 h 636"/>
              <a:gd name="T30" fmla="*/ 3404 w 4898"/>
              <a:gd name="T31" fmla="*/ 518 h 636"/>
              <a:gd name="T32" fmla="*/ 4198 w 4898"/>
              <a:gd name="T33" fmla="*/ 592 h 636"/>
              <a:gd name="T34" fmla="*/ 4648 w 4898"/>
              <a:gd name="T35" fmla="*/ 636 h 636"/>
              <a:gd name="T36" fmla="*/ 4644 w 4898"/>
              <a:gd name="T37" fmla="*/ 596 h 636"/>
              <a:gd name="T38" fmla="*/ 4642 w 4898"/>
              <a:gd name="T39" fmla="*/ 518 h 636"/>
              <a:gd name="T40" fmla="*/ 4646 w 4898"/>
              <a:gd name="T41" fmla="*/ 448 h 636"/>
              <a:gd name="T42" fmla="*/ 4656 w 4898"/>
              <a:gd name="T43" fmla="*/ 382 h 636"/>
              <a:gd name="T44" fmla="*/ 4672 w 4898"/>
              <a:gd name="T45" fmla="*/ 322 h 636"/>
              <a:gd name="T46" fmla="*/ 4692 w 4898"/>
              <a:gd name="T47" fmla="*/ 268 h 636"/>
              <a:gd name="T48" fmla="*/ 4728 w 4898"/>
              <a:gd name="T49" fmla="*/ 194 h 636"/>
              <a:gd name="T50" fmla="*/ 4778 w 4898"/>
              <a:gd name="T51" fmla="*/ 116 h 636"/>
              <a:gd name="T52" fmla="*/ 4830 w 4898"/>
              <a:gd name="T53" fmla="*/ 60 h 636"/>
              <a:gd name="T54" fmla="*/ 4870 w 4898"/>
              <a:gd name="T55" fmla="*/ 22 h 636"/>
              <a:gd name="T56" fmla="*/ 4898 w 4898"/>
              <a:gd name="T57" fmla="*/ 0 h 636"/>
              <a:gd name="T58" fmla="*/ 4706 w 4898"/>
              <a:gd name="T59" fmla="*/ 16 h 636"/>
              <a:gd name="T60" fmla="*/ 4188 w 4898"/>
              <a:gd name="T61" fmla="*/ 48 h 636"/>
              <a:gd name="T62" fmla="*/ 3644 w 4898"/>
              <a:gd name="T63" fmla="*/ 76 h 636"/>
              <a:gd name="T64" fmla="*/ 3228 w 4898"/>
              <a:gd name="T65" fmla="*/ 88 h 636"/>
              <a:gd name="T66" fmla="*/ 2782 w 4898"/>
              <a:gd name="T67" fmla="*/ 96 h 636"/>
              <a:gd name="T68" fmla="*/ 2552 w 4898"/>
              <a:gd name="T69" fmla="*/ 98 h 636"/>
              <a:gd name="T70" fmla="*/ 2086 w 4898"/>
              <a:gd name="T71" fmla="*/ 94 h 636"/>
              <a:gd name="T72" fmla="*/ 1630 w 4898"/>
              <a:gd name="T73" fmla="*/ 82 h 636"/>
              <a:gd name="T74" fmla="*/ 1200 w 4898"/>
              <a:gd name="T75" fmla="*/ 66 h 636"/>
              <a:gd name="T76" fmla="*/ 480 w 4898"/>
              <a:gd name="T77" fmla="*/ 32 h 636"/>
              <a:gd name="T78" fmla="*/ 0 w 4898"/>
              <a:gd name="T79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98" h="636">
                <a:moveTo>
                  <a:pt x="0" y="0"/>
                </a:moveTo>
                <a:lnTo>
                  <a:pt x="0" y="0"/>
                </a:lnTo>
                <a:lnTo>
                  <a:pt x="22" y="6"/>
                </a:lnTo>
                <a:lnTo>
                  <a:pt x="42" y="14"/>
                </a:lnTo>
                <a:lnTo>
                  <a:pt x="60" y="22"/>
                </a:lnTo>
                <a:lnTo>
                  <a:pt x="78" y="32"/>
                </a:lnTo>
                <a:lnTo>
                  <a:pt x="96" y="42"/>
                </a:lnTo>
                <a:lnTo>
                  <a:pt x="112" y="52"/>
                </a:lnTo>
                <a:lnTo>
                  <a:pt x="126" y="64"/>
                </a:lnTo>
                <a:lnTo>
                  <a:pt x="140" y="78"/>
                </a:lnTo>
                <a:lnTo>
                  <a:pt x="164" y="106"/>
                </a:lnTo>
                <a:lnTo>
                  <a:pt x="184" y="134"/>
                </a:lnTo>
                <a:lnTo>
                  <a:pt x="200" y="164"/>
                </a:lnTo>
                <a:lnTo>
                  <a:pt x="214" y="194"/>
                </a:lnTo>
                <a:lnTo>
                  <a:pt x="226" y="224"/>
                </a:lnTo>
                <a:lnTo>
                  <a:pt x="234" y="252"/>
                </a:lnTo>
                <a:lnTo>
                  <a:pt x="240" y="278"/>
                </a:lnTo>
                <a:lnTo>
                  <a:pt x="244" y="302"/>
                </a:lnTo>
                <a:lnTo>
                  <a:pt x="248" y="336"/>
                </a:lnTo>
                <a:lnTo>
                  <a:pt x="250" y="348"/>
                </a:lnTo>
                <a:lnTo>
                  <a:pt x="250" y="348"/>
                </a:lnTo>
                <a:lnTo>
                  <a:pt x="410" y="350"/>
                </a:lnTo>
                <a:lnTo>
                  <a:pt x="578" y="352"/>
                </a:lnTo>
                <a:lnTo>
                  <a:pt x="748" y="356"/>
                </a:lnTo>
                <a:lnTo>
                  <a:pt x="922" y="360"/>
                </a:lnTo>
                <a:lnTo>
                  <a:pt x="1282" y="374"/>
                </a:lnTo>
                <a:lnTo>
                  <a:pt x="1648" y="394"/>
                </a:lnTo>
                <a:lnTo>
                  <a:pt x="2016" y="414"/>
                </a:lnTo>
                <a:lnTo>
                  <a:pt x="2382" y="440"/>
                </a:lnTo>
                <a:lnTo>
                  <a:pt x="2738" y="466"/>
                </a:lnTo>
                <a:lnTo>
                  <a:pt x="3080" y="492"/>
                </a:lnTo>
                <a:lnTo>
                  <a:pt x="3404" y="518"/>
                </a:lnTo>
                <a:lnTo>
                  <a:pt x="3700" y="544"/>
                </a:lnTo>
                <a:lnTo>
                  <a:pt x="4198" y="592"/>
                </a:lnTo>
                <a:lnTo>
                  <a:pt x="4528" y="624"/>
                </a:lnTo>
                <a:lnTo>
                  <a:pt x="4648" y="636"/>
                </a:lnTo>
                <a:lnTo>
                  <a:pt x="4648" y="636"/>
                </a:lnTo>
                <a:lnTo>
                  <a:pt x="4644" y="596"/>
                </a:lnTo>
                <a:lnTo>
                  <a:pt x="4642" y="556"/>
                </a:lnTo>
                <a:lnTo>
                  <a:pt x="4642" y="518"/>
                </a:lnTo>
                <a:lnTo>
                  <a:pt x="4642" y="482"/>
                </a:lnTo>
                <a:lnTo>
                  <a:pt x="4646" y="448"/>
                </a:lnTo>
                <a:lnTo>
                  <a:pt x="4650" y="414"/>
                </a:lnTo>
                <a:lnTo>
                  <a:pt x="4656" y="382"/>
                </a:lnTo>
                <a:lnTo>
                  <a:pt x="4664" y="352"/>
                </a:lnTo>
                <a:lnTo>
                  <a:pt x="4672" y="322"/>
                </a:lnTo>
                <a:lnTo>
                  <a:pt x="4682" y="294"/>
                </a:lnTo>
                <a:lnTo>
                  <a:pt x="4692" y="268"/>
                </a:lnTo>
                <a:lnTo>
                  <a:pt x="4704" y="242"/>
                </a:lnTo>
                <a:lnTo>
                  <a:pt x="4728" y="194"/>
                </a:lnTo>
                <a:lnTo>
                  <a:pt x="4752" y="154"/>
                </a:lnTo>
                <a:lnTo>
                  <a:pt x="4778" y="116"/>
                </a:lnTo>
                <a:lnTo>
                  <a:pt x="4804" y="86"/>
                </a:lnTo>
                <a:lnTo>
                  <a:pt x="4830" y="60"/>
                </a:lnTo>
                <a:lnTo>
                  <a:pt x="4852" y="38"/>
                </a:lnTo>
                <a:lnTo>
                  <a:pt x="4870" y="22"/>
                </a:lnTo>
                <a:lnTo>
                  <a:pt x="4886" y="10"/>
                </a:lnTo>
                <a:lnTo>
                  <a:pt x="4898" y="0"/>
                </a:lnTo>
                <a:lnTo>
                  <a:pt x="4898" y="0"/>
                </a:lnTo>
                <a:lnTo>
                  <a:pt x="4706" y="16"/>
                </a:lnTo>
                <a:lnTo>
                  <a:pt x="4482" y="32"/>
                </a:lnTo>
                <a:lnTo>
                  <a:pt x="4188" y="48"/>
                </a:lnTo>
                <a:lnTo>
                  <a:pt x="3838" y="66"/>
                </a:lnTo>
                <a:lnTo>
                  <a:pt x="3644" y="76"/>
                </a:lnTo>
                <a:lnTo>
                  <a:pt x="3440" y="82"/>
                </a:lnTo>
                <a:lnTo>
                  <a:pt x="3228" y="88"/>
                </a:lnTo>
                <a:lnTo>
                  <a:pt x="3008" y="94"/>
                </a:lnTo>
                <a:lnTo>
                  <a:pt x="2782" y="96"/>
                </a:lnTo>
                <a:lnTo>
                  <a:pt x="2552" y="98"/>
                </a:lnTo>
                <a:lnTo>
                  <a:pt x="2552" y="98"/>
                </a:lnTo>
                <a:lnTo>
                  <a:pt x="2318" y="96"/>
                </a:lnTo>
                <a:lnTo>
                  <a:pt x="2086" y="94"/>
                </a:lnTo>
                <a:lnTo>
                  <a:pt x="1856" y="88"/>
                </a:lnTo>
                <a:lnTo>
                  <a:pt x="1630" y="82"/>
                </a:lnTo>
                <a:lnTo>
                  <a:pt x="1410" y="76"/>
                </a:lnTo>
                <a:lnTo>
                  <a:pt x="1200" y="66"/>
                </a:lnTo>
                <a:lnTo>
                  <a:pt x="812" y="48"/>
                </a:lnTo>
                <a:lnTo>
                  <a:pt x="480" y="32"/>
                </a:lnTo>
                <a:lnTo>
                  <a:pt x="224" y="1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2" name="그룹 20"/>
          <p:cNvGrpSpPr/>
          <p:nvPr/>
        </p:nvGrpSpPr>
        <p:grpSpPr>
          <a:xfrm rot="412498">
            <a:off x="705567" y="1062112"/>
            <a:ext cx="1386840" cy="450850"/>
            <a:chOff x="6588224" y="3850000"/>
            <a:chExt cx="1386840" cy="450850"/>
          </a:xfrm>
        </p:grpSpPr>
        <p:sp>
          <p:nvSpPr>
            <p:cNvPr id="10" name="Freeform 17"/>
            <p:cNvSpPr>
              <a:spLocks/>
            </p:cNvSpPr>
            <p:nvPr/>
          </p:nvSpPr>
          <p:spPr bwMode="auto">
            <a:xfrm>
              <a:off x="6588224" y="3929628"/>
              <a:ext cx="92075" cy="41275"/>
            </a:xfrm>
            <a:custGeom>
              <a:avLst/>
              <a:gdLst>
                <a:gd name="T0" fmla="*/ 8 w 58"/>
                <a:gd name="T1" fmla="*/ 0 h 26"/>
                <a:gd name="T2" fmla="*/ 0 w 58"/>
                <a:gd name="T3" fmla="*/ 26 h 26"/>
                <a:gd name="T4" fmla="*/ 58 w 58"/>
                <a:gd name="T5" fmla="*/ 26 h 26"/>
                <a:gd name="T6" fmla="*/ 8 w 5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26">
                  <a:moveTo>
                    <a:pt x="8" y="0"/>
                  </a:moveTo>
                  <a:lnTo>
                    <a:pt x="0" y="26"/>
                  </a:lnTo>
                  <a:lnTo>
                    <a:pt x="58" y="2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19"/>
            <p:cNvSpPr>
              <a:spLocks/>
            </p:cNvSpPr>
            <p:nvPr/>
          </p:nvSpPr>
          <p:spPr bwMode="auto">
            <a:xfrm>
              <a:off x="7768689" y="3850000"/>
              <a:ext cx="206375" cy="63500"/>
            </a:xfrm>
            <a:custGeom>
              <a:avLst/>
              <a:gdLst>
                <a:gd name="T0" fmla="*/ 96 w 130"/>
                <a:gd name="T1" fmla="*/ 0 h 40"/>
                <a:gd name="T2" fmla="*/ 130 w 130"/>
                <a:gd name="T3" fmla="*/ 28 h 40"/>
                <a:gd name="T4" fmla="*/ 0 w 130"/>
                <a:gd name="T5" fmla="*/ 40 h 40"/>
                <a:gd name="T6" fmla="*/ 96 w 13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40">
                  <a:moveTo>
                    <a:pt x="96" y="0"/>
                  </a:moveTo>
                  <a:lnTo>
                    <a:pt x="130" y="28"/>
                  </a:lnTo>
                  <a:lnTo>
                    <a:pt x="0" y="4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20"/>
            <p:cNvSpPr>
              <a:spLocks/>
            </p:cNvSpPr>
            <p:nvPr/>
          </p:nvSpPr>
          <p:spPr bwMode="auto">
            <a:xfrm>
              <a:off x="7768689" y="3850000"/>
              <a:ext cx="206375" cy="63500"/>
            </a:xfrm>
            <a:custGeom>
              <a:avLst/>
              <a:gdLst>
                <a:gd name="T0" fmla="*/ 96 w 130"/>
                <a:gd name="T1" fmla="*/ 0 h 40"/>
                <a:gd name="T2" fmla="*/ 130 w 130"/>
                <a:gd name="T3" fmla="*/ 28 h 40"/>
                <a:gd name="T4" fmla="*/ 0 w 130"/>
                <a:gd name="T5" fmla="*/ 40 h 40"/>
                <a:gd name="T6" fmla="*/ 96 w 13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40">
                  <a:moveTo>
                    <a:pt x="96" y="0"/>
                  </a:moveTo>
                  <a:lnTo>
                    <a:pt x="130" y="28"/>
                  </a:lnTo>
                  <a:lnTo>
                    <a:pt x="0" y="40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28"/>
            <p:cNvSpPr>
              <a:spLocks/>
            </p:cNvSpPr>
            <p:nvPr/>
          </p:nvSpPr>
          <p:spPr bwMode="auto">
            <a:xfrm>
              <a:off x="6603464" y="3859525"/>
              <a:ext cx="1336675" cy="441325"/>
            </a:xfrm>
            <a:custGeom>
              <a:avLst/>
              <a:gdLst>
                <a:gd name="T0" fmla="*/ 842 w 842"/>
                <a:gd name="T1" fmla="*/ 0 h 278"/>
                <a:gd name="T2" fmla="*/ 0 w 842"/>
                <a:gd name="T3" fmla="*/ 54 h 278"/>
                <a:gd name="T4" fmla="*/ 444 w 842"/>
                <a:gd name="T5" fmla="*/ 278 h 278"/>
                <a:gd name="T6" fmla="*/ 842 w 842"/>
                <a:gd name="T7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2" h="278">
                  <a:moveTo>
                    <a:pt x="842" y="0"/>
                  </a:moveTo>
                  <a:lnTo>
                    <a:pt x="0" y="54"/>
                  </a:lnTo>
                  <a:lnTo>
                    <a:pt x="444" y="278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332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6" name="Freeform 30"/>
          <p:cNvSpPr>
            <a:spLocks/>
          </p:cNvSpPr>
          <p:nvPr/>
        </p:nvSpPr>
        <p:spPr bwMode="auto">
          <a:xfrm>
            <a:off x="-1110581" y="284163"/>
            <a:ext cx="92075" cy="44450"/>
          </a:xfrm>
          <a:custGeom>
            <a:avLst/>
            <a:gdLst>
              <a:gd name="T0" fmla="*/ 50 w 58"/>
              <a:gd name="T1" fmla="*/ 0 h 28"/>
              <a:gd name="T2" fmla="*/ 58 w 58"/>
              <a:gd name="T3" fmla="*/ 28 h 28"/>
              <a:gd name="T4" fmla="*/ 0 w 58"/>
              <a:gd name="T5" fmla="*/ 26 h 28"/>
              <a:gd name="T6" fmla="*/ 50 w 58"/>
              <a:gd name="T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28">
                <a:moveTo>
                  <a:pt x="50" y="0"/>
                </a:moveTo>
                <a:lnTo>
                  <a:pt x="58" y="28"/>
                </a:lnTo>
                <a:lnTo>
                  <a:pt x="0" y="26"/>
                </a:lnTo>
                <a:lnTo>
                  <a:pt x="5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2123728" y="1160800"/>
            <a:ext cx="1800000" cy="4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지역현황</a:t>
            </a:r>
            <a:endParaRPr lang="en-US" altLang="ko-KR" sz="2400" b="1" dirty="0">
              <a:solidFill>
                <a:schemeClr val="bg1">
                  <a:alpha val="99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35441" y="1080998"/>
            <a:ext cx="57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01</a:t>
            </a:r>
            <a:endParaRPr lang="en-US" altLang="ko-KR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899592" y="1700808"/>
            <a:ext cx="763284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2015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년  암 사망률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(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연령표준화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  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- 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charset="0"/>
              </a:rPr>
              <a:t>전국 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charset="0"/>
              </a:rPr>
              <a:t>102.9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charset="0"/>
              </a:rPr>
              <a:t>명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, 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경북 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103.7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명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, </a:t>
            </a:r>
            <a:r>
              <a:rPr kumimoji="0"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charset="0"/>
              </a:rPr>
              <a:t>포항시 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charset="0"/>
              </a:rPr>
              <a:t>107.4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charset="0"/>
              </a:rPr>
              <a:t>명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(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인구 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10</a:t>
            </a:r>
            <a:r>
              <a:rPr kumimoji="0" lang="ko-KR" alt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만명당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)</a:t>
            </a:r>
          </a:p>
        </p:txBody>
      </p:sp>
      <p:sp>
        <p:nvSpPr>
          <p:cNvPr id="24" name="Freeform 7"/>
          <p:cNvSpPr>
            <a:spLocks/>
          </p:cNvSpPr>
          <p:nvPr/>
        </p:nvSpPr>
        <p:spPr bwMode="auto">
          <a:xfrm>
            <a:off x="539552" y="2564904"/>
            <a:ext cx="7778750" cy="900000"/>
          </a:xfrm>
          <a:custGeom>
            <a:avLst/>
            <a:gdLst>
              <a:gd name="T0" fmla="*/ 4900 w 4900"/>
              <a:gd name="T1" fmla="*/ 0 h 636"/>
              <a:gd name="T2" fmla="*/ 4858 w 4900"/>
              <a:gd name="T3" fmla="*/ 14 h 636"/>
              <a:gd name="T4" fmla="*/ 4820 w 4900"/>
              <a:gd name="T5" fmla="*/ 30 h 636"/>
              <a:gd name="T6" fmla="*/ 4788 w 4900"/>
              <a:gd name="T7" fmla="*/ 52 h 636"/>
              <a:gd name="T8" fmla="*/ 4760 w 4900"/>
              <a:gd name="T9" fmla="*/ 78 h 636"/>
              <a:gd name="T10" fmla="*/ 4716 w 4900"/>
              <a:gd name="T11" fmla="*/ 134 h 636"/>
              <a:gd name="T12" fmla="*/ 4684 w 4900"/>
              <a:gd name="T13" fmla="*/ 194 h 636"/>
              <a:gd name="T14" fmla="*/ 4666 w 4900"/>
              <a:gd name="T15" fmla="*/ 252 h 636"/>
              <a:gd name="T16" fmla="*/ 4654 w 4900"/>
              <a:gd name="T17" fmla="*/ 302 h 636"/>
              <a:gd name="T18" fmla="*/ 4648 w 4900"/>
              <a:gd name="T19" fmla="*/ 348 h 636"/>
              <a:gd name="T20" fmla="*/ 4488 w 4900"/>
              <a:gd name="T21" fmla="*/ 348 h 636"/>
              <a:gd name="T22" fmla="*/ 4150 w 4900"/>
              <a:gd name="T23" fmla="*/ 356 h 636"/>
              <a:gd name="T24" fmla="*/ 3618 w 4900"/>
              <a:gd name="T25" fmla="*/ 374 h 636"/>
              <a:gd name="T26" fmla="*/ 2882 w 4900"/>
              <a:gd name="T27" fmla="*/ 414 h 636"/>
              <a:gd name="T28" fmla="*/ 2160 w 4900"/>
              <a:gd name="T29" fmla="*/ 464 h 636"/>
              <a:gd name="T30" fmla="*/ 1496 w 4900"/>
              <a:gd name="T31" fmla="*/ 518 h 636"/>
              <a:gd name="T32" fmla="*/ 702 w 4900"/>
              <a:gd name="T33" fmla="*/ 590 h 636"/>
              <a:gd name="T34" fmla="*/ 252 w 4900"/>
              <a:gd name="T35" fmla="*/ 636 h 636"/>
              <a:gd name="T36" fmla="*/ 256 w 4900"/>
              <a:gd name="T37" fmla="*/ 596 h 636"/>
              <a:gd name="T38" fmla="*/ 258 w 4900"/>
              <a:gd name="T39" fmla="*/ 518 h 636"/>
              <a:gd name="T40" fmla="*/ 252 w 4900"/>
              <a:gd name="T41" fmla="*/ 448 h 636"/>
              <a:gd name="T42" fmla="*/ 242 w 4900"/>
              <a:gd name="T43" fmla="*/ 382 h 636"/>
              <a:gd name="T44" fmla="*/ 226 w 4900"/>
              <a:gd name="T45" fmla="*/ 322 h 636"/>
              <a:gd name="T46" fmla="*/ 206 w 4900"/>
              <a:gd name="T47" fmla="*/ 268 h 636"/>
              <a:gd name="T48" fmla="*/ 172 w 4900"/>
              <a:gd name="T49" fmla="*/ 194 h 636"/>
              <a:gd name="T50" fmla="*/ 120 w 4900"/>
              <a:gd name="T51" fmla="*/ 116 h 636"/>
              <a:gd name="T52" fmla="*/ 70 w 4900"/>
              <a:gd name="T53" fmla="*/ 60 h 636"/>
              <a:gd name="T54" fmla="*/ 14 w 4900"/>
              <a:gd name="T55" fmla="*/ 10 h 636"/>
              <a:gd name="T56" fmla="*/ 0 w 4900"/>
              <a:gd name="T57" fmla="*/ 0 h 636"/>
              <a:gd name="T58" fmla="*/ 418 w 4900"/>
              <a:gd name="T59" fmla="*/ 32 h 636"/>
              <a:gd name="T60" fmla="*/ 1062 w 4900"/>
              <a:gd name="T61" fmla="*/ 66 h 636"/>
              <a:gd name="T62" fmla="*/ 1458 w 4900"/>
              <a:gd name="T63" fmla="*/ 82 h 636"/>
              <a:gd name="T64" fmla="*/ 1892 w 4900"/>
              <a:gd name="T65" fmla="*/ 94 h 636"/>
              <a:gd name="T66" fmla="*/ 2348 w 4900"/>
              <a:gd name="T67" fmla="*/ 98 h 636"/>
              <a:gd name="T68" fmla="*/ 2580 w 4900"/>
              <a:gd name="T69" fmla="*/ 96 h 636"/>
              <a:gd name="T70" fmla="*/ 3042 w 4900"/>
              <a:gd name="T71" fmla="*/ 88 h 636"/>
              <a:gd name="T72" fmla="*/ 3488 w 4900"/>
              <a:gd name="T73" fmla="*/ 74 h 636"/>
              <a:gd name="T74" fmla="*/ 4088 w 4900"/>
              <a:gd name="T75" fmla="*/ 48 h 636"/>
              <a:gd name="T76" fmla="*/ 4674 w 4900"/>
              <a:gd name="T77" fmla="*/ 16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900" h="636">
                <a:moveTo>
                  <a:pt x="4900" y="0"/>
                </a:moveTo>
                <a:lnTo>
                  <a:pt x="4900" y="0"/>
                </a:lnTo>
                <a:lnTo>
                  <a:pt x="4878" y="6"/>
                </a:lnTo>
                <a:lnTo>
                  <a:pt x="4858" y="14"/>
                </a:lnTo>
                <a:lnTo>
                  <a:pt x="4838" y="22"/>
                </a:lnTo>
                <a:lnTo>
                  <a:pt x="4820" y="30"/>
                </a:lnTo>
                <a:lnTo>
                  <a:pt x="4804" y="42"/>
                </a:lnTo>
                <a:lnTo>
                  <a:pt x="4788" y="52"/>
                </a:lnTo>
                <a:lnTo>
                  <a:pt x="4772" y="64"/>
                </a:lnTo>
                <a:lnTo>
                  <a:pt x="4760" y="78"/>
                </a:lnTo>
                <a:lnTo>
                  <a:pt x="4736" y="106"/>
                </a:lnTo>
                <a:lnTo>
                  <a:pt x="4716" y="134"/>
                </a:lnTo>
                <a:lnTo>
                  <a:pt x="4698" y="164"/>
                </a:lnTo>
                <a:lnTo>
                  <a:pt x="4684" y="194"/>
                </a:lnTo>
                <a:lnTo>
                  <a:pt x="4674" y="224"/>
                </a:lnTo>
                <a:lnTo>
                  <a:pt x="4666" y="252"/>
                </a:lnTo>
                <a:lnTo>
                  <a:pt x="4658" y="278"/>
                </a:lnTo>
                <a:lnTo>
                  <a:pt x="4654" y="302"/>
                </a:lnTo>
                <a:lnTo>
                  <a:pt x="4650" y="336"/>
                </a:lnTo>
                <a:lnTo>
                  <a:pt x="4648" y="348"/>
                </a:lnTo>
                <a:lnTo>
                  <a:pt x="4648" y="348"/>
                </a:lnTo>
                <a:lnTo>
                  <a:pt x="4488" y="348"/>
                </a:lnTo>
                <a:lnTo>
                  <a:pt x="4322" y="352"/>
                </a:lnTo>
                <a:lnTo>
                  <a:pt x="4150" y="356"/>
                </a:lnTo>
                <a:lnTo>
                  <a:pt x="3976" y="360"/>
                </a:lnTo>
                <a:lnTo>
                  <a:pt x="3618" y="374"/>
                </a:lnTo>
                <a:lnTo>
                  <a:pt x="3250" y="392"/>
                </a:lnTo>
                <a:lnTo>
                  <a:pt x="2882" y="414"/>
                </a:lnTo>
                <a:lnTo>
                  <a:pt x="2516" y="438"/>
                </a:lnTo>
                <a:lnTo>
                  <a:pt x="2160" y="464"/>
                </a:lnTo>
                <a:lnTo>
                  <a:pt x="1818" y="492"/>
                </a:lnTo>
                <a:lnTo>
                  <a:pt x="1496" y="518"/>
                </a:lnTo>
                <a:lnTo>
                  <a:pt x="1198" y="544"/>
                </a:lnTo>
                <a:lnTo>
                  <a:pt x="702" y="590"/>
                </a:lnTo>
                <a:lnTo>
                  <a:pt x="372" y="624"/>
                </a:lnTo>
                <a:lnTo>
                  <a:pt x="252" y="636"/>
                </a:lnTo>
                <a:lnTo>
                  <a:pt x="252" y="636"/>
                </a:lnTo>
                <a:lnTo>
                  <a:pt x="256" y="596"/>
                </a:lnTo>
                <a:lnTo>
                  <a:pt x="258" y="556"/>
                </a:lnTo>
                <a:lnTo>
                  <a:pt x="258" y="518"/>
                </a:lnTo>
                <a:lnTo>
                  <a:pt x="256" y="482"/>
                </a:lnTo>
                <a:lnTo>
                  <a:pt x="252" y="448"/>
                </a:lnTo>
                <a:lnTo>
                  <a:pt x="248" y="414"/>
                </a:lnTo>
                <a:lnTo>
                  <a:pt x="242" y="382"/>
                </a:lnTo>
                <a:lnTo>
                  <a:pt x="234" y="352"/>
                </a:lnTo>
                <a:lnTo>
                  <a:pt x="226" y="322"/>
                </a:lnTo>
                <a:lnTo>
                  <a:pt x="216" y="294"/>
                </a:lnTo>
                <a:lnTo>
                  <a:pt x="206" y="268"/>
                </a:lnTo>
                <a:lnTo>
                  <a:pt x="196" y="242"/>
                </a:lnTo>
                <a:lnTo>
                  <a:pt x="172" y="194"/>
                </a:lnTo>
                <a:lnTo>
                  <a:pt x="146" y="154"/>
                </a:lnTo>
                <a:lnTo>
                  <a:pt x="120" y="116"/>
                </a:lnTo>
                <a:lnTo>
                  <a:pt x="94" y="86"/>
                </a:lnTo>
                <a:lnTo>
                  <a:pt x="70" y="60"/>
                </a:lnTo>
                <a:lnTo>
                  <a:pt x="48" y="38"/>
                </a:lnTo>
                <a:lnTo>
                  <a:pt x="14" y="10"/>
                </a:lnTo>
                <a:lnTo>
                  <a:pt x="0" y="0"/>
                </a:lnTo>
                <a:lnTo>
                  <a:pt x="0" y="0"/>
                </a:lnTo>
                <a:lnTo>
                  <a:pt x="194" y="16"/>
                </a:lnTo>
                <a:lnTo>
                  <a:pt x="418" y="32"/>
                </a:lnTo>
                <a:lnTo>
                  <a:pt x="710" y="48"/>
                </a:lnTo>
                <a:lnTo>
                  <a:pt x="1062" y="66"/>
                </a:lnTo>
                <a:lnTo>
                  <a:pt x="1254" y="74"/>
                </a:lnTo>
                <a:lnTo>
                  <a:pt x="1458" y="82"/>
                </a:lnTo>
                <a:lnTo>
                  <a:pt x="1672" y="88"/>
                </a:lnTo>
                <a:lnTo>
                  <a:pt x="1892" y="94"/>
                </a:lnTo>
                <a:lnTo>
                  <a:pt x="2118" y="96"/>
                </a:lnTo>
                <a:lnTo>
                  <a:pt x="2348" y="98"/>
                </a:lnTo>
                <a:lnTo>
                  <a:pt x="2348" y="98"/>
                </a:lnTo>
                <a:lnTo>
                  <a:pt x="2580" y="96"/>
                </a:lnTo>
                <a:lnTo>
                  <a:pt x="2812" y="94"/>
                </a:lnTo>
                <a:lnTo>
                  <a:pt x="3042" y="88"/>
                </a:lnTo>
                <a:lnTo>
                  <a:pt x="3268" y="82"/>
                </a:lnTo>
                <a:lnTo>
                  <a:pt x="3488" y="74"/>
                </a:lnTo>
                <a:lnTo>
                  <a:pt x="3700" y="66"/>
                </a:lnTo>
                <a:lnTo>
                  <a:pt x="4088" y="48"/>
                </a:lnTo>
                <a:lnTo>
                  <a:pt x="4418" y="32"/>
                </a:lnTo>
                <a:lnTo>
                  <a:pt x="4674" y="16"/>
                </a:lnTo>
                <a:lnTo>
                  <a:pt x="490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979712" y="270892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국가암</a:t>
            </a:r>
            <a:r>
              <a:rPr lang="ko-KR" altLang="en-US" sz="2400" b="1" dirty="0" smtClean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 수검현황</a:t>
            </a:r>
            <a:endParaRPr lang="en-US" altLang="ko-KR" sz="24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  <a:cs typeface="Arial" pitchFamily="34" charset="0"/>
            </a:endParaRPr>
          </a:p>
        </p:txBody>
      </p:sp>
      <p:grpSp>
        <p:nvGrpSpPr>
          <p:cNvPr id="27" name="그룹 75"/>
          <p:cNvGrpSpPr/>
          <p:nvPr/>
        </p:nvGrpSpPr>
        <p:grpSpPr>
          <a:xfrm>
            <a:off x="755576" y="2564904"/>
            <a:ext cx="1385762" cy="659806"/>
            <a:chOff x="1175419" y="3717032"/>
            <a:chExt cx="1385762" cy="659806"/>
          </a:xfrm>
        </p:grpSpPr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1175419" y="4251084"/>
              <a:ext cx="203200" cy="63500"/>
            </a:xfrm>
            <a:custGeom>
              <a:avLst/>
              <a:gdLst>
                <a:gd name="T0" fmla="*/ 32 w 128"/>
                <a:gd name="T1" fmla="*/ 0 h 40"/>
                <a:gd name="T2" fmla="*/ 0 w 128"/>
                <a:gd name="T3" fmla="*/ 30 h 40"/>
                <a:gd name="T4" fmla="*/ 128 w 128"/>
                <a:gd name="T5" fmla="*/ 40 h 40"/>
                <a:gd name="T6" fmla="*/ 32 w 128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40">
                  <a:moveTo>
                    <a:pt x="32" y="0"/>
                  </a:moveTo>
                  <a:lnTo>
                    <a:pt x="0" y="30"/>
                  </a:lnTo>
                  <a:lnTo>
                    <a:pt x="128" y="4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29" name="그룹 77"/>
            <p:cNvGrpSpPr/>
            <p:nvPr/>
          </p:nvGrpSpPr>
          <p:grpSpPr>
            <a:xfrm>
              <a:off x="1175419" y="3717032"/>
              <a:ext cx="1385762" cy="659806"/>
              <a:chOff x="-2418681" y="-330399"/>
              <a:chExt cx="1385762" cy="659806"/>
            </a:xfrm>
          </p:grpSpPr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-1124994" y="284957"/>
                <a:ext cx="92075" cy="44450"/>
              </a:xfrm>
              <a:custGeom>
                <a:avLst/>
                <a:gdLst>
                  <a:gd name="T0" fmla="*/ 50 w 58"/>
                  <a:gd name="T1" fmla="*/ 0 h 28"/>
                  <a:gd name="T2" fmla="*/ 58 w 58"/>
                  <a:gd name="T3" fmla="*/ 28 h 28"/>
                  <a:gd name="T4" fmla="*/ 0 w 58"/>
                  <a:gd name="T5" fmla="*/ 26 h 28"/>
                  <a:gd name="T6" fmla="*/ 50 w 58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28">
                    <a:moveTo>
                      <a:pt x="50" y="0"/>
                    </a:moveTo>
                    <a:lnTo>
                      <a:pt x="58" y="28"/>
                    </a:lnTo>
                    <a:lnTo>
                      <a:pt x="0" y="26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-2418681" y="198438"/>
                <a:ext cx="203200" cy="63500"/>
              </a:xfrm>
              <a:custGeom>
                <a:avLst/>
                <a:gdLst>
                  <a:gd name="T0" fmla="*/ 32 w 128"/>
                  <a:gd name="T1" fmla="*/ 0 h 40"/>
                  <a:gd name="T2" fmla="*/ 0 w 128"/>
                  <a:gd name="T3" fmla="*/ 30 h 40"/>
                  <a:gd name="T4" fmla="*/ 128 w 128"/>
                  <a:gd name="T5" fmla="*/ 40 h 40"/>
                  <a:gd name="T6" fmla="*/ 32 w 128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40">
                    <a:moveTo>
                      <a:pt x="32" y="0"/>
                    </a:moveTo>
                    <a:lnTo>
                      <a:pt x="0" y="30"/>
                    </a:lnTo>
                    <a:lnTo>
                      <a:pt x="128" y="4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39"/>
              <p:cNvSpPr>
                <a:spLocks/>
              </p:cNvSpPr>
              <p:nvPr/>
            </p:nvSpPr>
            <p:spPr bwMode="auto">
              <a:xfrm>
                <a:off x="-2380943" y="-330399"/>
                <a:ext cx="1336675" cy="444500"/>
              </a:xfrm>
              <a:custGeom>
                <a:avLst/>
                <a:gdLst>
                  <a:gd name="T0" fmla="*/ 0 w 842"/>
                  <a:gd name="T1" fmla="*/ 0 h 280"/>
                  <a:gd name="T2" fmla="*/ 842 w 842"/>
                  <a:gd name="T3" fmla="*/ 54 h 280"/>
                  <a:gd name="T4" fmla="*/ 398 w 842"/>
                  <a:gd name="T5" fmla="*/ 280 h 280"/>
                  <a:gd name="T6" fmla="*/ 0 w 842"/>
                  <a:gd name="T7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2" h="280">
                    <a:moveTo>
                      <a:pt x="0" y="0"/>
                    </a:moveTo>
                    <a:lnTo>
                      <a:pt x="842" y="54"/>
                    </a:lnTo>
                    <a:lnTo>
                      <a:pt x="398" y="2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2B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1168506" y="2564904"/>
            <a:ext cx="57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02</a:t>
            </a:r>
            <a:endParaRPr lang="en-US" altLang="ko-KR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899592" y="3429000"/>
            <a:ext cx="7208093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0" lang="ko-KR" alt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국가암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 검진 </a:t>
            </a:r>
            <a:r>
              <a:rPr kumimoji="0" lang="ko-KR" alt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수검률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  경북 최하위 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(2014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년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, 2015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년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    - 2015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년 포항시 북구 </a:t>
            </a:r>
            <a:r>
              <a:rPr kumimoji="0" lang="ko-KR" alt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국가암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kumimoji="0" lang="ko-KR" alt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수검률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kumimoji="0" lang="ko-KR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kumimoji="0"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34.01%</a:t>
            </a:r>
          </a:p>
          <a:p>
            <a:pPr>
              <a:lnSpc>
                <a:spcPct val="150000"/>
              </a:lnSpc>
            </a:pPr>
            <a:r>
              <a:rPr lang="en-US" altLang="ko-KR" b="1" dirty="0" smtClean="0">
                <a:latin typeface="+mn-lt"/>
              </a:rPr>
              <a:t>    ※ 2015</a:t>
            </a:r>
            <a:r>
              <a:rPr lang="ko-KR" altLang="en-US" b="1" dirty="0">
                <a:latin typeface="+mn-lt"/>
              </a:rPr>
              <a:t>년 </a:t>
            </a:r>
            <a:r>
              <a:rPr lang="ko-KR" altLang="en-US" b="1" dirty="0" smtClean="0">
                <a:latin typeface="+mn-lt"/>
              </a:rPr>
              <a:t>암 종별 </a:t>
            </a:r>
            <a:r>
              <a:rPr lang="ko-KR" altLang="en-US" b="1" dirty="0" err="1">
                <a:latin typeface="+mn-lt"/>
              </a:rPr>
              <a:t>국가암</a:t>
            </a:r>
            <a:r>
              <a:rPr lang="ko-KR" altLang="en-US" b="1" dirty="0">
                <a:latin typeface="+mn-lt"/>
              </a:rPr>
              <a:t> </a:t>
            </a:r>
            <a:r>
              <a:rPr lang="ko-KR" altLang="en-US" b="1" dirty="0" smtClean="0">
                <a:latin typeface="+mn-lt"/>
              </a:rPr>
              <a:t>수검 현황 </a:t>
            </a:r>
            <a:r>
              <a:rPr lang="en-US" altLang="ko-KR" b="1" dirty="0" smtClean="0">
                <a:latin typeface="+mn-lt"/>
              </a:rPr>
              <a:t>(</a:t>
            </a:r>
            <a:r>
              <a:rPr lang="ko-KR" altLang="en-US" b="1" dirty="0" smtClean="0">
                <a:latin typeface="+mn-lt"/>
              </a:rPr>
              <a:t>포항시 북구</a:t>
            </a:r>
            <a:r>
              <a:rPr lang="en-US" altLang="ko-KR" b="1" dirty="0" smtClean="0">
                <a:latin typeface="+mn-lt"/>
              </a:rPr>
              <a:t>)</a:t>
            </a:r>
            <a:endParaRPr kumimoji="0" lang="en-US" altLang="ko-KR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35" name="_x83801760" descr="EMB00002d2801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581128"/>
            <a:ext cx="532859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순서도: 수행의 시작/종료 4"/>
          <p:cNvSpPr/>
          <p:nvPr/>
        </p:nvSpPr>
        <p:spPr>
          <a:xfrm>
            <a:off x="443276" y="116632"/>
            <a:ext cx="1968484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7" name="제목 3"/>
          <p:cNvSpPr txBox="1">
            <a:spLocks/>
          </p:cNvSpPr>
          <p:nvPr/>
        </p:nvSpPr>
        <p:spPr>
          <a:xfrm>
            <a:off x="625417" y="165125"/>
            <a:ext cx="164252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일반현황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9175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3"/>
          <p:cNvSpPr>
            <a:spLocks/>
          </p:cNvSpPr>
          <p:nvPr/>
        </p:nvSpPr>
        <p:spPr bwMode="auto">
          <a:xfrm rot="21406399">
            <a:off x="468833" y="1126837"/>
            <a:ext cx="7775575" cy="900000"/>
          </a:xfrm>
          <a:custGeom>
            <a:avLst/>
            <a:gdLst>
              <a:gd name="T0" fmla="*/ 0 w 4898"/>
              <a:gd name="T1" fmla="*/ 0 h 636"/>
              <a:gd name="T2" fmla="*/ 42 w 4898"/>
              <a:gd name="T3" fmla="*/ 14 h 636"/>
              <a:gd name="T4" fmla="*/ 78 w 4898"/>
              <a:gd name="T5" fmla="*/ 32 h 636"/>
              <a:gd name="T6" fmla="*/ 112 w 4898"/>
              <a:gd name="T7" fmla="*/ 52 h 636"/>
              <a:gd name="T8" fmla="*/ 140 w 4898"/>
              <a:gd name="T9" fmla="*/ 78 h 636"/>
              <a:gd name="T10" fmla="*/ 184 w 4898"/>
              <a:gd name="T11" fmla="*/ 134 h 636"/>
              <a:gd name="T12" fmla="*/ 214 w 4898"/>
              <a:gd name="T13" fmla="*/ 194 h 636"/>
              <a:gd name="T14" fmla="*/ 234 w 4898"/>
              <a:gd name="T15" fmla="*/ 252 h 636"/>
              <a:gd name="T16" fmla="*/ 244 w 4898"/>
              <a:gd name="T17" fmla="*/ 302 h 636"/>
              <a:gd name="T18" fmla="*/ 250 w 4898"/>
              <a:gd name="T19" fmla="*/ 348 h 636"/>
              <a:gd name="T20" fmla="*/ 410 w 4898"/>
              <a:gd name="T21" fmla="*/ 350 h 636"/>
              <a:gd name="T22" fmla="*/ 748 w 4898"/>
              <a:gd name="T23" fmla="*/ 356 h 636"/>
              <a:gd name="T24" fmla="*/ 1282 w 4898"/>
              <a:gd name="T25" fmla="*/ 374 h 636"/>
              <a:gd name="T26" fmla="*/ 2016 w 4898"/>
              <a:gd name="T27" fmla="*/ 414 h 636"/>
              <a:gd name="T28" fmla="*/ 2738 w 4898"/>
              <a:gd name="T29" fmla="*/ 466 h 636"/>
              <a:gd name="T30" fmla="*/ 3404 w 4898"/>
              <a:gd name="T31" fmla="*/ 518 h 636"/>
              <a:gd name="T32" fmla="*/ 4198 w 4898"/>
              <a:gd name="T33" fmla="*/ 592 h 636"/>
              <a:gd name="T34" fmla="*/ 4648 w 4898"/>
              <a:gd name="T35" fmla="*/ 636 h 636"/>
              <a:gd name="T36" fmla="*/ 4644 w 4898"/>
              <a:gd name="T37" fmla="*/ 596 h 636"/>
              <a:gd name="T38" fmla="*/ 4642 w 4898"/>
              <a:gd name="T39" fmla="*/ 518 h 636"/>
              <a:gd name="T40" fmla="*/ 4646 w 4898"/>
              <a:gd name="T41" fmla="*/ 448 h 636"/>
              <a:gd name="T42" fmla="*/ 4656 w 4898"/>
              <a:gd name="T43" fmla="*/ 382 h 636"/>
              <a:gd name="T44" fmla="*/ 4672 w 4898"/>
              <a:gd name="T45" fmla="*/ 322 h 636"/>
              <a:gd name="T46" fmla="*/ 4692 w 4898"/>
              <a:gd name="T47" fmla="*/ 268 h 636"/>
              <a:gd name="T48" fmla="*/ 4728 w 4898"/>
              <a:gd name="T49" fmla="*/ 194 h 636"/>
              <a:gd name="T50" fmla="*/ 4778 w 4898"/>
              <a:gd name="T51" fmla="*/ 116 h 636"/>
              <a:gd name="T52" fmla="*/ 4830 w 4898"/>
              <a:gd name="T53" fmla="*/ 60 h 636"/>
              <a:gd name="T54" fmla="*/ 4870 w 4898"/>
              <a:gd name="T55" fmla="*/ 22 h 636"/>
              <a:gd name="T56" fmla="*/ 4898 w 4898"/>
              <a:gd name="T57" fmla="*/ 0 h 636"/>
              <a:gd name="T58" fmla="*/ 4706 w 4898"/>
              <a:gd name="T59" fmla="*/ 16 h 636"/>
              <a:gd name="T60" fmla="*/ 4188 w 4898"/>
              <a:gd name="T61" fmla="*/ 48 h 636"/>
              <a:gd name="T62" fmla="*/ 3644 w 4898"/>
              <a:gd name="T63" fmla="*/ 76 h 636"/>
              <a:gd name="T64" fmla="*/ 3228 w 4898"/>
              <a:gd name="T65" fmla="*/ 88 h 636"/>
              <a:gd name="T66" fmla="*/ 2782 w 4898"/>
              <a:gd name="T67" fmla="*/ 96 h 636"/>
              <a:gd name="T68" fmla="*/ 2552 w 4898"/>
              <a:gd name="T69" fmla="*/ 98 h 636"/>
              <a:gd name="T70" fmla="*/ 2086 w 4898"/>
              <a:gd name="T71" fmla="*/ 94 h 636"/>
              <a:gd name="T72" fmla="*/ 1630 w 4898"/>
              <a:gd name="T73" fmla="*/ 82 h 636"/>
              <a:gd name="T74" fmla="*/ 1200 w 4898"/>
              <a:gd name="T75" fmla="*/ 66 h 636"/>
              <a:gd name="T76" fmla="*/ 480 w 4898"/>
              <a:gd name="T77" fmla="*/ 32 h 636"/>
              <a:gd name="T78" fmla="*/ 0 w 4898"/>
              <a:gd name="T79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98" h="636">
                <a:moveTo>
                  <a:pt x="0" y="0"/>
                </a:moveTo>
                <a:lnTo>
                  <a:pt x="0" y="0"/>
                </a:lnTo>
                <a:lnTo>
                  <a:pt x="22" y="6"/>
                </a:lnTo>
                <a:lnTo>
                  <a:pt x="42" y="14"/>
                </a:lnTo>
                <a:lnTo>
                  <a:pt x="60" y="22"/>
                </a:lnTo>
                <a:lnTo>
                  <a:pt x="78" y="32"/>
                </a:lnTo>
                <a:lnTo>
                  <a:pt x="96" y="42"/>
                </a:lnTo>
                <a:lnTo>
                  <a:pt x="112" y="52"/>
                </a:lnTo>
                <a:lnTo>
                  <a:pt x="126" y="64"/>
                </a:lnTo>
                <a:lnTo>
                  <a:pt x="140" y="78"/>
                </a:lnTo>
                <a:lnTo>
                  <a:pt x="164" y="106"/>
                </a:lnTo>
                <a:lnTo>
                  <a:pt x="184" y="134"/>
                </a:lnTo>
                <a:lnTo>
                  <a:pt x="200" y="164"/>
                </a:lnTo>
                <a:lnTo>
                  <a:pt x="214" y="194"/>
                </a:lnTo>
                <a:lnTo>
                  <a:pt x="226" y="224"/>
                </a:lnTo>
                <a:lnTo>
                  <a:pt x="234" y="252"/>
                </a:lnTo>
                <a:lnTo>
                  <a:pt x="240" y="278"/>
                </a:lnTo>
                <a:lnTo>
                  <a:pt x="244" y="302"/>
                </a:lnTo>
                <a:lnTo>
                  <a:pt x="248" y="336"/>
                </a:lnTo>
                <a:lnTo>
                  <a:pt x="250" y="348"/>
                </a:lnTo>
                <a:lnTo>
                  <a:pt x="250" y="348"/>
                </a:lnTo>
                <a:lnTo>
                  <a:pt x="410" y="350"/>
                </a:lnTo>
                <a:lnTo>
                  <a:pt x="578" y="352"/>
                </a:lnTo>
                <a:lnTo>
                  <a:pt x="748" y="356"/>
                </a:lnTo>
                <a:lnTo>
                  <a:pt x="922" y="360"/>
                </a:lnTo>
                <a:lnTo>
                  <a:pt x="1282" y="374"/>
                </a:lnTo>
                <a:lnTo>
                  <a:pt x="1648" y="394"/>
                </a:lnTo>
                <a:lnTo>
                  <a:pt x="2016" y="414"/>
                </a:lnTo>
                <a:lnTo>
                  <a:pt x="2382" y="440"/>
                </a:lnTo>
                <a:lnTo>
                  <a:pt x="2738" y="466"/>
                </a:lnTo>
                <a:lnTo>
                  <a:pt x="3080" y="492"/>
                </a:lnTo>
                <a:lnTo>
                  <a:pt x="3404" y="518"/>
                </a:lnTo>
                <a:lnTo>
                  <a:pt x="3700" y="544"/>
                </a:lnTo>
                <a:lnTo>
                  <a:pt x="4198" y="592"/>
                </a:lnTo>
                <a:lnTo>
                  <a:pt x="4528" y="624"/>
                </a:lnTo>
                <a:lnTo>
                  <a:pt x="4648" y="636"/>
                </a:lnTo>
                <a:lnTo>
                  <a:pt x="4648" y="636"/>
                </a:lnTo>
                <a:lnTo>
                  <a:pt x="4644" y="596"/>
                </a:lnTo>
                <a:lnTo>
                  <a:pt x="4642" y="556"/>
                </a:lnTo>
                <a:lnTo>
                  <a:pt x="4642" y="518"/>
                </a:lnTo>
                <a:lnTo>
                  <a:pt x="4642" y="482"/>
                </a:lnTo>
                <a:lnTo>
                  <a:pt x="4646" y="448"/>
                </a:lnTo>
                <a:lnTo>
                  <a:pt x="4650" y="414"/>
                </a:lnTo>
                <a:lnTo>
                  <a:pt x="4656" y="382"/>
                </a:lnTo>
                <a:lnTo>
                  <a:pt x="4664" y="352"/>
                </a:lnTo>
                <a:lnTo>
                  <a:pt x="4672" y="322"/>
                </a:lnTo>
                <a:lnTo>
                  <a:pt x="4682" y="294"/>
                </a:lnTo>
                <a:lnTo>
                  <a:pt x="4692" y="268"/>
                </a:lnTo>
                <a:lnTo>
                  <a:pt x="4704" y="242"/>
                </a:lnTo>
                <a:lnTo>
                  <a:pt x="4728" y="194"/>
                </a:lnTo>
                <a:lnTo>
                  <a:pt x="4752" y="154"/>
                </a:lnTo>
                <a:lnTo>
                  <a:pt x="4778" y="116"/>
                </a:lnTo>
                <a:lnTo>
                  <a:pt x="4804" y="86"/>
                </a:lnTo>
                <a:lnTo>
                  <a:pt x="4830" y="60"/>
                </a:lnTo>
                <a:lnTo>
                  <a:pt x="4852" y="38"/>
                </a:lnTo>
                <a:lnTo>
                  <a:pt x="4870" y="22"/>
                </a:lnTo>
                <a:lnTo>
                  <a:pt x="4886" y="10"/>
                </a:lnTo>
                <a:lnTo>
                  <a:pt x="4898" y="0"/>
                </a:lnTo>
                <a:lnTo>
                  <a:pt x="4898" y="0"/>
                </a:lnTo>
                <a:lnTo>
                  <a:pt x="4706" y="16"/>
                </a:lnTo>
                <a:lnTo>
                  <a:pt x="4482" y="32"/>
                </a:lnTo>
                <a:lnTo>
                  <a:pt x="4188" y="48"/>
                </a:lnTo>
                <a:lnTo>
                  <a:pt x="3838" y="66"/>
                </a:lnTo>
                <a:lnTo>
                  <a:pt x="3644" y="76"/>
                </a:lnTo>
                <a:lnTo>
                  <a:pt x="3440" y="82"/>
                </a:lnTo>
                <a:lnTo>
                  <a:pt x="3228" y="88"/>
                </a:lnTo>
                <a:lnTo>
                  <a:pt x="3008" y="94"/>
                </a:lnTo>
                <a:lnTo>
                  <a:pt x="2782" y="96"/>
                </a:lnTo>
                <a:lnTo>
                  <a:pt x="2552" y="98"/>
                </a:lnTo>
                <a:lnTo>
                  <a:pt x="2552" y="98"/>
                </a:lnTo>
                <a:lnTo>
                  <a:pt x="2318" y="96"/>
                </a:lnTo>
                <a:lnTo>
                  <a:pt x="2086" y="94"/>
                </a:lnTo>
                <a:lnTo>
                  <a:pt x="1856" y="88"/>
                </a:lnTo>
                <a:lnTo>
                  <a:pt x="1630" y="82"/>
                </a:lnTo>
                <a:lnTo>
                  <a:pt x="1410" y="76"/>
                </a:lnTo>
                <a:lnTo>
                  <a:pt x="1200" y="66"/>
                </a:lnTo>
                <a:lnTo>
                  <a:pt x="812" y="48"/>
                </a:lnTo>
                <a:lnTo>
                  <a:pt x="480" y="32"/>
                </a:lnTo>
                <a:lnTo>
                  <a:pt x="224" y="16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Freeform 14"/>
          <p:cNvSpPr>
            <a:spLocks/>
          </p:cNvSpPr>
          <p:nvPr/>
        </p:nvSpPr>
        <p:spPr bwMode="auto">
          <a:xfrm>
            <a:off x="451370" y="1461641"/>
            <a:ext cx="7775575" cy="1009650"/>
          </a:xfrm>
          <a:custGeom>
            <a:avLst/>
            <a:gdLst>
              <a:gd name="T0" fmla="*/ 0 w 4898"/>
              <a:gd name="T1" fmla="*/ 0 h 636"/>
              <a:gd name="T2" fmla="*/ 42 w 4898"/>
              <a:gd name="T3" fmla="*/ 14 h 636"/>
              <a:gd name="T4" fmla="*/ 78 w 4898"/>
              <a:gd name="T5" fmla="*/ 32 h 636"/>
              <a:gd name="T6" fmla="*/ 112 w 4898"/>
              <a:gd name="T7" fmla="*/ 52 h 636"/>
              <a:gd name="T8" fmla="*/ 140 w 4898"/>
              <a:gd name="T9" fmla="*/ 78 h 636"/>
              <a:gd name="T10" fmla="*/ 184 w 4898"/>
              <a:gd name="T11" fmla="*/ 134 h 636"/>
              <a:gd name="T12" fmla="*/ 214 w 4898"/>
              <a:gd name="T13" fmla="*/ 194 h 636"/>
              <a:gd name="T14" fmla="*/ 234 w 4898"/>
              <a:gd name="T15" fmla="*/ 252 h 636"/>
              <a:gd name="T16" fmla="*/ 244 w 4898"/>
              <a:gd name="T17" fmla="*/ 302 h 636"/>
              <a:gd name="T18" fmla="*/ 250 w 4898"/>
              <a:gd name="T19" fmla="*/ 348 h 636"/>
              <a:gd name="T20" fmla="*/ 410 w 4898"/>
              <a:gd name="T21" fmla="*/ 350 h 636"/>
              <a:gd name="T22" fmla="*/ 748 w 4898"/>
              <a:gd name="T23" fmla="*/ 356 h 636"/>
              <a:gd name="T24" fmla="*/ 1282 w 4898"/>
              <a:gd name="T25" fmla="*/ 374 h 636"/>
              <a:gd name="T26" fmla="*/ 2016 w 4898"/>
              <a:gd name="T27" fmla="*/ 414 h 636"/>
              <a:gd name="T28" fmla="*/ 2738 w 4898"/>
              <a:gd name="T29" fmla="*/ 466 h 636"/>
              <a:gd name="T30" fmla="*/ 3404 w 4898"/>
              <a:gd name="T31" fmla="*/ 518 h 636"/>
              <a:gd name="T32" fmla="*/ 4198 w 4898"/>
              <a:gd name="T33" fmla="*/ 592 h 636"/>
              <a:gd name="T34" fmla="*/ 4648 w 4898"/>
              <a:gd name="T35" fmla="*/ 636 h 636"/>
              <a:gd name="T36" fmla="*/ 4644 w 4898"/>
              <a:gd name="T37" fmla="*/ 596 h 636"/>
              <a:gd name="T38" fmla="*/ 4642 w 4898"/>
              <a:gd name="T39" fmla="*/ 518 h 636"/>
              <a:gd name="T40" fmla="*/ 4646 w 4898"/>
              <a:gd name="T41" fmla="*/ 448 h 636"/>
              <a:gd name="T42" fmla="*/ 4656 w 4898"/>
              <a:gd name="T43" fmla="*/ 382 h 636"/>
              <a:gd name="T44" fmla="*/ 4672 w 4898"/>
              <a:gd name="T45" fmla="*/ 322 h 636"/>
              <a:gd name="T46" fmla="*/ 4692 w 4898"/>
              <a:gd name="T47" fmla="*/ 268 h 636"/>
              <a:gd name="T48" fmla="*/ 4728 w 4898"/>
              <a:gd name="T49" fmla="*/ 194 h 636"/>
              <a:gd name="T50" fmla="*/ 4778 w 4898"/>
              <a:gd name="T51" fmla="*/ 116 h 636"/>
              <a:gd name="T52" fmla="*/ 4830 w 4898"/>
              <a:gd name="T53" fmla="*/ 60 h 636"/>
              <a:gd name="T54" fmla="*/ 4870 w 4898"/>
              <a:gd name="T55" fmla="*/ 22 h 636"/>
              <a:gd name="T56" fmla="*/ 4898 w 4898"/>
              <a:gd name="T57" fmla="*/ 0 h 636"/>
              <a:gd name="T58" fmla="*/ 4706 w 4898"/>
              <a:gd name="T59" fmla="*/ 16 h 636"/>
              <a:gd name="T60" fmla="*/ 4188 w 4898"/>
              <a:gd name="T61" fmla="*/ 48 h 636"/>
              <a:gd name="T62" fmla="*/ 3644 w 4898"/>
              <a:gd name="T63" fmla="*/ 76 h 636"/>
              <a:gd name="T64" fmla="*/ 3228 w 4898"/>
              <a:gd name="T65" fmla="*/ 88 h 636"/>
              <a:gd name="T66" fmla="*/ 2782 w 4898"/>
              <a:gd name="T67" fmla="*/ 96 h 636"/>
              <a:gd name="T68" fmla="*/ 2552 w 4898"/>
              <a:gd name="T69" fmla="*/ 98 h 636"/>
              <a:gd name="T70" fmla="*/ 2086 w 4898"/>
              <a:gd name="T71" fmla="*/ 94 h 636"/>
              <a:gd name="T72" fmla="*/ 1630 w 4898"/>
              <a:gd name="T73" fmla="*/ 82 h 636"/>
              <a:gd name="T74" fmla="*/ 1200 w 4898"/>
              <a:gd name="T75" fmla="*/ 66 h 636"/>
              <a:gd name="T76" fmla="*/ 480 w 4898"/>
              <a:gd name="T77" fmla="*/ 32 h 636"/>
              <a:gd name="T78" fmla="*/ 0 w 4898"/>
              <a:gd name="T79" fmla="*/ 0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898" h="636">
                <a:moveTo>
                  <a:pt x="0" y="0"/>
                </a:moveTo>
                <a:lnTo>
                  <a:pt x="0" y="0"/>
                </a:lnTo>
                <a:lnTo>
                  <a:pt x="22" y="6"/>
                </a:lnTo>
                <a:lnTo>
                  <a:pt x="42" y="14"/>
                </a:lnTo>
                <a:lnTo>
                  <a:pt x="60" y="22"/>
                </a:lnTo>
                <a:lnTo>
                  <a:pt x="78" y="32"/>
                </a:lnTo>
                <a:lnTo>
                  <a:pt x="96" y="42"/>
                </a:lnTo>
                <a:lnTo>
                  <a:pt x="112" y="52"/>
                </a:lnTo>
                <a:lnTo>
                  <a:pt x="126" y="64"/>
                </a:lnTo>
                <a:lnTo>
                  <a:pt x="140" y="78"/>
                </a:lnTo>
                <a:lnTo>
                  <a:pt x="164" y="106"/>
                </a:lnTo>
                <a:lnTo>
                  <a:pt x="184" y="134"/>
                </a:lnTo>
                <a:lnTo>
                  <a:pt x="200" y="164"/>
                </a:lnTo>
                <a:lnTo>
                  <a:pt x="214" y="194"/>
                </a:lnTo>
                <a:lnTo>
                  <a:pt x="226" y="224"/>
                </a:lnTo>
                <a:lnTo>
                  <a:pt x="234" y="252"/>
                </a:lnTo>
                <a:lnTo>
                  <a:pt x="240" y="278"/>
                </a:lnTo>
                <a:lnTo>
                  <a:pt x="244" y="302"/>
                </a:lnTo>
                <a:lnTo>
                  <a:pt x="248" y="336"/>
                </a:lnTo>
                <a:lnTo>
                  <a:pt x="250" y="348"/>
                </a:lnTo>
                <a:lnTo>
                  <a:pt x="250" y="348"/>
                </a:lnTo>
                <a:lnTo>
                  <a:pt x="410" y="350"/>
                </a:lnTo>
                <a:lnTo>
                  <a:pt x="578" y="352"/>
                </a:lnTo>
                <a:lnTo>
                  <a:pt x="748" y="356"/>
                </a:lnTo>
                <a:lnTo>
                  <a:pt x="922" y="360"/>
                </a:lnTo>
                <a:lnTo>
                  <a:pt x="1282" y="374"/>
                </a:lnTo>
                <a:lnTo>
                  <a:pt x="1648" y="394"/>
                </a:lnTo>
                <a:lnTo>
                  <a:pt x="2016" y="414"/>
                </a:lnTo>
                <a:lnTo>
                  <a:pt x="2382" y="440"/>
                </a:lnTo>
                <a:lnTo>
                  <a:pt x="2738" y="466"/>
                </a:lnTo>
                <a:lnTo>
                  <a:pt x="3080" y="492"/>
                </a:lnTo>
                <a:lnTo>
                  <a:pt x="3404" y="518"/>
                </a:lnTo>
                <a:lnTo>
                  <a:pt x="3700" y="544"/>
                </a:lnTo>
                <a:lnTo>
                  <a:pt x="4198" y="592"/>
                </a:lnTo>
                <a:lnTo>
                  <a:pt x="4528" y="624"/>
                </a:lnTo>
                <a:lnTo>
                  <a:pt x="4648" y="636"/>
                </a:lnTo>
                <a:lnTo>
                  <a:pt x="4648" y="636"/>
                </a:lnTo>
                <a:lnTo>
                  <a:pt x="4644" y="596"/>
                </a:lnTo>
                <a:lnTo>
                  <a:pt x="4642" y="556"/>
                </a:lnTo>
                <a:lnTo>
                  <a:pt x="4642" y="518"/>
                </a:lnTo>
                <a:lnTo>
                  <a:pt x="4642" y="482"/>
                </a:lnTo>
                <a:lnTo>
                  <a:pt x="4646" y="448"/>
                </a:lnTo>
                <a:lnTo>
                  <a:pt x="4650" y="414"/>
                </a:lnTo>
                <a:lnTo>
                  <a:pt x="4656" y="382"/>
                </a:lnTo>
                <a:lnTo>
                  <a:pt x="4664" y="352"/>
                </a:lnTo>
                <a:lnTo>
                  <a:pt x="4672" y="322"/>
                </a:lnTo>
                <a:lnTo>
                  <a:pt x="4682" y="294"/>
                </a:lnTo>
                <a:lnTo>
                  <a:pt x="4692" y="268"/>
                </a:lnTo>
                <a:lnTo>
                  <a:pt x="4704" y="242"/>
                </a:lnTo>
                <a:lnTo>
                  <a:pt x="4728" y="194"/>
                </a:lnTo>
                <a:lnTo>
                  <a:pt x="4752" y="154"/>
                </a:lnTo>
                <a:lnTo>
                  <a:pt x="4778" y="116"/>
                </a:lnTo>
                <a:lnTo>
                  <a:pt x="4804" y="86"/>
                </a:lnTo>
                <a:lnTo>
                  <a:pt x="4830" y="60"/>
                </a:lnTo>
                <a:lnTo>
                  <a:pt x="4852" y="38"/>
                </a:lnTo>
                <a:lnTo>
                  <a:pt x="4870" y="22"/>
                </a:lnTo>
                <a:lnTo>
                  <a:pt x="4886" y="10"/>
                </a:lnTo>
                <a:lnTo>
                  <a:pt x="4898" y="0"/>
                </a:lnTo>
                <a:lnTo>
                  <a:pt x="4898" y="0"/>
                </a:lnTo>
                <a:lnTo>
                  <a:pt x="4706" y="16"/>
                </a:lnTo>
                <a:lnTo>
                  <a:pt x="4482" y="32"/>
                </a:lnTo>
                <a:lnTo>
                  <a:pt x="4188" y="48"/>
                </a:lnTo>
                <a:lnTo>
                  <a:pt x="3838" y="66"/>
                </a:lnTo>
                <a:lnTo>
                  <a:pt x="3644" y="76"/>
                </a:lnTo>
                <a:lnTo>
                  <a:pt x="3440" y="82"/>
                </a:lnTo>
                <a:lnTo>
                  <a:pt x="3228" y="88"/>
                </a:lnTo>
                <a:lnTo>
                  <a:pt x="3008" y="94"/>
                </a:lnTo>
                <a:lnTo>
                  <a:pt x="2782" y="96"/>
                </a:lnTo>
                <a:lnTo>
                  <a:pt x="2552" y="98"/>
                </a:lnTo>
                <a:lnTo>
                  <a:pt x="2552" y="98"/>
                </a:lnTo>
                <a:lnTo>
                  <a:pt x="2318" y="96"/>
                </a:lnTo>
                <a:lnTo>
                  <a:pt x="2086" y="94"/>
                </a:lnTo>
                <a:lnTo>
                  <a:pt x="1856" y="88"/>
                </a:lnTo>
                <a:lnTo>
                  <a:pt x="1630" y="82"/>
                </a:lnTo>
                <a:lnTo>
                  <a:pt x="1410" y="76"/>
                </a:lnTo>
                <a:lnTo>
                  <a:pt x="1200" y="66"/>
                </a:lnTo>
                <a:lnTo>
                  <a:pt x="812" y="48"/>
                </a:lnTo>
                <a:lnTo>
                  <a:pt x="480" y="32"/>
                </a:lnTo>
                <a:lnTo>
                  <a:pt x="224" y="1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2" name="그룹 20"/>
          <p:cNvGrpSpPr/>
          <p:nvPr/>
        </p:nvGrpSpPr>
        <p:grpSpPr>
          <a:xfrm>
            <a:off x="617385" y="1249958"/>
            <a:ext cx="1386840" cy="450850"/>
            <a:chOff x="6588224" y="3850000"/>
            <a:chExt cx="1386840" cy="450850"/>
          </a:xfrm>
        </p:grpSpPr>
        <p:sp>
          <p:nvSpPr>
            <p:cNvPr id="10" name="Freeform 17"/>
            <p:cNvSpPr>
              <a:spLocks/>
            </p:cNvSpPr>
            <p:nvPr/>
          </p:nvSpPr>
          <p:spPr bwMode="auto">
            <a:xfrm>
              <a:off x="6588224" y="3929628"/>
              <a:ext cx="92075" cy="41275"/>
            </a:xfrm>
            <a:custGeom>
              <a:avLst/>
              <a:gdLst>
                <a:gd name="T0" fmla="*/ 8 w 58"/>
                <a:gd name="T1" fmla="*/ 0 h 26"/>
                <a:gd name="T2" fmla="*/ 0 w 58"/>
                <a:gd name="T3" fmla="*/ 26 h 26"/>
                <a:gd name="T4" fmla="*/ 58 w 58"/>
                <a:gd name="T5" fmla="*/ 26 h 26"/>
                <a:gd name="T6" fmla="*/ 8 w 5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26">
                  <a:moveTo>
                    <a:pt x="8" y="0"/>
                  </a:moveTo>
                  <a:lnTo>
                    <a:pt x="0" y="26"/>
                  </a:lnTo>
                  <a:lnTo>
                    <a:pt x="58" y="2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19"/>
            <p:cNvSpPr>
              <a:spLocks/>
            </p:cNvSpPr>
            <p:nvPr/>
          </p:nvSpPr>
          <p:spPr bwMode="auto">
            <a:xfrm>
              <a:off x="7768689" y="3850000"/>
              <a:ext cx="206375" cy="63500"/>
            </a:xfrm>
            <a:custGeom>
              <a:avLst/>
              <a:gdLst>
                <a:gd name="T0" fmla="*/ 96 w 130"/>
                <a:gd name="T1" fmla="*/ 0 h 40"/>
                <a:gd name="T2" fmla="*/ 130 w 130"/>
                <a:gd name="T3" fmla="*/ 28 h 40"/>
                <a:gd name="T4" fmla="*/ 0 w 130"/>
                <a:gd name="T5" fmla="*/ 40 h 40"/>
                <a:gd name="T6" fmla="*/ 96 w 13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40">
                  <a:moveTo>
                    <a:pt x="96" y="0"/>
                  </a:moveTo>
                  <a:lnTo>
                    <a:pt x="130" y="28"/>
                  </a:lnTo>
                  <a:lnTo>
                    <a:pt x="0" y="4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20"/>
            <p:cNvSpPr>
              <a:spLocks/>
            </p:cNvSpPr>
            <p:nvPr/>
          </p:nvSpPr>
          <p:spPr bwMode="auto">
            <a:xfrm>
              <a:off x="7768689" y="3850000"/>
              <a:ext cx="206375" cy="63500"/>
            </a:xfrm>
            <a:custGeom>
              <a:avLst/>
              <a:gdLst>
                <a:gd name="T0" fmla="*/ 96 w 130"/>
                <a:gd name="T1" fmla="*/ 0 h 40"/>
                <a:gd name="T2" fmla="*/ 130 w 130"/>
                <a:gd name="T3" fmla="*/ 28 h 40"/>
                <a:gd name="T4" fmla="*/ 0 w 130"/>
                <a:gd name="T5" fmla="*/ 40 h 40"/>
                <a:gd name="T6" fmla="*/ 96 w 130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40">
                  <a:moveTo>
                    <a:pt x="96" y="0"/>
                  </a:moveTo>
                  <a:lnTo>
                    <a:pt x="130" y="28"/>
                  </a:lnTo>
                  <a:lnTo>
                    <a:pt x="0" y="40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28"/>
            <p:cNvSpPr>
              <a:spLocks/>
            </p:cNvSpPr>
            <p:nvPr/>
          </p:nvSpPr>
          <p:spPr bwMode="auto">
            <a:xfrm>
              <a:off x="6603464" y="3859525"/>
              <a:ext cx="1336675" cy="441325"/>
            </a:xfrm>
            <a:custGeom>
              <a:avLst/>
              <a:gdLst>
                <a:gd name="T0" fmla="*/ 842 w 842"/>
                <a:gd name="T1" fmla="*/ 0 h 278"/>
                <a:gd name="T2" fmla="*/ 0 w 842"/>
                <a:gd name="T3" fmla="*/ 54 h 278"/>
                <a:gd name="T4" fmla="*/ 444 w 842"/>
                <a:gd name="T5" fmla="*/ 278 h 278"/>
                <a:gd name="T6" fmla="*/ 842 w 842"/>
                <a:gd name="T7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2" h="278">
                  <a:moveTo>
                    <a:pt x="842" y="0"/>
                  </a:moveTo>
                  <a:lnTo>
                    <a:pt x="0" y="54"/>
                  </a:lnTo>
                  <a:lnTo>
                    <a:pt x="444" y="278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3329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6" name="Freeform 30"/>
          <p:cNvSpPr>
            <a:spLocks/>
          </p:cNvSpPr>
          <p:nvPr/>
        </p:nvSpPr>
        <p:spPr bwMode="auto">
          <a:xfrm>
            <a:off x="-1110581" y="284163"/>
            <a:ext cx="92075" cy="44450"/>
          </a:xfrm>
          <a:custGeom>
            <a:avLst/>
            <a:gdLst>
              <a:gd name="T0" fmla="*/ 50 w 58"/>
              <a:gd name="T1" fmla="*/ 0 h 28"/>
              <a:gd name="T2" fmla="*/ 58 w 58"/>
              <a:gd name="T3" fmla="*/ 28 h 28"/>
              <a:gd name="T4" fmla="*/ 0 w 58"/>
              <a:gd name="T5" fmla="*/ 26 h 28"/>
              <a:gd name="T6" fmla="*/ 50 w 58"/>
              <a:gd name="T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28">
                <a:moveTo>
                  <a:pt x="50" y="0"/>
                </a:moveTo>
                <a:lnTo>
                  <a:pt x="58" y="28"/>
                </a:lnTo>
                <a:lnTo>
                  <a:pt x="0" y="26"/>
                </a:lnTo>
                <a:lnTo>
                  <a:pt x="5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2035546" y="1304816"/>
            <a:ext cx="1800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필 요 성</a:t>
            </a:r>
            <a:endParaRPr lang="en-US" altLang="ko-KR" sz="2500" b="1" dirty="0">
              <a:solidFill>
                <a:schemeClr val="bg1">
                  <a:alpha val="99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47259" y="1259468"/>
            <a:ext cx="57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03</a:t>
            </a:r>
            <a:endParaRPr lang="en-US" altLang="ko-KR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899592" y="1988840"/>
            <a:ext cx="72728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저소득층 밀집지역인 임대아파트와  대단위 아파트가  분포 </a:t>
            </a:r>
            <a:endParaRPr kumimoji="0"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    → </a:t>
            </a:r>
            <a:r>
              <a:rPr kumimoji="0" lang="ko-KR" alt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동지역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 및 </a:t>
            </a:r>
            <a:r>
              <a:rPr kumimoji="0" lang="ko-KR" alt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공동주택별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 관리</a:t>
            </a:r>
            <a:endParaRPr kumimoji="0"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암 검진 독려 홍보 인력 부족  및 검진대상자 연락처 오류 </a:t>
            </a:r>
            <a:endParaRPr kumimoji="0"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Arial" charset="0"/>
            </a:endParaRPr>
          </a:p>
          <a:p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Arial" charset="0"/>
              </a:rPr>
              <a:t>    →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kumimoji="0" lang="ko-KR" alt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생활터전별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 주민 밀착 홍보</a:t>
            </a:r>
            <a:endParaRPr kumimoji="0"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낮은 대장암 </a:t>
            </a:r>
            <a:r>
              <a:rPr kumimoji="0" lang="ko-KR" alt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수검률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charset="0"/>
              </a:rPr>
              <a:t> → 지역주민대상 적극 홍보</a:t>
            </a:r>
            <a:endParaRPr kumimoji="0"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27" name="Freeform 7"/>
          <p:cNvSpPr>
            <a:spLocks/>
          </p:cNvSpPr>
          <p:nvPr/>
        </p:nvSpPr>
        <p:spPr bwMode="auto">
          <a:xfrm>
            <a:off x="539552" y="4344193"/>
            <a:ext cx="7778750" cy="900000"/>
          </a:xfrm>
          <a:custGeom>
            <a:avLst/>
            <a:gdLst>
              <a:gd name="T0" fmla="*/ 4900 w 4900"/>
              <a:gd name="T1" fmla="*/ 0 h 636"/>
              <a:gd name="T2" fmla="*/ 4858 w 4900"/>
              <a:gd name="T3" fmla="*/ 14 h 636"/>
              <a:gd name="T4" fmla="*/ 4820 w 4900"/>
              <a:gd name="T5" fmla="*/ 30 h 636"/>
              <a:gd name="T6" fmla="*/ 4788 w 4900"/>
              <a:gd name="T7" fmla="*/ 52 h 636"/>
              <a:gd name="T8" fmla="*/ 4760 w 4900"/>
              <a:gd name="T9" fmla="*/ 78 h 636"/>
              <a:gd name="T10" fmla="*/ 4716 w 4900"/>
              <a:gd name="T11" fmla="*/ 134 h 636"/>
              <a:gd name="T12" fmla="*/ 4684 w 4900"/>
              <a:gd name="T13" fmla="*/ 194 h 636"/>
              <a:gd name="T14" fmla="*/ 4666 w 4900"/>
              <a:gd name="T15" fmla="*/ 252 h 636"/>
              <a:gd name="T16" fmla="*/ 4654 w 4900"/>
              <a:gd name="T17" fmla="*/ 302 h 636"/>
              <a:gd name="T18" fmla="*/ 4648 w 4900"/>
              <a:gd name="T19" fmla="*/ 348 h 636"/>
              <a:gd name="T20" fmla="*/ 4488 w 4900"/>
              <a:gd name="T21" fmla="*/ 348 h 636"/>
              <a:gd name="T22" fmla="*/ 4150 w 4900"/>
              <a:gd name="T23" fmla="*/ 356 h 636"/>
              <a:gd name="T24" fmla="*/ 3618 w 4900"/>
              <a:gd name="T25" fmla="*/ 374 h 636"/>
              <a:gd name="T26" fmla="*/ 2882 w 4900"/>
              <a:gd name="T27" fmla="*/ 414 h 636"/>
              <a:gd name="T28" fmla="*/ 2160 w 4900"/>
              <a:gd name="T29" fmla="*/ 464 h 636"/>
              <a:gd name="T30" fmla="*/ 1496 w 4900"/>
              <a:gd name="T31" fmla="*/ 518 h 636"/>
              <a:gd name="T32" fmla="*/ 702 w 4900"/>
              <a:gd name="T33" fmla="*/ 590 h 636"/>
              <a:gd name="T34" fmla="*/ 252 w 4900"/>
              <a:gd name="T35" fmla="*/ 636 h 636"/>
              <a:gd name="T36" fmla="*/ 256 w 4900"/>
              <a:gd name="T37" fmla="*/ 596 h 636"/>
              <a:gd name="T38" fmla="*/ 258 w 4900"/>
              <a:gd name="T39" fmla="*/ 518 h 636"/>
              <a:gd name="T40" fmla="*/ 252 w 4900"/>
              <a:gd name="T41" fmla="*/ 448 h 636"/>
              <a:gd name="T42" fmla="*/ 242 w 4900"/>
              <a:gd name="T43" fmla="*/ 382 h 636"/>
              <a:gd name="T44" fmla="*/ 226 w 4900"/>
              <a:gd name="T45" fmla="*/ 322 h 636"/>
              <a:gd name="T46" fmla="*/ 206 w 4900"/>
              <a:gd name="T47" fmla="*/ 268 h 636"/>
              <a:gd name="T48" fmla="*/ 172 w 4900"/>
              <a:gd name="T49" fmla="*/ 194 h 636"/>
              <a:gd name="T50" fmla="*/ 120 w 4900"/>
              <a:gd name="T51" fmla="*/ 116 h 636"/>
              <a:gd name="T52" fmla="*/ 70 w 4900"/>
              <a:gd name="T53" fmla="*/ 60 h 636"/>
              <a:gd name="T54" fmla="*/ 14 w 4900"/>
              <a:gd name="T55" fmla="*/ 10 h 636"/>
              <a:gd name="T56" fmla="*/ 0 w 4900"/>
              <a:gd name="T57" fmla="*/ 0 h 636"/>
              <a:gd name="T58" fmla="*/ 418 w 4900"/>
              <a:gd name="T59" fmla="*/ 32 h 636"/>
              <a:gd name="T60" fmla="*/ 1062 w 4900"/>
              <a:gd name="T61" fmla="*/ 66 h 636"/>
              <a:gd name="T62" fmla="*/ 1458 w 4900"/>
              <a:gd name="T63" fmla="*/ 82 h 636"/>
              <a:gd name="T64" fmla="*/ 1892 w 4900"/>
              <a:gd name="T65" fmla="*/ 94 h 636"/>
              <a:gd name="T66" fmla="*/ 2348 w 4900"/>
              <a:gd name="T67" fmla="*/ 98 h 636"/>
              <a:gd name="T68" fmla="*/ 2580 w 4900"/>
              <a:gd name="T69" fmla="*/ 96 h 636"/>
              <a:gd name="T70" fmla="*/ 3042 w 4900"/>
              <a:gd name="T71" fmla="*/ 88 h 636"/>
              <a:gd name="T72" fmla="*/ 3488 w 4900"/>
              <a:gd name="T73" fmla="*/ 74 h 636"/>
              <a:gd name="T74" fmla="*/ 4088 w 4900"/>
              <a:gd name="T75" fmla="*/ 48 h 636"/>
              <a:gd name="T76" fmla="*/ 4674 w 4900"/>
              <a:gd name="T77" fmla="*/ 16 h 6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900" h="636">
                <a:moveTo>
                  <a:pt x="4900" y="0"/>
                </a:moveTo>
                <a:lnTo>
                  <a:pt x="4900" y="0"/>
                </a:lnTo>
                <a:lnTo>
                  <a:pt x="4878" y="6"/>
                </a:lnTo>
                <a:lnTo>
                  <a:pt x="4858" y="14"/>
                </a:lnTo>
                <a:lnTo>
                  <a:pt x="4838" y="22"/>
                </a:lnTo>
                <a:lnTo>
                  <a:pt x="4820" y="30"/>
                </a:lnTo>
                <a:lnTo>
                  <a:pt x="4804" y="42"/>
                </a:lnTo>
                <a:lnTo>
                  <a:pt x="4788" y="52"/>
                </a:lnTo>
                <a:lnTo>
                  <a:pt x="4772" y="64"/>
                </a:lnTo>
                <a:lnTo>
                  <a:pt x="4760" y="78"/>
                </a:lnTo>
                <a:lnTo>
                  <a:pt x="4736" y="106"/>
                </a:lnTo>
                <a:lnTo>
                  <a:pt x="4716" y="134"/>
                </a:lnTo>
                <a:lnTo>
                  <a:pt x="4698" y="164"/>
                </a:lnTo>
                <a:lnTo>
                  <a:pt x="4684" y="194"/>
                </a:lnTo>
                <a:lnTo>
                  <a:pt x="4674" y="224"/>
                </a:lnTo>
                <a:lnTo>
                  <a:pt x="4666" y="252"/>
                </a:lnTo>
                <a:lnTo>
                  <a:pt x="4658" y="278"/>
                </a:lnTo>
                <a:lnTo>
                  <a:pt x="4654" y="302"/>
                </a:lnTo>
                <a:lnTo>
                  <a:pt x="4650" y="336"/>
                </a:lnTo>
                <a:lnTo>
                  <a:pt x="4648" y="348"/>
                </a:lnTo>
                <a:lnTo>
                  <a:pt x="4648" y="348"/>
                </a:lnTo>
                <a:lnTo>
                  <a:pt x="4488" y="348"/>
                </a:lnTo>
                <a:lnTo>
                  <a:pt x="4322" y="352"/>
                </a:lnTo>
                <a:lnTo>
                  <a:pt x="4150" y="356"/>
                </a:lnTo>
                <a:lnTo>
                  <a:pt x="3976" y="360"/>
                </a:lnTo>
                <a:lnTo>
                  <a:pt x="3618" y="374"/>
                </a:lnTo>
                <a:lnTo>
                  <a:pt x="3250" y="392"/>
                </a:lnTo>
                <a:lnTo>
                  <a:pt x="2882" y="414"/>
                </a:lnTo>
                <a:lnTo>
                  <a:pt x="2516" y="438"/>
                </a:lnTo>
                <a:lnTo>
                  <a:pt x="2160" y="464"/>
                </a:lnTo>
                <a:lnTo>
                  <a:pt x="1818" y="492"/>
                </a:lnTo>
                <a:lnTo>
                  <a:pt x="1496" y="518"/>
                </a:lnTo>
                <a:lnTo>
                  <a:pt x="1198" y="544"/>
                </a:lnTo>
                <a:lnTo>
                  <a:pt x="702" y="590"/>
                </a:lnTo>
                <a:lnTo>
                  <a:pt x="372" y="624"/>
                </a:lnTo>
                <a:lnTo>
                  <a:pt x="252" y="636"/>
                </a:lnTo>
                <a:lnTo>
                  <a:pt x="252" y="636"/>
                </a:lnTo>
                <a:lnTo>
                  <a:pt x="256" y="596"/>
                </a:lnTo>
                <a:lnTo>
                  <a:pt x="258" y="556"/>
                </a:lnTo>
                <a:lnTo>
                  <a:pt x="258" y="518"/>
                </a:lnTo>
                <a:lnTo>
                  <a:pt x="256" y="482"/>
                </a:lnTo>
                <a:lnTo>
                  <a:pt x="252" y="448"/>
                </a:lnTo>
                <a:lnTo>
                  <a:pt x="248" y="414"/>
                </a:lnTo>
                <a:lnTo>
                  <a:pt x="242" y="382"/>
                </a:lnTo>
                <a:lnTo>
                  <a:pt x="234" y="352"/>
                </a:lnTo>
                <a:lnTo>
                  <a:pt x="226" y="322"/>
                </a:lnTo>
                <a:lnTo>
                  <a:pt x="216" y="294"/>
                </a:lnTo>
                <a:lnTo>
                  <a:pt x="206" y="268"/>
                </a:lnTo>
                <a:lnTo>
                  <a:pt x="196" y="242"/>
                </a:lnTo>
                <a:lnTo>
                  <a:pt x="172" y="194"/>
                </a:lnTo>
                <a:lnTo>
                  <a:pt x="146" y="154"/>
                </a:lnTo>
                <a:lnTo>
                  <a:pt x="120" y="116"/>
                </a:lnTo>
                <a:lnTo>
                  <a:pt x="94" y="86"/>
                </a:lnTo>
                <a:lnTo>
                  <a:pt x="70" y="60"/>
                </a:lnTo>
                <a:lnTo>
                  <a:pt x="48" y="38"/>
                </a:lnTo>
                <a:lnTo>
                  <a:pt x="14" y="10"/>
                </a:lnTo>
                <a:lnTo>
                  <a:pt x="0" y="0"/>
                </a:lnTo>
                <a:lnTo>
                  <a:pt x="0" y="0"/>
                </a:lnTo>
                <a:lnTo>
                  <a:pt x="194" y="16"/>
                </a:lnTo>
                <a:lnTo>
                  <a:pt x="418" y="32"/>
                </a:lnTo>
                <a:lnTo>
                  <a:pt x="710" y="48"/>
                </a:lnTo>
                <a:lnTo>
                  <a:pt x="1062" y="66"/>
                </a:lnTo>
                <a:lnTo>
                  <a:pt x="1254" y="74"/>
                </a:lnTo>
                <a:lnTo>
                  <a:pt x="1458" y="82"/>
                </a:lnTo>
                <a:lnTo>
                  <a:pt x="1672" y="88"/>
                </a:lnTo>
                <a:lnTo>
                  <a:pt x="1892" y="94"/>
                </a:lnTo>
                <a:lnTo>
                  <a:pt x="2118" y="96"/>
                </a:lnTo>
                <a:lnTo>
                  <a:pt x="2348" y="98"/>
                </a:lnTo>
                <a:lnTo>
                  <a:pt x="2348" y="98"/>
                </a:lnTo>
                <a:lnTo>
                  <a:pt x="2580" y="96"/>
                </a:lnTo>
                <a:lnTo>
                  <a:pt x="2812" y="94"/>
                </a:lnTo>
                <a:lnTo>
                  <a:pt x="3042" y="88"/>
                </a:lnTo>
                <a:lnTo>
                  <a:pt x="3268" y="82"/>
                </a:lnTo>
                <a:lnTo>
                  <a:pt x="3488" y="74"/>
                </a:lnTo>
                <a:lnTo>
                  <a:pt x="3700" y="66"/>
                </a:lnTo>
                <a:lnTo>
                  <a:pt x="4088" y="48"/>
                </a:lnTo>
                <a:lnTo>
                  <a:pt x="4418" y="32"/>
                </a:lnTo>
                <a:lnTo>
                  <a:pt x="4674" y="16"/>
                </a:lnTo>
                <a:lnTo>
                  <a:pt x="4900" y="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979712" y="4488209"/>
            <a:ext cx="1908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>
                <a:solidFill>
                  <a:schemeClr val="bg1"/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추진방향</a:t>
            </a:r>
            <a:endParaRPr lang="en-US" altLang="ko-KR" sz="2500" b="1" dirty="0">
              <a:solidFill>
                <a:schemeClr val="bg1"/>
              </a:solidFill>
              <a:latin typeface="HY견명조" panose="02030600000101010101" pitchFamily="18" charset="-127"/>
              <a:ea typeface="HY견명조" panose="02030600000101010101" pitchFamily="18" charset="-127"/>
              <a:cs typeface="Arial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971600" y="5334307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암 예방 실천마을</a:t>
            </a:r>
            <a:r>
              <a:rPr kumimoji="0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(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아파트</a:t>
            </a:r>
            <a:r>
              <a:rPr kumimoji="0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) 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만들기 사업 추진</a:t>
            </a:r>
            <a:endParaRPr kumimoji="0"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Arial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kumimoji="0" lang="en-US" altLang="ko-K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365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건강지킴이 자원봉사단 양성 및 </a:t>
            </a:r>
            <a:r>
              <a:rPr kumimoji="0" lang="ko-KR" alt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국가암</a:t>
            </a:r>
            <a:r>
              <a:rPr kumimoji="0" lang="ko-K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charset="0"/>
              </a:rPr>
              <a:t> 홍보</a:t>
            </a:r>
            <a:endParaRPr kumimoji="0" lang="en-US" altLang="ko-KR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Arial" charset="0"/>
            </a:endParaRPr>
          </a:p>
        </p:txBody>
      </p:sp>
      <p:grpSp>
        <p:nvGrpSpPr>
          <p:cNvPr id="30" name="그룹 75"/>
          <p:cNvGrpSpPr/>
          <p:nvPr/>
        </p:nvGrpSpPr>
        <p:grpSpPr>
          <a:xfrm>
            <a:off x="683568" y="4344193"/>
            <a:ext cx="1385762" cy="659806"/>
            <a:chOff x="1175419" y="3717032"/>
            <a:chExt cx="1385762" cy="659806"/>
          </a:xfrm>
        </p:grpSpPr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1175419" y="4251084"/>
              <a:ext cx="203200" cy="63500"/>
            </a:xfrm>
            <a:custGeom>
              <a:avLst/>
              <a:gdLst>
                <a:gd name="T0" fmla="*/ 32 w 128"/>
                <a:gd name="T1" fmla="*/ 0 h 40"/>
                <a:gd name="T2" fmla="*/ 0 w 128"/>
                <a:gd name="T3" fmla="*/ 30 h 40"/>
                <a:gd name="T4" fmla="*/ 128 w 128"/>
                <a:gd name="T5" fmla="*/ 40 h 40"/>
                <a:gd name="T6" fmla="*/ 32 w 128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40">
                  <a:moveTo>
                    <a:pt x="32" y="0"/>
                  </a:moveTo>
                  <a:lnTo>
                    <a:pt x="0" y="30"/>
                  </a:lnTo>
                  <a:lnTo>
                    <a:pt x="128" y="4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32" name="그룹 77"/>
            <p:cNvGrpSpPr/>
            <p:nvPr/>
          </p:nvGrpSpPr>
          <p:grpSpPr>
            <a:xfrm>
              <a:off x="1175419" y="3717032"/>
              <a:ext cx="1385762" cy="659806"/>
              <a:chOff x="-2418681" y="-330399"/>
              <a:chExt cx="1385762" cy="659806"/>
            </a:xfrm>
          </p:grpSpPr>
          <p:sp>
            <p:nvSpPr>
              <p:cNvPr id="33" name="Freeform 29"/>
              <p:cNvSpPr>
                <a:spLocks/>
              </p:cNvSpPr>
              <p:nvPr/>
            </p:nvSpPr>
            <p:spPr bwMode="auto">
              <a:xfrm>
                <a:off x="-1124994" y="284957"/>
                <a:ext cx="92075" cy="44450"/>
              </a:xfrm>
              <a:custGeom>
                <a:avLst/>
                <a:gdLst>
                  <a:gd name="T0" fmla="*/ 50 w 58"/>
                  <a:gd name="T1" fmla="*/ 0 h 28"/>
                  <a:gd name="T2" fmla="*/ 58 w 58"/>
                  <a:gd name="T3" fmla="*/ 28 h 28"/>
                  <a:gd name="T4" fmla="*/ 0 w 58"/>
                  <a:gd name="T5" fmla="*/ 26 h 28"/>
                  <a:gd name="T6" fmla="*/ 50 w 58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28">
                    <a:moveTo>
                      <a:pt x="50" y="0"/>
                    </a:moveTo>
                    <a:lnTo>
                      <a:pt x="58" y="28"/>
                    </a:lnTo>
                    <a:lnTo>
                      <a:pt x="0" y="26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-2418681" y="198438"/>
                <a:ext cx="203200" cy="63500"/>
              </a:xfrm>
              <a:custGeom>
                <a:avLst/>
                <a:gdLst>
                  <a:gd name="T0" fmla="*/ 32 w 128"/>
                  <a:gd name="T1" fmla="*/ 0 h 40"/>
                  <a:gd name="T2" fmla="*/ 0 w 128"/>
                  <a:gd name="T3" fmla="*/ 30 h 40"/>
                  <a:gd name="T4" fmla="*/ 128 w 128"/>
                  <a:gd name="T5" fmla="*/ 40 h 40"/>
                  <a:gd name="T6" fmla="*/ 32 w 128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40">
                    <a:moveTo>
                      <a:pt x="32" y="0"/>
                    </a:moveTo>
                    <a:lnTo>
                      <a:pt x="0" y="30"/>
                    </a:lnTo>
                    <a:lnTo>
                      <a:pt x="128" y="4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39"/>
              <p:cNvSpPr>
                <a:spLocks/>
              </p:cNvSpPr>
              <p:nvPr/>
            </p:nvSpPr>
            <p:spPr bwMode="auto">
              <a:xfrm>
                <a:off x="-2380943" y="-330399"/>
                <a:ext cx="1336675" cy="444500"/>
              </a:xfrm>
              <a:custGeom>
                <a:avLst/>
                <a:gdLst>
                  <a:gd name="T0" fmla="*/ 0 w 842"/>
                  <a:gd name="T1" fmla="*/ 0 h 280"/>
                  <a:gd name="T2" fmla="*/ 842 w 842"/>
                  <a:gd name="T3" fmla="*/ 54 h 280"/>
                  <a:gd name="T4" fmla="*/ 398 w 842"/>
                  <a:gd name="T5" fmla="*/ 280 h 280"/>
                  <a:gd name="T6" fmla="*/ 0 w 842"/>
                  <a:gd name="T7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2" h="280">
                    <a:moveTo>
                      <a:pt x="0" y="0"/>
                    </a:moveTo>
                    <a:lnTo>
                      <a:pt x="842" y="54"/>
                    </a:lnTo>
                    <a:lnTo>
                      <a:pt x="398" y="2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2B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1096498" y="4344193"/>
            <a:ext cx="57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04</a:t>
            </a:r>
            <a:endParaRPr lang="en-US" altLang="ko-KR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순서도: 수행의 시작/종료 4"/>
          <p:cNvSpPr/>
          <p:nvPr/>
        </p:nvSpPr>
        <p:spPr>
          <a:xfrm>
            <a:off x="395536" y="116632"/>
            <a:ext cx="1968484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제목 3"/>
          <p:cNvSpPr txBox="1">
            <a:spLocks/>
          </p:cNvSpPr>
          <p:nvPr/>
        </p:nvSpPr>
        <p:spPr>
          <a:xfrm>
            <a:off x="577677" y="165125"/>
            <a:ext cx="164252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추진배경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87757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 bwMode="auto">
          <a:xfrm>
            <a:off x="2151806" y="2005695"/>
            <a:ext cx="6524650" cy="10890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 bwMode="auto">
          <a:xfrm>
            <a:off x="2195736" y="4149080"/>
            <a:ext cx="6524650" cy="1089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6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365</a:t>
            </a:r>
            <a:r>
              <a:rPr lang="ko-KR" altLang="en-US" sz="26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건강지킴이 암 홍보 자원봉사단 운영</a:t>
            </a:r>
            <a:endParaRPr lang="en-US" altLang="ko-KR" sz="2600" b="1" dirty="0" smtClean="0">
              <a:solidFill>
                <a:schemeClr val="bg1">
                  <a:alpha val="99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22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(</a:t>
            </a:r>
            <a:r>
              <a:rPr lang="ko-KR" altLang="en-US" sz="2200" b="1" dirty="0" err="1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동지역</a:t>
            </a:r>
            <a:r>
              <a:rPr lang="ko-KR" altLang="en-US" sz="22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 및 </a:t>
            </a:r>
            <a:r>
              <a:rPr lang="en-US" altLang="ko-KR" sz="22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1</a:t>
            </a:r>
            <a:r>
              <a:rPr lang="ko-KR" altLang="en-US" sz="22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개 읍</a:t>
            </a:r>
            <a:r>
              <a:rPr lang="en-US" altLang="ko-KR" sz="2200" b="1" dirty="0" smtClean="0">
                <a:solidFill>
                  <a:schemeClr val="bg1">
                    <a:alpha val="99000"/>
                  </a:schemeClr>
                </a:solidFill>
                <a:latin typeface="굴림" panose="020B0600000101010101" pitchFamily="50" charset="-127"/>
                <a:cs typeface="Arial" pitchFamily="34" charset="0"/>
              </a:rPr>
              <a:t>)</a:t>
            </a:r>
            <a:endParaRPr lang="en-US" altLang="ko-KR" sz="2200" b="1" dirty="0">
              <a:solidFill>
                <a:schemeClr val="bg1">
                  <a:alpha val="99000"/>
                </a:schemeClr>
              </a:solidFill>
              <a:latin typeface="굴림" panose="020B0600000101010101" pitchFamily="50" charset="-127"/>
              <a:cs typeface="Arial" pitchFamily="34" charset="0"/>
            </a:endParaRPr>
          </a:p>
        </p:txBody>
      </p:sp>
      <p:sp>
        <p:nvSpPr>
          <p:cNvPr id="31" name="현 30"/>
          <p:cNvSpPr/>
          <p:nvPr/>
        </p:nvSpPr>
        <p:spPr bwMode="auto">
          <a:xfrm flipH="1">
            <a:off x="1475656" y="3823945"/>
            <a:ext cx="417337" cy="409323"/>
          </a:xfrm>
          <a:prstGeom prst="chord">
            <a:avLst>
              <a:gd name="adj1" fmla="val 5311899"/>
              <a:gd name="adj2" fmla="val 1620000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현 16"/>
          <p:cNvSpPr/>
          <p:nvPr/>
        </p:nvSpPr>
        <p:spPr bwMode="auto">
          <a:xfrm>
            <a:off x="611560" y="2731645"/>
            <a:ext cx="417337" cy="409323"/>
          </a:xfrm>
          <a:prstGeom prst="chord">
            <a:avLst>
              <a:gd name="adj1" fmla="val 5311899"/>
              <a:gd name="adj2" fmla="val 16200000"/>
            </a:avLst>
          </a:prstGeom>
          <a:solidFill>
            <a:srgbClr val="005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Freeform 30"/>
          <p:cNvSpPr>
            <a:spLocks/>
          </p:cNvSpPr>
          <p:nvPr/>
        </p:nvSpPr>
        <p:spPr bwMode="auto">
          <a:xfrm>
            <a:off x="-1110581" y="284163"/>
            <a:ext cx="92075" cy="44450"/>
          </a:xfrm>
          <a:custGeom>
            <a:avLst/>
            <a:gdLst>
              <a:gd name="T0" fmla="*/ 50 w 58"/>
              <a:gd name="T1" fmla="*/ 0 h 28"/>
              <a:gd name="T2" fmla="*/ 58 w 58"/>
              <a:gd name="T3" fmla="*/ 28 h 28"/>
              <a:gd name="T4" fmla="*/ 0 w 58"/>
              <a:gd name="T5" fmla="*/ 26 h 28"/>
              <a:gd name="T6" fmla="*/ 50 w 58"/>
              <a:gd name="T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28">
                <a:moveTo>
                  <a:pt x="50" y="0"/>
                </a:moveTo>
                <a:lnTo>
                  <a:pt x="58" y="28"/>
                </a:lnTo>
                <a:lnTo>
                  <a:pt x="0" y="26"/>
                </a:lnTo>
                <a:lnTo>
                  <a:pt x="5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2" name="그룹 4"/>
          <p:cNvGrpSpPr/>
          <p:nvPr/>
        </p:nvGrpSpPr>
        <p:grpSpPr>
          <a:xfrm>
            <a:off x="-252536" y="1124744"/>
            <a:ext cx="2676004" cy="5616624"/>
            <a:chOff x="3252912" y="1124744"/>
            <a:chExt cx="2676004" cy="5733256"/>
          </a:xfrm>
        </p:grpSpPr>
        <p:pic>
          <p:nvPicPr>
            <p:cNvPr id="12" name="Picture 2" descr="F:\02. 디자인\디자인작업\PNG\s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brightnessContrast bright="24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10" r="26464"/>
            <a:stretch/>
          </p:blipFill>
          <p:spPr bwMode="auto">
            <a:xfrm rot="16200000">
              <a:off x="962348" y="3631332"/>
              <a:ext cx="5517232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F:\02. 디자인\디자인작업\PNG\ss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10" r="26464"/>
            <a:stretch/>
          </p:blipFill>
          <p:spPr bwMode="auto">
            <a:xfrm rot="5400000" flipH="1">
              <a:off x="2702248" y="3415308"/>
              <a:ext cx="5517232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Freeform 5"/>
          <p:cNvSpPr>
            <a:spLocks/>
          </p:cNvSpPr>
          <p:nvPr/>
        </p:nvSpPr>
        <p:spPr bwMode="auto">
          <a:xfrm>
            <a:off x="611560" y="1884788"/>
            <a:ext cx="1362074" cy="1216178"/>
          </a:xfrm>
          <a:custGeom>
            <a:avLst/>
            <a:gdLst>
              <a:gd name="T0" fmla="*/ 0 w 542"/>
              <a:gd name="T1" fmla="*/ 430 h 430"/>
              <a:gd name="T2" fmla="*/ 0 w 542"/>
              <a:gd name="T3" fmla="*/ 42 h 430"/>
              <a:gd name="T4" fmla="*/ 0 w 542"/>
              <a:gd name="T5" fmla="*/ 42 h 430"/>
              <a:gd name="T6" fmla="*/ 2 w 542"/>
              <a:gd name="T7" fmla="*/ 36 h 430"/>
              <a:gd name="T8" fmla="*/ 4 w 542"/>
              <a:gd name="T9" fmla="*/ 30 h 430"/>
              <a:gd name="T10" fmla="*/ 10 w 542"/>
              <a:gd name="T11" fmla="*/ 22 h 430"/>
              <a:gd name="T12" fmla="*/ 18 w 542"/>
              <a:gd name="T13" fmla="*/ 14 h 430"/>
              <a:gd name="T14" fmla="*/ 30 w 542"/>
              <a:gd name="T15" fmla="*/ 8 h 430"/>
              <a:gd name="T16" fmla="*/ 48 w 542"/>
              <a:gd name="T17" fmla="*/ 4 h 430"/>
              <a:gd name="T18" fmla="*/ 70 w 542"/>
              <a:gd name="T19" fmla="*/ 0 h 430"/>
              <a:gd name="T20" fmla="*/ 70 w 542"/>
              <a:gd name="T21" fmla="*/ 0 h 430"/>
              <a:gd name="T22" fmla="*/ 402 w 542"/>
              <a:gd name="T23" fmla="*/ 0 h 430"/>
              <a:gd name="T24" fmla="*/ 542 w 542"/>
              <a:gd name="T25" fmla="*/ 200 h 430"/>
              <a:gd name="T26" fmla="*/ 410 w 542"/>
              <a:gd name="T27" fmla="*/ 388 h 430"/>
              <a:gd name="T28" fmla="*/ 70 w 542"/>
              <a:gd name="T29" fmla="*/ 388 h 430"/>
              <a:gd name="T30" fmla="*/ 70 w 542"/>
              <a:gd name="T31" fmla="*/ 388 h 430"/>
              <a:gd name="T32" fmla="*/ 60 w 542"/>
              <a:gd name="T33" fmla="*/ 388 h 430"/>
              <a:gd name="T34" fmla="*/ 48 w 542"/>
              <a:gd name="T35" fmla="*/ 388 h 430"/>
              <a:gd name="T36" fmla="*/ 34 w 542"/>
              <a:gd name="T37" fmla="*/ 392 h 430"/>
              <a:gd name="T38" fmla="*/ 22 w 542"/>
              <a:gd name="T39" fmla="*/ 396 h 430"/>
              <a:gd name="T40" fmla="*/ 10 w 542"/>
              <a:gd name="T41" fmla="*/ 404 h 430"/>
              <a:gd name="T42" fmla="*/ 6 w 542"/>
              <a:gd name="T43" fmla="*/ 408 h 430"/>
              <a:gd name="T44" fmla="*/ 2 w 542"/>
              <a:gd name="T45" fmla="*/ 414 h 430"/>
              <a:gd name="T46" fmla="*/ 0 w 542"/>
              <a:gd name="T47" fmla="*/ 422 h 430"/>
              <a:gd name="T48" fmla="*/ 0 w 542"/>
              <a:gd name="T49" fmla="*/ 430 h 430"/>
              <a:gd name="T50" fmla="*/ 0 w 542"/>
              <a:gd name="T51" fmla="*/ 43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42" h="430">
                <a:moveTo>
                  <a:pt x="0" y="430"/>
                </a:moveTo>
                <a:lnTo>
                  <a:pt x="0" y="42"/>
                </a:lnTo>
                <a:lnTo>
                  <a:pt x="0" y="42"/>
                </a:lnTo>
                <a:lnTo>
                  <a:pt x="2" y="36"/>
                </a:lnTo>
                <a:lnTo>
                  <a:pt x="4" y="30"/>
                </a:lnTo>
                <a:lnTo>
                  <a:pt x="10" y="22"/>
                </a:lnTo>
                <a:lnTo>
                  <a:pt x="18" y="14"/>
                </a:lnTo>
                <a:lnTo>
                  <a:pt x="30" y="8"/>
                </a:lnTo>
                <a:lnTo>
                  <a:pt x="48" y="4"/>
                </a:lnTo>
                <a:lnTo>
                  <a:pt x="70" y="0"/>
                </a:lnTo>
                <a:lnTo>
                  <a:pt x="70" y="0"/>
                </a:lnTo>
                <a:lnTo>
                  <a:pt x="402" y="0"/>
                </a:lnTo>
                <a:lnTo>
                  <a:pt x="542" y="200"/>
                </a:lnTo>
                <a:lnTo>
                  <a:pt x="410" y="388"/>
                </a:lnTo>
                <a:lnTo>
                  <a:pt x="70" y="388"/>
                </a:lnTo>
                <a:lnTo>
                  <a:pt x="70" y="388"/>
                </a:lnTo>
                <a:lnTo>
                  <a:pt x="60" y="388"/>
                </a:lnTo>
                <a:lnTo>
                  <a:pt x="48" y="388"/>
                </a:lnTo>
                <a:lnTo>
                  <a:pt x="34" y="392"/>
                </a:lnTo>
                <a:lnTo>
                  <a:pt x="22" y="396"/>
                </a:lnTo>
                <a:lnTo>
                  <a:pt x="10" y="404"/>
                </a:lnTo>
                <a:lnTo>
                  <a:pt x="6" y="408"/>
                </a:lnTo>
                <a:lnTo>
                  <a:pt x="2" y="414"/>
                </a:lnTo>
                <a:lnTo>
                  <a:pt x="0" y="422"/>
                </a:lnTo>
                <a:lnTo>
                  <a:pt x="0" y="430"/>
                </a:lnTo>
                <a:lnTo>
                  <a:pt x="0" y="43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lt1"/>
              </a:solidFill>
            </a:endParaRPr>
          </a:p>
        </p:txBody>
      </p:sp>
      <p:sp>
        <p:nvSpPr>
          <p:cNvPr id="19" name="Freeform 5"/>
          <p:cNvSpPr>
            <a:spLocks/>
          </p:cNvSpPr>
          <p:nvPr/>
        </p:nvSpPr>
        <p:spPr bwMode="auto">
          <a:xfrm flipH="1">
            <a:off x="539552" y="4157038"/>
            <a:ext cx="1362074" cy="1216178"/>
          </a:xfrm>
          <a:custGeom>
            <a:avLst/>
            <a:gdLst>
              <a:gd name="T0" fmla="*/ 0 w 542"/>
              <a:gd name="T1" fmla="*/ 430 h 430"/>
              <a:gd name="T2" fmla="*/ 0 w 542"/>
              <a:gd name="T3" fmla="*/ 42 h 430"/>
              <a:gd name="T4" fmla="*/ 0 w 542"/>
              <a:gd name="T5" fmla="*/ 42 h 430"/>
              <a:gd name="T6" fmla="*/ 2 w 542"/>
              <a:gd name="T7" fmla="*/ 36 h 430"/>
              <a:gd name="T8" fmla="*/ 4 w 542"/>
              <a:gd name="T9" fmla="*/ 30 h 430"/>
              <a:gd name="T10" fmla="*/ 10 w 542"/>
              <a:gd name="T11" fmla="*/ 22 h 430"/>
              <a:gd name="T12" fmla="*/ 18 w 542"/>
              <a:gd name="T13" fmla="*/ 14 h 430"/>
              <a:gd name="T14" fmla="*/ 30 w 542"/>
              <a:gd name="T15" fmla="*/ 8 h 430"/>
              <a:gd name="T16" fmla="*/ 48 w 542"/>
              <a:gd name="T17" fmla="*/ 4 h 430"/>
              <a:gd name="T18" fmla="*/ 70 w 542"/>
              <a:gd name="T19" fmla="*/ 0 h 430"/>
              <a:gd name="T20" fmla="*/ 70 w 542"/>
              <a:gd name="T21" fmla="*/ 0 h 430"/>
              <a:gd name="T22" fmla="*/ 402 w 542"/>
              <a:gd name="T23" fmla="*/ 0 h 430"/>
              <a:gd name="T24" fmla="*/ 542 w 542"/>
              <a:gd name="T25" fmla="*/ 200 h 430"/>
              <a:gd name="T26" fmla="*/ 410 w 542"/>
              <a:gd name="T27" fmla="*/ 388 h 430"/>
              <a:gd name="T28" fmla="*/ 70 w 542"/>
              <a:gd name="T29" fmla="*/ 388 h 430"/>
              <a:gd name="T30" fmla="*/ 70 w 542"/>
              <a:gd name="T31" fmla="*/ 388 h 430"/>
              <a:gd name="T32" fmla="*/ 60 w 542"/>
              <a:gd name="T33" fmla="*/ 388 h 430"/>
              <a:gd name="T34" fmla="*/ 48 w 542"/>
              <a:gd name="T35" fmla="*/ 388 h 430"/>
              <a:gd name="T36" fmla="*/ 34 w 542"/>
              <a:gd name="T37" fmla="*/ 392 h 430"/>
              <a:gd name="T38" fmla="*/ 22 w 542"/>
              <a:gd name="T39" fmla="*/ 396 h 430"/>
              <a:gd name="T40" fmla="*/ 10 w 542"/>
              <a:gd name="T41" fmla="*/ 404 h 430"/>
              <a:gd name="T42" fmla="*/ 6 w 542"/>
              <a:gd name="T43" fmla="*/ 408 h 430"/>
              <a:gd name="T44" fmla="*/ 2 w 542"/>
              <a:gd name="T45" fmla="*/ 414 h 430"/>
              <a:gd name="T46" fmla="*/ 0 w 542"/>
              <a:gd name="T47" fmla="*/ 422 h 430"/>
              <a:gd name="T48" fmla="*/ 0 w 542"/>
              <a:gd name="T49" fmla="*/ 430 h 430"/>
              <a:gd name="T50" fmla="*/ 0 w 542"/>
              <a:gd name="T51" fmla="*/ 43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42" h="430">
                <a:moveTo>
                  <a:pt x="0" y="430"/>
                </a:moveTo>
                <a:lnTo>
                  <a:pt x="0" y="42"/>
                </a:lnTo>
                <a:lnTo>
                  <a:pt x="0" y="42"/>
                </a:lnTo>
                <a:lnTo>
                  <a:pt x="2" y="36"/>
                </a:lnTo>
                <a:lnTo>
                  <a:pt x="4" y="30"/>
                </a:lnTo>
                <a:lnTo>
                  <a:pt x="10" y="22"/>
                </a:lnTo>
                <a:lnTo>
                  <a:pt x="18" y="14"/>
                </a:lnTo>
                <a:lnTo>
                  <a:pt x="30" y="8"/>
                </a:lnTo>
                <a:lnTo>
                  <a:pt x="48" y="4"/>
                </a:lnTo>
                <a:lnTo>
                  <a:pt x="70" y="0"/>
                </a:lnTo>
                <a:lnTo>
                  <a:pt x="70" y="0"/>
                </a:lnTo>
                <a:lnTo>
                  <a:pt x="402" y="0"/>
                </a:lnTo>
                <a:lnTo>
                  <a:pt x="542" y="200"/>
                </a:lnTo>
                <a:lnTo>
                  <a:pt x="410" y="388"/>
                </a:lnTo>
                <a:lnTo>
                  <a:pt x="70" y="388"/>
                </a:lnTo>
                <a:lnTo>
                  <a:pt x="70" y="388"/>
                </a:lnTo>
                <a:lnTo>
                  <a:pt x="60" y="388"/>
                </a:lnTo>
                <a:lnTo>
                  <a:pt x="48" y="388"/>
                </a:lnTo>
                <a:lnTo>
                  <a:pt x="34" y="392"/>
                </a:lnTo>
                <a:lnTo>
                  <a:pt x="22" y="396"/>
                </a:lnTo>
                <a:lnTo>
                  <a:pt x="10" y="404"/>
                </a:lnTo>
                <a:lnTo>
                  <a:pt x="6" y="408"/>
                </a:lnTo>
                <a:lnTo>
                  <a:pt x="2" y="414"/>
                </a:lnTo>
                <a:lnTo>
                  <a:pt x="0" y="422"/>
                </a:lnTo>
                <a:lnTo>
                  <a:pt x="0" y="430"/>
                </a:lnTo>
                <a:lnTo>
                  <a:pt x="0" y="43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lt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3568" y="1854687"/>
            <a:ext cx="633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1</a:t>
            </a:r>
            <a:endParaRPr lang="ko-KR" altLang="en-US" sz="60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67744" y="2070854"/>
            <a:ext cx="5915158" cy="10002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6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암 예방 실천마을</a:t>
            </a:r>
            <a:r>
              <a:rPr lang="en-US" altLang="ko-KR" sz="26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(</a:t>
            </a:r>
            <a:r>
              <a:rPr lang="ko-KR" altLang="en-US" sz="26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아파트</a:t>
            </a:r>
            <a:r>
              <a:rPr lang="en-US" altLang="ko-KR" sz="26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)</a:t>
            </a:r>
            <a:r>
              <a:rPr lang="ko-KR" altLang="en-US" sz="26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 만들기 사업</a:t>
            </a:r>
            <a:endParaRPr lang="en-US" altLang="ko-KR" sz="2600" b="1" dirty="0" smtClean="0">
              <a:solidFill>
                <a:schemeClr val="bg1">
                  <a:alpha val="99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22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(</a:t>
            </a:r>
            <a:r>
              <a:rPr lang="ko-KR" altLang="en-US" sz="2200" b="1" dirty="0" err="1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대구경북지역암센터</a:t>
            </a:r>
            <a:r>
              <a:rPr lang="ko-KR" altLang="en-US" sz="22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 공모사업 선정</a:t>
            </a:r>
            <a:r>
              <a:rPr lang="en-US" altLang="ko-KR" sz="2200" b="1" dirty="0" smtClean="0">
                <a:solidFill>
                  <a:schemeClr val="bg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)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5264108" y="2387669"/>
            <a:ext cx="39519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solidFill>
                  <a:schemeClr val="bg1">
                    <a:alpha val="99000"/>
                  </a:schemeClr>
                </a:solidFill>
                <a:latin typeface="Arial" charset="0"/>
                <a:ea typeface="HY견고딕" pitchFamily="18" charset="-127"/>
                <a:cs typeface="Arial" charset="0"/>
              </a:rPr>
              <a:t> </a:t>
            </a:r>
            <a:endParaRPr kumimoji="0" lang="ko-KR" altLang="en-US" sz="1400" b="1" dirty="0">
              <a:solidFill>
                <a:schemeClr val="bg1">
                  <a:alpha val="99000"/>
                </a:schemeClr>
              </a:solidFill>
              <a:latin typeface="Arial" charset="0"/>
              <a:ea typeface="HY견고딕" pitchFamily="18" charset="-127"/>
              <a:cs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0141" y="4141529"/>
            <a:ext cx="633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2</a:t>
            </a:r>
            <a:endParaRPr lang="ko-KR" altLang="en-US" sz="60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0" name="순서도: 수행의 시작/종료 4"/>
          <p:cNvSpPr/>
          <p:nvPr/>
        </p:nvSpPr>
        <p:spPr>
          <a:xfrm>
            <a:off x="395536" y="116632"/>
            <a:ext cx="1968484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제목 3"/>
          <p:cNvSpPr txBox="1">
            <a:spLocks/>
          </p:cNvSpPr>
          <p:nvPr/>
        </p:nvSpPr>
        <p:spPr>
          <a:xfrm>
            <a:off x="577677" y="165125"/>
            <a:ext cx="164252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사업내용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89522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타원 21"/>
          <p:cNvSpPr/>
          <p:nvPr/>
        </p:nvSpPr>
        <p:spPr bwMode="auto">
          <a:xfrm>
            <a:off x="0" y="4221088"/>
            <a:ext cx="9144000" cy="2636912"/>
          </a:xfrm>
          <a:custGeom>
            <a:avLst/>
            <a:gdLst/>
            <a:ahLst/>
            <a:cxnLst/>
            <a:rect l="l" t="t" r="r" b="b"/>
            <a:pathLst>
              <a:path w="9144000" h="3058208">
                <a:moveTo>
                  <a:pt x="4572000" y="0"/>
                </a:moveTo>
                <a:cubicBezTo>
                  <a:pt x="6434927" y="0"/>
                  <a:pt x="8091316" y="331610"/>
                  <a:pt x="9144000" y="846640"/>
                </a:cubicBezTo>
                <a:lnTo>
                  <a:pt x="9144000" y="3058208"/>
                </a:lnTo>
                <a:lnTo>
                  <a:pt x="0" y="3058208"/>
                </a:lnTo>
                <a:lnTo>
                  <a:pt x="0" y="846640"/>
                </a:lnTo>
                <a:cubicBezTo>
                  <a:pt x="1052685" y="331610"/>
                  <a:pt x="2709073" y="0"/>
                  <a:pt x="4572000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50000"/>
                  <a:alpha val="1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4"/>
          <p:cNvGrpSpPr/>
          <p:nvPr/>
        </p:nvGrpSpPr>
        <p:grpSpPr>
          <a:xfrm>
            <a:off x="467544" y="1484784"/>
            <a:ext cx="8136906" cy="4752528"/>
            <a:chOff x="2042194" y="2132402"/>
            <a:chExt cx="4892526" cy="3384830"/>
          </a:xfrm>
        </p:grpSpPr>
        <p:grpSp>
          <p:nvGrpSpPr>
            <p:cNvPr id="5" name="그룹 2"/>
            <p:cNvGrpSpPr/>
            <p:nvPr/>
          </p:nvGrpSpPr>
          <p:grpSpPr>
            <a:xfrm>
              <a:off x="2042194" y="2132402"/>
              <a:ext cx="4892526" cy="3384830"/>
              <a:chOff x="1883471" y="2132402"/>
              <a:chExt cx="4892526" cy="3384830"/>
            </a:xfrm>
          </p:grpSpPr>
          <p:sp>
            <p:nvSpPr>
              <p:cNvPr id="2" name="대각선 방향의 모서리가 둥근 사각형 1"/>
              <p:cNvSpPr/>
              <p:nvPr/>
            </p:nvSpPr>
            <p:spPr bwMode="auto">
              <a:xfrm>
                <a:off x="4427984" y="2132402"/>
                <a:ext cx="2348013" cy="151216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대각선 방향의 모서리가 둥근 사각형 12"/>
              <p:cNvSpPr/>
              <p:nvPr/>
            </p:nvSpPr>
            <p:spPr bwMode="auto">
              <a:xfrm flipV="1">
                <a:off x="4427984" y="3707505"/>
                <a:ext cx="2348013" cy="1809726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" name="대각선 방향의 모서리가 둥근 사각형 13"/>
              <p:cNvSpPr/>
              <p:nvPr/>
            </p:nvSpPr>
            <p:spPr bwMode="auto">
              <a:xfrm flipH="1">
                <a:off x="1883471" y="2132402"/>
                <a:ext cx="2499144" cy="1512168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대각선 방향의 모서리가 둥근 사각형 14"/>
              <p:cNvSpPr/>
              <p:nvPr/>
            </p:nvSpPr>
            <p:spPr bwMode="auto">
              <a:xfrm flipH="1" flipV="1">
                <a:off x="1883472" y="3707507"/>
                <a:ext cx="2499144" cy="1809725"/>
              </a:xfrm>
              <a:prstGeom prst="round2DiagRect">
                <a:avLst>
                  <a:gd name="adj1" fmla="val 40526"/>
                  <a:gd name="adj2" fmla="val 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9" name="모서리가 둥근 직사각형 6"/>
            <p:cNvSpPr/>
            <p:nvPr/>
          </p:nvSpPr>
          <p:spPr>
            <a:xfrm>
              <a:off x="5143996" y="2132402"/>
              <a:ext cx="1530943" cy="58051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0"/>
                    <a:lumOff val="100000"/>
                  </a:sysClr>
                </a:gs>
                <a:gs pos="94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0" name="모서리가 둥근 직사각형 6"/>
            <p:cNvSpPr/>
            <p:nvPr/>
          </p:nvSpPr>
          <p:spPr>
            <a:xfrm>
              <a:off x="2457946" y="2132402"/>
              <a:ext cx="1530943" cy="58051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0"/>
                    <a:lumOff val="100000"/>
                  </a:sysClr>
                </a:gs>
                <a:gs pos="94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1" name="모서리가 둥근 직사각형 6"/>
            <p:cNvSpPr/>
            <p:nvPr/>
          </p:nvSpPr>
          <p:spPr>
            <a:xfrm>
              <a:off x="4553446" y="3713552"/>
              <a:ext cx="1530943" cy="58051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0"/>
                    <a:lumOff val="100000"/>
                  </a:sysClr>
                </a:gs>
                <a:gs pos="94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2" name="모서리가 둥근 직사각형 6"/>
            <p:cNvSpPr/>
            <p:nvPr/>
          </p:nvSpPr>
          <p:spPr>
            <a:xfrm>
              <a:off x="2555775" y="3704027"/>
              <a:ext cx="1880789" cy="67576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0"/>
                    <a:lumOff val="100000"/>
                  </a:sysClr>
                </a:gs>
                <a:gs pos="94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6" name="Freeform 30"/>
          <p:cNvSpPr>
            <a:spLocks/>
          </p:cNvSpPr>
          <p:nvPr/>
        </p:nvSpPr>
        <p:spPr bwMode="auto">
          <a:xfrm>
            <a:off x="-1110581" y="284163"/>
            <a:ext cx="92075" cy="44450"/>
          </a:xfrm>
          <a:custGeom>
            <a:avLst/>
            <a:gdLst>
              <a:gd name="T0" fmla="*/ 50 w 58"/>
              <a:gd name="T1" fmla="*/ 0 h 28"/>
              <a:gd name="T2" fmla="*/ 58 w 58"/>
              <a:gd name="T3" fmla="*/ 28 h 28"/>
              <a:gd name="T4" fmla="*/ 0 w 58"/>
              <a:gd name="T5" fmla="*/ 26 h 28"/>
              <a:gd name="T6" fmla="*/ 50 w 58"/>
              <a:gd name="T7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28">
                <a:moveTo>
                  <a:pt x="50" y="0"/>
                </a:moveTo>
                <a:lnTo>
                  <a:pt x="58" y="28"/>
                </a:lnTo>
                <a:lnTo>
                  <a:pt x="0" y="26"/>
                </a:lnTo>
                <a:lnTo>
                  <a:pt x="5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5220072" y="1613411"/>
            <a:ext cx="353173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2000" b="1" dirty="0" err="1" smtClean="0">
                <a:solidFill>
                  <a:schemeClr val="accent6"/>
                </a:solidFill>
                <a:latin typeface="+mj-ea"/>
                <a:ea typeface="+mj-ea"/>
                <a:cs typeface="Arial" pitchFamily="34" charset="0"/>
              </a:rPr>
              <a:t>암예방</a:t>
            </a:r>
            <a:r>
              <a:rPr lang="ko-KR" altLang="en-US" sz="2000" dirty="0">
                <a:solidFill>
                  <a:schemeClr val="accent6"/>
                </a:solidFill>
                <a:latin typeface="+mj-ea"/>
                <a:ea typeface="+mj-ea"/>
              </a:rPr>
              <a:t> </a:t>
            </a:r>
            <a:r>
              <a:rPr lang="ko-KR" altLang="en-US" sz="2000" b="1" dirty="0" smtClean="0">
                <a:solidFill>
                  <a:schemeClr val="accent6"/>
                </a:solidFill>
                <a:latin typeface="+mj-ea"/>
                <a:ea typeface="+mj-ea"/>
                <a:cs typeface="Arial" pitchFamily="34" charset="0"/>
              </a:rPr>
              <a:t>홍보 자원봉사단 운영</a:t>
            </a:r>
            <a:endParaRPr lang="en-US" altLang="ko-KR" sz="2000" b="1" dirty="0" smtClean="0">
              <a:solidFill>
                <a:schemeClr val="accent6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48064" y="3845659"/>
            <a:ext cx="254622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 smtClean="0">
                <a:solidFill>
                  <a:schemeClr val="accent6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대장암 검진 홍보</a:t>
            </a:r>
            <a:endParaRPr lang="en-US" altLang="ko-KR" sz="2000" b="1" dirty="0" smtClean="0">
              <a:solidFill>
                <a:schemeClr val="accent6">
                  <a:alpha val="99000"/>
                </a:schemeClr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3568" y="1556792"/>
            <a:ext cx="345638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000" b="1" dirty="0" err="1">
                <a:solidFill>
                  <a:srgbClr val="7030A0">
                    <a:alpha val="99000"/>
                  </a:srgb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암예방실천마을</a:t>
            </a:r>
            <a:r>
              <a:rPr lang="ko-KR" altLang="en-US" sz="2000" b="1" dirty="0">
                <a:solidFill>
                  <a:srgbClr val="7030A0">
                    <a:alpha val="99000"/>
                  </a:srgb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 만들기 사업</a:t>
            </a:r>
            <a:endParaRPr lang="en-US" altLang="ko-KR" sz="2000" b="1" dirty="0">
              <a:solidFill>
                <a:srgbClr val="7030A0">
                  <a:alpha val="99000"/>
                </a:srgbClr>
              </a:solidFill>
              <a:latin typeface="HY견명조" panose="02030600000101010101" pitchFamily="18" charset="-127"/>
              <a:ea typeface="HY견명조" panose="02030600000101010101" pitchFamily="18" charset="-127"/>
              <a:cs typeface="Arial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55576" y="2060848"/>
            <a:ext cx="3672408" cy="129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altLang="ko-KR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10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개 아파트 선정 운영</a:t>
            </a:r>
            <a:r>
              <a:rPr lang="en-US" altLang="ko-KR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(2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년</a:t>
            </a:r>
            <a:r>
              <a:rPr lang="en-US" altLang="ko-KR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)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700" dirty="0" err="1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아파트별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암 검진 안내문 배부</a:t>
            </a:r>
            <a:endParaRPr lang="en-US" altLang="ko-KR" sz="1700" dirty="0" smtClean="0">
              <a:solidFill>
                <a:schemeClr val="bg1">
                  <a:alpha val="99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암 검진 안내 방송 실시</a:t>
            </a:r>
            <a:r>
              <a:rPr lang="en-US" altLang="ko-KR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(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월</a:t>
            </a:r>
            <a:r>
              <a:rPr lang="en-US" altLang="ko-KR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1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회</a:t>
            </a:r>
            <a:r>
              <a:rPr lang="en-US" altLang="ko-KR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)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700" dirty="0" err="1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아파트별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</a:t>
            </a:r>
            <a:r>
              <a:rPr lang="ko-KR" altLang="en-US" sz="1700" dirty="0" err="1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채변통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배부</a:t>
            </a:r>
            <a:r>
              <a:rPr lang="en-US" altLang="ko-KR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. </a:t>
            </a:r>
            <a:endParaRPr kumimoji="0" lang="ko-KR" altLang="en-US" sz="1700" b="1" dirty="0">
              <a:solidFill>
                <a:schemeClr val="bg1">
                  <a:alpha val="99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568" y="3958898"/>
            <a:ext cx="383813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ko-KR" altLang="en-US" sz="2000" b="1" dirty="0" smtClean="0">
                <a:solidFill>
                  <a:schemeClr val="accent6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지역주민 암 예방 교육  및 홍보  </a:t>
            </a:r>
            <a:endParaRPr lang="en-US" altLang="ko-KR" sz="2000" b="1" dirty="0" smtClean="0">
              <a:solidFill>
                <a:schemeClr val="accent6">
                  <a:alpha val="99000"/>
                </a:schemeClr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076056" y="2060848"/>
            <a:ext cx="3672408" cy="1374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ko-KR" altLang="en-US" sz="1700" dirty="0" err="1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대시민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거리 </a:t>
            </a:r>
            <a:r>
              <a:rPr lang="ko-KR" altLang="en-US" sz="1700" dirty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캠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페인 </a:t>
            </a:r>
            <a:r>
              <a:rPr lang="en-US" altLang="ko-KR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(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월</a:t>
            </a:r>
            <a:r>
              <a:rPr lang="en-US" altLang="ko-KR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1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회</a:t>
            </a:r>
            <a:r>
              <a:rPr lang="en-US" altLang="ko-KR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)</a:t>
            </a: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공동주택 방문 검진 안내문 배부</a:t>
            </a:r>
            <a:endParaRPr lang="en-US" altLang="ko-KR" sz="1700" dirty="0" smtClean="0">
              <a:solidFill>
                <a:schemeClr val="bg1">
                  <a:alpha val="99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lang="en-US" altLang="ko-KR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50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세 이상 </a:t>
            </a:r>
            <a:r>
              <a:rPr lang="ko-KR" altLang="en-US" sz="1700" dirty="0" err="1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채변통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배부</a:t>
            </a:r>
            <a:r>
              <a:rPr lang="en-US" altLang="ko-KR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. </a:t>
            </a:r>
          </a:p>
          <a:p>
            <a:pPr marL="171450" indent="-171450">
              <a:lnSpc>
                <a:spcPct val="130000"/>
              </a:lnSpc>
              <a:buFontTx/>
              <a:buChar char="-"/>
            </a:pPr>
            <a:r>
              <a:rPr kumimoji="0" lang="en-US" altLang="ko-KR" sz="1700" b="1" dirty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</a:t>
            </a:r>
            <a:r>
              <a:rPr kumimoji="0" lang="ko-KR" altLang="en-US" sz="1700" b="1" dirty="0" err="1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미수검자</a:t>
            </a:r>
            <a:r>
              <a:rPr kumimoji="0" lang="ko-KR" altLang="en-US" sz="1700" b="1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대상 검진 안내 전화</a:t>
            </a:r>
            <a:endParaRPr kumimoji="0" lang="ko-KR" altLang="en-US" sz="1700" b="1" dirty="0">
              <a:solidFill>
                <a:schemeClr val="bg1">
                  <a:alpha val="99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827584" y="4437112"/>
            <a:ext cx="37444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시민건강강좌 개최</a:t>
            </a:r>
            <a:endParaRPr lang="en-US" altLang="ko-KR" sz="1700" dirty="0" smtClean="0">
              <a:solidFill>
                <a:schemeClr val="bg1">
                  <a:alpha val="99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지역축제 등 연계 홍보관 운영</a:t>
            </a:r>
            <a:endParaRPr lang="en-US" altLang="ko-KR" sz="1700" dirty="0" smtClean="0">
              <a:solidFill>
                <a:schemeClr val="bg1">
                  <a:alpha val="99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보건사업 연계 홍보</a:t>
            </a:r>
            <a:endParaRPr lang="en-US" altLang="ko-KR" sz="1700" dirty="0" smtClean="0">
              <a:solidFill>
                <a:schemeClr val="bg1">
                  <a:alpha val="99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5148064" y="4347101"/>
            <a:ext cx="3456384" cy="1374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ko-KR" altLang="en-US" sz="1700" dirty="0" err="1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읍면</a:t>
            </a:r>
            <a:r>
              <a:rPr lang="en-US" altLang="ko-KR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, </a:t>
            </a:r>
            <a:r>
              <a:rPr lang="ko-KR" altLang="en-US" sz="1700" dirty="0" err="1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동주민센터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대장암 홍보용 </a:t>
            </a:r>
            <a:endParaRPr lang="en-US" altLang="ko-KR" sz="1700" dirty="0" smtClean="0">
              <a:solidFill>
                <a:schemeClr val="bg1">
                  <a:alpha val="99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altLang="ko-KR" sz="1700" dirty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</a:t>
            </a:r>
            <a:r>
              <a:rPr lang="en-US" altLang="ko-KR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</a:t>
            </a:r>
            <a:r>
              <a:rPr lang="ko-KR" altLang="en-US" sz="1700" dirty="0" err="1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채변통</a:t>
            </a:r>
            <a:r>
              <a:rPr lang="ko-KR" altLang="en-US" sz="1700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배부</a:t>
            </a:r>
            <a:endParaRPr lang="en-US" altLang="ko-KR" sz="1700" dirty="0" smtClean="0">
              <a:solidFill>
                <a:schemeClr val="bg1">
                  <a:alpha val="99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700" b="1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소규모 아파트  및 빌라  우편함  </a:t>
            </a:r>
            <a:endParaRPr lang="en-US" altLang="ko-KR" sz="1700" b="1" dirty="0" smtClean="0">
              <a:solidFill>
                <a:schemeClr val="bg1">
                  <a:alpha val="99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altLang="ko-KR" sz="1700" b="1" dirty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</a:t>
            </a:r>
            <a:r>
              <a:rPr lang="en-US" altLang="ko-KR" sz="1700" b="1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</a:t>
            </a:r>
            <a:r>
              <a:rPr lang="ko-KR" altLang="en-US" sz="1700" b="1" dirty="0" err="1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채변통</a:t>
            </a:r>
            <a:r>
              <a:rPr lang="ko-KR" altLang="en-US" sz="1700" b="1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</a:t>
            </a:r>
            <a:r>
              <a:rPr lang="ko-KR" altLang="en-US" sz="1700" b="1" dirty="0" smtClean="0">
                <a:solidFill>
                  <a:schemeClr val="bg1">
                    <a:alpha val="99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투입</a:t>
            </a:r>
            <a:endParaRPr kumimoji="0" lang="ko-KR" altLang="en-US" sz="1700" b="1" dirty="0">
              <a:solidFill>
                <a:schemeClr val="bg1">
                  <a:alpha val="99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</p:txBody>
      </p:sp>
      <p:sp>
        <p:nvSpPr>
          <p:cNvPr id="28" name="순서도: 수행의 시작/종료 4"/>
          <p:cNvSpPr/>
          <p:nvPr/>
        </p:nvSpPr>
        <p:spPr>
          <a:xfrm>
            <a:off x="395536" y="116632"/>
            <a:ext cx="1968484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제목 3"/>
          <p:cNvSpPr txBox="1">
            <a:spLocks/>
          </p:cNvSpPr>
          <p:nvPr/>
        </p:nvSpPr>
        <p:spPr>
          <a:xfrm>
            <a:off x="577677" y="165125"/>
            <a:ext cx="164252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사업내용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3071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5"/>
          <p:cNvGrpSpPr/>
          <p:nvPr/>
        </p:nvGrpSpPr>
        <p:grpSpPr>
          <a:xfrm>
            <a:off x="467544" y="1916831"/>
            <a:ext cx="3960440" cy="1872209"/>
            <a:chOff x="821801" y="2263804"/>
            <a:chExt cx="3678191" cy="1937237"/>
          </a:xfrm>
        </p:grpSpPr>
        <p:grpSp>
          <p:nvGrpSpPr>
            <p:cNvPr id="3" name="그룹 129"/>
            <p:cNvGrpSpPr/>
            <p:nvPr/>
          </p:nvGrpSpPr>
          <p:grpSpPr>
            <a:xfrm>
              <a:off x="821801" y="2263804"/>
              <a:ext cx="3678191" cy="1937237"/>
              <a:chOff x="821801" y="2263804"/>
              <a:chExt cx="3678191" cy="1937237"/>
            </a:xfrm>
          </p:grpSpPr>
          <p:grpSp>
            <p:nvGrpSpPr>
              <p:cNvPr id="5" name="그룹 95"/>
              <p:cNvGrpSpPr/>
              <p:nvPr/>
            </p:nvGrpSpPr>
            <p:grpSpPr>
              <a:xfrm>
                <a:off x="821801" y="2263804"/>
                <a:ext cx="3678191" cy="1937237"/>
                <a:chOff x="533769" y="1967089"/>
                <a:chExt cx="3678191" cy="1937237"/>
              </a:xfrm>
            </p:grpSpPr>
            <p:grpSp>
              <p:nvGrpSpPr>
                <p:cNvPr id="6" name="그룹 93"/>
                <p:cNvGrpSpPr/>
                <p:nvPr/>
              </p:nvGrpSpPr>
              <p:grpSpPr>
                <a:xfrm>
                  <a:off x="539552" y="1967089"/>
                  <a:ext cx="3672408" cy="558756"/>
                  <a:chOff x="539552" y="1967089"/>
                  <a:chExt cx="3672408" cy="558756"/>
                </a:xfrm>
              </p:grpSpPr>
              <p:sp>
                <p:nvSpPr>
                  <p:cNvPr id="92" name="모서리가 둥근 직사각형 91"/>
                  <p:cNvSpPr/>
                  <p:nvPr/>
                </p:nvSpPr>
                <p:spPr>
                  <a:xfrm>
                    <a:off x="539552" y="1967089"/>
                    <a:ext cx="3672408" cy="558756"/>
                  </a:xfrm>
                  <a:prstGeom prst="roundRect">
                    <a:avLst>
                      <a:gd name="adj" fmla="val 7849"/>
                    </a:avLst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93" name="갈매기형 수장 92"/>
                  <p:cNvSpPr/>
                  <p:nvPr/>
                </p:nvSpPr>
                <p:spPr>
                  <a:xfrm>
                    <a:off x="3995919" y="2062027"/>
                    <a:ext cx="109356" cy="336896"/>
                  </a:xfrm>
                  <a:prstGeom prst="chevron">
                    <a:avLst>
                      <a:gd name="adj" fmla="val 80581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95" name="모서리가 둥근 직사각형 94"/>
                <p:cNvSpPr/>
                <p:nvPr/>
              </p:nvSpPr>
              <p:spPr>
                <a:xfrm>
                  <a:off x="533769" y="2584752"/>
                  <a:ext cx="3672000" cy="1319574"/>
                </a:xfrm>
                <a:prstGeom prst="roundRect">
                  <a:avLst>
                    <a:gd name="adj" fmla="val 1864"/>
                  </a:avLst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pic>
            <p:nvPicPr>
              <p:cNvPr id="113" name="그림 112" descr="1.png"/>
              <p:cNvPicPr>
                <a:picLocks noChangeAspect="1"/>
              </p:cNvPicPr>
              <p:nvPr/>
            </p:nvPicPr>
            <p:blipFill>
              <a:blip r:embed="rId2" cstate="print">
                <a:lum bright="40000"/>
              </a:blip>
              <a:stretch>
                <a:fillRect/>
              </a:stretch>
            </p:blipFill>
            <p:spPr>
              <a:xfrm>
                <a:off x="922479" y="2361460"/>
                <a:ext cx="260512" cy="361652"/>
              </a:xfrm>
              <a:prstGeom prst="rect">
                <a:avLst/>
              </a:prstGeom>
            </p:spPr>
          </p:pic>
        </p:grpSp>
        <p:sp>
          <p:nvSpPr>
            <p:cNvPr id="52" name="모서리가 둥근 직사각형 6"/>
            <p:cNvSpPr/>
            <p:nvPr/>
          </p:nvSpPr>
          <p:spPr>
            <a:xfrm>
              <a:off x="1846752" y="2278575"/>
              <a:ext cx="1608501" cy="36000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0"/>
                    <a:lumOff val="100000"/>
                  </a:sysClr>
                </a:gs>
                <a:gs pos="94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7" name="그룹 56"/>
          <p:cNvGrpSpPr/>
          <p:nvPr/>
        </p:nvGrpSpPr>
        <p:grpSpPr>
          <a:xfrm>
            <a:off x="4716016" y="1916832"/>
            <a:ext cx="3960000" cy="1800000"/>
            <a:chOff x="4638648" y="2263805"/>
            <a:chExt cx="3678190" cy="1606859"/>
          </a:xfrm>
        </p:grpSpPr>
        <p:grpSp>
          <p:nvGrpSpPr>
            <p:cNvPr id="8" name="그룹 128"/>
            <p:cNvGrpSpPr/>
            <p:nvPr/>
          </p:nvGrpSpPr>
          <p:grpSpPr>
            <a:xfrm>
              <a:off x="4638648" y="2263805"/>
              <a:ext cx="3678190" cy="1606859"/>
              <a:chOff x="4638648" y="2263805"/>
              <a:chExt cx="3678190" cy="1606859"/>
            </a:xfrm>
          </p:grpSpPr>
          <p:grpSp>
            <p:nvGrpSpPr>
              <p:cNvPr id="9" name="그룹 96"/>
              <p:cNvGrpSpPr/>
              <p:nvPr/>
            </p:nvGrpSpPr>
            <p:grpSpPr>
              <a:xfrm>
                <a:off x="4638648" y="2263805"/>
                <a:ext cx="3678190" cy="1606859"/>
                <a:chOff x="533770" y="1967090"/>
                <a:chExt cx="3678190" cy="1606859"/>
              </a:xfrm>
            </p:grpSpPr>
            <p:grpSp>
              <p:nvGrpSpPr>
                <p:cNvPr id="10" name="그룹 97"/>
                <p:cNvGrpSpPr/>
                <p:nvPr/>
              </p:nvGrpSpPr>
              <p:grpSpPr>
                <a:xfrm>
                  <a:off x="539552" y="1967090"/>
                  <a:ext cx="3672408" cy="482058"/>
                  <a:chOff x="539552" y="1967090"/>
                  <a:chExt cx="3672408" cy="482058"/>
                </a:xfrm>
              </p:grpSpPr>
              <p:sp>
                <p:nvSpPr>
                  <p:cNvPr id="100" name="모서리가 둥근 직사각형 99"/>
                  <p:cNvSpPr/>
                  <p:nvPr/>
                </p:nvSpPr>
                <p:spPr>
                  <a:xfrm>
                    <a:off x="539552" y="1967090"/>
                    <a:ext cx="3672408" cy="482058"/>
                  </a:xfrm>
                  <a:prstGeom prst="roundRect">
                    <a:avLst>
                      <a:gd name="adj" fmla="val 7849"/>
                    </a:avLst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01" name="갈매기형 수장 100"/>
                  <p:cNvSpPr/>
                  <p:nvPr/>
                </p:nvSpPr>
                <p:spPr>
                  <a:xfrm>
                    <a:off x="3995919" y="2062027"/>
                    <a:ext cx="109356" cy="336896"/>
                  </a:xfrm>
                  <a:prstGeom prst="chevron">
                    <a:avLst>
                      <a:gd name="adj" fmla="val 80581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99" name="모서리가 둥근 직사각형 98"/>
                <p:cNvSpPr/>
                <p:nvPr/>
              </p:nvSpPr>
              <p:spPr>
                <a:xfrm>
                  <a:off x="533770" y="2510036"/>
                  <a:ext cx="3672000" cy="1063913"/>
                </a:xfrm>
                <a:prstGeom prst="roundRect">
                  <a:avLst>
                    <a:gd name="adj" fmla="val 1864"/>
                  </a:avLst>
                </a:prstGeom>
                <a:solidFill>
                  <a:schemeClr val="bg1"/>
                </a:solidFill>
                <a:ln w="95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pic>
            <p:nvPicPr>
              <p:cNvPr id="114" name="그림 113" descr="2.png"/>
              <p:cNvPicPr>
                <a:picLocks noChangeAspect="1"/>
              </p:cNvPicPr>
              <p:nvPr/>
            </p:nvPicPr>
            <p:blipFill>
              <a:blip r:embed="rId3" cstate="print">
                <a:lum bright="40000"/>
              </a:blip>
              <a:stretch>
                <a:fillRect/>
              </a:stretch>
            </p:blipFill>
            <p:spPr>
              <a:xfrm>
                <a:off x="4767964" y="2357748"/>
                <a:ext cx="303420" cy="364717"/>
              </a:xfrm>
              <a:prstGeom prst="rect">
                <a:avLst/>
              </a:prstGeom>
            </p:spPr>
          </p:pic>
        </p:grpSp>
        <p:sp>
          <p:nvSpPr>
            <p:cNvPr id="53" name="모서리가 둥근 직사각형 6"/>
            <p:cNvSpPr/>
            <p:nvPr/>
          </p:nvSpPr>
          <p:spPr>
            <a:xfrm>
              <a:off x="5714603" y="2278575"/>
              <a:ext cx="1608501" cy="36000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0"/>
                    <a:lumOff val="100000"/>
                  </a:sysClr>
                </a:gs>
                <a:gs pos="94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953718" y="1927285"/>
            <a:ext cx="327525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2000" b="1" dirty="0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사업설명회 및 간담회 실시</a:t>
            </a:r>
            <a:endParaRPr lang="en-US" altLang="ko-KR" sz="2000" b="1" dirty="0" smtClean="0">
              <a:solidFill>
                <a:schemeClr val="bg1">
                  <a:alpha val="99000"/>
                </a:schemeClr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211618" y="1988444"/>
            <a:ext cx="336502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2000" b="1" dirty="0" err="1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아파트별</a:t>
            </a:r>
            <a:r>
              <a:rPr lang="ko-KR" altLang="en-US" sz="2000" b="1" dirty="0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 검진 안내문  배부</a:t>
            </a:r>
            <a:endParaRPr lang="en-US" altLang="ko-KR" sz="2000" b="1" dirty="0" smtClean="0">
              <a:solidFill>
                <a:schemeClr val="bg1">
                  <a:alpha val="99000"/>
                </a:schemeClr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100087" y="3779352"/>
            <a:ext cx="117827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200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INSERT TEXT</a:t>
            </a:r>
            <a:endParaRPr lang="ko-KR" altLang="en-US" sz="1200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964397" y="3779352"/>
            <a:ext cx="117827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200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INSERT TEXT</a:t>
            </a:r>
            <a:endParaRPr lang="ko-KR" altLang="en-US" sz="1200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직사각형 134"/>
          <p:cNvSpPr/>
          <p:nvPr/>
        </p:nvSpPr>
        <p:spPr>
          <a:xfrm>
            <a:off x="515034" y="2492896"/>
            <a:ext cx="3912949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kumimoji="0"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매년 </a:t>
            </a:r>
            <a:r>
              <a:rPr kumimoji="0"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10</a:t>
            </a:r>
            <a:r>
              <a:rPr kumimoji="0"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개 아파트 선정</a:t>
            </a:r>
            <a:r>
              <a:rPr kumimoji="0"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(2</a:t>
            </a:r>
            <a:r>
              <a:rPr kumimoji="0"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년</a:t>
            </a:r>
            <a:r>
              <a:rPr kumimoji="0"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)</a:t>
            </a:r>
          </a:p>
          <a:p>
            <a:r>
              <a:rPr kumimoji="0"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   → 전년도와 동일한 아파트 선정</a:t>
            </a:r>
            <a:endParaRPr kumimoji="0" lang="en-US" altLang="ko-K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kumimoji="0" lang="ko-KR" alt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세대수</a:t>
            </a:r>
            <a:r>
              <a:rPr kumimoji="0"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</a:t>
            </a:r>
            <a:r>
              <a:rPr kumimoji="0"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: </a:t>
            </a:r>
            <a:r>
              <a:rPr kumimoji="0"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</a:t>
            </a:r>
            <a:r>
              <a:rPr kumimoji="0"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8,597</a:t>
            </a:r>
            <a:r>
              <a:rPr kumimoji="0"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세대  </a:t>
            </a:r>
            <a:endParaRPr kumimoji="0" lang="en-US" altLang="ko-K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kumimoji="0"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국가 </a:t>
            </a:r>
            <a:r>
              <a:rPr kumimoji="0" lang="ko-KR" alt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암검진대상</a:t>
            </a:r>
            <a:r>
              <a:rPr kumimoji="0"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(20~60</a:t>
            </a:r>
            <a:r>
              <a:rPr kumimoji="0"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세</a:t>
            </a:r>
            <a:r>
              <a:rPr kumimoji="0"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) 5,481</a:t>
            </a:r>
            <a:r>
              <a:rPr kumimoji="0"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명</a:t>
            </a:r>
            <a:endParaRPr kumimoji="0" lang="en-US" altLang="ko-K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4743899" y="2514841"/>
            <a:ext cx="3817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0" lang="ko-KR" alt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아파트별</a:t>
            </a:r>
            <a:r>
              <a:rPr kumimoji="0"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 </a:t>
            </a:r>
            <a:r>
              <a:rPr kumimoji="0" lang="ko-KR" alt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암검진</a:t>
            </a:r>
            <a:r>
              <a:rPr kumimoji="0"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 안내문  배부</a:t>
            </a:r>
            <a:endParaRPr kumimoji="0" lang="en-US" altLang="ko-K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kumimoji="0"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대장암 검진 위한 </a:t>
            </a:r>
            <a:r>
              <a:rPr kumimoji="0" lang="ko-KR" alt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채변통</a:t>
            </a:r>
            <a:r>
              <a:rPr kumimoji="0" lang="ko-KR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 배부</a:t>
            </a:r>
            <a:r>
              <a:rPr kumimoji="0"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HY견고딕" pitchFamily="18" charset="-127"/>
                <a:cs typeface="Arial" charset="0"/>
              </a:rPr>
              <a:t>.</a:t>
            </a:r>
            <a:endParaRPr kumimoji="0" lang="ko-KR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HY견고딕" pitchFamily="18" charset="-127"/>
              <a:cs typeface="Arial" charset="0"/>
            </a:endParaRPr>
          </a:p>
        </p:txBody>
      </p:sp>
      <p:pic>
        <p:nvPicPr>
          <p:cNvPr id="140" name="그림 1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4" y="3867793"/>
            <a:ext cx="3960000" cy="2441527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</p:spPr>
      </p:pic>
      <p:pic>
        <p:nvPicPr>
          <p:cNvPr id="56" name="내용 개체 틀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00" y="3868604"/>
            <a:ext cx="3960000" cy="2440716"/>
          </a:xfrm>
          <a:prstGeom prst="rect">
            <a:avLst/>
          </a:prstGeom>
        </p:spPr>
      </p:pic>
      <p:sp>
        <p:nvSpPr>
          <p:cNvPr id="29" name="제목 3"/>
          <p:cNvSpPr txBox="1">
            <a:spLocks/>
          </p:cNvSpPr>
          <p:nvPr/>
        </p:nvSpPr>
        <p:spPr>
          <a:xfrm>
            <a:off x="461558" y="1138734"/>
            <a:ext cx="4830522" cy="490066"/>
          </a:xfrm>
          <a:prstGeom prst="rect">
            <a:avLst/>
          </a:prstGeom>
          <a:ln>
            <a:solidFill>
              <a:srgbClr val="005177"/>
            </a:solidFill>
          </a:ln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ko-KR" altLang="en-US" dirty="0" smtClean="0">
                <a:solidFill>
                  <a:srgbClr val="7030A0"/>
                </a:solidFill>
              </a:rPr>
              <a:t>암 예방실천마을 만들기 사업</a:t>
            </a:r>
            <a:endParaRPr kumimoji="0" lang="ko-KR" altLang="en-US" dirty="0">
              <a:solidFill>
                <a:srgbClr val="7030A0"/>
              </a:solidFill>
            </a:endParaRPr>
          </a:p>
        </p:txBody>
      </p:sp>
      <p:sp>
        <p:nvSpPr>
          <p:cNvPr id="31" name="순서도: 수행의 시작/종료 4"/>
          <p:cNvSpPr/>
          <p:nvPr/>
        </p:nvSpPr>
        <p:spPr>
          <a:xfrm>
            <a:off x="395536" y="116632"/>
            <a:ext cx="1902462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제목 3"/>
          <p:cNvSpPr txBox="1">
            <a:spLocks/>
          </p:cNvSpPr>
          <p:nvPr/>
        </p:nvSpPr>
        <p:spPr>
          <a:xfrm>
            <a:off x="566745" y="165125"/>
            <a:ext cx="158743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사업내용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</p:spTree>
    <p:extLst>
      <p:ext uri="{BB962C8B-B14F-4D97-AF65-F5344CB8AC3E}">
        <p14:creationId xmlns:p14="http://schemas.microsoft.com/office/powerpoint/2010/main" val="14185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5"/>
          <p:cNvGrpSpPr/>
          <p:nvPr/>
        </p:nvGrpSpPr>
        <p:grpSpPr>
          <a:xfrm>
            <a:off x="689351" y="1484784"/>
            <a:ext cx="4320000" cy="525805"/>
            <a:chOff x="827584" y="2263805"/>
            <a:chExt cx="3960000" cy="525805"/>
          </a:xfrm>
        </p:grpSpPr>
        <p:grpSp>
          <p:nvGrpSpPr>
            <p:cNvPr id="6" name="그룹 93"/>
            <p:cNvGrpSpPr/>
            <p:nvPr/>
          </p:nvGrpSpPr>
          <p:grpSpPr>
            <a:xfrm>
              <a:off x="827584" y="2263805"/>
              <a:ext cx="3960000" cy="525805"/>
              <a:chOff x="539552" y="1967090"/>
              <a:chExt cx="3960000" cy="525805"/>
            </a:xfrm>
          </p:grpSpPr>
          <p:sp>
            <p:nvSpPr>
              <p:cNvPr id="92" name="모서리가 둥근 직사각형 91"/>
              <p:cNvSpPr/>
              <p:nvPr/>
            </p:nvSpPr>
            <p:spPr>
              <a:xfrm>
                <a:off x="539552" y="1967090"/>
                <a:ext cx="3960000" cy="525805"/>
              </a:xfrm>
              <a:prstGeom prst="roundRect">
                <a:avLst>
                  <a:gd name="adj" fmla="val 7849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3" name="갈매기형 수장 92"/>
              <p:cNvSpPr/>
              <p:nvPr/>
            </p:nvSpPr>
            <p:spPr>
              <a:xfrm>
                <a:off x="3995919" y="2062027"/>
                <a:ext cx="109356" cy="336896"/>
              </a:xfrm>
              <a:prstGeom prst="chevron">
                <a:avLst>
                  <a:gd name="adj" fmla="val 8058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2" name="모서리가 둥근 직사각형 6"/>
            <p:cNvSpPr/>
            <p:nvPr/>
          </p:nvSpPr>
          <p:spPr>
            <a:xfrm>
              <a:off x="1846752" y="2278575"/>
              <a:ext cx="1608501" cy="36000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0"/>
                    <a:lumOff val="100000"/>
                  </a:sysClr>
                </a:gs>
                <a:gs pos="94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1043608" y="1526014"/>
            <a:ext cx="396775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2000" b="1" dirty="0" err="1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국가암</a:t>
            </a:r>
            <a:r>
              <a:rPr lang="ko-KR" altLang="en-US" sz="2000" b="1" dirty="0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 검진 홍보물 게시 및 방송</a:t>
            </a:r>
            <a:endParaRPr lang="en-US" altLang="ko-KR" sz="2000" b="1" dirty="0" smtClean="0">
              <a:solidFill>
                <a:schemeClr val="bg1">
                  <a:alpha val="99000"/>
                </a:schemeClr>
              </a:solidFill>
              <a:latin typeface="+mj-ea"/>
              <a:ea typeface="+mj-ea"/>
              <a:cs typeface="Arial" pitchFamily="34" charset="0"/>
            </a:endParaRPr>
          </a:p>
        </p:txBody>
      </p:sp>
      <p:pic>
        <p:nvPicPr>
          <p:cNvPr id="56" name="그림 55" descr="3.pn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755165" y="1556792"/>
            <a:ext cx="294226" cy="364717"/>
          </a:xfrm>
          <a:prstGeom prst="rect">
            <a:avLst/>
          </a:prstGeom>
        </p:spPr>
      </p:pic>
      <p:pic>
        <p:nvPicPr>
          <p:cNvPr id="57" name="그림 56" descr="3.pn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1625455" y="3461352"/>
            <a:ext cx="294226" cy="364717"/>
          </a:xfrm>
          <a:prstGeom prst="rect">
            <a:avLst/>
          </a:prstGeom>
        </p:spPr>
      </p:pic>
      <p:pic>
        <p:nvPicPr>
          <p:cNvPr id="58" name="내용 개체 틀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1" y="2129677"/>
            <a:ext cx="4320000" cy="4140000"/>
          </a:xfrm>
          <a:prstGeom prst="rect">
            <a:avLst/>
          </a:prstGeom>
        </p:spPr>
      </p:pic>
      <p:pic>
        <p:nvPicPr>
          <p:cNvPr id="65" name="내용 개체 틀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2125551"/>
            <a:ext cx="3325485" cy="4144125"/>
          </a:xfrm>
          <a:prstGeom prst="rect">
            <a:avLst/>
          </a:prstGeom>
          <a:ln>
            <a:solidFill>
              <a:schemeClr val="tx2">
                <a:alpha val="96000"/>
              </a:schemeClr>
            </a:solidFill>
          </a:ln>
        </p:spPr>
      </p:pic>
      <p:sp>
        <p:nvSpPr>
          <p:cNvPr id="16" name="순서도: 수행의 시작/종료 4"/>
          <p:cNvSpPr/>
          <p:nvPr/>
        </p:nvSpPr>
        <p:spPr>
          <a:xfrm>
            <a:off x="395536" y="116632"/>
            <a:ext cx="1902462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제목 3"/>
          <p:cNvSpPr txBox="1">
            <a:spLocks/>
          </p:cNvSpPr>
          <p:nvPr/>
        </p:nvSpPr>
        <p:spPr>
          <a:xfrm>
            <a:off x="566745" y="165125"/>
            <a:ext cx="158743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사업내용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  <p:sp>
        <p:nvSpPr>
          <p:cNvPr id="14" name="직사각형 13"/>
          <p:cNvSpPr/>
          <p:nvPr/>
        </p:nvSpPr>
        <p:spPr>
          <a:xfrm>
            <a:off x="2051720" y="3789040"/>
            <a:ext cx="1368152" cy="1512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840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132"/>
          <p:cNvSpPr txBox="1"/>
          <p:nvPr/>
        </p:nvSpPr>
        <p:spPr>
          <a:xfrm>
            <a:off x="5022719" y="3872846"/>
            <a:ext cx="117827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200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INSERT TEXT</a:t>
            </a:r>
            <a:endParaRPr lang="ko-KR" altLang="en-US" sz="1200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887029" y="3872846"/>
            <a:ext cx="117827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200" dirty="0" smtClean="0">
                <a:solidFill>
                  <a:schemeClr val="bg1">
                    <a:alpha val="99000"/>
                  </a:schemeClr>
                </a:solidFill>
                <a:latin typeface="Arial" pitchFamily="34" charset="0"/>
                <a:cs typeface="Arial" pitchFamily="34" charset="0"/>
              </a:rPr>
              <a:t>INSERT TEXT</a:t>
            </a:r>
            <a:endParaRPr lang="ko-KR" altLang="en-US" sz="1200" dirty="0">
              <a:solidFill>
                <a:schemeClr val="bg1">
                  <a:alpha val="99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6" name="그림 55" descr="4.pn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662050" y="3318405"/>
            <a:ext cx="309550" cy="361653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23993"/>
            <a:ext cx="3600000" cy="206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6" y="4254509"/>
            <a:ext cx="3600000" cy="18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52936"/>
            <a:ext cx="3780000" cy="319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그룹 55"/>
          <p:cNvGrpSpPr/>
          <p:nvPr/>
        </p:nvGrpSpPr>
        <p:grpSpPr>
          <a:xfrm>
            <a:off x="611560" y="1238156"/>
            <a:ext cx="3960000" cy="580481"/>
            <a:chOff x="827584" y="2263805"/>
            <a:chExt cx="7706819" cy="525805"/>
          </a:xfrm>
        </p:grpSpPr>
        <p:grpSp>
          <p:nvGrpSpPr>
            <p:cNvPr id="26" name="그룹 93"/>
            <p:cNvGrpSpPr/>
            <p:nvPr/>
          </p:nvGrpSpPr>
          <p:grpSpPr>
            <a:xfrm>
              <a:off x="827584" y="2263805"/>
              <a:ext cx="7706819" cy="525805"/>
              <a:chOff x="539552" y="1967090"/>
              <a:chExt cx="7706819" cy="525805"/>
            </a:xfrm>
          </p:grpSpPr>
          <p:sp>
            <p:nvSpPr>
              <p:cNvPr id="28" name="모서리가 둥근 직사각형 27"/>
              <p:cNvSpPr/>
              <p:nvPr/>
            </p:nvSpPr>
            <p:spPr>
              <a:xfrm>
                <a:off x="539552" y="1967090"/>
                <a:ext cx="7706819" cy="525805"/>
              </a:xfrm>
              <a:prstGeom prst="roundRect">
                <a:avLst>
                  <a:gd name="adj" fmla="val 7849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갈매기형 수장 28"/>
              <p:cNvSpPr/>
              <p:nvPr/>
            </p:nvSpPr>
            <p:spPr>
              <a:xfrm>
                <a:off x="3995919" y="2062027"/>
                <a:ext cx="109356" cy="336896"/>
              </a:xfrm>
              <a:prstGeom prst="chevron">
                <a:avLst>
                  <a:gd name="adj" fmla="val 8058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7" name="모서리가 둥근 직사각형 6"/>
            <p:cNvSpPr/>
            <p:nvPr/>
          </p:nvSpPr>
          <p:spPr>
            <a:xfrm>
              <a:off x="1846752" y="2278575"/>
              <a:ext cx="1608501" cy="36000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0"/>
                    <a:lumOff val="100000"/>
                  </a:sysClr>
                </a:gs>
                <a:gs pos="94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38720" y="1279213"/>
            <a:ext cx="3832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dirty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 </a:t>
            </a:r>
            <a:r>
              <a:rPr lang="en-US" altLang="ko-KR" sz="2000" b="1" dirty="0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 </a:t>
            </a:r>
            <a:r>
              <a:rPr lang="ko-KR" altLang="en-US" sz="2000" b="1" dirty="0" smtClea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Arial" pitchFamily="34" charset="0"/>
              </a:rPr>
              <a:t>건강증진서비스 제공  및 홍보</a:t>
            </a:r>
            <a:endParaRPr lang="en-US" altLang="ko-KR" sz="2000" b="1" dirty="0" smtClean="0">
              <a:solidFill>
                <a:schemeClr val="bg1">
                  <a:alpha val="99000"/>
                </a:schemeClr>
              </a:solidFill>
              <a:latin typeface="+mj-ea"/>
              <a:ea typeface="+mj-ea"/>
              <a:cs typeface="Arial" pitchFamily="34" charset="0"/>
            </a:endParaRPr>
          </a:p>
        </p:txBody>
      </p:sp>
      <p:pic>
        <p:nvPicPr>
          <p:cNvPr id="31" name="그림 30" descr="4.png"/>
          <p:cNvPicPr>
            <a:picLocks noChangeAspect="1"/>
          </p:cNvPicPr>
          <p:nvPr/>
        </p:nvPicPr>
        <p:blipFill>
          <a:blip r:embed="rId2" cstate="print">
            <a:lum bright="40000"/>
          </a:blip>
          <a:stretch>
            <a:fillRect/>
          </a:stretch>
        </p:blipFill>
        <p:spPr>
          <a:xfrm>
            <a:off x="658576" y="1340768"/>
            <a:ext cx="341739" cy="39926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09850" y="6165304"/>
            <a:ext cx="2642070" cy="33855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none" rtlCol="0" anchor="ctr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시민대상 혈압</a:t>
            </a:r>
            <a:r>
              <a:rPr lang="en-US" altLang="ko-KR" sz="1600" b="1" dirty="0" smtClean="0">
                <a:solidFill>
                  <a:schemeClr val="tx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, </a:t>
            </a:r>
            <a:r>
              <a:rPr lang="ko-KR" altLang="en-US" sz="1600" b="1" dirty="0" smtClean="0">
                <a:solidFill>
                  <a:schemeClr val="tx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혈당 측정 </a:t>
            </a:r>
            <a:endParaRPr lang="en-US" altLang="ko-KR" sz="1600" b="1" dirty="0" smtClean="0">
              <a:solidFill>
                <a:schemeClr val="bg1">
                  <a:alpha val="99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32040" y="6165304"/>
            <a:ext cx="3315331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 anchor="ctr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alpha val="99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  <a:cs typeface="Arial" pitchFamily="34" charset="0"/>
              </a:rPr>
              <a:t>지역 축제 및 행사 시 암 검진 홍보</a:t>
            </a:r>
            <a:endParaRPr lang="en-US" altLang="ko-KR" sz="1600" b="1" dirty="0" smtClean="0">
              <a:solidFill>
                <a:schemeClr val="bg1">
                  <a:alpha val="99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  <a:cs typeface="Arial" pitchFamily="34" charset="0"/>
            </a:endParaRPr>
          </a:p>
        </p:txBody>
      </p:sp>
      <p:sp>
        <p:nvSpPr>
          <p:cNvPr id="19" name="순서도: 수행의 시작/종료 4"/>
          <p:cNvSpPr/>
          <p:nvPr/>
        </p:nvSpPr>
        <p:spPr>
          <a:xfrm>
            <a:off x="395536" y="116632"/>
            <a:ext cx="1902462" cy="62068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8248 w 26373"/>
              <a:gd name="connsiteY0" fmla="*/ 0 h 21600"/>
              <a:gd name="connsiteX1" fmla="*/ 22898 w 26373"/>
              <a:gd name="connsiteY1" fmla="*/ 0 h 21600"/>
              <a:gd name="connsiteX2" fmla="*/ 26373 w 26373"/>
              <a:gd name="connsiteY2" fmla="*/ 10800 h 21600"/>
              <a:gd name="connsiteX3" fmla="*/ 22898 w 26373"/>
              <a:gd name="connsiteY3" fmla="*/ 21600 h 21600"/>
              <a:gd name="connsiteX4" fmla="*/ 8248 w 26373"/>
              <a:gd name="connsiteY4" fmla="*/ 21600 h 21600"/>
              <a:gd name="connsiteX5" fmla="*/ 0 w 26373"/>
              <a:gd name="connsiteY5" fmla="*/ 10621 h 21600"/>
              <a:gd name="connsiteX6" fmla="*/ 8248 w 26373"/>
              <a:gd name="connsiteY6" fmla="*/ 0 h 21600"/>
              <a:gd name="connsiteX0" fmla="*/ 3847 w 26509"/>
              <a:gd name="connsiteY0" fmla="*/ 179 h 21600"/>
              <a:gd name="connsiteX1" fmla="*/ 23034 w 26509"/>
              <a:gd name="connsiteY1" fmla="*/ 0 h 21600"/>
              <a:gd name="connsiteX2" fmla="*/ 26509 w 26509"/>
              <a:gd name="connsiteY2" fmla="*/ 10800 h 21600"/>
              <a:gd name="connsiteX3" fmla="*/ 23034 w 26509"/>
              <a:gd name="connsiteY3" fmla="*/ 21600 h 21600"/>
              <a:gd name="connsiteX4" fmla="*/ 8384 w 26509"/>
              <a:gd name="connsiteY4" fmla="*/ 21600 h 21600"/>
              <a:gd name="connsiteX5" fmla="*/ 136 w 26509"/>
              <a:gd name="connsiteY5" fmla="*/ 10621 h 21600"/>
              <a:gd name="connsiteX6" fmla="*/ 3847 w 26509"/>
              <a:gd name="connsiteY6" fmla="*/ 179 h 21600"/>
              <a:gd name="connsiteX0" fmla="*/ 3712 w 26374"/>
              <a:gd name="connsiteY0" fmla="*/ 179 h 21600"/>
              <a:gd name="connsiteX1" fmla="*/ 22899 w 26374"/>
              <a:gd name="connsiteY1" fmla="*/ 0 h 21600"/>
              <a:gd name="connsiteX2" fmla="*/ 26374 w 26374"/>
              <a:gd name="connsiteY2" fmla="*/ 10800 h 21600"/>
              <a:gd name="connsiteX3" fmla="*/ 22899 w 26374"/>
              <a:gd name="connsiteY3" fmla="*/ 21600 h 21600"/>
              <a:gd name="connsiteX4" fmla="*/ 3948 w 26374"/>
              <a:gd name="connsiteY4" fmla="*/ 21421 h 21600"/>
              <a:gd name="connsiteX5" fmla="*/ 1 w 26374"/>
              <a:gd name="connsiteY5" fmla="*/ 10621 h 21600"/>
              <a:gd name="connsiteX6" fmla="*/ 3712 w 26374"/>
              <a:gd name="connsiteY6" fmla="*/ 179 h 21600"/>
              <a:gd name="connsiteX0" fmla="*/ 8012 w 30674"/>
              <a:gd name="connsiteY0" fmla="*/ 179 h 21600"/>
              <a:gd name="connsiteX1" fmla="*/ 27199 w 30674"/>
              <a:gd name="connsiteY1" fmla="*/ 0 h 21600"/>
              <a:gd name="connsiteX2" fmla="*/ 30674 w 30674"/>
              <a:gd name="connsiteY2" fmla="*/ 10800 h 21600"/>
              <a:gd name="connsiteX3" fmla="*/ 27199 w 30674"/>
              <a:gd name="connsiteY3" fmla="*/ 21600 h 21600"/>
              <a:gd name="connsiteX4" fmla="*/ 8248 w 30674"/>
              <a:gd name="connsiteY4" fmla="*/ 21421 h 21600"/>
              <a:gd name="connsiteX5" fmla="*/ 0 w 30674"/>
              <a:gd name="connsiteY5" fmla="*/ 10978 h 21600"/>
              <a:gd name="connsiteX6" fmla="*/ 8012 w 30674"/>
              <a:gd name="connsiteY6" fmla="*/ 179 h 21600"/>
              <a:gd name="connsiteX0" fmla="*/ 8142 w 30804"/>
              <a:gd name="connsiteY0" fmla="*/ 179 h 21600"/>
              <a:gd name="connsiteX1" fmla="*/ 27329 w 30804"/>
              <a:gd name="connsiteY1" fmla="*/ 0 h 21600"/>
              <a:gd name="connsiteX2" fmla="*/ 30804 w 30804"/>
              <a:gd name="connsiteY2" fmla="*/ 10800 h 21600"/>
              <a:gd name="connsiteX3" fmla="*/ 27329 w 30804"/>
              <a:gd name="connsiteY3" fmla="*/ 21600 h 21600"/>
              <a:gd name="connsiteX4" fmla="*/ 3782 w 30804"/>
              <a:gd name="connsiteY4" fmla="*/ 21600 h 21600"/>
              <a:gd name="connsiteX5" fmla="*/ 130 w 30804"/>
              <a:gd name="connsiteY5" fmla="*/ 10978 h 21600"/>
              <a:gd name="connsiteX6" fmla="*/ 8142 w 30804"/>
              <a:gd name="connsiteY6" fmla="*/ 179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  <a:gd name="connsiteX0" fmla="*/ 3535 w 30675"/>
              <a:gd name="connsiteY0" fmla="*/ 536 h 21600"/>
              <a:gd name="connsiteX1" fmla="*/ 27200 w 30675"/>
              <a:gd name="connsiteY1" fmla="*/ 0 h 21600"/>
              <a:gd name="connsiteX2" fmla="*/ 30675 w 30675"/>
              <a:gd name="connsiteY2" fmla="*/ 10800 h 21600"/>
              <a:gd name="connsiteX3" fmla="*/ 27200 w 30675"/>
              <a:gd name="connsiteY3" fmla="*/ 21600 h 21600"/>
              <a:gd name="connsiteX4" fmla="*/ 3653 w 30675"/>
              <a:gd name="connsiteY4" fmla="*/ 21600 h 21600"/>
              <a:gd name="connsiteX5" fmla="*/ 1 w 30675"/>
              <a:gd name="connsiteY5" fmla="*/ 10978 h 21600"/>
              <a:gd name="connsiteX6" fmla="*/ 3535 w 30675"/>
              <a:gd name="connsiteY6" fmla="*/ 536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5" h="21600">
                <a:moveTo>
                  <a:pt x="3535" y="536"/>
                </a:moveTo>
                <a:lnTo>
                  <a:pt x="27200" y="0"/>
                </a:lnTo>
                <a:cubicBezTo>
                  <a:pt x="29119" y="0"/>
                  <a:pt x="30675" y="4835"/>
                  <a:pt x="30675" y="10800"/>
                </a:cubicBezTo>
                <a:cubicBezTo>
                  <a:pt x="30675" y="16765"/>
                  <a:pt x="29119" y="21600"/>
                  <a:pt x="27200" y="21600"/>
                </a:cubicBezTo>
                <a:lnTo>
                  <a:pt x="3653" y="21600"/>
                </a:lnTo>
                <a:cubicBezTo>
                  <a:pt x="1734" y="21600"/>
                  <a:pt x="21" y="16810"/>
                  <a:pt x="1" y="10978"/>
                </a:cubicBezTo>
                <a:cubicBezTo>
                  <a:pt x="-19" y="5146"/>
                  <a:pt x="1616" y="536"/>
                  <a:pt x="3535" y="53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제목 3"/>
          <p:cNvSpPr txBox="1">
            <a:spLocks/>
          </p:cNvSpPr>
          <p:nvPr/>
        </p:nvSpPr>
        <p:spPr>
          <a:xfrm>
            <a:off x="566745" y="165125"/>
            <a:ext cx="1587437" cy="49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/>
            <a:r>
              <a:rPr kumimoji="0" lang="ko-KR" altLang="en-US" sz="2600" dirty="0" smtClean="0"/>
              <a:t>사업내용</a:t>
            </a:r>
            <a:r>
              <a:rPr kumimoji="0" lang="en-US" altLang="ko-KR" sz="2600" dirty="0" smtClean="0"/>
              <a:t> </a:t>
            </a:r>
            <a:endParaRPr kumimoji="0" lang="ko-KR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09681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6038</TotalTime>
  <Words>664</Words>
  <Application>Microsoft Office PowerPoint</Application>
  <PresentationFormat>화면 슬라이드 쇼(4:3)</PresentationFormat>
  <Paragraphs>171</Paragraphs>
  <Slides>20</Slides>
  <Notes>8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1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A TITLE SLIDE</dc:title>
  <dc:creator>eugene</dc:creator>
  <cp:lastModifiedBy>user</cp:lastModifiedBy>
  <cp:revision>732</cp:revision>
  <cp:lastPrinted>2017-11-07T02:51:29Z</cp:lastPrinted>
  <dcterms:created xsi:type="dcterms:W3CDTF">2012-12-28T02:22:59Z</dcterms:created>
  <dcterms:modified xsi:type="dcterms:W3CDTF">2017-11-09T08:03:59Z</dcterms:modified>
</cp:coreProperties>
</file>