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1" r:id="rId6"/>
    <p:sldId id="262" r:id="rId7"/>
    <p:sldId id="313" r:id="rId8"/>
    <p:sldId id="314" r:id="rId9"/>
    <p:sldId id="305" r:id="rId10"/>
    <p:sldId id="306" r:id="rId11"/>
    <p:sldId id="304" r:id="rId12"/>
    <p:sldId id="266" r:id="rId13"/>
    <p:sldId id="293" r:id="rId14"/>
    <p:sldId id="307" r:id="rId15"/>
    <p:sldId id="308" r:id="rId16"/>
    <p:sldId id="309" r:id="rId17"/>
    <p:sldId id="271" r:id="rId18"/>
    <p:sldId id="272" r:id="rId19"/>
    <p:sldId id="311" r:id="rId20"/>
    <p:sldId id="312" r:id="rId21"/>
    <p:sldId id="320" r:id="rId22"/>
    <p:sldId id="321" r:id="rId23"/>
    <p:sldId id="322" r:id="rId24"/>
    <p:sldId id="327" r:id="rId25"/>
    <p:sldId id="318" r:id="rId26"/>
    <p:sldId id="276" r:id="rId27"/>
    <p:sldId id="296" r:id="rId28"/>
    <p:sldId id="278" r:id="rId29"/>
    <p:sldId id="279" r:id="rId30"/>
    <p:sldId id="280" r:id="rId31"/>
    <p:sldId id="283" r:id="rId32"/>
    <p:sldId id="284" r:id="rId33"/>
    <p:sldId id="299" r:id="rId34"/>
    <p:sldId id="300" r:id="rId35"/>
    <p:sldId id="301" r:id="rId36"/>
    <p:sldId id="285" r:id="rId37"/>
    <p:sldId id="319" r:id="rId38"/>
    <p:sldId id="315" r:id="rId39"/>
    <p:sldId id="316" r:id="rId40"/>
    <p:sldId id="317" r:id="rId41"/>
    <p:sldId id="290" r:id="rId42"/>
    <p:sldId id="324" r:id="rId43"/>
    <p:sldId id="292" r:id="rId44"/>
  </p:sldIdLst>
  <p:sldSz cx="9144000" cy="6858000" type="screen4x3"/>
  <p:notesSz cx="6797675" cy="9926638"/>
  <p:embeddedFontLst>
    <p:embeddedFont>
      <p:font typeface="나눔스퀘어 ExtraBold" panose="020B0600000101010101" pitchFamily="50" charset="-127"/>
      <p:bold r:id="rId47"/>
    </p:embeddedFont>
    <p:embeddedFont>
      <p:font typeface="나눔스퀘어 Light" panose="020B0600000101010101" pitchFamily="50" charset="-127"/>
      <p:regular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NanumSquare" panose="020B0600000101010101" pitchFamily="50" charset="-127"/>
      <p:regular r:id="rId51"/>
    </p:embeddedFont>
    <p:embeddedFont>
      <p:font typeface="맑은 고딕" panose="020B0503020000020004" pitchFamily="50" charset="-127"/>
      <p:regular r:id="rId52"/>
      <p:bold r:id="rId53"/>
    </p:embeddedFont>
    <p:embeddedFont>
      <p:font typeface="나눔스퀘어" panose="020B0600000101010101" pitchFamily="50" charset="-127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379"/>
    <a:srgbClr val="FF79A1"/>
    <a:srgbClr val="7D3DAF"/>
    <a:srgbClr val="B894D3"/>
    <a:srgbClr val="452160"/>
    <a:srgbClr val="905ABB"/>
    <a:srgbClr val="E2AA00"/>
    <a:srgbClr val="F1A78A"/>
    <a:srgbClr val="D26E2A"/>
    <a:srgbClr val="93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6894" autoAdjust="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>
        <p:guide orient="horz" pos="2160"/>
        <p:guide pos="2880"/>
        <p:guide orient="horz" pos="13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76BA-0D38-4454-A677-2F539A9EF0FD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44DB-107A-4ED5-89EE-0EFA535089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73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F3C5-8EFB-462A-8C50-44DAAEA3B04E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2EE9-D271-4B84-8DD2-43ECBE44C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511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8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11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87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01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4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93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479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098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674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2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0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286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90"/>
          </a:xfrm>
        </p:spPr>
        <p:txBody>
          <a:bodyPr/>
          <a:lstStyle/>
          <a:p>
            <a:endParaRPr kumimoji="1" lang="en-US" altLang="ko-KR" sz="14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33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17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2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91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35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39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30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63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2EE9-D271-4B84-8DD2-43ECBE44C2F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58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84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62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86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646" y="149821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6292987" y="180717"/>
            <a:ext cx="2429257" cy="208872"/>
            <a:chOff x="6391854" y="180717"/>
            <a:chExt cx="2429257" cy="2088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897" y="202741"/>
              <a:ext cx="617214" cy="1648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71" y="188144"/>
              <a:ext cx="863380" cy="19401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54" y="180717"/>
              <a:ext cx="699902" cy="20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48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164"/>
          <a:stretch/>
        </p:blipFill>
        <p:spPr>
          <a:xfrm>
            <a:off x="0" y="0"/>
            <a:ext cx="9144678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/>
          <a:stretch/>
        </p:blipFill>
        <p:spPr>
          <a:xfrm>
            <a:off x="1" y="0"/>
            <a:ext cx="9144000" cy="622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3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47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21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_전체이미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39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646" y="149821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6292987" y="180717"/>
            <a:ext cx="2429257" cy="208872"/>
            <a:chOff x="6391854" y="180717"/>
            <a:chExt cx="2429257" cy="2088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897" y="202741"/>
              <a:ext cx="617214" cy="1648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71" y="188144"/>
              <a:ext cx="863380" cy="19401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54" y="180717"/>
              <a:ext cx="699902" cy="20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56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02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88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82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44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36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13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62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2B81-AC32-4443-A9D3-9DFF735745C9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538B-84D2-4AD0-846E-6511A8776C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3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675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9670" y="1842117"/>
            <a:ext cx="5074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2018</a:t>
            </a:r>
            <a:endParaRPr lang="en-US" altLang="ko-KR" sz="54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54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국가암등록통계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F020AF0F-98B5-CB42-87A6-5245F4F817F4}"/>
              </a:ext>
            </a:extLst>
          </p:cNvPr>
          <p:cNvSpPr/>
          <p:nvPr/>
        </p:nvSpPr>
        <p:spPr>
          <a:xfrm>
            <a:off x="2686464" y="4490122"/>
            <a:ext cx="3985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atinLnBrk="0"/>
            <a:r>
              <a:rPr lang="en-US" altLang="ko-KR" sz="2000" b="1" dirty="0" smtClean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2020. 12.  30.</a:t>
            </a:r>
          </a:p>
          <a:p>
            <a:pPr algn="ctr" defTabSz="457200" latinLnBrk="0"/>
            <a:r>
              <a:rPr lang="ko-KR" altLang="en-US" sz="2000" b="1" dirty="0" err="1" smtClean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중앙암등록본</a:t>
            </a:r>
            <a:r>
              <a:rPr lang="ko-KR" altLang="en-US" sz="2000" b="1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부</a:t>
            </a:r>
            <a:endParaRPr lang="en-US" altLang="ko-KR" sz="2000" b="1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NanumSquare" charset="-127"/>
            </a:endParaRPr>
          </a:p>
          <a:p>
            <a:pPr algn="ctr" defTabSz="457200" latinLnBrk="0"/>
            <a:r>
              <a:rPr lang="ko-KR" altLang="en-US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 </a:t>
            </a:r>
            <a:endParaRPr lang="en-US" altLang="ko-KR" sz="2000" b="1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NanumSquare" charset="-127"/>
            </a:endParaRPr>
          </a:p>
          <a:p>
            <a:pPr algn="ctr" defTabSz="457200" latinLnBrk="0"/>
            <a:r>
              <a:rPr lang="en-US" altLang="ko-KR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/>
            </a:r>
            <a:br>
              <a:rPr lang="en-US" altLang="ko-KR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</a:br>
            <a:endParaRPr lang="ko-KR" altLang="en-US" sz="2000" b="1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NanumSquare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4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9955" y="626071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연령군별 주요 </a:t>
            </a:r>
            <a:r>
              <a:rPr lang="ko-KR" altLang="en-US" sz="24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3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연령군별 </a:t>
            </a:r>
            <a:r>
              <a:rPr lang="ko-KR" altLang="en-US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상위 </a:t>
            </a:r>
            <a:r>
              <a:rPr lang="en-US" altLang="ko-KR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개 </a:t>
            </a:r>
            <a:r>
              <a:rPr lang="ko-KR" altLang="en-US" sz="16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암종</a:t>
            </a:r>
            <a:r>
              <a:rPr lang="en-US" altLang="ko-KR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 </a:t>
            </a:r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3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" y="1490152"/>
            <a:ext cx="823031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9955" y="626071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연령군별 주요 </a:t>
            </a:r>
            <a:r>
              <a:rPr lang="ko-KR" altLang="en-US" sz="24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3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2400" spc="-3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연령군별 </a:t>
            </a:r>
            <a:r>
              <a:rPr lang="ko-KR" altLang="en-US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상위 </a:t>
            </a:r>
            <a:r>
              <a:rPr lang="en-US" altLang="ko-KR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개 </a:t>
            </a:r>
            <a:r>
              <a:rPr lang="ko-KR" altLang="en-US" sz="16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암종</a:t>
            </a:r>
            <a:r>
              <a:rPr lang="en-US" altLang="ko-KR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 </a:t>
            </a:r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3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" y="1460654"/>
            <a:ext cx="823031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66782" y="626071"/>
            <a:ext cx="3010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추이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암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1999-2018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" y="1808562"/>
            <a:ext cx="8590008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47839" y="626071"/>
            <a:ext cx="3248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추이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갑상선암</a:t>
            </a: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 제외한 모든 암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" y="1764315"/>
            <a:ext cx="8590008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06478" y="626071"/>
            <a:ext cx="4531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추이</a:t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</a:t>
            </a: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1999-2018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8" y="1782315"/>
            <a:ext cx="852904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06478" y="626071"/>
            <a:ext cx="45310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추이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8" y="1649577"/>
            <a:ext cx="852904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06478" y="626071"/>
            <a:ext cx="45310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추이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8" y="1553713"/>
            <a:ext cx="852904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408269" y="626071"/>
            <a:ext cx="4327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기대수명까지 생존 시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확률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" y="1596167"/>
            <a:ext cx="7614564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185532" y="626071"/>
            <a:ext cx="277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국제 비교</a:t>
            </a:r>
            <a:r>
              <a:rPr lang="en-US" altLang="ko-KR" sz="2400" spc="-40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endParaRPr lang="en-US" altLang="ko-KR" sz="1600" spc="-40" baseline="3000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9" y="1334035"/>
            <a:ext cx="8461981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국제 비교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4" y="1611610"/>
            <a:ext cx="8760711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94" y="197682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895600" y="1504528"/>
            <a:ext cx="3352800" cy="3351600"/>
          </a:xfrm>
          <a:prstGeom prst="rect">
            <a:avLst/>
          </a:prstGeom>
          <a:gradFill flip="none" rotWithShape="1">
            <a:gsLst>
              <a:gs pos="0">
                <a:srgbClr val="7D3DAF"/>
              </a:gs>
              <a:gs pos="100000">
                <a:srgbClr val="FF5989"/>
              </a:gs>
            </a:gsLst>
            <a:lin ang="2700000" scaled="1"/>
            <a:tileRect/>
          </a:gradFill>
          <a:ln>
            <a:noFill/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4287" y="1780150"/>
            <a:ext cx="2255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암발생</a:t>
            </a:r>
            <a:endParaRPr lang="en-US" altLang="ko-KR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6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현황</a:t>
            </a:r>
            <a:endParaRPr lang="en-US" altLang="ko-KR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2018</a:t>
            </a:r>
            <a:endParaRPr lang="ko-KR" altLang="en-US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04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국제 비교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4" y="1589488"/>
            <a:ext cx="8760711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29085" y="626071"/>
            <a:ext cx="32858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우리나라 </a:t>
            </a:r>
            <a:r>
              <a:rPr lang="ko-KR" altLang="en-US" sz="2400" spc="-4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상피내암발생률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14" y="1667153"/>
            <a:ext cx="752921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581874" y="626071"/>
            <a:ext cx="398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연도별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상피내암발생자수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추이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5" y="1329601"/>
            <a:ext cx="781574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857271" y="626071"/>
            <a:ext cx="34294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상피내암종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발생분율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</a:t>
            </a: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 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7" y="1391934"/>
            <a:ext cx="8839966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8268" y="626071"/>
            <a:ext cx="43274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상피내암종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발생현황</a:t>
            </a:r>
          </a:p>
          <a:p>
            <a:pPr algn="ctr"/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남녀전체</a:t>
            </a:r>
            <a:r>
              <a:rPr lang="en-US" altLang="ko-KR" sz="1600" spc="-4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spc="-4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582002"/>
            <a:ext cx="7943776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94" y="197682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895600" y="1504528"/>
            <a:ext cx="3352800" cy="3351600"/>
          </a:xfrm>
          <a:prstGeom prst="rect">
            <a:avLst/>
          </a:prstGeom>
          <a:gradFill flip="none" rotWithShape="1">
            <a:gsLst>
              <a:gs pos="100000">
                <a:srgbClr val="35C9FC"/>
              </a:gs>
              <a:gs pos="0">
                <a:srgbClr val="7D3DAF"/>
              </a:gs>
            </a:gsLst>
            <a:lin ang="2700000" scaled="1"/>
            <a:tileRect/>
          </a:gradFill>
          <a:ln>
            <a:noFill/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8111" y="1780150"/>
            <a:ext cx="31277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암환자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생존 현황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2018</a:t>
            </a:r>
            <a:endParaRPr lang="ko-KR" altLang="en-US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4654378" y="5270721"/>
            <a:ext cx="4283675" cy="971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대상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1993-2018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발생자</a:t>
            </a:r>
            <a:endPara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추적기간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~ 2019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31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</a:t>
            </a:r>
            <a:endPara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생사가 확인된 총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3,650,987</a:t>
            </a:r>
            <a:r>
              <a:rPr lang="ko-KR" altLang="en-US" sz="120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</a:t>
            </a:r>
            <a:r>
              <a:rPr lang="ko-KR" altLang="en-US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분석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97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399" y="608709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암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" y="1705908"/>
            <a:ext cx="8998476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399" y="608709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갑상선암</a:t>
            </a: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 제외한 모든 암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" y="1705906"/>
            <a:ext cx="8998476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남녀전체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" y="1283564"/>
            <a:ext cx="8827773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" y="1304409"/>
            <a:ext cx="882777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342178" y="626071"/>
            <a:ext cx="24596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우리나라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3" y="1733523"/>
            <a:ext cx="752921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1" y="1479527"/>
            <a:ext cx="879119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생존율 변화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’01-’05</a:t>
            </a:r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→ </a:t>
            </a:r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’14-’18, </a:t>
            </a:r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남녀전체</a:t>
            </a:r>
            <a:endParaRPr lang="en-US" altLang="ko-KR" sz="1600" spc="-3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" y="1417350"/>
            <a:ext cx="9144000" cy="54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1389" y="626071"/>
            <a:ext cx="3561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요약병기별</a:t>
            </a:r>
            <a:r>
              <a:rPr lang="ko-KR" altLang="en-US" sz="24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상대생존율</a:t>
            </a:r>
            <a:endParaRPr lang="en-US" altLang="ko-KR" sz="2400" spc="-3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암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’14 – ’18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3" y="1518391"/>
            <a:ext cx="776697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요약병기별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상대생존율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남녀전체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" y="1379425"/>
            <a:ext cx="8827773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요약병기별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상대생존율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" y="1377845"/>
            <a:ext cx="882777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요약병기별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상대생존율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7" y="1545893"/>
            <a:ext cx="879119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65757" y="626071"/>
            <a:ext cx="601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순 생존율</a:t>
            </a:r>
            <a:r>
              <a:rPr lang="en-US" altLang="ko-KR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*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국제비교</a:t>
            </a:r>
            <a:r>
              <a:rPr lang="en-US" altLang="ko-KR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(’10-’14)</a:t>
            </a:r>
            <a:endParaRPr lang="ko-KR" altLang="en-US" sz="2400" spc="-40" baseline="3000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4" y="1423203"/>
            <a:ext cx="8809484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94" y="197682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895600" y="1504528"/>
            <a:ext cx="3352800" cy="3351600"/>
          </a:xfrm>
          <a:prstGeom prst="rect">
            <a:avLst/>
          </a:prstGeom>
          <a:gradFill flip="none" rotWithShape="1">
            <a:gsLst>
              <a:gs pos="0">
                <a:srgbClr val="35C9FC"/>
              </a:gs>
              <a:gs pos="100000">
                <a:srgbClr val="7BCD61"/>
              </a:gs>
            </a:gsLst>
            <a:lin ang="2700000" scaled="1"/>
            <a:tileRect/>
          </a:gradFill>
          <a:ln>
            <a:noFill/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135" y="1780150"/>
            <a:ext cx="22477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암유병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현황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2018</a:t>
            </a:r>
            <a:endParaRPr lang="ko-KR" altLang="en-US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8" name="부제목 2"/>
          <p:cNvSpPr txBox="1">
            <a:spLocks/>
          </p:cNvSpPr>
          <p:nvPr/>
        </p:nvSpPr>
        <p:spPr>
          <a:xfrm>
            <a:off x="4631518" y="5059680"/>
            <a:ext cx="4283675" cy="1161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대상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1999-2018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발생자</a:t>
            </a:r>
            <a:endPara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추적기간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~ 2018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31</a:t>
            </a:r>
            <a:r>
              <a:rPr lang="ko-KR" altLang="en-US" sz="1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</a:t>
            </a:r>
            <a:endPara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2019</a:t>
            </a:r>
            <a:r>
              <a:rPr lang="ko-KR" altLang="en-US" sz="120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기준 생존자를 분석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암치료를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받고 있는 환자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+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치료 후 생존해있는 사람을 </a:t>
            </a:r>
            <a:r>
              <a:rPr lang="ko-KR" altLang="en-US" sz="11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포함</a:t>
            </a:r>
          </a:p>
        </p:txBody>
      </p:sp>
    </p:spTree>
    <p:extLst>
      <p:ext uri="{BB962C8B-B14F-4D97-AF65-F5344CB8AC3E}">
        <p14:creationId xmlns:p14="http://schemas.microsoft.com/office/powerpoint/2010/main" val="40873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994967" y="626071"/>
            <a:ext cx="3154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유병자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</a:t>
            </a: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1454907"/>
            <a:ext cx="9144000" cy="44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683665" y="626071"/>
            <a:ext cx="3776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유병자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1720685"/>
            <a:ext cx="9144000" cy="40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719573" y="626071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연도별 성별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암발생자수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추이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8" y="1360962"/>
            <a:ext cx="8212024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372362" y="626071"/>
            <a:ext cx="4399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진단 후 경과 기간별 암유병자 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3" y="2209261"/>
            <a:ext cx="8949704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2234664" y="626071"/>
            <a:ext cx="4674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진단 후 경과 기간별 유병자수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1" y="1593391"/>
            <a:ext cx="8888738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4157787" y="626071"/>
            <a:ext cx="82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요약</a:t>
            </a:r>
            <a:endParaRPr lang="en-US" altLang="ko-KR" sz="2800" spc="-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7" y="2292156"/>
            <a:ext cx="835224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35" y="1364832"/>
            <a:ext cx="4163929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216549" y="626071"/>
            <a:ext cx="471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2017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대비 </a:t>
            </a:r>
            <a:r>
              <a:rPr lang="en-US" altLang="ko-KR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2018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변화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" y="1543156"/>
            <a:ext cx="8388823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94968" y="626071"/>
            <a:ext cx="315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발생자수 변화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4" y="1205001"/>
            <a:ext cx="8760711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306271" y="626071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</a:t>
            </a: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 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" y="1443552"/>
            <a:ext cx="8961897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94968" y="626071"/>
            <a:ext cx="3154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주요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6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663"/>
            <a:ext cx="9144000" cy="42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9955" y="626071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연령군별 주요 </a:t>
            </a:r>
            <a:r>
              <a:rPr lang="ko-KR" altLang="en-US" sz="24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</a:t>
            </a:r>
            <a:r>
              <a:rPr lang="ko-KR" altLang="en-US" sz="2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3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8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2400" spc="-3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연령군별 상위 </a:t>
            </a:r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개 </a:t>
            </a:r>
            <a:r>
              <a:rPr lang="ko-KR" altLang="en-US" sz="1600" spc="-3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암종</a:t>
            </a:r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 남녀전체 </a:t>
            </a:r>
            <a:r>
              <a:rPr lang="en-US" altLang="ko-KR" sz="1600" spc="-3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2018</a:t>
            </a:r>
            <a:endParaRPr lang="en-US" altLang="ko-KR" sz="1600" spc="-3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" y="1519649"/>
            <a:ext cx="823031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372</Words>
  <Application>Microsoft Office PowerPoint</Application>
  <PresentationFormat>화면 슬라이드 쇼(4:3)</PresentationFormat>
  <Paragraphs>142</Paragraphs>
  <Slides>43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2" baseType="lpstr">
      <vt:lpstr>나눔스퀘어 ExtraBold</vt:lpstr>
      <vt:lpstr>나눔스퀘어 Light</vt:lpstr>
      <vt:lpstr>Calibri Light</vt:lpstr>
      <vt:lpstr>NanumSquare</vt:lpstr>
      <vt:lpstr>Arial</vt:lpstr>
      <vt:lpstr>맑은 고딕</vt:lpstr>
      <vt:lpstr>나눔스퀘어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admin</cp:lastModifiedBy>
  <cp:revision>272</cp:revision>
  <cp:lastPrinted>2019-12-17T01:03:49Z</cp:lastPrinted>
  <dcterms:created xsi:type="dcterms:W3CDTF">2019-12-16T06:00:55Z</dcterms:created>
  <dcterms:modified xsi:type="dcterms:W3CDTF">2021-01-10T23:34:29Z</dcterms:modified>
</cp:coreProperties>
</file>