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0" r:id="rId1"/>
  </p:sldMasterIdLst>
  <p:notesMasterIdLst>
    <p:notesMasterId r:id="rId37"/>
  </p:notesMasterIdLst>
  <p:sldIdLst>
    <p:sldId id="256" r:id="rId2"/>
    <p:sldId id="257" r:id="rId3"/>
    <p:sldId id="258" r:id="rId4"/>
    <p:sldId id="275" r:id="rId5"/>
    <p:sldId id="291" r:id="rId6"/>
    <p:sldId id="259" r:id="rId7"/>
    <p:sldId id="288" r:id="rId8"/>
    <p:sldId id="260" r:id="rId9"/>
    <p:sldId id="261" r:id="rId10"/>
    <p:sldId id="262" r:id="rId11"/>
    <p:sldId id="263" r:id="rId12"/>
    <p:sldId id="277" r:id="rId13"/>
    <p:sldId id="264" r:id="rId14"/>
    <p:sldId id="279" r:id="rId15"/>
    <p:sldId id="280" r:id="rId16"/>
    <p:sldId id="281" r:id="rId17"/>
    <p:sldId id="282" r:id="rId18"/>
    <p:sldId id="283" r:id="rId19"/>
    <p:sldId id="284" r:id="rId20"/>
    <p:sldId id="278" r:id="rId21"/>
    <p:sldId id="265" r:id="rId22"/>
    <p:sldId id="290" r:id="rId23"/>
    <p:sldId id="285" r:id="rId24"/>
    <p:sldId id="266" r:id="rId25"/>
    <p:sldId id="286" r:id="rId26"/>
    <p:sldId id="267" r:id="rId27"/>
    <p:sldId id="271" r:id="rId28"/>
    <p:sldId id="287" r:id="rId29"/>
    <p:sldId id="293" r:id="rId30"/>
    <p:sldId id="268" r:id="rId31"/>
    <p:sldId id="269" r:id="rId32"/>
    <p:sldId id="270" r:id="rId33"/>
    <p:sldId id="289" r:id="rId34"/>
    <p:sldId id="272" r:id="rId35"/>
    <p:sldId id="274" r:id="rId3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AFD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3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42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1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B90BF-D586-42CA-85F2-F1CCA8DB97D8}" type="datetimeFigureOut">
              <a:rPr lang="ko-KR" altLang="en-US" smtClean="0"/>
              <a:t>2021-01-18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B4D7-2054-402B-9735-77B8F373C88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B4D7-2054-402B-9735-77B8F373C88A}" type="slidenum">
              <a:rPr lang="ko-KR" altLang="en-US" smtClean="0"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모서리가 둥근 직사각형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모서리가 둥근 직사각형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모서리가 둥근 직사각형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직사각형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모서리가 둥근 직사각형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/>
              <a:t>둘째 수준</a:t>
            </a:r>
          </a:p>
          <a:p>
            <a:pPr lvl="2" eaLnBrk="1" latinLnBrk="0" hangingPunct="1"/>
            <a:r>
              <a:rPr kumimoji="0" lang="ko-KR" altLang="en-US"/>
              <a:t>셋째 수준</a:t>
            </a:r>
          </a:p>
          <a:p>
            <a:pPr lvl="3" eaLnBrk="1" latinLnBrk="0" hangingPunct="1"/>
            <a:r>
              <a:rPr kumimoji="0" lang="ko-KR" altLang="en-US"/>
              <a:t>넷째 수준</a:t>
            </a:r>
          </a:p>
          <a:p>
            <a:pPr lvl="4" eaLnBrk="1" latinLnBrk="0" hangingPunct="1"/>
            <a:r>
              <a:rPr kumimoji="0" lang="ko-KR" altLang="en-US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0287B59-064E-4DEF-B36C-FEEF6F91086C}" type="datetimeFigureOut">
              <a:rPr lang="ko-KR" altLang="en-US" smtClean="0"/>
              <a:pPr/>
              <a:t>2021-01-18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8D43D11-D835-42DF-85C1-939439FC8E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1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1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1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1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1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1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1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:a16="http://schemas.microsoft.com/office/drawing/2014/main" id="{9F569EAF-5654-440B-A590-91F5A0088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8852" y="5141844"/>
            <a:ext cx="5247865" cy="1272207"/>
          </a:xfrm>
        </p:spPr>
        <p:txBody>
          <a:bodyPr>
            <a:noAutofit/>
          </a:bodyPr>
          <a:lstStyle/>
          <a:p>
            <a:r>
              <a:rPr lang="ko-KR" altLang="en-US" sz="2800" b="1" dirty="0">
                <a:solidFill>
                  <a:schemeClr val="tx1"/>
                </a:solidFill>
              </a:rPr>
              <a:t>경상북도 울릉군보건의료원   </a:t>
            </a:r>
            <a:endParaRPr lang="en-US" altLang="ko-KR" sz="2800" b="1" dirty="0">
              <a:solidFill>
                <a:schemeClr val="tx1"/>
              </a:solidFill>
            </a:endParaRPr>
          </a:p>
          <a:p>
            <a:r>
              <a:rPr lang="en-US" altLang="ko-KR" sz="2800" b="1" dirty="0">
                <a:solidFill>
                  <a:schemeClr val="tx1"/>
                </a:solidFill>
              </a:rPr>
              <a:t>                                       </a:t>
            </a:r>
            <a:r>
              <a:rPr lang="ko-KR" altLang="en-US" sz="2800" b="1" dirty="0">
                <a:solidFill>
                  <a:schemeClr val="tx1"/>
                </a:solidFill>
              </a:rPr>
              <a:t>하 수 정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DFA6B8F-0CD1-4959-BED4-DC291BE39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454" y="1550525"/>
            <a:ext cx="10993549" cy="1475013"/>
          </a:xfrm>
        </p:spPr>
        <p:txBody>
          <a:bodyPr>
            <a:normAutofit/>
          </a:bodyPr>
          <a:lstStyle/>
          <a:p>
            <a:r>
              <a:rPr lang="ko-KR" altLang="en-US" sz="4400" b="1" dirty="0">
                <a:solidFill>
                  <a:schemeClr val="tx1"/>
                </a:solidFill>
              </a:rPr>
              <a:t>나는 </a:t>
            </a:r>
            <a:r>
              <a:rPr lang="en-US" altLang="ko-KR" sz="5400" b="1" dirty="0">
                <a:solidFill>
                  <a:srgbClr val="002060"/>
                </a:solidFill>
              </a:rPr>
              <a:t>‘</a:t>
            </a:r>
            <a:r>
              <a:rPr lang="ko-KR" altLang="en-US" sz="5400" b="1" dirty="0">
                <a:solidFill>
                  <a:srgbClr val="002060"/>
                </a:solidFill>
              </a:rPr>
              <a:t>간염 </a:t>
            </a:r>
            <a:r>
              <a:rPr lang="ko-KR" altLang="en-US" sz="4400" b="1" dirty="0">
                <a:solidFill>
                  <a:schemeClr val="tx1"/>
                </a:solidFill>
              </a:rPr>
              <a:t>및</a:t>
            </a:r>
            <a:r>
              <a:rPr lang="ko-KR" altLang="en-US" sz="5400" b="1" dirty="0">
                <a:solidFill>
                  <a:srgbClr val="002060"/>
                </a:solidFill>
              </a:rPr>
              <a:t> </a:t>
            </a:r>
            <a:r>
              <a:rPr lang="ko-KR" altLang="en-US" sz="5400" b="1" dirty="0">
                <a:solidFill>
                  <a:srgbClr val="FFFF00"/>
                </a:solidFill>
              </a:rPr>
              <a:t>간암</a:t>
            </a:r>
            <a:r>
              <a:rPr lang="en-US" altLang="ko-KR" sz="5400" b="1" dirty="0">
                <a:solidFill>
                  <a:srgbClr val="FFFF00"/>
                </a:solidFill>
              </a:rPr>
              <a:t>’</a:t>
            </a:r>
            <a:r>
              <a:rPr lang="ko-KR" altLang="en-US" sz="5400" b="1" dirty="0">
                <a:solidFill>
                  <a:srgbClr val="002060"/>
                </a:solidFill>
              </a:rPr>
              <a:t> </a:t>
            </a:r>
            <a:r>
              <a:rPr lang="ko-KR" altLang="en-US" sz="4400" b="1" u="sng" dirty="0">
                <a:solidFill>
                  <a:schemeClr val="tx1"/>
                </a:solidFill>
              </a:rPr>
              <a:t>검진 받으러 </a:t>
            </a:r>
            <a:r>
              <a:rPr lang="ko-KR" altLang="en-US" sz="4400" b="1" u="sng" dirty="0">
                <a:solidFill>
                  <a:srgbClr val="00B050"/>
                </a:solidFill>
              </a:rPr>
              <a:t>간</a:t>
            </a:r>
            <a:r>
              <a:rPr lang="en-US" altLang="ko-KR" sz="4400" b="1" u="sng" dirty="0">
                <a:solidFill>
                  <a:srgbClr val="00B050"/>
                </a:solidFill>
              </a:rPr>
              <a:t>(</a:t>
            </a:r>
            <a:r>
              <a:rPr lang="ko-KR" altLang="en-US" sz="4400" b="1" u="sng" dirty="0">
                <a:solidFill>
                  <a:srgbClr val="00B050"/>
                </a:solidFill>
              </a:rPr>
              <a:t>肝</a:t>
            </a:r>
            <a:r>
              <a:rPr lang="en-US" altLang="ko-KR" sz="4400" b="1" u="sng" dirty="0">
                <a:solidFill>
                  <a:srgbClr val="00B050"/>
                </a:solidFill>
              </a:rPr>
              <a:t>)</a:t>
            </a:r>
            <a:r>
              <a:rPr lang="ko-KR" altLang="en-US" sz="4400" b="1" u="sng" dirty="0">
                <a:solidFill>
                  <a:schemeClr val="tx1"/>
                </a:solidFill>
              </a:rPr>
              <a:t>다</a:t>
            </a:r>
            <a:r>
              <a:rPr lang="en-US" altLang="ko-KR" sz="4400" b="1" u="sng" dirty="0">
                <a:solidFill>
                  <a:schemeClr val="tx1"/>
                </a:solidFill>
              </a:rPr>
              <a:t>!</a:t>
            </a:r>
            <a:endParaRPr lang="ko-KR" altLang="en-US" sz="4400" b="1" u="sng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C4F0C-9518-45A8-88AB-C2B8BFBA9F64}"/>
              </a:ext>
            </a:extLst>
          </p:cNvPr>
          <p:cNvSpPr txBox="1"/>
          <p:nvPr/>
        </p:nvSpPr>
        <p:spPr>
          <a:xfrm>
            <a:off x="502025" y="530350"/>
            <a:ext cx="674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2019</a:t>
            </a:r>
            <a:r>
              <a:rPr lang="ko-KR" altLang="en-US" sz="2800" b="1" dirty="0"/>
              <a:t>년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국가암관리사업</a:t>
            </a:r>
            <a:r>
              <a:rPr lang="ko-KR" altLang="en-US" sz="2400" b="1" dirty="0"/>
              <a:t> 우수사례</a:t>
            </a:r>
          </a:p>
        </p:txBody>
      </p:sp>
    </p:spTree>
    <p:extLst>
      <p:ext uri="{BB962C8B-B14F-4D97-AF65-F5344CB8AC3E}">
        <p14:creationId xmlns:p14="http://schemas.microsoft.com/office/powerpoint/2010/main" val="4045295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7AF830B-863A-412D-AF24-F78B7CC161B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03513" y="2491409"/>
            <a:ext cx="4220818" cy="3498574"/>
          </a:xfrm>
        </p:spPr>
        <p:txBody>
          <a:bodyPr/>
          <a:lstStyle/>
          <a:p>
            <a:r>
              <a:rPr lang="ko-KR" altLang="en-US" sz="2400" dirty="0" err="1"/>
              <a:t>리플릿</a:t>
            </a:r>
            <a:r>
              <a:rPr lang="ko-KR" altLang="en-US" dirty="0"/>
              <a:t> </a:t>
            </a:r>
            <a:r>
              <a:rPr lang="en-US" altLang="ko-KR" sz="1800" dirty="0"/>
              <a:t>&lt;</a:t>
            </a:r>
            <a:r>
              <a:rPr lang="ko-KR" altLang="en-US" sz="1800" dirty="0"/>
              <a:t>앞면</a:t>
            </a:r>
            <a:r>
              <a:rPr lang="en-US" altLang="ko-KR" sz="1800" dirty="0"/>
              <a:t>&gt;</a:t>
            </a:r>
          </a:p>
          <a:p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537252" y="1931159"/>
            <a:ext cx="10031896" cy="560250"/>
          </a:xfrm>
        </p:spPr>
        <p:txBody>
          <a:bodyPr>
            <a:normAutofit fontScale="90000"/>
          </a:bodyPr>
          <a:lstStyle/>
          <a:p>
            <a:r>
              <a:rPr lang="ko-KR" altLang="en-US" sz="2800" dirty="0">
                <a:solidFill>
                  <a:schemeClr val="tx1"/>
                </a:solidFill>
                <a:latin typeface="바탕"/>
                <a:ea typeface="바탕"/>
              </a:rPr>
              <a:t>①</a:t>
            </a:r>
            <a:r>
              <a:rPr lang="ko-KR" altLang="en-US" sz="28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암관리역학조사사업</a:t>
            </a:r>
            <a:r>
              <a:rPr lang="ko-KR" altLang="en-US" sz="28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홍보리플릿</a:t>
            </a:r>
            <a:r>
              <a:rPr lang="ko-KR" altLang="en-US" sz="28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배부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C0F04D2E-D859-41FA-878B-A1528C401FE5}"/>
              </a:ext>
            </a:extLst>
          </p:cNvPr>
          <p:cNvSpPr txBox="1">
            <a:spLocks/>
          </p:cNvSpPr>
          <p:nvPr/>
        </p:nvSpPr>
        <p:spPr>
          <a:xfrm>
            <a:off x="1086678" y="304799"/>
            <a:ext cx="10376452" cy="164327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1)</a:t>
            </a:r>
            <a:r>
              <a:rPr kumimoji="0" lang="ko-KR" altLang="en-US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전수조사를 위한</a:t>
            </a:r>
            <a:r>
              <a:rPr kumimoji="0" lang="ko-KR" altLang="en-US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40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주</a:t>
            </a:r>
            <a:r>
              <a:rPr kumimoji="0" lang="ko-KR" altLang="en-US" sz="40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민홍보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07AF830B-863A-412D-AF24-F78B7CC161BB}"/>
              </a:ext>
            </a:extLst>
          </p:cNvPr>
          <p:cNvSpPr txBox="1">
            <a:spLocks/>
          </p:cNvSpPr>
          <p:nvPr/>
        </p:nvSpPr>
        <p:spPr>
          <a:xfrm>
            <a:off x="6096000" y="2491409"/>
            <a:ext cx="4492487" cy="3498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리플릿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뒷면</a:t>
            </a:r>
            <a:r>
              <a:rPr lang="en-US" altLang="ko-KR" sz="2000" dirty="0"/>
              <a:t>&gt;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8612A1D-A398-4B44-93EF-915B7C571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497" y="0"/>
            <a:ext cx="4857506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1C588DA-1F42-4097-8C02-FCD84F199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07" y="0"/>
            <a:ext cx="4857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44186" y="1883690"/>
            <a:ext cx="4094922" cy="556591"/>
          </a:xfrm>
        </p:spPr>
        <p:txBody>
          <a:bodyPr>
            <a:noAutofit/>
          </a:bodyPr>
          <a:lstStyle/>
          <a:p>
            <a:r>
              <a:rPr lang="ko-KR" altLang="en-US" sz="2800" dirty="0">
                <a:solidFill>
                  <a:schemeClr val="tx1"/>
                </a:solidFill>
                <a:latin typeface="바탕"/>
                <a:ea typeface="바탕"/>
              </a:rPr>
              <a:t>②</a:t>
            </a:r>
            <a:r>
              <a:rPr lang="ko-KR" altLang="en-US" sz="28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현수막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C0F04D2E-D859-41FA-878B-A1528C401FE5}"/>
              </a:ext>
            </a:extLst>
          </p:cNvPr>
          <p:cNvSpPr txBox="1">
            <a:spLocks/>
          </p:cNvSpPr>
          <p:nvPr/>
        </p:nvSpPr>
        <p:spPr>
          <a:xfrm>
            <a:off x="887895" y="225287"/>
            <a:ext cx="10376452" cy="164327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1)</a:t>
            </a:r>
            <a:r>
              <a:rPr kumimoji="0" lang="ko-KR" altLang="en-US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전수조사를 위한</a:t>
            </a:r>
            <a:r>
              <a:rPr kumimoji="0" lang="ko-KR" altLang="en-US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40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주</a:t>
            </a:r>
            <a:r>
              <a:rPr kumimoji="0" lang="ko-KR" altLang="en-US" sz="40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민홍보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7" name="제목 3"/>
          <p:cNvSpPr txBox="1">
            <a:spLocks/>
          </p:cNvSpPr>
          <p:nvPr/>
        </p:nvSpPr>
        <p:spPr>
          <a:xfrm>
            <a:off x="4976923" y="1711757"/>
            <a:ext cx="4094922" cy="728524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noProof="0" dirty="0">
                <a:latin typeface="바탕"/>
                <a:ea typeface="바탕"/>
                <a:cs typeface="+mj-cs"/>
              </a:rPr>
              <a:t>③</a:t>
            </a:r>
            <a:r>
              <a:rPr lang="ko-KR" altLang="en-US" sz="2800" noProof="0" dirty="0">
                <a:latin typeface="HY헤드라인M" pitchFamily="18" charset="-127"/>
                <a:ea typeface="HY헤드라인M" pitchFamily="18" charset="-127"/>
                <a:cs typeface="+mj-cs"/>
              </a:rPr>
              <a:t>배너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367F7F5D-C9E5-4858-BF5C-C0CB9DE50FF4}"/>
              </a:ext>
            </a:extLst>
          </p:cNvPr>
          <p:cNvSpPr txBox="1">
            <a:spLocks/>
          </p:cNvSpPr>
          <p:nvPr/>
        </p:nvSpPr>
        <p:spPr>
          <a:xfrm>
            <a:off x="755373" y="2756453"/>
            <a:ext cx="5049078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ko-KR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내용 개체 틀 10">
            <a:extLst>
              <a:ext uri="{FF2B5EF4-FFF2-40B4-BE49-F238E27FC236}">
                <a16:creationId xmlns:a16="http://schemas.microsoft.com/office/drawing/2014/main" id="{695E77D3-64A9-4A2E-881F-BE52C4F241C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6" y="2413896"/>
            <a:ext cx="2936147" cy="3453205"/>
          </a:xfr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9349065-27C9-44C6-A812-F6D7C7C14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00" y="2398763"/>
            <a:ext cx="4235651" cy="3429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BF96098-A75E-42A2-AAE9-5991CC86E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1" y="1993301"/>
            <a:ext cx="3410125" cy="454683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400EFD0-8C15-43D1-AAA3-FF76A31A7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5" y="1993301"/>
            <a:ext cx="5095875" cy="463941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B4552B7-310C-4C95-B480-939C0BB6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04" y="225287"/>
            <a:ext cx="2685568" cy="63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555719" y="1541533"/>
            <a:ext cx="4108174" cy="8315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dirty="0">
                <a:latin typeface="바탕"/>
                <a:ea typeface="바탕"/>
              </a:rPr>
              <a:t>⑤</a:t>
            </a:r>
            <a:r>
              <a:rPr lang="ko-KR" altLang="en-US" dirty="0" err="1"/>
              <a:t>알리미앱</a:t>
            </a:r>
            <a:r>
              <a:rPr lang="ko-KR" altLang="en-US" dirty="0"/>
              <a:t> 홍보 </a:t>
            </a: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C0F04D2E-D859-41FA-878B-A1528C401F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696" y="407160"/>
            <a:ext cx="10363200" cy="1143000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1)</a:t>
            </a:r>
            <a:r>
              <a:rPr kumimoji="0" lang="ko-KR" altLang="en-US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전수조사를 위한</a:t>
            </a:r>
            <a:r>
              <a:rPr kumimoji="0" lang="ko-KR" altLang="en-US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40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주</a:t>
            </a:r>
            <a:r>
              <a:rPr kumimoji="0" lang="ko-KR" altLang="en-US" sz="40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민홍보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1762538" y="1620078"/>
            <a:ext cx="2014330" cy="831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ko-KR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바탕"/>
                <a:ea typeface="바탕"/>
              </a:rPr>
              <a:t>④</a:t>
            </a:r>
            <a:r>
              <a:rPr kumimoji="0" lang="ko-KR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반상회보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B5D5330-174E-4928-9098-74FEB7C3D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12" y="67377"/>
            <a:ext cx="5066188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6F68A78-69A1-4E8F-ADD0-A1AB48998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260" y="2026239"/>
            <a:ext cx="4932636" cy="4239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8874356-8B20-4D95-9EDD-BAAF146E94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66788" y="1984967"/>
            <a:ext cx="10363200" cy="4572000"/>
          </a:xfrm>
        </p:spPr>
        <p:txBody>
          <a:bodyPr/>
          <a:lstStyle/>
          <a:p>
            <a:r>
              <a:rPr lang="ko-KR" altLang="en-US" dirty="0"/>
              <a:t>조사내용 </a:t>
            </a:r>
            <a:r>
              <a:rPr lang="en-US" altLang="ko-KR" dirty="0"/>
              <a:t>: </a:t>
            </a:r>
            <a:r>
              <a:rPr lang="ko-KR" altLang="en-US" b="1" u="sng" dirty="0">
                <a:solidFill>
                  <a:srgbClr val="002060"/>
                </a:solidFill>
              </a:rPr>
              <a:t>설문조사</a:t>
            </a:r>
            <a:r>
              <a:rPr lang="ko-KR" altLang="en-US" dirty="0"/>
              <a:t> 및 </a:t>
            </a:r>
            <a:r>
              <a:rPr lang="ko-KR" altLang="en-US" b="1" u="sng" dirty="0">
                <a:solidFill>
                  <a:srgbClr val="00B050"/>
                </a:solidFill>
              </a:rPr>
              <a:t>채혈검사</a:t>
            </a:r>
            <a:r>
              <a:rPr lang="en-US" altLang="ko-KR" dirty="0"/>
              <a:t>(B</a:t>
            </a:r>
            <a:r>
              <a:rPr lang="ko-KR" altLang="en-US" dirty="0"/>
              <a:t>형간염항원 및 항체</a:t>
            </a:r>
            <a:r>
              <a:rPr lang="en-US" altLang="ko-KR" dirty="0"/>
              <a:t>, C</a:t>
            </a:r>
            <a:r>
              <a:rPr lang="ko-KR" altLang="en-US" dirty="0"/>
              <a:t>형간염항체</a:t>
            </a:r>
            <a:r>
              <a:rPr lang="en-US" altLang="ko-KR" dirty="0"/>
              <a:t>)</a:t>
            </a:r>
          </a:p>
          <a:p>
            <a:pPr marL="0" indent="0">
              <a:buNone/>
            </a:pPr>
            <a:r>
              <a:rPr lang="en-US" altLang="ko-KR" sz="2000" dirty="0"/>
              <a:t>  * HBs  Ag(B</a:t>
            </a:r>
            <a:r>
              <a:rPr lang="ko-KR" altLang="en-US" sz="2000" dirty="0"/>
              <a:t>형 간염 항원</a:t>
            </a:r>
            <a:r>
              <a:rPr lang="en-US" altLang="ko-KR" sz="2000" dirty="0"/>
              <a:t>) / HBs  Ab(B</a:t>
            </a:r>
            <a:r>
              <a:rPr lang="ko-KR" altLang="en-US" sz="2000" dirty="0"/>
              <a:t>형 간염 항체</a:t>
            </a:r>
            <a:r>
              <a:rPr lang="en-US" altLang="ko-KR" sz="2000" dirty="0"/>
              <a:t>) / HCV Ab(C</a:t>
            </a:r>
            <a:r>
              <a:rPr lang="ko-KR" altLang="en-US" sz="2000" dirty="0"/>
              <a:t>형 간염 항체</a:t>
            </a:r>
            <a:r>
              <a:rPr lang="en-US" altLang="ko-KR" sz="2000" dirty="0"/>
              <a:t>)</a:t>
            </a:r>
            <a:endParaRPr lang="ko-KR" altLang="en-US" sz="2000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C0F04D2E-D859-41FA-878B-A1528C401FE5}"/>
              </a:ext>
            </a:extLst>
          </p:cNvPr>
          <p:cNvSpPr txBox="1">
            <a:spLocks/>
          </p:cNvSpPr>
          <p:nvPr/>
        </p:nvSpPr>
        <p:spPr>
          <a:xfrm>
            <a:off x="1086678" y="304799"/>
            <a:ext cx="10376452" cy="164327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en-US" altLang="ko-KR" sz="3600" b="1" dirty="0">
                <a:latin typeface="HY헤드라인M" pitchFamily="18" charset="-127"/>
                <a:ea typeface="HY헤드라인M" pitchFamily="18" charset="-127"/>
                <a:cs typeface="+mj-cs"/>
              </a:rPr>
              <a:t>2)</a:t>
            </a:r>
            <a:r>
              <a:rPr lang="ko-KR" altLang="en-US" sz="3600" b="1" dirty="0">
                <a:latin typeface="HY헤드라인M" pitchFamily="18" charset="-127"/>
                <a:ea typeface="HY헤드라인M" pitchFamily="18" charset="-127"/>
                <a:cs typeface="+mj-cs"/>
              </a:rPr>
              <a:t>생활밀착 </a:t>
            </a:r>
            <a:r>
              <a:rPr kumimoji="0" lang="ko-KR" altLang="en-US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3600" b="1" dirty="0" err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주</a:t>
            </a:r>
            <a:r>
              <a:rPr kumimoji="0" lang="ko-KR" altLang="en-US" sz="3600" b="1" i="0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민참여형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543A62B-8B3F-4831-82FA-0371C42EE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93" y="3429000"/>
            <a:ext cx="4389120" cy="294177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12767BD-A445-4FDC-B371-B48B5B58E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371" y="2477653"/>
            <a:ext cx="26598670" cy="62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78538640" descr="EMB0000640c521b">
            <a:extLst>
              <a:ext uri="{FF2B5EF4-FFF2-40B4-BE49-F238E27FC236}">
                <a16:creationId xmlns:a16="http://schemas.microsoft.com/office/drawing/2014/main" id="{2C31AECE-CF01-48A8-8FA7-9FD3F58A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34" y="3428998"/>
            <a:ext cx="4869496" cy="29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0DC2206A-335F-43CB-9DDD-FD5BD8F93114}"/>
              </a:ext>
            </a:extLst>
          </p:cNvPr>
          <p:cNvSpPr/>
          <p:nvPr/>
        </p:nvSpPr>
        <p:spPr>
          <a:xfrm>
            <a:off x="1497321" y="2950728"/>
            <a:ext cx="4368687" cy="2920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보건의료원 방문객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659187B-183B-42B3-AD3B-C89E3BA04038}"/>
              </a:ext>
            </a:extLst>
          </p:cNvPr>
          <p:cNvSpPr/>
          <p:nvPr/>
        </p:nvSpPr>
        <p:spPr>
          <a:xfrm>
            <a:off x="6564989" y="2950728"/>
            <a:ext cx="4869496" cy="2920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</a:rPr>
              <a:t>군민체육대회 </a:t>
            </a:r>
          </a:p>
        </p:txBody>
      </p:sp>
    </p:spTree>
    <p:extLst>
      <p:ext uri="{BB962C8B-B14F-4D97-AF65-F5344CB8AC3E}">
        <p14:creationId xmlns:p14="http://schemas.microsoft.com/office/powerpoint/2010/main" val="1478375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563576-26E8-48E4-A1A0-3A9ED111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07" y="395272"/>
            <a:ext cx="10363200" cy="47100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ko-KR" altLang="en-US" b="1" dirty="0">
                <a:solidFill>
                  <a:srgbClr val="002060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설문조사지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26E7BDEE-2BD7-4387-9EA1-B20DBA32A2F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79039" y="924026"/>
            <a:ext cx="7057638" cy="565933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B4D2F0C-7E77-47B9-8AF0-992077B84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59" y="808522"/>
            <a:ext cx="10405241" cy="60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2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479981-B303-4A69-A267-119EAFA1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744A704-905E-4E58-87F3-AD41F327288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5B66BA5-39F4-4FED-BDEC-8AAB485ED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6" y="120793"/>
            <a:ext cx="11401425" cy="621478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A1473B9-169B-4E6F-B37C-1FEF987FE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02" y="0"/>
            <a:ext cx="4885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BBACF1-8D0C-48E4-B000-45C95B77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801" y="436187"/>
            <a:ext cx="4238324" cy="880394"/>
          </a:xfrm>
        </p:spPr>
        <p:txBody>
          <a:bodyPr/>
          <a:lstStyle/>
          <a:p>
            <a:pPr algn="ctr"/>
            <a:r>
              <a:rPr lang="ko-KR" altLang="en-US" b="1" dirty="0">
                <a:solidFill>
                  <a:srgbClr val="006600"/>
                </a:solidFill>
              </a:rPr>
              <a:t>채혈검사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145B4F0-5622-4F70-9B0E-A6F25FB23F7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90" y="1496244"/>
            <a:ext cx="3639147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7613218-2DFD-46F1-AEB2-B94D154B224A}"/>
              </a:ext>
            </a:extLst>
          </p:cNvPr>
          <p:cNvSpPr/>
          <p:nvPr/>
        </p:nvSpPr>
        <p:spPr>
          <a:xfrm>
            <a:off x="5501372" y="1429263"/>
            <a:ext cx="6366577" cy="12171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</a:rPr>
              <a:t>*HBs  Ag(B</a:t>
            </a:r>
            <a:r>
              <a:rPr lang="ko-KR" altLang="en-US" dirty="0" err="1">
                <a:solidFill>
                  <a:schemeClr val="tx1"/>
                </a:solidFill>
              </a:rPr>
              <a:t>형간염</a:t>
            </a:r>
            <a:r>
              <a:rPr lang="ko-KR" altLang="en-US" dirty="0">
                <a:solidFill>
                  <a:schemeClr val="tx1"/>
                </a:solidFill>
              </a:rPr>
              <a:t> 항원</a:t>
            </a:r>
            <a:r>
              <a:rPr lang="en-US" altLang="ko-KR" dirty="0">
                <a:solidFill>
                  <a:schemeClr val="tx1"/>
                </a:solidFill>
              </a:rPr>
              <a:t>) : </a:t>
            </a:r>
            <a:r>
              <a:rPr lang="en-US" altLang="ko-KR" sz="1600" dirty="0">
                <a:solidFill>
                  <a:schemeClr val="tx1"/>
                </a:solidFill>
              </a:rPr>
              <a:t>B</a:t>
            </a:r>
            <a:r>
              <a:rPr lang="ko-KR" altLang="en-US" sz="1600" dirty="0" err="1">
                <a:solidFill>
                  <a:schemeClr val="tx1"/>
                </a:solidFill>
              </a:rPr>
              <a:t>형간염</a:t>
            </a:r>
            <a:r>
              <a:rPr lang="ko-KR" altLang="en-US" sz="1600" dirty="0">
                <a:solidFill>
                  <a:schemeClr val="tx1"/>
                </a:solidFill>
              </a:rPr>
              <a:t> 바이러스의 존재유무를 알 수 있음</a:t>
            </a:r>
            <a:endParaRPr lang="en-US" altLang="ko-KR" dirty="0">
              <a:solidFill>
                <a:schemeClr val="tx1"/>
              </a:solidFill>
            </a:endParaRPr>
          </a:p>
          <a:p>
            <a:r>
              <a:rPr lang="en-US" altLang="ko-KR" dirty="0">
                <a:solidFill>
                  <a:schemeClr val="tx1"/>
                </a:solidFill>
              </a:rPr>
              <a:t>*HBs  Ab(B</a:t>
            </a:r>
            <a:r>
              <a:rPr lang="ko-KR" altLang="en-US" dirty="0">
                <a:solidFill>
                  <a:schemeClr val="tx1"/>
                </a:solidFill>
              </a:rPr>
              <a:t>형간염항체</a:t>
            </a:r>
            <a:r>
              <a:rPr lang="en-US" altLang="ko-KR" dirty="0">
                <a:solidFill>
                  <a:schemeClr val="tx1"/>
                </a:solidFill>
              </a:rPr>
              <a:t>)  : </a:t>
            </a:r>
            <a:r>
              <a:rPr lang="en-US" altLang="ko-KR" sz="1600" dirty="0">
                <a:solidFill>
                  <a:schemeClr val="tx1"/>
                </a:solidFill>
              </a:rPr>
              <a:t>B</a:t>
            </a:r>
            <a:r>
              <a:rPr lang="ko-KR" altLang="en-US" sz="1600" dirty="0">
                <a:solidFill>
                  <a:schemeClr val="tx1"/>
                </a:solidFill>
              </a:rPr>
              <a:t>형 간염 바이러스 감염에 대한 면역반응을                   </a:t>
            </a:r>
            <a:endParaRPr lang="en-US" altLang="ko-KR" sz="1600" dirty="0">
              <a:solidFill>
                <a:schemeClr val="tx1"/>
              </a:solidFill>
            </a:endParaRPr>
          </a:p>
          <a:p>
            <a:r>
              <a:rPr lang="en-US" altLang="ko-KR" sz="1600" dirty="0">
                <a:solidFill>
                  <a:schemeClr val="tx1"/>
                </a:solidFill>
              </a:rPr>
              <a:t>                                                   </a:t>
            </a:r>
            <a:r>
              <a:rPr lang="ko-KR" altLang="en-US" sz="1600" dirty="0">
                <a:solidFill>
                  <a:schemeClr val="tx1"/>
                </a:solidFill>
              </a:rPr>
              <a:t>통해서 생성</a:t>
            </a:r>
            <a:endParaRPr lang="en-US" altLang="ko-KR" dirty="0">
              <a:solidFill>
                <a:schemeClr val="tx1"/>
              </a:solidFill>
            </a:endParaRPr>
          </a:p>
          <a:p>
            <a:r>
              <a:rPr lang="en-US" altLang="ko-KR" dirty="0">
                <a:solidFill>
                  <a:schemeClr val="tx1"/>
                </a:solidFill>
              </a:rPr>
              <a:t>*HCV Ab(C</a:t>
            </a:r>
            <a:r>
              <a:rPr lang="ko-KR" altLang="en-US" dirty="0">
                <a:solidFill>
                  <a:schemeClr val="tx1"/>
                </a:solidFill>
              </a:rPr>
              <a:t>형간염항체</a:t>
            </a:r>
            <a:r>
              <a:rPr lang="en-US" altLang="ko-KR" dirty="0">
                <a:solidFill>
                  <a:schemeClr val="tx1"/>
                </a:solidFill>
              </a:rPr>
              <a:t>) </a:t>
            </a:r>
            <a:r>
              <a:rPr lang="en-US" altLang="ko-KR" sz="1600" dirty="0">
                <a:solidFill>
                  <a:schemeClr val="tx1"/>
                </a:solidFill>
              </a:rPr>
              <a:t>: C</a:t>
            </a:r>
            <a:r>
              <a:rPr lang="ko-KR" altLang="en-US" sz="1600" dirty="0">
                <a:solidFill>
                  <a:schemeClr val="tx1"/>
                </a:solidFill>
              </a:rPr>
              <a:t>형간염바이러스의 존재유무를 알 수 있음</a:t>
            </a:r>
            <a:endParaRPr lang="en-US" altLang="ko-KR" dirty="0">
              <a:solidFill>
                <a:schemeClr val="tx1"/>
              </a:solidFill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1B38770C-57B0-4A65-9449-8F4F73E68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68314"/>
              </p:ext>
            </p:extLst>
          </p:nvPr>
        </p:nvGraphicFramePr>
        <p:xfrm>
          <a:off x="5501372" y="3568380"/>
          <a:ext cx="5601904" cy="2543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150">
                  <a:extLst>
                    <a:ext uri="{9D8B030D-6E8A-4147-A177-3AD203B41FA5}">
                      <a16:colId xmlns:a16="http://schemas.microsoft.com/office/drawing/2014/main" val="425962851"/>
                    </a:ext>
                  </a:extLst>
                </a:gridCol>
                <a:gridCol w="1848050">
                  <a:extLst>
                    <a:ext uri="{9D8B030D-6E8A-4147-A177-3AD203B41FA5}">
                      <a16:colId xmlns:a16="http://schemas.microsoft.com/office/drawing/2014/main" val="1539653710"/>
                    </a:ext>
                  </a:extLst>
                </a:gridCol>
                <a:gridCol w="1511167">
                  <a:extLst>
                    <a:ext uri="{9D8B030D-6E8A-4147-A177-3AD203B41FA5}">
                      <a16:colId xmlns:a16="http://schemas.microsoft.com/office/drawing/2014/main" val="345620370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val="1998151449"/>
                    </a:ext>
                  </a:extLst>
                </a:gridCol>
              </a:tblGrid>
              <a:tr h="527544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dirty="0"/>
                        <a:t>구 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dirty="0"/>
                        <a:t>검사항목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dirty="0"/>
                        <a:t>참고치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dirty="0"/>
                        <a:t>비고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153156"/>
                  </a:ext>
                </a:extLst>
              </a:tr>
              <a:tr h="657441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2000" dirty="0"/>
                        <a:t>1</a:t>
                      </a:r>
                      <a:endParaRPr lang="ko-KR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2000" dirty="0"/>
                        <a:t>B</a:t>
                      </a:r>
                      <a:r>
                        <a:rPr lang="ko-KR" altLang="en-US" sz="2000" dirty="0"/>
                        <a:t>형 간염 항원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sz="2000" dirty="0"/>
                        <a:t>음성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dirty="0"/>
                        <a:t>HBs Ag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644699"/>
                  </a:ext>
                </a:extLst>
              </a:tr>
              <a:tr h="657441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2000" dirty="0"/>
                        <a:t>2</a:t>
                      </a:r>
                      <a:endParaRPr lang="ko-KR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2000" dirty="0"/>
                        <a:t>B</a:t>
                      </a:r>
                      <a:r>
                        <a:rPr lang="ko-KR" altLang="en-US" sz="2000" dirty="0"/>
                        <a:t>형 간염 항체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sz="2000" dirty="0"/>
                        <a:t>음성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dirty="0"/>
                        <a:t>HBs Ab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146186"/>
                  </a:ext>
                </a:extLst>
              </a:tr>
              <a:tr h="657441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2000" dirty="0"/>
                        <a:t>3</a:t>
                      </a:r>
                      <a:endParaRPr lang="ko-KR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2000" dirty="0"/>
                        <a:t>C</a:t>
                      </a:r>
                      <a:r>
                        <a:rPr lang="ko-KR" altLang="en-US" sz="2000" dirty="0"/>
                        <a:t>형 간염 항체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sz="2000" dirty="0"/>
                        <a:t>음성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dirty="0"/>
                        <a:t>HCV Ab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36398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29A6385-85F4-4042-969C-8166D0D96A40}"/>
              </a:ext>
            </a:extLst>
          </p:cNvPr>
          <p:cNvSpPr txBox="1"/>
          <p:nvPr/>
        </p:nvSpPr>
        <p:spPr>
          <a:xfrm>
            <a:off x="5382125" y="2955374"/>
            <a:ext cx="3639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[</a:t>
            </a:r>
            <a:r>
              <a:rPr lang="ko-KR" altLang="en-US" sz="2400" b="1" dirty="0"/>
              <a:t>검사결과 참고치</a:t>
            </a:r>
            <a:r>
              <a:rPr lang="en-US" altLang="ko-KR" sz="2400" b="1" dirty="0"/>
              <a:t>]</a:t>
            </a:r>
            <a:endParaRPr lang="ko-KR" alt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458C7-2A03-468B-AE30-FC380CE10D3A}"/>
              </a:ext>
            </a:extLst>
          </p:cNvPr>
          <p:cNvSpPr txBox="1"/>
          <p:nvPr/>
        </p:nvSpPr>
        <p:spPr>
          <a:xfrm>
            <a:off x="5382125" y="854916"/>
            <a:ext cx="6588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[B</a:t>
            </a:r>
            <a:r>
              <a:rPr lang="ko-KR" altLang="en-US" sz="2400" b="1" dirty="0" err="1"/>
              <a:t>형간염</a:t>
            </a:r>
            <a:r>
              <a:rPr lang="ko-KR" altLang="en-US" sz="2400" b="1" dirty="0"/>
              <a:t> 항원</a:t>
            </a:r>
            <a:r>
              <a:rPr lang="en-US" altLang="ko-KR" sz="2400" b="1" dirty="0">
                <a:latin typeface="HyhwpEQ" panose="02030600000101010101" pitchFamily="18" charset="-127"/>
                <a:ea typeface="HyhwpEQ" panose="02030600000101010101" pitchFamily="18" charset="-127"/>
              </a:rPr>
              <a:t>·</a:t>
            </a:r>
            <a:r>
              <a:rPr lang="ko-KR" altLang="en-US" sz="2400" b="1" dirty="0"/>
              <a:t>항체 및 </a:t>
            </a:r>
            <a:r>
              <a:rPr lang="en-US" altLang="ko-KR" sz="2400" b="1" dirty="0"/>
              <a:t>C</a:t>
            </a:r>
            <a:r>
              <a:rPr lang="ko-KR" altLang="en-US" sz="2400" b="1" dirty="0" err="1"/>
              <a:t>형간염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항체란</a:t>
            </a:r>
            <a:r>
              <a:rPr lang="en-US" altLang="ko-KR" sz="2400" b="1" dirty="0"/>
              <a:t>?]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833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BE2469-14E9-4D46-A5ED-967E4EDC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822642"/>
          </a:xfrm>
        </p:spPr>
        <p:txBody>
          <a:bodyPr/>
          <a:lstStyle/>
          <a:p>
            <a:r>
              <a:rPr lang="ko-KR" altLang="en-US" b="1" dirty="0">
                <a:solidFill>
                  <a:srgbClr val="006600"/>
                </a:solidFill>
              </a:rPr>
              <a:t>채혈검사 검사결과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9FED42-AF74-44D8-9941-79545213F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7293">
            <a:off x="350993" y="1020406"/>
            <a:ext cx="5239104" cy="3429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47A879A-0FFF-4A1D-844C-1F692FDA3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5464">
            <a:off x="6096000" y="490888"/>
            <a:ext cx="5266746" cy="37578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3B6E781-6DE8-4C98-B6E6-6CB1746E8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20" y="3429000"/>
            <a:ext cx="5049051" cy="32960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240AC05-5C33-4718-B321-88E9AA6C3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127" y="3209568"/>
            <a:ext cx="5440502" cy="337379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687D6DC-2B02-4144-AB8F-7506BDD56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37" y="1086394"/>
            <a:ext cx="11646380" cy="577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1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E333BE-20B6-4206-A3E3-E0C08766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291" y="0"/>
            <a:ext cx="10363200" cy="1143000"/>
          </a:xfrm>
        </p:spPr>
        <p:txBody>
          <a:bodyPr/>
          <a:lstStyle/>
          <a:p>
            <a:r>
              <a:rPr lang="ko-KR" altLang="en-US" b="1" dirty="0">
                <a:solidFill>
                  <a:srgbClr val="006600"/>
                </a:solidFill>
              </a:rPr>
              <a:t>채혈검사 </a:t>
            </a:r>
            <a:r>
              <a:rPr lang="ko-KR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검사결과</a:t>
            </a:r>
            <a:r>
              <a:rPr lang="ko-KR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통보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FE36D4-E29F-4730-AE17-0DF059A54C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17602" y="1246011"/>
            <a:ext cx="2246489" cy="550333"/>
          </a:xfrm>
        </p:spPr>
        <p:txBody>
          <a:bodyPr>
            <a:normAutofit/>
          </a:bodyPr>
          <a:lstStyle/>
          <a:p>
            <a:r>
              <a:rPr lang="en-US" altLang="ko-KR" dirty="0"/>
              <a:t>SMS(1,250</a:t>
            </a:r>
            <a:r>
              <a:rPr lang="ko-KR" altLang="en-US" dirty="0"/>
              <a:t>건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EAADE7A-D6F1-4C3B-80B4-E65EDDEE4BF7}"/>
              </a:ext>
            </a:extLst>
          </p:cNvPr>
          <p:cNvSpPr txBox="1">
            <a:spLocks/>
          </p:cNvSpPr>
          <p:nvPr/>
        </p:nvSpPr>
        <p:spPr>
          <a:xfrm>
            <a:off x="3635024" y="1246011"/>
            <a:ext cx="2246489" cy="550333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ko-KR" altLang="en-US" dirty="0"/>
              <a:t>유선전화</a:t>
            </a:r>
            <a:r>
              <a:rPr lang="en-US" altLang="ko-KR" dirty="0"/>
              <a:t>(650</a:t>
            </a:r>
            <a:r>
              <a:rPr lang="ko-KR" altLang="en-US" dirty="0"/>
              <a:t>건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31F5D75A-526B-4455-99CF-8DD8D338129B}"/>
              </a:ext>
            </a:extLst>
          </p:cNvPr>
          <p:cNvSpPr txBox="1">
            <a:spLocks/>
          </p:cNvSpPr>
          <p:nvPr/>
        </p:nvSpPr>
        <p:spPr>
          <a:xfrm>
            <a:off x="6152446" y="1246011"/>
            <a:ext cx="2246489" cy="550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ko-KR" altLang="en-US" dirty="0"/>
              <a:t>우편</a:t>
            </a:r>
            <a:r>
              <a:rPr lang="en-US" altLang="ko-KR" dirty="0"/>
              <a:t>(573</a:t>
            </a:r>
            <a:r>
              <a:rPr lang="ko-KR" altLang="en-US" dirty="0"/>
              <a:t>건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6C39A9C6-7466-4F0A-9FE6-F02C87D039D0}"/>
              </a:ext>
            </a:extLst>
          </p:cNvPr>
          <p:cNvSpPr txBox="1">
            <a:spLocks/>
          </p:cNvSpPr>
          <p:nvPr/>
        </p:nvSpPr>
        <p:spPr>
          <a:xfrm>
            <a:off x="8669868" y="1246011"/>
            <a:ext cx="2246489" cy="550333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ko-KR" altLang="en-US" dirty="0"/>
              <a:t>직접방문</a:t>
            </a:r>
            <a:r>
              <a:rPr lang="en-US" altLang="ko-KR" dirty="0"/>
              <a:t>(70</a:t>
            </a:r>
            <a:r>
              <a:rPr lang="ko-KR" altLang="en-US" dirty="0"/>
              <a:t>건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A4A9591-D48D-4112-BC15-722794C5A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644" y="1796344"/>
            <a:ext cx="5238750" cy="480624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45C9845-704F-47CB-841D-687ED93D8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79" y="1796344"/>
            <a:ext cx="5091289" cy="480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3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D1AD48-81FF-43D6-86D2-8A6BFFCE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622"/>
            <a:ext cx="10363200" cy="1143000"/>
          </a:xfrm>
        </p:spPr>
        <p:txBody>
          <a:bodyPr/>
          <a:lstStyle/>
          <a:p>
            <a:r>
              <a:rPr lang="ko-KR" altLang="en-US" b="1" dirty="0">
                <a:solidFill>
                  <a:schemeClr val="tx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홍보물품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9A554944-9159-4F6A-93D7-657E8F57933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30" y="1564394"/>
            <a:ext cx="3418317" cy="4572000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E3463E4-C030-43F0-84BB-436ABB068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44260"/>
            <a:ext cx="3759200" cy="501226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FCB06B4-A199-45C9-8007-46CB3109C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85" y="0"/>
            <a:ext cx="5403615" cy="405271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F2B21C3-BCDA-47C2-AE8A-D1FAEACC8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85" y="2858911"/>
            <a:ext cx="5403614" cy="39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20A083-AE78-47CE-8E55-99DB0F91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449" y="386077"/>
            <a:ext cx="4187687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400" b="1" dirty="0">
                <a:solidFill>
                  <a:schemeClr val="tx1"/>
                </a:solidFill>
              </a:rPr>
              <a:t>   </a:t>
            </a:r>
            <a:r>
              <a:rPr lang="ko-KR" altLang="en-US" sz="5400" b="1" u="sng" dirty="0">
                <a:solidFill>
                  <a:schemeClr val="tx1"/>
                </a:solidFill>
              </a:rPr>
              <a:t>목       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87AC85D-E644-4E33-9854-B848D5D93E7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60822" y="2005446"/>
            <a:ext cx="7500730" cy="49980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4000" dirty="0"/>
              <a:t>                    1.  </a:t>
            </a:r>
            <a:r>
              <a:rPr lang="ko-KR" altLang="en-US" sz="4000" dirty="0"/>
              <a:t>추 진 배 경</a:t>
            </a:r>
            <a:endParaRPr lang="en-US" altLang="ko-KR" sz="4000" dirty="0"/>
          </a:p>
          <a:p>
            <a:pPr algn="ctr">
              <a:buNone/>
            </a:pPr>
            <a:endParaRPr lang="en-US" altLang="ko-KR" sz="2000" dirty="0"/>
          </a:p>
          <a:p>
            <a:pPr>
              <a:buNone/>
            </a:pPr>
            <a:r>
              <a:rPr lang="en-US" altLang="ko-KR" sz="4000" dirty="0"/>
              <a:t>                    2.  </a:t>
            </a:r>
            <a:r>
              <a:rPr lang="ko-KR" altLang="en-US" sz="4000" dirty="0"/>
              <a:t>추 진 내 용</a:t>
            </a:r>
            <a:endParaRPr lang="en-US" altLang="ko-KR" sz="4000" dirty="0"/>
          </a:p>
          <a:p>
            <a:pPr algn="ctr">
              <a:buNone/>
            </a:pPr>
            <a:endParaRPr lang="en-US" altLang="ko-KR" sz="2000" dirty="0"/>
          </a:p>
          <a:p>
            <a:pPr>
              <a:buNone/>
            </a:pPr>
            <a:r>
              <a:rPr lang="en-US" altLang="ko-KR" sz="4000" dirty="0"/>
              <a:t>                    3.  </a:t>
            </a:r>
            <a:r>
              <a:rPr lang="ko-KR" altLang="en-US" sz="4000" dirty="0"/>
              <a:t>추 진 성 과</a:t>
            </a:r>
            <a:endParaRPr lang="en-US" altLang="ko-KR" sz="4000" dirty="0"/>
          </a:p>
          <a:p>
            <a:pPr>
              <a:buNone/>
            </a:pPr>
            <a:endParaRPr lang="en-US" altLang="ko-KR" sz="2000" dirty="0"/>
          </a:p>
          <a:p>
            <a:pPr>
              <a:buNone/>
            </a:pPr>
            <a:r>
              <a:rPr lang="en-US" altLang="ko-KR" sz="4000" dirty="0"/>
              <a:t>                    4.  </a:t>
            </a:r>
            <a:r>
              <a:rPr lang="ko-KR" altLang="en-US" sz="4000" dirty="0"/>
              <a:t>향 후 계 획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99650AC-B79F-47B3-A4F7-9BAF9037C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6" y="2675824"/>
            <a:ext cx="2612493" cy="2912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711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BA92DF53-BC06-46F9-8582-9F9868E72DF0}"/>
              </a:ext>
            </a:extLst>
          </p:cNvPr>
          <p:cNvSpPr txBox="1">
            <a:spLocks/>
          </p:cNvSpPr>
          <p:nvPr/>
        </p:nvSpPr>
        <p:spPr>
          <a:xfrm>
            <a:off x="1076472" y="560063"/>
            <a:ext cx="10376452" cy="164327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lvl="0" defTabSz="914400" latinLnBrk="1">
              <a:spcBef>
                <a:spcPct val="0"/>
              </a:spcBef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kumimoji="0" lang="en-US" altLang="ko-KR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3)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 err="1">
                <a:latin typeface="HY헤드라인M" pitchFamily="18" charset="-127"/>
                <a:ea typeface="HY헤드라인M" pitchFamily="18" charset="-127"/>
              </a:rPr>
              <a:t>국가암검진사업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및 예방접종 </a:t>
            </a:r>
            <a:r>
              <a:rPr lang="ko-KR" altLang="en-US" sz="4400" dirty="0">
                <a:latin typeface="HY헤드라인M" pitchFamily="18" charset="-127"/>
                <a:ea typeface="HY헤드라인M" pitchFamily="18" charset="-127"/>
              </a:rPr>
              <a:t>연계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092733F-6F3B-4BE9-A6B4-7C95077FA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88" y="0"/>
            <a:ext cx="549768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5DC6F4-CAD2-44E7-89D1-32C5E0ACA03F}"/>
              </a:ext>
            </a:extLst>
          </p:cNvPr>
          <p:cNvSpPr txBox="1"/>
          <p:nvPr/>
        </p:nvSpPr>
        <p:spPr>
          <a:xfrm>
            <a:off x="1326445" y="2692832"/>
            <a:ext cx="3397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★</a:t>
            </a:r>
            <a:r>
              <a:rPr lang="ko-KR" altLang="en-US" sz="2400" dirty="0" err="1"/>
              <a:t>국가암검진사업</a:t>
            </a:r>
            <a:endParaRPr lang="ko-KR" alt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91FBC-9B96-486C-B781-33097BA51DC6}"/>
              </a:ext>
            </a:extLst>
          </p:cNvPr>
          <p:cNvSpPr txBox="1"/>
          <p:nvPr/>
        </p:nvSpPr>
        <p:spPr>
          <a:xfrm>
            <a:off x="1326445" y="3855206"/>
            <a:ext cx="3743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★</a:t>
            </a:r>
            <a:r>
              <a:rPr lang="ko-KR" altLang="en-US" sz="2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암환자의료비지원사업</a:t>
            </a:r>
            <a:endParaRPr lang="ko-KR" altLang="en-US" sz="24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B4B8EB8-FA2E-4DD1-BA38-C12663A70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44" y="-1"/>
            <a:ext cx="5647856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027073-16D6-49F9-B270-0E0D49130D05}"/>
              </a:ext>
            </a:extLst>
          </p:cNvPr>
          <p:cNvSpPr txBox="1"/>
          <p:nvPr/>
        </p:nvSpPr>
        <p:spPr>
          <a:xfrm>
            <a:off x="1326445" y="4982120"/>
            <a:ext cx="3743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★예방접종 연계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563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1B225352-B5C3-40CA-8C9C-9A2B38091BFF}"/>
              </a:ext>
            </a:extLst>
          </p:cNvPr>
          <p:cNvSpPr txBox="1">
            <a:spLocks/>
          </p:cNvSpPr>
          <p:nvPr/>
        </p:nvSpPr>
        <p:spPr>
          <a:xfrm>
            <a:off x="1086678" y="384313"/>
            <a:ext cx="10376452" cy="2031509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lvl="0" defTabSz="914400" latinLnBrk="1">
              <a:spcBef>
                <a:spcPct val="0"/>
              </a:spcBef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kumimoji="0" lang="en-US" altLang="ko-KR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3)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err="1">
                <a:latin typeface="HY헤드라인M" pitchFamily="18" charset="-127"/>
                <a:ea typeface="HY헤드라인M" pitchFamily="18" charset="-127"/>
              </a:rPr>
              <a:t>국가암검진사업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 및 예방접종 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연계</a:t>
            </a:r>
            <a:endParaRPr lang="en-US" altLang="ko-KR" sz="3200" dirty="0">
              <a:latin typeface="HY헤드라인M" pitchFamily="18" charset="-127"/>
              <a:ea typeface="HY헤드라인M" pitchFamily="18" charset="-127"/>
            </a:endParaRPr>
          </a:p>
          <a:p>
            <a:pPr lvl="0" defTabSz="914400" latinLnBrk="1">
              <a:spcBef>
                <a:spcPct val="0"/>
              </a:spcBef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  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-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국가암검진사업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(</a:t>
            </a:r>
            <a:r>
              <a:rPr lang="en-US" altLang="ko-KR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(</a:t>
            </a:r>
            <a:r>
              <a:rPr lang="ko-KR" altLang="en-US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차량</a:t>
            </a:r>
            <a:r>
              <a:rPr lang="en-US" altLang="ko-KR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r>
              <a:rPr lang="ko-KR" altLang="en-US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이동검진</a:t>
            </a:r>
            <a:r>
              <a:rPr lang="en-US" altLang="ko-KR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B131274-5E4E-4122-A83D-A5BDCC779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25" y="2415822"/>
            <a:ext cx="3942272" cy="418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0255FEC-0F0F-4098-B3A4-2DC0F464E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66" y="2415822"/>
            <a:ext cx="6448388" cy="4188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20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9E46BCB6-3198-4C18-9085-BB8C384F2CD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59" y="2651479"/>
            <a:ext cx="3992505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C945C424-2AD0-45A5-8D09-FDDF9A0A11D7}"/>
              </a:ext>
            </a:extLst>
          </p:cNvPr>
          <p:cNvSpPr txBox="1">
            <a:spLocks/>
          </p:cNvSpPr>
          <p:nvPr/>
        </p:nvSpPr>
        <p:spPr>
          <a:xfrm>
            <a:off x="1086678" y="384313"/>
            <a:ext cx="10376452" cy="2031509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lvl="0" defTabSz="914400" latinLnBrk="1">
              <a:spcBef>
                <a:spcPct val="0"/>
              </a:spcBef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kumimoji="0" lang="en-US" altLang="ko-KR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3)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err="1">
                <a:latin typeface="HY헤드라인M" pitchFamily="18" charset="-127"/>
                <a:ea typeface="HY헤드라인M" pitchFamily="18" charset="-127"/>
              </a:rPr>
              <a:t>국가암검진사업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 및 예방접종 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연계</a:t>
            </a:r>
            <a:endParaRPr lang="en-US" altLang="ko-KR" sz="3200" dirty="0">
              <a:latin typeface="HY헤드라인M" pitchFamily="18" charset="-127"/>
              <a:ea typeface="HY헤드라인M" pitchFamily="18" charset="-127"/>
            </a:endParaRPr>
          </a:p>
          <a:p>
            <a:pPr lvl="0" defTabSz="914400" latinLnBrk="1">
              <a:spcBef>
                <a:spcPct val="0"/>
              </a:spcBef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   </a:t>
            </a:r>
            <a:r>
              <a:rPr lang="en-US" altLang="ko-KR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- </a:t>
            </a:r>
            <a:r>
              <a:rPr lang="ko-KR" altLang="en-US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원내홍보관 및 원외홍보관</a:t>
            </a:r>
            <a:r>
              <a:rPr lang="en-US" altLang="ko-KR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(</a:t>
            </a:r>
            <a:r>
              <a:rPr lang="ko-KR" altLang="en-US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캠페인</a:t>
            </a:r>
            <a:r>
              <a:rPr lang="en-US" altLang="ko-KR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) </a:t>
            </a:r>
            <a:r>
              <a:rPr lang="ko-KR" altLang="en-US" sz="24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운영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92EB191-E2DF-4116-B4B7-B14752125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56" y="2651479"/>
            <a:ext cx="4048125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A16393B-23BD-4EE4-A210-0C945C9AA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46" y="1859973"/>
            <a:ext cx="6913419" cy="470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734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B909E8F8-AEBE-4581-AC1C-9F510B2550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9496" y="206904"/>
            <a:ext cx="10363200" cy="1949273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noProof="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lvl="0" defTabSz="914400" latinLnBrk="1">
              <a:spcBef>
                <a:spcPct val="0"/>
              </a:spcBef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kumimoji="0" lang="en-US" altLang="ko-KR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3)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국가암검진사업</a:t>
            </a:r>
            <a:r>
              <a:rPr lang="ko-KR" altLang="en-US" sz="28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및 예방접종 </a:t>
            </a:r>
            <a:r>
              <a:rPr lang="ko-KR" altLang="en-US" sz="3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연계</a:t>
            </a:r>
            <a:endParaRPr lang="en-US" altLang="ko-KR" sz="3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 defTabSz="914400" latinLnBrk="1">
              <a:spcBef>
                <a:spcPct val="0"/>
              </a:spcBef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   </a:t>
            </a:r>
            <a:r>
              <a:rPr kumimoji="0" lang="en-US" altLang="ko-KR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- B</a:t>
            </a:r>
            <a:r>
              <a:rPr kumimoji="0" lang="ko-KR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형간염</a:t>
            </a:r>
            <a:r>
              <a: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 항체 음성</a:t>
            </a:r>
            <a:r>
              <a:rPr kumimoji="0" lang="en-US" altLang="ko-KR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(HBs Ag : Negative)</a:t>
            </a:r>
            <a:r>
              <a: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인자 </a:t>
            </a:r>
            <a:r>
              <a:rPr lang="en-US" altLang="ko-KR" sz="27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B</a:t>
            </a:r>
            <a:r>
              <a:rPr lang="ko-KR" altLang="en-US" sz="2700" b="1" dirty="0" err="1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형간염</a:t>
            </a:r>
            <a:r>
              <a:rPr lang="ko-KR" altLang="en-US" sz="27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예방접종 안내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74B948E-8284-4DB5-931D-BF012C43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3195">
            <a:off x="1189079" y="2359417"/>
            <a:ext cx="4192153" cy="34888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31F341-0CB0-408A-9804-7CDC76C47AFC}"/>
              </a:ext>
            </a:extLst>
          </p:cNvPr>
          <p:cNvSpPr txBox="1"/>
          <p:nvPr/>
        </p:nvSpPr>
        <p:spPr>
          <a:xfrm>
            <a:off x="6012521" y="2663133"/>
            <a:ext cx="5072542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2018</a:t>
            </a:r>
            <a:r>
              <a:rPr lang="ko-KR" altLang="en-US" sz="2000" dirty="0"/>
              <a:t>년 </a:t>
            </a:r>
            <a:r>
              <a:rPr lang="en-US" altLang="ko-KR" sz="2000" dirty="0"/>
              <a:t>B</a:t>
            </a:r>
            <a:r>
              <a:rPr lang="ko-KR" altLang="en-US" sz="2000" dirty="0" err="1"/>
              <a:t>형간염</a:t>
            </a:r>
            <a:r>
              <a:rPr lang="ko-KR" altLang="en-US" sz="2000" dirty="0"/>
              <a:t> 예방접종 건수 </a:t>
            </a:r>
            <a:r>
              <a:rPr lang="en-US" altLang="ko-KR" sz="2000" dirty="0"/>
              <a:t>:</a:t>
            </a:r>
            <a:r>
              <a:rPr lang="en-US" altLang="ko-KR" sz="2800" dirty="0"/>
              <a:t> </a:t>
            </a:r>
            <a:r>
              <a:rPr lang="en-US" altLang="ko-KR" sz="2400" b="1" dirty="0"/>
              <a:t>86</a:t>
            </a:r>
            <a:r>
              <a:rPr lang="ko-KR" altLang="en-US" sz="2400" b="1" dirty="0"/>
              <a:t>건</a:t>
            </a:r>
            <a:endParaRPr lang="en-US" altLang="ko-KR" sz="2400" b="1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r>
              <a:rPr lang="en-US" altLang="ko-KR" sz="3200" dirty="0">
                <a:solidFill>
                  <a:srgbClr val="FF0000"/>
                </a:solidFill>
              </a:rPr>
              <a:t>                        </a:t>
            </a:r>
            <a:r>
              <a:rPr lang="en-US" altLang="ko-KR" sz="4000" u="sng" dirty="0">
                <a:solidFill>
                  <a:srgbClr val="FF0000"/>
                </a:solidFill>
              </a:rPr>
              <a:t>163%</a:t>
            </a:r>
            <a:r>
              <a:rPr lang="en-US" altLang="ko-KR" sz="4000" dirty="0">
                <a:solidFill>
                  <a:srgbClr val="FF0000"/>
                </a:solidFill>
              </a:rPr>
              <a:t> </a:t>
            </a:r>
            <a:r>
              <a:rPr lang="ko-KR" altLang="en-US" sz="2400" dirty="0"/>
              <a:t>증가율</a:t>
            </a:r>
            <a:endParaRPr lang="en-US" altLang="ko-KR" sz="32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r>
              <a:rPr lang="en-US" altLang="ko-KR" sz="2000" dirty="0"/>
              <a:t>2019</a:t>
            </a:r>
            <a:r>
              <a:rPr lang="ko-KR" altLang="en-US" sz="2000" dirty="0"/>
              <a:t>년 </a:t>
            </a:r>
            <a:r>
              <a:rPr lang="en-US" altLang="ko-KR" sz="2000" dirty="0"/>
              <a:t>B</a:t>
            </a:r>
            <a:r>
              <a:rPr lang="ko-KR" altLang="en-US" sz="2000" dirty="0" err="1"/>
              <a:t>형간염</a:t>
            </a:r>
            <a:r>
              <a:rPr lang="ko-KR" altLang="en-US" sz="2000" dirty="0"/>
              <a:t> 예방접종 건수 </a:t>
            </a:r>
            <a:r>
              <a:rPr lang="en-US" altLang="ko-KR" sz="2000" dirty="0"/>
              <a:t>: </a:t>
            </a:r>
            <a:r>
              <a:rPr lang="en-US" altLang="ko-KR" sz="2800" b="1" dirty="0">
                <a:solidFill>
                  <a:srgbClr val="FF0000"/>
                </a:solidFill>
              </a:rPr>
              <a:t>227</a:t>
            </a:r>
            <a:r>
              <a:rPr lang="ko-KR" altLang="en-US" sz="2800" b="1" dirty="0">
                <a:solidFill>
                  <a:srgbClr val="FF0000"/>
                </a:solidFill>
              </a:rPr>
              <a:t>건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화살표: 아래쪽 10">
            <a:extLst>
              <a:ext uri="{FF2B5EF4-FFF2-40B4-BE49-F238E27FC236}">
                <a16:creationId xmlns:a16="http://schemas.microsoft.com/office/drawing/2014/main" id="{1FA11999-986C-46C5-A7D0-BEFB028BE29E}"/>
              </a:ext>
            </a:extLst>
          </p:cNvPr>
          <p:cNvSpPr/>
          <p:nvPr/>
        </p:nvSpPr>
        <p:spPr>
          <a:xfrm>
            <a:off x="7144090" y="3391096"/>
            <a:ext cx="679509" cy="1499685"/>
          </a:xfrm>
          <a:prstGeom prst="downArrow">
            <a:avLst>
              <a:gd name="adj1" fmla="val 47530"/>
              <a:gd name="adj2" fmla="val 993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B1685E5-C425-486E-88B3-B49E3339E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72" y="76200"/>
            <a:ext cx="8048625" cy="670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1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9C60CB7-05F3-4788-9445-E92DC0CF1A6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3503" y="2076975"/>
            <a:ext cx="9853166" cy="888416"/>
          </a:xfrm>
        </p:spPr>
        <p:txBody>
          <a:bodyPr>
            <a:normAutofit/>
          </a:bodyPr>
          <a:lstStyle/>
          <a:p>
            <a:r>
              <a:rPr lang="ko-KR" altLang="en-US" sz="2000" b="1" u="sng" dirty="0"/>
              <a:t>한국의료지원재단</a:t>
            </a:r>
            <a:r>
              <a:rPr lang="ko-KR" altLang="en-US" sz="2000" dirty="0"/>
              <a:t> </a:t>
            </a:r>
            <a:r>
              <a:rPr lang="en-US" altLang="ko-KR" sz="2000" dirty="0"/>
              <a:t>– </a:t>
            </a:r>
            <a:r>
              <a:rPr lang="ko-KR" altLang="en-US" sz="2000" dirty="0"/>
              <a:t>의료비지원</a:t>
            </a:r>
            <a:r>
              <a:rPr lang="en-US" altLang="ko-KR" sz="2000" dirty="0"/>
              <a:t> MOU </a:t>
            </a:r>
            <a:r>
              <a:rPr lang="ko-KR" altLang="en-US" sz="2000" dirty="0"/>
              <a:t>체결</a:t>
            </a:r>
            <a:endParaRPr lang="en-US" altLang="ko-KR" sz="2000" dirty="0"/>
          </a:p>
          <a:p>
            <a:r>
              <a:rPr lang="ko-KR" altLang="en-US" sz="2000" b="1" u="sng" dirty="0"/>
              <a:t>포항의료원</a:t>
            </a:r>
            <a:r>
              <a:rPr lang="ko-KR" altLang="en-US" sz="2000" dirty="0"/>
              <a:t> </a:t>
            </a:r>
            <a:r>
              <a:rPr lang="en-US" altLang="ko-KR" sz="2000" dirty="0"/>
              <a:t>– </a:t>
            </a:r>
            <a:r>
              <a:rPr lang="ko-KR" altLang="en-US" sz="2000" dirty="0"/>
              <a:t>간초음파 검사 의뢰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4678EC2A-4192-49D1-AAE3-060D8C96FA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276837"/>
            <a:ext cx="10363200" cy="1620329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noProof="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4)</a:t>
            </a:r>
            <a:r>
              <a:rPr lang="ko-KR" altLang="en-US" sz="3200" dirty="0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유관기관과의 협업</a:t>
            </a:r>
            <a:endParaRPr lang="en-US" altLang="ko-KR" sz="3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1B12F73-80F6-4AC7-8A4D-D906D9DEB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331" y="2839672"/>
            <a:ext cx="26169676" cy="64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78539520" descr="EMB0000640c5232">
            <a:extLst>
              <a:ext uri="{FF2B5EF4-FFF2-40B4-BE49-F238E27FC236}">
                <a16:creationId xmlns:a16="http://schemas.microsoft.com/office/drawing/2014/main" id="{8C6E923B-A9A7-459C-AEF8-C1613C66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36" y="2840037"/>
            <a:ext cx="4512179" cy="37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DC7213A-5081-4363-818E-C156F083B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129" y="330394"/>
            <a:ext cx="4593643" cy="63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87A27D-BC7A-4C0E-BB0D-349E6EB9C34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42656" y="3152277"/>
            <a:ext cx="7337571" cy="2627852"/>
          </a:xfr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ko-KR" b="1" dirty="0">
                <a:ln/>
                <a:solidFill>
                  <a:schemeClr val="tx1"/>
                </a:solidFill>
              </a:rPr>
              <a:t>HCV RNA</a:t>
            </a:r>
            <a:r>
              <a:rPr lang="ko-KR" altLang="en-US" b="1" dirty="0">
                <a:ln/>
                <a:solidFill>
                  <a:schemeClr val="tx1"/>
                </a:solidFill>
              </a:rPr>
              <a:t>정량검사</a:t>
            </a:r>
            <a:r>
              <a:rPr lang="en-US" altLang="ko-KR" b="1" dirty="0">
                <a:ln/>
                <a:solidFill>
                  <a:schemeClr val="tx1"/>
                </a:solidFill>
              </a:rPr>
              <a:t>(93,120</a:t>
            </a:r>
            <a:r>
              <a:rPr lang="ko-KR" altLang="en-US" b="1" dirty="0">
                <a:ln/>
                <a:solidFill>
                  <a:schemeClr val="tx1"/>
                </a:solidFill>
              </a:rPr>
              <a:t>원</a:t>
            </a:r>
            <a:r>
              <a:rPr lang="en-US" altLang="ko-KR" b="1" dirty="0">
                <a:ln/>
                <a:solidFill>
                  <a:schemeClr val="tx1"/>
                </a:solidFill>
              </a:rPr>
              <a:t>/1</a:t>
            </a:r>
            <a:r>
              <a:rPr lang="ko-KR" altLang="en-US" b="1" dirty="0">
                <a:ln/>
                <a:solidFill>
                  <a:schemeClr val="tx1"/>
                </a:solidFill>
              </a:rPr>
              <a:t>인</a:t>
            </a:r>
            <a:r>
              <a:rPr lang="en-US" altLang="ko-KR" b="1" dirty="0">
                <a:ln/>
                <a:solidFill>
                  <a:schemeClr val="tx1"/>
                </a:solidFill>
              </a:rPr>
              <a:t>) </a:t>
            </a:r>
          </a:p>
          <a:p>
            <a:r>
              <a:rPr lang="en-US" altLang="ko-KR" b="1" dirty="0">
                <a:ln/>
                <a:solidFill>
                  <a:schemeClr val="tx1"/>
                </a:solidFill>
              </a:rPr>
              <a:t>HCV genotyping </a:t>
            </a:r>
            <a:r>
              <a:rPr lang="ko-KR" altLang="en-US" b="1" dirty="0">
                <a:ln/>
                <a:solidFill>
                  <a:schemeClr val="tx1"/>
                </a:solidFill>
              </a:rPr>
              <a:t>검사</a:t>
            </a:r>
            <a:r>
              <a:rPr lang="en-US" altLang="ko-KR" b="1" dirty="0">
                <a:ln/>
                <a:solidFill>
                  <a:schemeClr val="tx1"/>
                </a:solidFill>
              </a:rPr>
              <a:t>(107,150</a:t>
            </a:r>
            <a:r>
              <a:rPr lang="ko-KR" altLang="en-US" b="1" dirty="0">
                <a:ln/>
                <a:solidFill>
                  <a:schemeClr val="tx1"/>
                </a:solidFill>
              </a:rPr>
              <a:t>원</a:t>
            </a:r>
            <a:r>
              <a:rPr lang="en-US" altLang="ko-KR" b="1" dirty="0">
                <a:ln/>
                <a:solidFill>
                  <a:schemeClr val="tx1"/>
                </a:solidFill>
              </a:rPr>
              <a:t>/1</a:t>
            </a:r>
            <a:r>
              <a:rPr lang="ko-KR" altLang="en-US" b="1" dirty="0">
                <a:ln/>
                <a:solidFill>
                  <a:schemeClr val="tx1"/>
                </a:solidFill>
              </a:rPr>
              <a:t>인</a:t>
            </a:r>
            <a:r>
              <a:rPr lang="en-US" altLang="ko-KR" b="1" dirty="0">
                <a:ln/>
                <a:solidFill>
                  <a:schemeClr val="tx1"/>
                </a:solidFill>
              </a:rPr>
              <a:t>)</a:t>
            </a:r>
          </a:p>
          <a:p>
            <a:r>
              <a:rPr lang="ko-KR" altLang="en-US" b="1" dirty="0" err="1">
                <a:ln/>
                <a:solidFill>
                  <a:schemeClr val="tx1"/>
                </a:solidFill>
              </a:rPr>
              <a:t>간초음파검사</a:t>
            </a:r>
            <a:r>
              <a:rPr lang="en-US" altLang="ko-KR" b="1" dirty="0">
                <a:ln/>
                <a:solidFill>
                  <a:schemeClr val="tx1"/>
                </a:solidFill>
              </a:rPr>
              <a:t>(55,000</a:t>
            </a:r>
            <a:r>
              <a:rPr lang="ko-KR" altLang="en-US" b="1" dirty="0">
                <a:ln/>
                <a:solidFill>
                  <a:schemeClr val="tx1"/>
                </a:solidFill>
              </a:rPr>
              <a:t>원</a:t>
            </a:r>
            <a:r>
              <a:rPr lang="en-US" altLang="ko-KR" b="1" dirty="0">
                <a:ln/>
                <a:solidFill>
                  <a:schemeClr val="tx1"/>
                </a:solidFill>
              </a:rPr>
              <a:t>/1</a:t>
            </a:r>
            <a:r>
              <a:rPr lang="ko-KR" altLang="en-US" b="1" dirty="0">
                <a:ln/>
                <a:solidFill>
                  <a:schemeClr val="tx1"/>
                </a:solidFill>
              </a:rPr>
              <a:t>인</a:t>
            </a:r>
            <a:r>
              <a:rPr lang="en-US" altLang="ko-KR" b="1" dirty="0">
                <a:ln/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ko-KR" b="1" dirty="0">
                <a:ln/>
                <a:solidFill>
                  <a:schemeClr val="tx1"/>
                </a:solidFill>
              </a:rPr>
              <a:t>-----------------------------------------------------------</a:t>
            </a:r>
          </a:p>
          <a:p>
            <a:pPr marL="0" indent="0" algn="ctr">
              <a:buNone/>
            </a:pPr>
            <a:r>
              <a:rPr lang="en-US" altLang="ko-KR" b="1" dirty="0">
                <a:ln/>
                <a:solidFill>
                  <a:schemeClr val="tx1"/>
                </a:solidFill>
              </a:rPr>
              <a:t>    </a:t>
            </a:r>
            <a:r>
              <a:rPr lang="ko-KR" altLang="en-US" sz="3600" b="1" dirty="0">
                <a:ln/>
                <a:solidFill>
                  <a:srgbClr val="FF0000"/>
                </a:solidFill>
              </a:rPr>
              <a:t>총 </a:t>
            </a:r>
            <a:r>
              <a:rPr lang="en-US" altLang="ko-KR" sz="3600" b="1" dirty="0">
                <a:ln/>
                <a:solidFill>
                  <a:srgbClr val="FF0000"/>
                </a:solidFill>
              </a:rPr>
              <a:t>255,270</a:t>
            </a:r>
            <a:r>
              <a:rPr lang="ko-KR" altLang="en-US" sz="3600" b="1" dirty="0">
                <a:ln/>
                <a:solidFill>
                  <a:srgbClr val="FF0000"/>
                </a:solidFill>
              </a:rPr>
              <a:t>원</a:t>
            </a:r>
            <a:r>
              <a:rPr lang="en-US" altLang="ko-KR" sz="3600" b="1" dirty="0">
                <a:ln/>
                <a:solidFill>
                  <a:srgbClr val="FF0000"/>
                </a:solidFill>
              </a:rPr>
              <a:t>/</a:t>
            </a:r>
            <a:r>
              <a:rPr lang="ko-KR" altLang="en-US" sz="3600" b="1" dirty="0">
                <a:ln/>
                <a:solidFill>
                  <a:srgbClr val="FF0000"/>
                </a:solidFill>
              </a:rPr>
              <a:t>인당</a:t>
            </a:r>
            <a:endParaRPr lang="ko-KR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07FB99DD-D7BF-4E9E-AE4F-172040BBE2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8563" y="980815"/>
            <a:ext cx="10863745" cy="1577828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noProof="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4)</a:t>
            </a:r>
            <a:r>
              <a:rPr lang="ko-KR" altLang="en-US" sz="3200" dirty="0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유관기관과의 협업</a:t>
            </a:r>
            <a:br>
              <a:rPr lang="en-US" altLang="ko-KR" sz="3200" dirty="0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- c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형간염신규보균자에게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치료의 연속성을 보장하고 경제적 부담을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줄여주기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위함</a:t>
            </a:r>
            <a:b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- </a:t>
            </a:r>
            <a:r>
              <a:rPr lang="en-US" altLang="ko-KR" sz="2400" dirty="0">
                <a:solidFill>
                  <a:schemeClr val="tx1"/>
                </a:solidFill>
                <a:highlight>
                  <a:srgbClr val="FFFF00"/>
                </a:highlight>
                <a:latin typeface="HY헤드라인M" pitchFamily="18" charset="-127"/>
                <a:ea typeface="HY헤드라인M" pitchFamily="18" charset="-127"/>
              </a:rPr>
              <a:t>c</a:t>
            </a:r>
            <a:r>
              <a:rPr lang="ko-KR" altLang="en-US" sz="2400" dirty="0" err="1">
                <a:solidFill>
                  <a:schemeClr val="tx1"/>
                </a:solidFill>
                <a:highlight>
                  <a:srgbClr val="FFFF00"/>
                </a:highlight>
                <a:latin typeface="HY헤드라인M" pitchFamily="18" charset="-127"/>
                <a:ea typeface="HY헤드라인M" pitchFamily="18" charset="-127"/>
              </a:rPr>
              <a:t>형간염신규보균자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u="sng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정밀검사비 지원</a:t>
            </a:r>
            <a:r>
              <a:rPr lang="en-US" altLang="ko-KR" sz="1800" u="sng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 sz="1800" u="sng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한국의료지원재단</a:t>
            </a:r>
            <a:r>
              <a:rPr lang="en-US" altLang="ko-KR" sz="1800" u="sng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&gt;</a:t>
            </a:r>
            <a:endParaRPr lang="en-US" altLang="ko-KR" sz="2400" u="sng" dirty="0">
              <a:solidFill>
                <a:srgbClr val="0000CC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말풍선: 모서리가 둥근 사각형 4">
            <a:extLst>
              <a:ext uri="{FF2B5EF4-FFF2-40B4-BE49-F238E27FC236}">
                <a16:creationId xmlns:a16="http://schemas.microsoft.com/office/drawing/2014/main" id="{0098BBFD-EC0D-40C1-A73D-695F052D5AF7}"/>
              </a:ext>
            </a:extLst>
          </p:cNvPr>
          <p:cNvSpPr/>
          <p:nvPr/>
        </p:nvSpPr>
        <p:spPr>
          <a:xfrm rot="287235">
            <a:off x="8163944" y="2391620"/>
            <a:ext cx="1837072" cy="927682"/>
          </a:xfrm>
          <a:prstGeom prst="wedgeRoundRectCallout">
            <a:avLst>
              <a:gd name="adj1" fmla="val 150"/>
              <a:gd name="adj2" fmla="val 1044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예산절감</a:t>
            </a:r>
            <a:r>
              <a:rPr lang="en-US" altLang="ko-KR" sz="2400" dirty="0"/>
              <a:t>!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85690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53DC99-F361-4CE2-8833-96947429EA4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10055" y="2592279"/>
            <a:ext cx="42469605" cy="7836084"/>
          </a:xfrm>
        </p:spPr>
        <p:txBody>
          <a:bodyPr/>
          <a:lstStyle/>
          <a:p>
            <a:r>
              <a:rPr lang="ko-KR" altLang="en-US" sz="2400" dirty="0"/>
              <a:t>건강보험공단 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   - </a:t>
            </a:r>
            <a:r>
              <a:rPr lang="ko-KR" altLang="en-US" sz="2000" dirty="0"/>
              <a:t>기존 </a:t>
            </a:r>
            <a:r>
              <a:rPr lang="en-US" altLang="ko-KR" sz="2000" dirty="0"/>
              <a:t>B</a:t>
            </a:r>
            <a:r>
              <a:rPr lang="ko-KR" altLang="en-US" sz="2000" dirty="0"/>
              <a:t>형 및 </a:t>
            </a:r>
            <a:r>
              <a:rPr lang="en-US" altLang="ko-KR" sz="2000" dirty="0"/>
              <a:t>C</a:t>
            </a:r>
            <a:r>
              <a:rPr lang="ko-KR" altLang="en-US" sz="2000" dirty="0" err="1"/>
              <a:t>형간염보균자로</a:t>
            </a:r>
            <a:r>
              <a:rPr lang="ko-KR" altLang="en-US" sz="2000" dirty="0"/>
              <a:t> 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      </a:t>
            </a:r>
            <a:r>
              <a:rPr lang="ko-KR" altLang="en-US" sz="2000" dirty="0" err="1"/>
              <a:t>간암발생고위험군</a:t>
            </a:r>
            <a:r>
              <a:rPr lang="ko-KR" altLang="en-US" sz="2000" dirty="0"/>
              <a:t> 미등록자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       </a:t>
            </a:r>
            <a:r>
              <a:rPr lang="ko-KR" alt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→ </a:t>
            </a:r>
            <a:r>
              <a:rPr lang="ko-KR" altLang="en-US" sz="2000" dirty="0" err="1"/>
              <a:t>간암발생고위험군</a:t>
            </a:r>
            <a:r>
              <a:rPr lang="ko-KR" altLang="en-US" sz="2000" dirty="0"/>
              <a:t> </a:t>
            </a:r>
            <a:r>
              <a:rPr lang="ko-KR" altLang="en-US" sz="2000" b="1" dirty="0">
                <a:highlight>
                  <a:srgbClr val="00FF00"/>
                </a:highlight>
              </a:rPr>
              <a:t>등록안내</a:t>
            </a:r>
            <a:endParaRPr lang="en-US" altLang="ko-KR" sz="2000" b="1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en-US" altLang="ko-KR" sz="2000" dirty="0"/>
              <a:t>        </a:t>
            </a:r>
            <a:r>
              <a:rPr lang="ko-KR" alt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→</a:t>
            </a:r>
            <a:r>
              <a:rPr lang="en-US" altLang="ko-KR" sz="2000" dirty="0"/>
              <a:t> </a:t>
            </a:r>
            <a:r>
              <a:rPr lang="ko-KR" altLang="en-US" sz="2000" dirty="0" err="1"/>
              <a:t>국가암검진</a:t>
            </a:r>
            <a:r>
              <a:rPr lang="ko-KR" altLang="en-US" sz="2000" dirty="0"/>
              <a:t> 간암 수검 확인 및 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b="1" dirty="0"/>
              <a:t>             </a:t>
            </a:r>
            <a:r>
              <a:rPr lang="ko-KR" altLang="en-US" sz="2000" b="1" dirty="0">
                <a:highlight>
                  <a:srgbClr val="00FF00"/>
                </a:highlight>
              </a:rPr>
              <a:t>암검진교육</a:t>
            </a:r>
            <a:endParaRPr lang="en-US" altLang="ko-KR" sz="2000" b="1" dirty="0">
              <a:highlight>
                <a:srgbClr val="00FF00"/>
              </a:highlight>
            </a:endParaRP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2E23185D-0181-4AF9-B2A2-2F104BD7A0CB}"/>
              </a:ext>
            </a:extLst>
          </p:cNvPr>
          <p:cNvSpPr txBox="1">
            <a:spLocks/>
          </p:cNvSpPr>
          <p:nvPr/>
        </p:nvSpPr>
        <p:spPr>
          <a:xfrm>
            <a:off x="1172001" y="1123191"/>
            <a:ext cx="10363200" cy="1170963"/>
          </a:xfrm>
          <a:prstGeom prst="rect">
            <a:avLst/>
          </a:prstGeom>
        </p:spPr>
        <p:txBody>
          <a:bodyPr bIns="91440" anchor="b" anchorCtr="0">
            <a:normAutofit fontScale="90000" lnSpcReduction="200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추진내용</a:t>
            </a:r>
            <a:endParaRPr lang="en-US" altLang="ko-KR" b="1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914400">
              <a:defRPr/>
            </a:pPr>
            <a:endParaRPr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4)</a:t>
            </a:r>
            <a:r>
              <a:rPr lang="ko-KR" altLang="en-US" sz="3200" dirty="0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유관기관과의 협업</a:t>
            </a:r>
            <a:endParaRPr lang="en-US" altLang="ko-KR" sz="3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7032980-824E-4B87-84FE-5021ABE73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5066"/>
            <a:ext cx="53181236" cy="108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378539840" descr="EMB0000640c5235">
            <a:extLst>
              <a:ext uri="{FF2B5EF4-FFF2-40B4-BE49-F238E27FC236}">
                <a16:creationId xmlns:a16="http://schemas.microsoft.com/office/drawing/2014/main" id="{00B612B1-161F-4B81-B3D7-F48B97D3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3818"/>
            <a:ext cx="4923999" cy="565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57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5C66F2-3270-4D09-B7AE-2AC89A05897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0811" y="1765647"/>
            <a:ext cx="2455335" cy="533172"/>
          </a:xfrm>
        </p:spPr>
        <p:txBody>
          <a:bodyPr/>
          <a:lstStyle/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26DF043-FC04-487C-BCC1-647321D85608}"/>
              </a:ext>
            </a:extLst>
          </p:cNvPr>
          <p:cNvSpPr txBox="1">
            <a:spLocks/>
          </p:cNvSpPr>
          <p:nvPr/>
        </p:nvSpPr>
        <p:spPr>
          <a:xfrm>
            <a:off x="1021157" y="573029"/>
            <a:ext cx="10363200" cy="1170963"/>
          </a:xfrm>
          <a:prstGeom prst="rect">
            <a:avLst/>
          </a:prstGeom>
        </p:spPr>
        <p:txBody>
          <a:bodyPr bIns="91440" anchor="b" anchorCtr="0">
            <a:normAutofit fontScale="90000" lnSpcReduction="200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추진내용</a:t>
            </a:r>
            <a:endParaRPr lang="en-US" altLang="ko-KR" b="1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914400">
              <a:defRPr/>
            </a:pPr>
            <a:endParaRPr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4)</a:t>
            </a:r>
            <a:r>
              <a:rPr lang="ko-KR" altLang="en-US" sz="3200" dirty="0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유관기관과의 협업</a:t>
            </a:r>
            <a:r>
              <a:rPr lang="en-US" altLang="ko-KR" sz="27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27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간담회</a:t>
            </a:r>
            <a:endParaRPr lang="en-US" altLang="ko-KR" sz="3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9B2827CB-0A0D-4AC5-A064-5022611001BB}"/>
              </a:ext>
            </a:extLst>
          </p:cNvPr>
          <p:cNvSpPr txBox="1">
            <a:spLocks/>
          </p:cNvSpPr>
          <p:nvPr/>
        </p:nvSpPr>
        <p:spPr>
          <a:xfrm>
            <a:off x="1290415" y="1835883"/>
            <a:ext cx="19242134" cy="18911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ko-KR" altLang="en-US" sz="2400" dirty="0"/>
              <a:t>건강보험공단 </a:t>
            </a:r>
            <a:endParaRPr lang="en-US" altLang="ko-KR" sz="2400" dirty="0"/>
          </a:p>
          <a:p>
            <a:pPr marL="0" indent="0" defTabSz="914400">
              <a:buFont typeface="Wingdings 2"/>
              <a:buNone/>
            </a:pPr>
            <a:r>
              <a:rPr lang="en-US" altLang="ko-KR" sz="2400" dirty="0"/>
              <a:t>   </a:t>
            </a:r>
            <a:endParaRPr lang="ko-KR" altLang="en-US" dirty="0"/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7C368447-23B6-47D6-8259-D38986BAE14E}"/>
              </a:ext>
            </a:extLst>
          </p:cNvPr>
          <p:cNvSpPr txBox="1">
            <a:spLocks/>
          </p:cNvSpPr>
          <p:nvPr/>
        </p:nvSpPr>
        <p:spPr>
          <a:xfrm>
            <a:off x="6356581" y="1845959"/>
            <a:ext cx="5265699" cy="50854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ko-KR" altLang="en-US" sz="2000" dirty="0"/>
              <a:t>대구</a:t>
            </a:r>
            <a:r>
              <a:rPr lang="en-US" altLang="ko-KR" sz="2000" dirty="0">
                <a:latin typeface="HyhwpEQ" panose="02030600000101010101" pitchFamily="18" charset="-127"/>
                <a:ea typeface="HyhwpEQ" panose="02030600000101010101" pitchFamily="18" charset="-127"/>
              </a:rPr>
              <a:t>·</a:t>
            </a:r>
            <a:r>
              <a:rPr lang="ko-KR" altLang="en-US" sz="2000" dirty="0" err="1"/>
              <a:t>경북암센터</a:t>
            </a:r>
            <a:endParaRPr lang="en-US" altLang="ko-KR" sz="2000" dirty="0"/>
          </a:p>
          <a:p>
            <a:pPr marL="0" indent="0" defTabSz="914400">
              <a:buNone/>
            </a:pPr>
            <a:endParaRPr lang="en-US" altLang="ko-KR" sz="20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AA4CA62-89A5-437D-8606-51EBC4D4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050" y="2971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378539520" descr="EMB0000640c523b">
            <a:extLst>
              <a:ext uri="{FF2B5EF4-FFF2-40B4-BE49-F238E27FC236}">
                <a16:creationId xmlns:a16="http://schemas.microsoft.com/office/drawing/2014/main" id="{045D9F7F-A603-42C3-A51B-83076F6CD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35" y="2343644"/>
            <a:ext cx="4364050" cy="2410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85B5152-560D-4F13-86B9-A9EB5B797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14" y="2390710"/>
            <a:ext cx="4364052" cy="2315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내용 개체 틀 2">
            <a:extLst>
              <a:ext uri="{FF2B5EF4-FFF2-40B4-BE49-F238E27FC236}">
                <a16:creationId xmlns:a16="http://schemas.microsoft.com/office/drawing/2014/main" id="{6BF2C88B-09E4-40ED-95BC-249E0624ACF6}"/>
              </a:ext>
            </a:extLst>
          </p:cNvPr>
          <p:cNvSpPr txBox="1">
            <a:spLocks/>
          </p:cNvSpPr>
          <p:nvPr/>
        </p:nvSpPr>
        <p:spPr>
          <a:xfrm>
            <a:off x="1395814" y="5023235"/>
            <a:ext cx="9400371" cy="173273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altLang="ko-KR" sz="2000" b="1" dirty="0"/>
              <a:t>[</a:t>
            </a:r>
            <a:r>
              <a:rPr lang="ko-KR" altLang="en-US" sz="2000" b="1" dirty="0"/>
              <a:t>간담회 내용</a:t>
            </a:r>
            <a:r>
              <a:rPr lang="en-US" altLang="ko-KR" sz="2000" b="1" dirty="0"/>
              <a:t>]</a:t>
            </a:r>
          </a:p>
          <a:p>
            <a:pPr marL="0" indent="0" defTabSz="914400">
              <a:buNone/>
            </a:pPr>
            <a:r>
              <a:rPr lang="ko-KR" altLang="en-US" sz="1800" dirty="0"/>
              <a:t>가</a:t>
            </a:r>
            <a:r>
              <a:rPr lang="en-US" altLang="ko-KR" sz="1800" dirty="0"/>
              <a:t>. </a:t>
            </a:r>
            <a:r>
              <a:rPr lang="ko-KR" altLang="en-US" sz="1800" dirty="0" err="1"/>
              <a:t>암관리</a:t>
            </a:r>
            <a:r>
              <a:rPr lang="ko-KR" altLang="en-US" sz="1800" dirty="0"/>
              <a:t> 역학조사사업 참여율 향상을 위한 업무 협조</a:t>
            </a:r>
          </a:p>
          <a:p>
            <a:pPr marL="0" indent="0" fontAlgn="base">
              <a:buNone/>
            </a:pPr>
            <a:r>
              <a:rPr lang="ko-KR" altLang="en-US" sz="1800" dirty="0"/>
              <a:t>나</a:t>
            </a:r>
            <a:r>
              <a:rPr lang="en-US" altLang="ko-KR" sz="1800" dirty="0"/>
              <a:t>. </a:t>
            </a:r>
            <a:r>
              <a:rPr lang="ko-KR" altLang="en-US" sz="1800" dirty="0" err="1"/>
              <a:t>암관리</a:t>
            </a:r>
            <a:r>
              <a:rPr lang="ko-KR" altLang="en-US" sz="1800" dirty="0"/>
              <a:t> 역학조사사업의 원활한 추진을 위한 담당자간 소통강화</a:t>
            </a:r>
          </a:p>
          <a:p>
            <a:pPr marL="0" indent="0" fontAlgn="base">
              <a:buNone/>
            </a:pPr>
            <a:r>
              <a:rPr lang="ko-KR" altLang="en-US" sz="1800" dirty="0"/>
              <a:t>다</a:t>
            </a:r>
            <a:r>
              <a:rPr lang="en-US" altLang="ko-KR" sz="1800" dirty="0"/>
              <a:t>. B</a:t>
            </a:r>
            <a:r>
              <a:rPr lang="ko-KR" altLang="en-US" sz="1800" dirty="0"/>
              <a:t>형</a:t>
            </a:r>
            <a:r>
              <a:rPr lang="en-US" altLang="ko-KR" sz="1800" dirty="0"/>
              <a:t>·C</a:t>
            </a:r>
            <a:r>
              <a:rPr lang="ko-KR" altLang="en-US" sz="1800" dirty="0"/>
              <a:t>형 기존 및 </a:t>
            </a:r>
            <a:r>
              <a:rPr lang="ko-KR" altLang="en-US" sz="1800" dirty="0" err="1"/>
              <a:t>신규간염보균자</a:t>
            </a:r>
            <a:r>
              <a:rPr lang="ko-KR" altLang="en-US" sz="1800" dirty="0"/>
              <a:t> 사후관리 체계 강화 </a:t>
            </a:r>
          </a:p>
          <a:p>
            <a:pPr marL="0" indent="0" defTabSz="914400">
              <a:buNone/>
            </a:pP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2540046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EDAEEFB-3F49-460A-B0FD-26FF5E785CA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90569" y="2234460"/>
            <a:ext cx="10024844" cy="3775122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07E64BCB-5F22-47BD-80BB-7C11BB65B384}"/>
              </a:ext>
            </a:extLst>
          </p:cNvPr>
          <p:cNvSpPr txBox="1">
            <a:spLocks/>
          </p:cNvSpPr>
          <p:nvPr/>
        </p:nvSpPr>
        <p:spPr>
          <a:xfrm>
            <a:off x="1029388" y="359793"/>
            <a:ext cx="10363200" cy="1170963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추진성과</a:t>
            </a: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(1)</a:t>
            </a:r>
          </a:p>
          <a:p>
            <a:pPr defTabSz="914400">
              <a:defRPr/>
            </a:pPr>
            <a:endParaRPr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FA998-02F9-49A0-B386-2F2FC85EC43D}"/>
              </a:ext>
            </a:extLst>
          </p:cNvPr>
          <p:cNvSpPr txBox="1"/>
          <p:nvPr/>
        </p:nvSpPr>
        <p:spPr>
          <a:xfrm>
            <a:off x="4752352" y="1620998"/>
            <a:ext cx="3302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Bauhaus 93" panose="04030905020B02020C02" pitchFamily="82" charset="0"/>
              </a:rPr>
              <a:t>[</a:t>
            </a:r>
            <a:r>
              <a:rPr lang="ko-KR" altLang="en-US" sz="2800" dirty="0">
                <a:latin typeface="Bauhaus 93" panose="04030905020B02020C02" pitchFamily="82" charset="0"/>
              </a:rPr>
              <a:t>검사대상자 현황</a:t>
            </a:r>
            <a:r>
              <a:rPr lang="en-US" altLang="ko-KR" sz="2800" dirty="0">
                <a:latin typeface="Bauhaus 93" panose="04030905020B02020C02" pitchFamily="82" charset="0"/>
              </a:rPr>
              <a:t>]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306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07E64BCB-5F22-47BD-80BB-7C11BB65B384}"/>
              </a:ext>
            </a:extLst>
          </p:cNvPr>
          <p:cNvSpPr txBox="1">
            <a:spLocks/>
          </p:cNvSpPr>
          <p:nvPr/>
        </p:nvSpPr>
        <p:spPr>
          <a:xfrm>
            <a:off x="1029388" y="359793"/>
            <a:ext cx="10363200" cy="1170963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추진성과</a:t>
            </a: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(2)</a:t>
            </a:r>
          </a:p>
          <a:p>
            <a:pPr defTabSz="914400">
              <a:defRPr/>
            </a:pPr>
            <a:endParaRPr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FA998-02F9-49A0-B386-2F2FC85EC43D}"/>
              </a:ext>
            </a:extLst>
          </p:cNvPr>
          <p:cNvSpPr txBox="1"/>
          <p:nvPr/>
        </p:nvSpPr>
        <p:spPr>
          <a:xfrm>
            <a:off x="4148345" y="1601858"/>
            <a:ext cx="476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Bauhaus 93" panose="04030905020B02020C02" pitchFamily="82" charset="0"/>
              </a:rPr>
              <a:t>[</a:t>
            </a:r>
            <a:r>
              <a:rPr lang="ko-KR" altLang="en-US" sz="2800" dirty="0">
                <a:latin typeface="Bauhaus 93" panose="04030905020B02020C02" pitchFamily="82" charset="0"/>
              </a:rPr>
              <a:t>검사대상자 관리 현황</a:t>
            </a:r>
            <a:r>
              <a:rPr lang="en-US" altLang="ko-KR" sz="2800" dirty="0">
                <a:latin typeface="Bauhaus 93" panose="04030905020B02020C02" pitchFamily="82" charset="0"/>
              </a:rPr>
              <a:t>]</a:t>
            </a:r>
            <a:endParaRPr lang="ko-KR" altLang="en-US" sz="2800" dirty="0"/>
          </a:p>
        </p:txBody>
      </p:sp>
      <p:pic>
        <p:nvPicPr>
          <p:cNvPr id="7" name="내용 개체 틀 3">
            <a:extLst>
              <a:ext uri="{FF2B5EF4-FFF2-40B4-BE49-F238E27FC236}">
                <a16:creationId xmlns:a16="http://schemas.microsoft.com/office/drawing/2014/main" id="{D1C7464D-B906-4FB7-B197-430790D76EB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29388" y="2196181"/>
            <a:ext cx="9825966" cy="41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5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0F5924-E7FC-4F2B-81AF-FADF5B47385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21075" y="1076174"/>
            <a:ext cx="10363200" cy="18149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sz="3000" b="1" dirty="0"/>
              <a:t>[</a:t>
            </a:r>
            <a:r>
              <a:rPr lang="ko-KR" altLang="en-US" sz="3000" b="1" dirty="0"/>
              <a:t>울릉군 인구현황</a:t>
            </a:r>
            <a:r>
              <a:rPr lang="en-US" altLang="ko-KR" sz="3000" b="1" dirty="0"/>
              <a:t>] : </a:t>
            </a:r>
            <a:r>
              <a:rPr lang="ko-KR" altLang="en-US" sz="3000" b="1" dirty="0"/>
              <a:t>만 </a:t>
            </a:r>
            <a:r>
              <a:rPr lang="en-US" altLang="ko-KR" sz="3000" b="1" dirty="0"/>
              <a:t>40</a:t>
            </a:r>
            <a:r>
              <a:rPr lang="ko-KR" altLang="en-US" sz="3000" b="1" dirty="0"/>
              <a:t>세 </a:t>
            </a:r>
            <a:r>
              <a:rPr lang="en-US" altLang="ko-KR" sz="3000" b="1" dirty="0"/>
              <a:t>~ </a:t>
            </a:r>
            <a:r>
              <a:rPr lang="ko-KR" altLang="en-US" sz="3000" b="1" dirty="0"/>
              <a:t>만 </a:t>
            </a:r>
            <a:r>
              <a:rPr lang="en-US" altLang="ko-KR" sz="3000" b="1" dirty="0"/>
              <a:t>69</a:t>
            </a:r>
            <a:r>
              <a:rPr lang="ko-KR" altLang="en-US" sz="3000" b="1" dirty="0"/>
              <a:t>세 대상</a:t>
            </a:r>
            <a:r>
              <a:rPr lang="en-US" altLang="ko-KR" sz="1900" dirty="0"/>
              <a:t>(</a:t>
            </a:r>
            <a:r>
              <a:rPr lang="ko-KR" altLang="en-US" sz="1900" dirty="0"/>
              <a:t>기준 </a:t>
            </a:r>
            <a:r>
              <a:rPr lang="en-US" altLang="ko-KR" sz="1900" dirty="0"/>
              <a:t>: 2019</a:t>
            </a:r>
            <a:r>
              <a:rPr lang="ko-KR" altLang="en-US" sz="1900" dirty="0"/>
              <a:t>년 </a:t>
            </a:r>
            <a:r>
              <a:rPr lang="en-US" altLang="ko-KR" sz="1900" dirty="0"/>
              <a:t>1</a:t>
            </a:r>
            <a:r>
              <a:rPr lang="ko-KR" altLang="en-US" sz="1900" dirty="0"/>
              <a:t>월</a:t>
            </a:r>
            <a:r>
              <a:rPr lang="en-US" altLang="ko-KR" sz="1900" dirty="0"/>
              <a:t>) (</a:t>
            </a:r>
            <a:r>
              <a:rPr lang="ko-KR" altLang="en-US" sz="1900" dirty="0"/>
              <a:t>단위 </a:t>
            </a:r>
            <a:r>
              <a:rPr lang="en-US" altLang="ko-KR" sz="1900" dirty="0"/>
              <a:t>: </a:t>
            </a:r>
            <a:r>
              <a:rPr lang="ko-KR" altLang="en-US" sz="1900" dirty="0"/>
              <a:t>명</a:t>
            </a:r>
            <a:r>
              <a:rPr lang="en-US" altLang="ko-KR" sz="1900" dirty="0"/>
              <a:t>)</a:t>
            </a: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ko-KR" altLang="en-US" sz="1800" dirty="0"/>
              <a:t> 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 err="1"/>
              <a:t>암관리역학조사사업</a:t>
            </a:r>
            <a:r>
              <a:rPr lang="ko-KR" altLang="en-US" sz="1800" dirty="0"/>
              <a:t> 예산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ko-KR" altLang="en-US" sz="1800" dirty="0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76838646-C3DD-4FAD-BD84-A767E35D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3525078" cy="967115"/>
          </a:xfrm>
        </p:spPr>
        <p:txBody>
          <a:bodyPr>
            <a:normAutofit/>
          </a:bodyPr>
          <a:lstStyle/>
          <a:p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 진 배 경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33342C9-A506-4BC6-90EB-21BA7B870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86" y="1394242"/>
            <a:ext cx="10255828" cy="2503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79BC7D-A0B0-458A-98F7-3F8AB4C5BA91}"/>
              </a:ext>
            </a:extLst>
          </p:cNvPr>
          <p:cNvSpPr txBox="1"/>
          <p:nvPr/>
        </p:nvSpPr>
        <p:spPr>
          <a:xfrm>
            <a:off x="8766012" y="3966882"/>
            <a:ext cx="285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*</a:t>
            </a:r>
            <a:r>
              <a:rPr lang="ko-KR" altLang="en-US" sz="1200" dirty="0"/>
              <a:t>출처 </a:t>
            </a:r>
            <a:r>
              <a:rPr lang="en-US" altLang="ko-KR" sz="1200" dirty="0"/>
              <a:t>: </a:t>
            </a:r>
            <a:r>
              <a:rPr lang="ko-KR" altLang="en-US" sz="1200" dirty="0"/>
              <a:t>행정안전부 연령별인구현황</a:t>
            </a: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9AC61DF9-B48F-4026-9541-F0C538A30FDF}"/>
              </a:ext>
            </a:extLst>
          </p:cNvPr>
          <p:cNvSpPr txBox="1">
            <a:spLocks/>
          </p:cNvSpPr>
          <p:nvPr/>
        </p:nvSpPr>
        <p:spPr>
          <a:xfrm>
            <a:off x="4623503" y="4065977"/>
            <a:ext cx="10363200" cy="18149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 2"/>
              <a:buNone/>
            </a:pPr>
            <a:r>
              <a:rPr lang="en-US" altLang="ko-KR" b="1" dirty="0"/>
              <a:t>[</a:t>
            </a:r>
            <a:r>
              <a:rPr lang="ko-KR" altLang="en-US" b="1" dirty="0"/>
              <a:t> 예산내역</a:t>
            </a:r>
            <a:r>
              <a:rPr lang="en-US" altLang="ko-KR" b="1" dirty="0"/>
              <a:t>]</a:t>
            </a:r>
            <a:endParaRPr lang="en-US" altLang="ko-KR" dirty="0"/>
          </a:p>
          <a:p>
            <a:pPr marL="0" indent="0" defTabSz="914400">
              <a:buFont typeface="Wingdings 2"/>
              <a:buNone/>
            </a:pPr>
            <a:r>
              <a:rPr lang="en-US" altLang="ko-KR" sz="1800" dirty="0"/>
              <a:t> </a:t>
            </a:r>
            <a:r>
              <a:rPr lang="ko-KR" altLang="en-US" sz="1800" dirty="0"/>
              <a:t> </a:t>
            </a:r>
            <a:endParaRPr lang="en-US" altLang="ko-KR" sz="1800" dirty="0"/>
          </a:p>
          <a:p>
            <a:pPr defTabSz="914400"/>
            <a:endParaRPr lang="en-US" altLang="ko-KR" sz="1800" dirty="0"/>
          </a:p>
          <a:p>
            <a:pPr defTabSz="914400"/>
            <a:endParaRPr lang="en-US" altLang="ko-KR" sz="1800" dirty="0"/>
          </a:p>
          <a:p>
            <a:pPr defTabSz="914400"/>
            <a:endParaRPr lang="en-US" altLang="ko-KR" sz="1800" dirty="0"/>
          </a:p>
          <a:p>
            <a:pPr marL="0" indent="0" defTabSz="914400">
              <a:buNone/>
            </a:pPr>
            <a:endParaRPr lang="en-US" altLang="ko-KR" sz="1800" dirty="0"/>
          </a:p>
          <a:p>
            <a:pPr defTabSz="914400"/>
            <a:endParaRPr lang="en-US" altLang="ko-KR" sz="1800" dirty="0"/>
          </a:p>
          <a:p>
            <a:pPr defTabSz="914400"/>
            <a:endParaRPr lang="en-US" altLang="ko-KR" sz="1800" dirty="0"/>
          </a:p>
          <a:p>
            <a:pPr defTabSz="914400"/>
            <a:endParaRPr lang="ko-KR" altLang="en-US" sz="18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050F993-9BE6-49D5-82AB-2E24323E0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556285"/>
            <a:ext cx="10564091" cy="19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88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95C46B-D6DB-46FF-A74E-D14EC08A960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86312" y="1766582"/>
            <a:ext cx="103632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b="1" dirty="0"/>
              <a:t>[</a:t>
            </a:r>
            <a:r>
              <a:rPr lang="ko-KR" altLang="en-US" b="1" dirty="0" err="1"/>
              <a:t>국가암검진</a:t>
            </a:r>
            <a:r>
              <a:rPr lang="ko-KR" altLang="en-US" b="1" dirty="0"/>
              <a:t> </a:t>
            </a:r>
            <a:r>
              <a:rPr lang="ko-KR" altLang="en-US" b="1" dirty="0" err="1"/>
              <a:t>수검률</a:t>
            </a:r>
            <a:r>
              <a:rPr lang="ko-KR" altLang="en-US" b="1" dirty="0"/>
              <a:t> 향상</a:t>
            </a:r>
            <a:r>
              <a:rPr lang="en-US" altLang="ko-KR" b="1" dirty="0"/>
              <a:t>]</a:t>
            </a:r>
          </a:p>
          <a:p>
            <a:pPr marL="0" indent="0">
              <a:buNone/>
            </a:pPr>
            <a:r>
              <a:rPr lang="en-US" altLang="ko-KR" dirty="0"/>
              <a:t>  </a:t>
            </a:r>
          </a:p>
          <a:p>
            <a:pPr marL="0" indent="0">
              <a:buNone/>
            </a:pPr>
            <a:r>
              <a:rPr lang="en-US" altLang="ko-KR" dirty="0"/>
              <a:t> 2018</a:t>
            </a:r>
            <a:r>
              <a:rPr lang="ko-KR" altLang="en-US" dirty="0"/>
              <a:t>년 간암검진 </a:t>
            </a:r>
            <a:r>
              <a:rPr lang="ko-KR" altLang="en-US" dirty="0" err="1"/>
              <a:t>수검률</a:t>
            </a:r>
            <a:r>
              <a:rPr lang="en-US" altLang="ko-KR" sz="1600" dirty="0"/>
              <a:t>(</a:t>
            </a:r>
            <a:r>
              <a:rPr lang="ko-KR" altLang="en-US" sz="1600" dirty="0"/>
              <a:t>기준 </a:t>
            </a:r>
            <a:r>
              <a:rPr lang="en-US" altLang="ko-KR" sz="1600" dirty="0"/>
              <a:t>: 2018. 12. 31.)</a:t>
            </a:r>
            <a:r>
              <a:rPr lang="ko-KR" altLang="en-US" sz="1600" dirty="0"/>
              <a:t> </a:t>
            </a:r>
            <a:r>
              <a:rPr lang="en-US" altLang="ko-KR" dirty="0"/>
              <a:t>: 60.00%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  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2019</a:t>
            </a:r>
            <a:r>
              <a:rPr lang="ko-KR" altLang="en-US" dirty="0"/>
              <a:t>년 간암검진 </a:t>
            </a:r>
            <a:r>
              <a:rPr lang="ko-KR" altLang="en-US" dirty="0" err="1"/>
              <a:t>수검률</a:t>
            </a:r>
            <a:r>
              <a:rPr lang="en-US" altLang="ko-KR" sz="1600" dirty="0"/>
              <a:t>(</a:t>
            </a:r>
            <a:r>
              <a:rPr lang="ko-KR" altLang="en-US" sz="1600" dirty="0"/>
              <a:t>기준 </a:t>
            </a:r>
            <a:r>
              <a:rPr lang="en-US" altLang="ko-KR" sz="1600" dirty="0"/>
              <a:t>: 2019. 12. 31.)</a:t>
            </a:r>
            <a:r>
              <a:rPr lang="ko-KR" altLang="en-US" sz="1600" dirty="0"/>
              <a:t> </a:t>
            </a:r>
            <a:r>
              <a:rPr lang="en-US" altLang="ko-KR" dirty="0"/>
              <a:t>: </a:t>
            </a:r>
            <a:r>
              <a:rPr lang="en-US" altLang="ko-KR" sz="3200" b="1" u="sng" dirty="0">
                <a:solidFill>
                  <a:srgbClr val="FF0000"/>
                </a:solidFill>
              </a:rPr>
              <a:t>64.17%</a:t>
            </a:r>
            <a:endParaRPr lang="ko-KR" alt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28D40166-081E-41EA-8F0A-5ACBBBD230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추진성과</a:t>
            </a: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(3)</a:t>
            </a:r>
          </a:p>
          <a:p>
            <a:pPr defTabSz="914400">
              <a:defRPr/>
            </a:pPr>
            <a:endParaRPr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화살표: 왼쪽으로 구부러짐 4">
            <a:extLst>
              <a:ext uri="{FF2B5EF4-FFF2-40B4-BE49-F238E27FC236}">
                <a16:creationId xmlns:a16="http://schemas.microsoft.com/office/drawing/2014/main" id="{1E065EA2-07EA-4616-B095-4C0B8FBC1984}"/>
              </a:ext>
            </a:extLst>
          </p:cNvPr>
          <p:cNvSpPr/>
          <p:nvPr/>
        </p:nvSpPr>
        <p:spPr>
          <a:xfrm>
            <a:off x="8114950" y="2970402"/>
            <a:ext cx="889233" cy="2164359"/>
          </a:xfrm>
          <a:prstGeom prst="curvedLeftArrow">
            <a:avLst>
              <a:gd name="adj1" fmla="val 41540"/>
              <a:gd name="adj2" fmla="val 87941"/>
              <a:gd name="adj3" fmla="val 4952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C74C4-ED45-4A68-B19E-3D1AD0262CD8}"/>
              </a:ext>
            </a:extLst>
          </p:cNvPr>
          <p:cNvSpPr txBox="1"/>
          <p:nvPr/>
        </p:nvSpPr>
        <p:spPr>
          <a:xfrm>
            <a:off x="9303391" y="3279007"/>
            <a:ext cx="1736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rgbClr val="0000CC"/>
                </a:solidFill>
              </a:rPr>
              <a:t>6.95% </a:t>
            </a:r>
            <a:r>
              <a:rPr lang="ko-KR" altLang="en-US" sz="4000" b="1" dirty="0">
                <a:solidFill>
                  <a:srgbClr val="0000CC"/>
                </a:solidFill>
              </a:rPr>
              <a:t>증가</a:t>
            </a:r>
            <a:r>
              <a:rPr lang="en-US" altLang="ko-KR" sz="4000" b="1" dirty="0">
                <a:solidFill>
                  <a:srgbClr val="0000CC"/>
                </a:solidFill>
              </a:rPr>
              <a:t>!</a:t>
            </a:r>
            <a:endParaRPr lang="ko-KR" altLang="en-US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9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039DCF75-ABD8-4B59-91D6-C1BB44D182B2}"/>
              </a:ext>
            </a:extLst>
          </p:cNvPr>
          <p:cNvSpPr txBox="1">
            <a:spLocks/>
          </p:cNvSpPr>
          <p:nvPr/>
        </p:nvSpPr>
        <p:spPr>
          <a:xfrm>
            <a:off x="1371600" y="427038"/>
            <a:ext cx="103632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추진성과</a:t>
            </a: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(4)</a:t>
            </a:r>
          </a:p>
          <a:p>
            <a:pPr defTabSz="914400">
              <a:defRPr/>
            </a:pPr>
            <a:endParaRPr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D7F7B-75A0-4F67-BD84-003C84AC148B}"/>
              </a:ext>
            </a:extLst>
          </p:cNvPr>
          <p:cNvSpPr txBox="1"/>
          <p:nvPr/>
        </p:nvSpPr>
        <p:spPr>
          <a:xfrm>
            <a:off x="1480657" y="2428241"/>
            <a:ext cx="9198527" cy="36625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2018</a:t>
            </a:r>
            <a:r>
              <a:rPr lang="ko-KR" altLang="en-US" sz="2800" dirty="0"/>
              <a:t>년 </a:t>
            </a:r>
            <a:r>
              <a:rPr lang="en-US" altLang="ko-KR" sz="2800" dirty="0"/>
              <a:t>B</a:t>
            </a:r>
            <a:r>
              <a:rPr lang="ko-KR" altLang="en-US" sz="2800" dirty="0" err="1"/>
              <a:t>형간염</a:t>
            </a:r>
            <a:r>
              <a:rPr lang="ko-KR" altLang="en-US" sz="2800" dirty="0"/>
              <a:t> 예방접종 건수 </a:t>
            </a:r>
            <a:r>
              <a:rPr lang="en-US" altLang="ko-KR" sz="2800" dirty="0"/>
              <a:t>:</a:t>
            </a:r>
            <a:r>
              <a:rPr lang="en-US" altLang="ko-KR" sz="3600" dirty="0"/>
              <a:t> </a:t>
            </a:r>
            <a:r>
              <a:rPr lang="en-US" altLang="ko-KR" sz="3200" b="1" dirty="0"/>
              <a:t>86</a:t>
            </a:r>
            <a:r>
              <a:rPr lang="ko-KR" altLang="en-US" sz="3200" b="1" dirty="0"/>
              <a:t>건</a:t>
            </a:r>
            <a:endParaRPr lang="en-US" altLang="ko-KR" sz="3200" b="1" dirty="0"/>
          </a:p>
          <a:p>
            <a:pPr algn="ctr"/>
            <a:endParaRPr lang="en-US" altLang="ko-KR" sz="2800" dirty="0"/>
          </a:p>
          <a:p>
            <a:pPr algn="ctr"/>
            <a:endParaRPr lang="en-US" altLang="ko-KR" sz="2800" dirty="0"/>
          </a:p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                                       </a:t>
            </a:r>
            <a:r>
              <a:rPr lang="en-US" altLang="ko-KR" sz="4800" u="sng" dirty="0">
                <a:solidFill>
                  <a:srgbClr val="0000CC"/>
                </a:solidFill>
              </a:rPr>
              <a:t>163%</a:t>
            </a:r>
            <a:r>
              <a:rPr lang="en-US" altLang="ko-KR" sz="4800" dirty="0">
                <a:solidFill>
                  <a:srgbClr val="0000CC"/>
                </a:solidFill>
              </a:rPr>
              <a:t> </a:t>
            </a:r>
            <a:r>
              <a:rPr lang="ko-KR" altLang="en-US" sz="3200" dirty="0"/>
              <a:t>증가율</a:t>
            </a:r>
            <a:endParaRPr lang="en-US" altLang="ko-KR" sz="4000" dirty="0"/>
          </a:p>
          <a:p>
            <a:pPr algn="ctr"/>
            <a:endParaRPr lang="en-US" altLang="ko-KR" sz="2800" dirty="0"/>
          </a:p>
          <a:p>
            <a:pPr algn="ctr"/>
            <a:endParaRPr lang="en-US" altLang="ko-KR" sz="2800" dirty="0"/>
          </a:p>
          <a:p>
            <a:pPr algn="ctr"/>
            <a:r>
              <a:rPr lang="en-US" altLang="ko-KR" sz="2800" dirty="0"/>
              <a:t>2019</a:t>
            </a:r>
            <a:r>
              <a:rPr lang="ko-KR" altLang="en-US" sz="2800" dirty="0"/>
              <a:t>년 </a:t>
            </a:r>
            <a:r>
              <a:rPr lang="en-US" altLang="ko-KR" sz="2800" dirty="0"/>
              <a:t>B</a:t>
            </a:r>
            <a:r>
              <a:rPr lang="ko-KR" altLang="en-US" sz="2800" dirty="0" err="1"/>
              <a:t>형간염</a:t>
            </a:r>
            <a:r>
              <a:rPr lang="ko-KR" altLang="en-US" sz="2800" dirty="0"/>
              <a:t> 예방접종 건수 </a:t>
            </a:r>
            <a:r>
              <a:rPr lang="en-US" altLang="ko-KR" sz="2800" dirty="0"/>
              <a:t>: </a:t>
            </a:r>
            <a:r>
              <a:rPr lang="en-US" altLang="ko-KR" sz="3600" b="1" dirty="0">
                <a:solidFill>
                  <a:srgbClr val="FF0000"/>
                </a:solidFill>
              </a:rPr>
              <a:t>227</a:t>
            </a:r>
            <a:r>
              <a:rPr lang="ko-KR" altLang="en-US" sz="3600" b="1" dirty="0">
                <a:solidFill>
                  <a:srgbClr val="FF0000"/>
                </a:solidFill>
              </a:rPr>
              <a:t>건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A67F78E9-5579-428A-98BD-F2E7F30D1BB3}"/>
              </a:ext>
            </a:extLst>
          </p:cNvPr>
          <p:cNvSpPr/>
          <p:nvPr/>
        </p:nvSpPr>
        <p:spPr>
          <a:xfrm>
            <a:off x="4497033" y="3187255"/>
            <a:ext cx="1598967" cy="2144512"/>
          </a:xfrm>
          <a:prstGeom prst="downArrow">
            <a:avLst>
              <a:gd name="adj1" fmla="val 47530"/>
              <a:gd name="adj2" fmla="val 63707"/>
            </a:avLst>
          </a:prstGeom>
          <a:solidFill>
            <a:srgbClr val="AFD9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3E43A-1AA1-48A9-BF26-1953510ABCDB}"/>
              </a:ext>
            </a:extLst>
          </p:cNvPr>
          <p:cNvSpPr txBox="1"/>
          <p:nvPr/>
        </p:nvSpPr>
        <p:spPr>
          <a:xfrm>
            <a:off x="2768367" y="1669226"/>
            <a:ext cx="718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[B</a:t>
            </a:r>
            <a:r>
              <a:rPr lang="ko-KR" altLang="en-US" sz="2800" b="1" dirty="0" err="1"/>
              <a:t>형간염</a:t>
            </a:r>
            <a:r>
              <a:rPr lang="ko-KR" altLang="en-US" sz="2800" b="1" dirty="0"/>
              <a:t> </a:t>
            </a:r>
            <a:r>
              <a:rPr lang="ko-KR" altLang="en-US" sz="2800" b="1" dirty="0" err="1"/>
              <a:t>예방접종률</a:t>
            </a:r>
            <a:r>
              <a:rPr lang="ko-KR" altLang="en-US" sz="2800" b="1" dirty="0"/>
              <a:t> 증가</a:t>
            </a:r>
            <a:r>
              <a:rPr lang="en-US" altLang="ko-KR" sz="2800" b="1" dirty="0"/>
              <a:t>]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265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8D13A8B-C9E0-4E78-92D9-ED5894F66EA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52257" y="1963405"/>
            <a:ext cx="6894416" cy="4613945"/>
          </a:xfrm>
        </p:spPr>
        <p:txBody>
          <a:bodyPr>
            <a:normAutofit/>
          </a:bodyPr>
          <a:lstStyle/>
          <a:p>
            <a:r>
              <a:rPr lang="ko-KR" altLang="en-US" dirty="0"/>
              <a:t>역학조사를 통한 기존 </a:t>
            </a:r>
            <a:r>
              <a:rPr lang="ko-KR" altLang="en-US" dirty="0" err="1"/>
              <a:t>간암발생고위험군과</a:t>
            </a:r>
            <a:r>
              <a:rPr lang="ko-KR" altLang="en-US" dirty="0"/>
              <a:t> 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   </a:t>
            </a:r>
            <a:r>
              <a:rPr lang="ko-KR" altLang="en-US" dirty="0"/>
              <a:t>노출되지 않은 </a:t>
            </a:r>
            <a:r>
              <a:rPr lang="ko-KR" altLang="en-US" dirty="0" err="1"/>
              <a:t>간암발생고위험군을</a:t>
            </a:r>
            <a:r>
              <a:rPr lang="ko-KR" altLang="en-US" dirty="0"/>
              <a:t> 발굴 및 </a:t>
            </a: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    관리하여 간암발생을 예방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국가암검진사업</a:t>
            </a:r>
            <a:r>
              <a:rPr lang="ko-KR" altLang="en-US" dirty="0"/>
              <a:t>  인식률 향상 및 </a:t>
            </a: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    저소득층 건강형평성 제고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ko-KR" altLang="en-US" dirty="0"/>
              <a:t>건강검진에 대한 경각심을 </a:t>
            </a:r>
            <a:r>
              <a:rPr lang="ko-KR" altLang="en-US" dirty="0" err="1"/>
              <a:t>갖게하여</a:t>
            </a:r>
            <a:r>
              <a:rPr lang="ko-KR" altLang="en-US" dirty="0"/>
              <a:t> 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  </a:t>
            </a:r>
            <a:r>
              <a:rPr lang="ko-KR" altLang="en-US" dirty="0"/>
              <a:t>건강증진을 도모</a:t>
            </a:r>
            <a:endParaRPr lang="en-US" altLang="ko-KR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627E7DFF-5822-4604-8586-324AD8A4B0CC}"/>
              </a:ext>
            </a:extLst>
          </p:cNvPr>
          <p:cNvSpPr txBox="1">
            <a:spLocks/>
          </p:cNvSpPr>
          <p:nvPr/>
        </p:nvSpPr>
        <p:spPr>
          <a:xfrm>
            <a:off x="2727566" y="645248"/>
            <a:ext cx="103632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추진성과</a:t>
            </a: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(5)</a:t>
            </a:r>
          </a:p>
          <a:p>
            <a:pPr defTabSz="914400">
              <a:defRPr/>
            </a:pPr>
            <a:endParaRPr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1928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CDEA48-93F7-4008-BC5A-7449C4B7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682" y="90284"/>
            <a:ext cx="10363200" cy="1143000"/>
          </a:xfrm>
        </p:spPr>
        <p:txBody>
          <a:bodyPr/>
          <a:lstStyle/>
          <a:p>
            <a:r>
              <a:rPr lang="ko-KR" altLang="en-US" b="1" dirty="0">
                <a:solidFill>
                  <a:schemeClr val="tx1"/>
                </a:solidFill>
              </a:rPr>
              <a:t>간암 교육 관련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3764E546-F09D-4D39-9C70-6CEBCED9796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7441" y="1417637"/>
            <a:ext cx="6781536" cy="535007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C78E98D-E131-4F4F-B645-5C000011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5736">
            <a:off x="4521954" y="1373596"/>
            <a:ext cx="7670046" cy="53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8691E78-7D98-4F88-8631-71559FC9A5F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07573" y="2334491"/>
            <a:ext cx="9639300" cy="377536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altLang="ko-KR" dirty="0"/>
              <a:t>1) </a:t>
            </a:r>
            <a:r>
              <a:rPr lang="ko-KR" altLang="en-US" dirty="0"/>
              <a:t>보다 효과적인 역학조사 </a:t>
            </a:r>
            <a:r>
              <a:rPr lang="ko-KR" altLang="en-US" b="1" dirty="0"/>
              <a:t>홍보방법 모색</a:t>
            </a:r>
            <a:r>
              <a:rPr lang="en-US" altLang="ko-KR" b="1" dirty="0"/>
              <a:t> </a:t>
            </a:r>
          </a:p>
          <a:p>
            <a:pPr marL="0" indent="0" fontAlgn="base">
              <a:buNone/>
            </a:pPr>
            <a:endParaRPr lang="en-US" altLang="ko-KR" dirty="0"/>
          </a:p>
          <a:p>
            <a:pPr marL="0" indent="0" fontAlgn="base">
              <a:buNone/>
            </a:pPr>
            <a:r>
              <a:rPr lang="en-US" altLang="ko-KR" dirty="0"/>
              <a:t>2)</a:t>
            </a:r>
            <a:r>
              <a:rPr lang="ko-KR" altLang="en-US" dirty="0"/>
              <a:t> 간암예방 및 </a:t>
            </a:r>
            <a:r>
              <a:rPr lang="ko-KR" altLang="en-US" dirty="0" err="1"/>
              <a:t>간암고위험군</a:t>
            </a:r>
            <a:r>
              <a:rPr lang="ko-KR" altLang="en-US" dirty="0"/>
              <a:t> 등록을 통한 </a:t>
            </a:r>
            <a:r>
              <a:rPr lang="ko-KR" altLang="en-US" b="1" dirty="0">
                <a:solidFill>
                  <a:srgbClr val="0000CC"/>
                </a:solidFill>
              </a:rPr>
              <a:t>체계적인 관리 </a:t>
            </a:r>
            <a:r>
              <a:rPr lang="ko-KR" altLang="en-US" dirty="0"/>
              <a:t>도모</a:t>
            </a:r>
            <a:endParaRPr lang="en-US" altLang="ko-KR" dirty="0"/>
          </a:p>
          <a:p>
            <a:pPr marL="0" indent="0" fontAlgn="base">
              <a:buNone/>
            </a:pPr>
            <a:endParaRPr lang="en-US" altLang="ko-KR" dirty="0"/>
          </a:p>
          <a:p>
            <a:pPr marL="0" indent="0" fontAlgn="base">
              <a:buNone/>
            </a:pPr>
            <a:r>
              <a:rPr lang="en-US" altLang="ko-KR" dirty="0"/>
              <a:t>3) </a:t>
            </a:r>
            <a:r>
              <a:rPr lang="ko-KR" altLang="en-US" dirty="0"/>
              <a:t>정확한 정보를 제공하기 위하여 </a:t>
            </a:r>
            <a:r>
              <a:rPr lang="ko-KR" altLang="en-US" b="1" dirty="0"/>
              <a:t>역학조사원</a:t>
            </a:r>
            <a:r>
              <a:rPr lang="ko-KR" altLang="en-US" dirty="0"/>
              <a:t> </a:t>
            </a:r>
            <a:r>
              <a:rPr lang="ko-KR" altLang="en-US" b="1" dirty="0">
                <a:solidFill>
                  <a:srgbClr val="006600"/>
                </a:solidFill>
              </a:rPr>
              <a:t>자체교육 강화</a:t>
            </a:r>
            <a:endParaRPr lang="en-US" altLang="ko-KR" b="1" dirty="0">
              <a:solidFill>
                <a:srgbClr val="006600"/>
              </a:solidFill>
            </a:endParaRPr>
          </a:p>
          <a:p>
            <a:pPr fontAlgn="base"/>
            <a:endParaRPr lang="ko-KR" altLang="en-US" dirty="0"/>
          </a:p>
          <a:p>
            <a:pPr marL="0" indent="0" fontAlgn="base">
              <a:buNone/>
            </a:pPr>
            <a:r>
              <a:rPr lang="en-US" altLang="ko-KR" dirty="0"/>
              <a:t>4) </a:t>
            </a:r>
            <a:r>
              <a:rPr lang="ko-KR" altLang="en-US" dirty="0" err="1"/>
              <a:t>타사업</a:t>
            </a:r>
            <a:r>
              <a:rPr lang="ko-KR" altLang="en-US" dirty="0"/>
              <a:t> </a:t>
            </a:r>
            <a:r>
              <a:rPr lang="ko-KR" altLang="en-US" b="1" dirty="0"/>
              <a:t>연계 프로그램 </a:t>
            </a:r>
            <a:r>
              <a:rPr lang="ko-KR" altLang="en-US" dirty="0"/>
              <a:t>홍보 및 안내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EB96C691-3D02-4ED8-938A-7BF9B0CC817F}"/>
              </a:ext>
            </a:extLst>
          </p:cNvPr>
          <p:cNvSpPr txBox="1">
            <a:spLocks/>
          </p:cNvSpPr>
          <p:nvPr/>
        </p:nvSpPr>
        <p:spPr>
          <a:xfrm>
            <a:off x="1600199" y="928255"/>
            <a:ext cx="103632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향후계획</a:t>
            </a:r>
            <a:endParaRPr lang="en-US" altLang="ko-KR" b="1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914400">
              <a:defRPr/>
            </a:pPr>
            <a:endParaRPr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5873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E7D9C4-B2DD-4B8B-AD8B-13F75793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154" y="3782290"/>
            <a:ext cx="4443846" cy="1774392"/>
          </a:xfrm>
        </p:spPr>
        <p:txBody>
          <a:bodyPr>
            <a:normAutofit/>
          </a:bodyPr>
          <a:lstStyle/>
          <a:p>
            <a:r>
              <a:rPr lang="ko-KR" altLang="en-US" sz="6600" b="1" dirty="0">
                <a:solidFill>
                  <a:schemeClr val="tx1"/>
                </a:solidFill>
              </a:rPr>
              <a:t>감사합니다</a:t>
            </a:r>
            <a:r>
              <a:rPr lang="en-US" altLang="ko-KR" sz="6600" b="1" dirty="0">
                <a:solidFill>
                  <a:schemeClr val="tx1"/>
                </a:solidFill>
              </a:rPr>
              <a:t>.</a:t>
            </a:r>
            <a:endParaRPr lang="ko-KR" altLang="en-US" sz="6600" b="1" dirty="0">
              <a:solidFill>
                <a:schemeClr val="tx1"/>
              </a:solidFill>
            </a:endParaRPr>
          </a:p>
        </p:txBody>
      </p:sp>
      <p:pic>
        <p:nvPicPr>
          <p:cNvPr id="5" name="그래픽 4" descr="채우기 없는 웃는 얼굴">
            <a:extLst>
              <a:ext uri="{FF2B5EF4-FFF2-40B4-BE49-F238E27FC236}">
                <a16:creationId xmlns:a16="http://schemas.microsoft.com/office/drawing/2014/main" id="{35757D16-E2A8-41C2-AB29-F81E86E0B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34400" y="3509674"/>
            <a:ext cx="2265218" cy="22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3872345" cy="967115"/>
          </a:xfrm>
        </p:spPr>
        <p:txBody>
          <a:bodyPr/>
          <a:lstStyle/>
          <a:p>
            <a:r>
              <a:rPr lang="ko-KR" altLang="en-US" dirty="0"/>
              <a:t>울릉군의 간암 발생률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ABFCA49A-147E-447B-A8D3-53387C74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682" y="280555"/>
            <a:ext cx="3525078" cy="967115"/>
          </a:xfrm>
        </p:spPr>
        <p:txBody>
          <a:bodyPr>
            <a:normAutofit/>
          </a:bodyPr>
          <a:lstStyle/>
          <a:p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 진 배 경</a:t>
            </a: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553CF446-7E96-4515-9DBD-A8183EDEDE1E}"/>
              </a:ext>
            </a:extLst>
          </p:cNvPr>
          <p:cNvSpPr txBox="1">
            <a:spLocks/>
          </p:cNvSpPr>
          <p:nvPr/>
        </p:nvSpPr>
        <p:spPr>
          <a:xfrm>
            <a:off x="6560192" y="1335232"/>
            <a:ext cx="4069708" cy="96711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ko-KR" altLang="en-US" dirty="0"/>
              <a:t>울릉군의 간암 사망률</a:t>
            </a:r>
            <a:endParaRPr lang="en-US" altLang="ko-KR" dirty="0"/>
          </a:p>
          <a:p>
            <a:pPr marL="0" indent="0" defTabSz="914400">
              <a:buFont typeface="Wingdings 2"/>
              <a:buNone/>
            </a:pPr>
            <a:endParaRPr lang="en-US" altLang="ko-KR" dirty="0"/>
          </a:p>
          <a:p>
            <a:pPr defTabSz="914400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5044D8F-8EAF-4B46-924A-414CFE8EF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947" y="2185273"/>
            <a:ext cx="4438650" cy="3337495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D8F2ED7-1207-4D9B-9566-26770847BA1C}"/>
              </a:ext>
            </a:extLst>
          </p:cNvPr>
          <p:cNvSpPr/>
          <p:nvPr/>
        </p:nvSpPr>
        <p:spPr>
          <a:xfrm>
            <a:off x="4561990" y="1931357"/>
            <a:ext cx="1327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(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단위</a:t>
            </a:r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: 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명</a:t>
            </a:r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/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십 만명</a:t>
            </a:r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)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26DCCC-EB2F-44CC-803D-C241B0291124}"/>
                  </a:ext>
                </a:extLst>
              </p:cNvPr>
              <p:cNvSpPr txBox="1"/>
              <p:nvPr/>
            </p:nvSpPr>
            <p:spPr>
              <a:xfrm>
                <a:off x="6803472" y="5637402"/>
                <a:ext cx="42532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ko-KR" altLang="en-US" b="1" dirty="0"/>
                  <a:t>울릉군 간암 사망률</a:t>
                </a:r>
                <a:r>
                  <a:rPr lang="ko-KR" altLang="en-US" dirty="0"/>
                  <a:t>은</a:t>
                </a:r>
                <a:r>
                  <a:rPr lang="ko-KR" altLang="en-US" b="1" dirty="0"/>
                  <a:t> </a:t>
                </a:r>
                <a:endParaRPr lang="en-US" altLang="ko-KR" b="1" dirty="0"/>
              </a:p>
              <a:p>
                <a:r>
                  <a:rPr lang="en-US" altLang="ko-KR" dirty="0"/>
                  <a:t>    </a:t>
                </a:r>
                <a:r>
                  <a:rPr lang="ko-KR" altLang="en-US" dirty="0"/>
                  <a:t>전국 및 경상북도에 비해 높은 수준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26DCCC-EB2F-44CC-803D-C241B0291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472" y="5637402"/>
                <a:ext cx="4253218" cy="646331"/>
              </a:xfrm>
              <a:prstGeom prst="rect">
                <a:avLst/>
              </a:prstGeom>
              <a:blipFill>
                <a:blip r:embed="rId3"/>
                <a:stretch>
                  <a:fillRect t="-9434" b="-103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그림 13">
            <a:extLst>
              <a:ext uri="{FF2B5EF4-FFF2-40B4-BE49-F238E27FC236}">
                <a16:creationId xmlns:a16="http://schemas.microsoft.com/office/drawing/2014/main" id="{156965BD-14DD-4FE5-906D-62389CAB3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215" y="2185273"/>
            <a:ext cx="4375276" cy="33124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AE3A4C-4754-412B-809D-675D4D9A480C}"/>
              </a:ext>
            </a:extLst>
          </p:cNvPr>
          <p:cNvSpPr txBox="1"/>
          <p:nvPr/>
        </p:nvSpPr>
        <p:spPr>
          <a:xfrm>
            <a:off x="10091472" y="6372809"/>
            <a:ext cx="1493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*</a:t>
            </a:r>
            <a:r>
              <a:rPr lang="ko-KR" altLang="en-US" sz="1200" dirty="0"/>
              <a:t>출처 </a:t>
            </a:r>
            <a:r>
              <a:rPr lang="en-US" altLang="ko-KR" sz="1200" dirty="0"/>
              <a:t>:</a:t>
            </a:r>
            <a:r>
              <a:rPr lang="ko-KR" altLang="en-US" sz="1200" dirty="0"/>
              <a:t>통계청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56D1E7E-9DFC-40A2-A2EF-148C1E02C3C4}"/>
              </a:ext>
            </a:extLst>
          </p:cNvPr>
          <p:cNvSpPr/>
          <p:nvPr/>
        </p:nvSpPr>
        <p:spPr>
          <a:xfrm>
            <a:off x="9729434" y="1931357"/>
            <a:ext cx="1327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(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단위</a:t>
            </a:r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: 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명</a:t>
            </a:r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/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십 만명</a:t>
            </a:r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)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1304A4-8374-4D9B-A3D8-7435F051F5D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67245" y="1281546"/>
            <a:ext cx="10363200" cy="1233054"/>
          </a:xfrm>
        </p:spPr>
        <p:txBody>
          <a:bodyPr/>
          <a:lstStyle/>
          <a:p>
            <a:r>
              <a:rPr lang="ko-KR" altLang="en-US" sz="2800" b="1" dirty="0"/>
              <a:t>성별</a:t>
            </a:r>
            <a:r>
              <a:rPr lang="ko-KR" altLang="en-US" sz="2800" dirty="0"/>
              <a:t> 간암 연령표준화 발생률 </a:t>
            </a:r>
            <a:r>
              <a:rPr lang="ko-KR" altLang="en-US" sz="2800" b="1" dirty="0"/>
              <a:t>상위 </a:t>
            </a:r>
            <a:r>
              <a:rPr lang="en-US" altLang="ko-KR" sz="2800" b="1" dirty="0"/>
              <a:t>10</a:t>
            </a:r>
            <a:r>
              <a:rPr lang="ko-KR" altLang="en-US" sz="2800" b="1" dirty="0"/>
              <a:t>위 </a:t>
            </a:r>
            <a:r>
              <a:rPr lang="ko-KR" altLang="en-US" sz="2800" dirty="0" err="1"/>
              <a:t>시군구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6C77FE6E-48D1-4B8B-A142-A8FBBE7C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5865"/>
            <a:ext cx="3525078" cy="967115"/>
          </a:xfrm>
        </p:spPr>
        <p:txBody>
          <a:bodyPr>
            <a:normAutofit/>
          </a:bodyPr>
          <a:lstStyle/>
          <a:p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 진 배 경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8CF951A4-A726-4FED-B19B-3D18959FA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157518"/>
              </p:ext>
            </p:extLst>
          </p:nvPr>
        </p:nvGraphicFramePr>
        <p:xfrm>
          <a:off x="1250373" y="1898074"/>
          <a:ext cx="9774385" cy="4173162"/>
        </p:xfrm>
        <a:graphic>
          <a:graphicData uri="http://schemas.openxmlformats.org/drawingml/2006/table">
            <a:tbl>
              <a:tblPr/>
              <a:tblGrid>
                <a:gridCol w="362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8434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2000"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남자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여자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7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1999-2003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2004-2008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2009-2013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1999-2003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2004-2008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2009-2013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96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순위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지역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연령 표준화 발생률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지역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연령 표준화 발생률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지역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연령 표준화 발생률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지역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연령 표준화 발생률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지역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연령 표준화 발생률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지역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연령 표준화 발생률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baseline="0" dirty="0">
                          <a:solidFill>
                            <a:srgbClr val="FF0000"/>
                          </a:solidFill>
                          <a:effectLst/>
                          <a:ea typeface="함초롬돋움"/>
                        </a:rPr>
                        <a:t>경북 울릉군</a:t>
                      </a:r>
                      <a:endParaRPr lang="ko-KR" alt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baseline="0" dirty="0">
                          <a:solidFill>
                            <a:srgbClr val="FF0000"/>
                          </a:solidFill>
                          <a:effectLst/>
                          <a:latin typeface="함초롬돋움"/>
                        </a:rPr>
                        <a:t>111.0</a:t>
                      </a:r>
                      <a:endParaRPr 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baseline="0" dirty="0">
                          <a:solidFill>
                            <a:srgbClr val="FF0000"/>
                          </a:solidFill>
                          <a:effectLst/>
                          <a:ea typeface="함초롬돋움"/>
                        </a:rPr>
                        <a:t>경북 울릉군 </a:t>
                      </a:r>
                      <a:endParaRPr lang="ko-KR" alt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baseline="0" dirty="0">
                          <a:solidFill>
                            <a:srgbClr val="FF0000"/>
                          </a:solidFill>
                          <a:effectLst/>
                          <a:latin typeface="함초롬돋움"/>
                        </a:rPr>
                        <a:t>79.5</a:t>
                      </a:r>
                      <a:endParaRPr 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baseline="0" dirty="0">
                          <a:solidFill>
                            <a:srgbClr val="FF0000"/>
                          </a:solidFill>
                          <a:effectLst/>
                          <a:ea typeface="함초롬돋움"/>
                        </a:rPr>
                        <a:t>경북 울릉군</a:t>
                      </a:r>
                      <a:endParaRPr lang="ko-KR" alt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baseline="0" dirty="0">
                          <a:solidFill>
                            <a:srgbClr val="FF0000"/>
                          </a:solidFill>
                          <a:effectLst/>
                          <a:latin typeface="함초롬돋움"/>
                        </a:rPr>
                        <a:t>83.4</a:t>
                      </a:r>
                      <a:endParaRPr 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진도군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22.7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진도군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27.1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baseline="0" dirty="0">
                          <a:solidFill>
                            <a:srgbClr val="FF0000"/>
                          </a:solidFill>
                          <a:effectLst/>
                          <a:ea typeface="함초롬돋움"/>
                        </a:rPr>
                        <a:t>경북 울릉군</a:t>
                      </a:r>
                      <a:endParaRPr lang="ko-KR" alt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baseline="0" dirty="0">
                          <a:solidFill>
                            <a:srgbClr val="FF0000"/>
                          </a:solidFill>
                          <a:effectLst/>
                          <a:latin typeface="함초롬돋움"/>
                        </a:rPr>
                        <a:t>21.1</a:t>
                      </a:r>
                      <a:endParaRPr 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진도군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96.2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경북 울진군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74.0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밀양시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64.7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부산 강서구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22.2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강원 고성군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22.0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부산 강서구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19.5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전북 순창군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84.9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창녕군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73.5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고흥군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63.5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사천시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20.6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경북 영덕군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21.2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남해군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19.5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부산 강서구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84.2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진도군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73.4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신안군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60.7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충북 괴산군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20.4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경북 예천군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19.8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부산 서구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17.8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거창군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83.6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강진군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72.9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부산 강서구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60.0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부산 서구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20.2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부산 중구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19.0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경북 영덕군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17.8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의령군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81.7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통영시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68.7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경북 울진군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59.5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통영시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19.9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baseline="0" dirty="0">
                          <a:solidFill>
                            <a:srgbClr val="FF0000"/>
                          </a:solidFill>
                          <a:effectLst/>
                          <a:ea typeface="함초롬돋움"/>
                        </a:rPr>
                        <a:t>경북 울릉군</a:t>
                      </a:r>
                      <a:endParaRPr lang="ko-KR" alt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baseline="0" dirty="0">
                          <a:solidFill>
                            <a:srgbClr val="FF0000"/>
                          </a:solidFill>
                          <a:effectLst/>
                          <a:latin typeface="함초롬돋움"/>
                        </a:rPr>
                        <a:t>18.9</a:t>
                      </a:r>
                      <a:endParaRPr 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보성군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17.7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경북 영덕군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79.0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거창군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67.9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진도군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59.3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의령군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19.9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고성군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18.5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무안군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16.9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충북 괴산군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78.2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장흥군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67.7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고성군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59.2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장흥군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19.2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여수시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18.1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충남 금산군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16.7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함안군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77.4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완도군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67.3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함안군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57.9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baseline="0" dirty="0">
                          <a:solidFill>
                            <a:srgbClr val="FF0000"/>
                          </a:solidFill>
                          <a:effectLst/>
                          <a:ea typeface="함초롬돋움"/>
                        </a:rPr>
                        <a:t>경북 울릉군</a:t>
                      </a:r>
                      <a:endParaRPr lang="ko-KR" alt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baseline="0" dirty="0">
                          <a:solidFill>
                            <a:srgbClr val="FF0000"/>
                          </a:solidFill>
                          <a:effectLst/>
                          <a:latin typeface="함초롬돋움"/>
                        </a:rPr>
                        <a:t>19.1</a:t>
                      </a:r>
                      <a:endParaRPr lang="en-US" sz="1000" kern="0" spc="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경북 영양군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17.7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부산 영도군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16.4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54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밀양시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77.2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신안굼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67.1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통영시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57.2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거창군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18.4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경남 거제시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17.5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함초롬돋움"/>
                        </a:rPr>
                        <a:t>전남 담양군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함초롬돋움"/>
                        </a:rPr>
                        <a:t>15.9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496" marR="57496" marT="15896" marB="1589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C90CF57C-0047-4517-955B-31A93D13F560}"/>
              </a:ext>
            </a:extLst>
          </p:cNvPr>
          <p:cNvSpPr/>
          <p:nvPr/>
        </p:nvSpPr>
        <p:spPr>
          <a:xfrm>
            <a:off x="9865453" y="1564874"/>
            <a:ext cx="1327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(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단위</a:t>
            </a:r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: 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명</a:t>
            </a:r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/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십 만명</a:t>
            </a:r>
            <a:r>
              <a:rPr lang="en-US" altLang="ko-KR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)</a:t>
            </a:r>
            <a:r>
              <a:rPr lang="ko-KR" altLang="en-US" sz="10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1C743-E3B7-4A69-AC91-89D0199F7A40}"/>
              </a:ext>
            </a:extLst>
          </p:cNvPr>
          <p:cNvSpPr txBox="1"/>
          <p:nvPr/>
        </p:nvSpPr>
        <p:spPr>
          <a:xfrm>
            <a:off x="9263376" y="6094602"/>
            <a:ext cx="1954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*</a:t>
            </a:r>
            <a:r>
              <a:rPr lang="ko-KR" altLang="en-US" sz="1200" dirty="0"/>
              <a:t>출처 </a:t>
            </a:r>
            <a:r>
              <a:rPr lang="en-US" altLang="ko-KR" sz="1200" dirty="0"/>
              <a:t>:</a:t>
            </a:r>
            <a:r>
              <a:rPr lang="ko-KR" altLang="en-US" sz="1200" dirty="0"/>
              <a:t>국민건강보험공단</a:t>
            </a:r>
          </a:p>
        </p:txBody>
      </p:sp>
    </p:spTree>
    <p:extLst>
      <p:ext uri="{BB962C8B-B14F-4D97-AF65-F5344CB8AC3E}">
        <p14:creationId xmlns:p14="http://schemas.microsoft.com/office/powerpoint/2010/main" val="1417642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AFA31A5-4E88-4BBF-911E-314B3CA5DD6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52756" y="1500604"/>
            <a:ext cx="10363200" cy="4572000"/>
          </a:xfrm>
        </p:spPr>
        <p:txBody>
          <a:bodyPr/>
          <a:lstStyle/>
          <a:p>
            <a:r>
              <a:rPr lang="en-US" altLang="ko-KR" dirty="0"/>
              <a:t> </a:t>
            </a:r>
            <a:r>
              <a:rPr lang="ko-KR" altLang="en-US" dirty="0"/>
              <a:t>전국 시도별 간암검진 </a:t>
            </a:r>
            <a:r>
              <a:rPr lang="ko-KR" altLang="en-US" b="1" dirty="0"/>
              <a:t>대상자 수검 현황</a:t>
            </a:r>
            <a:r>
              <a:rPr lang="en-US" altLang="ko-KR" sz="1500" dirty="0"/>
              <a:t>(</a:t>
            </a:r>
            <a:r>
              <a:rPr lang="ko-KR" altLang="en-US" sz="1500" dirty="0"/>
              <a:t>기준 </a:t>
            </a:r>
            <a:r>
              <a:rPr lang="en-US" altLang="ko-KR" sz="1500" dirty="0"/>
              <a:t>: 2016</a:t>
            </a:r>
            <a:r>
              <a:rPr lang="ko-KR" altLang="en-US" sz="1500" dirty="0"/>
              <a:t>년</a:t>
            </a:r>
            <a:r>
              <a:rPr lang="en-US" altLang="ko-KR" sz="1500" dirty="0"/>
              <a:t>)</a:t>
            </a:r>
            <a:endParaRPr lang="ko-KR" altLang="en-US" sz="1500" dirty="0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B0AF1D0D-6992-4B96-B3B3-70A2E833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89" y="339301"/>
            <a:ext cx="3525078" cy="967115"/>
          </a:xfrm>
        </p:spPr>
        <p:txBody>
          <a:bodyPr>
            <a:normAutofit/>
          </a:bodyPr>
          <a:lstStyle/>
          <a:p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 진 배 경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34EEA1E-BBA4-48A4-BC21-4706A5AF9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98979" y="-529287"/>
            <a:ext cx="4616414" cy="94795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F3F7A6-6CC8-4E39-9E81-B2280F36855B}"/>
              </a:ext>
            </a:extLst>
          </p:cNvPr>
          <p:cNvSpPr txBox="1"/>
          <p:nvPr/>
        </p:nvSpPr>
        <p:spPr>
          <a:xfrm>
            <a:off x="9006813" y="6241700"/>
            <a:ext cx="1954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*</a:t>
            </a:r>
            <a:r>
              <a:rPr lang="ko-KR" altLang="en-US" sz="1200" dirty="0"/>
              <a:t>출처 </a:t>
            </a:r>
            <a:r>
              <a:rPr lang="en-US" altLang="ko-KR" sz="1200" dirty="0"/>
              <a:t>:</a:t>
            </a:r>
            <a:r>
              <a:rPr lang="ko-KR" altLang="en-US" sz="1200" dirty="0"/>
              <a:t>국민건강보험공단</a:t>
            </a:r>
          </a:p>
        </p:txBody>
      </p:sp>
    </p:spTree>
    <p:extLst>
      <p:ext uri="{BB962C8B-B14F-4D97-AF65-F5344CB8AC3E}">
        <p14:creationId xmlns:p14="http://schemas.microsoft.com/office/powerpoint/2010/main" val="32444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A741FC12-0C76-48F1-9177-9A0343D8F27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676812" y="9980612"/>
            <a:ext cx="4295775" cy="779145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2BB7A41D-6A4C-4985-84A3-A54C67014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02" y="2595391"/>
            <a:ext cx="3525078" cy="967115"/>
          </a:xfrm>
        </p:spPr>
        <p:txBody>
          <a:bodyPr>
            <a:normAutofit/>
          </a:bodyPr>
          <a:lstStyle/>
          <a:p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 진 배 경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7228EEB-F3AC-412D-8B72-9B55CC294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3777628" cy="248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10F711-4565-43E7-BE1A-007BFA27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567" y="0"/>
            <a:ext cx="6441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7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F04D2E-D859-41FA-878B-A1528C40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637"/>
            <a:ext cx="3525078" cy="1169849"/>
          </a:xfrm>
        </p:spPr>
        <p:txBody>
          <a:bodyPr/>
          <a:lstStyle/>
          <a:p>
            <a:r>
              <a:rPr lang="en-US" altLang="ko-KR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추 진 내 용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7D07DF-7E36-42CA-9AB0-E49D24D458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78225" y="1726095"/>
            <a:ext cx="10363200" cy="44626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3600" dirty="0">
                <a:latin typeface="HY헤드라인M" pitchFamily="18" charset="-127"/>
                <a:ea typeface="HY헤드라인M" pitchFamily="18" charset="-127"/>
              </a:rPr>
              <a:t>1)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전수조사를 위한 </a:t>
            </a:r>
            <a:r>
              <a:rPr lang="ko-KR" altLang="en-US" sz="36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주민홍보</a:t>
            </a:r>
            <a:endParaRPr lang="en-US" altLang="ko-KR" sz="3600" dirty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buNone/>
            </a:pPr>
            <a:endParaRPr lang="en-US" altLang="ko-KR" sz="3600" dirty="0">
              <a:latin typeface="HY헤드라인M" pitchFamily="18" charset="-127"/>
              <a:ea typeface="HY헤드라인M" pitchFamily="18" charset="-127"/>
            </a:endParaRPr>
          </a:p>
          <a:p>
            <a:pPr>
              <a:buNone/>
            </a:pPr>
            <a:r>
              <a:rPr lang="en-US" altLang="ko-KR" sz="3600" dirty="0">
                <a:latin typeface="HY헤드라인M" pitchFamily="18" charset="-127"/>
                <a:ea typeface="HY헤드라인M" pitchFamily="18" charset="-127"/>
              </a:rPr>
              <a:t>2)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생활밀착 </a:t>
            </a:r>
            <a:r>
              <a:rPr lang="ko-KR" altLang="en-US" sz="3600" dirty="0" err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주민참여형</a:t>
            </a:r>
            <a:endParaRPr lang="en-US" altLang="ko-KR" sz="3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buNone/>
            </a:pPr>
            <a:endParaRPr lang="en-US" altLang="ko-KR" sz="3600" dirty="0">
              <a:latin typeface="HY헤드라인M" pitchFamily="18" charset="-127"/>
              <a:ea typeface="HY헤드라인M" pitchFamily="18" charset="-127"/>
            </a:endParaRPr>
          </a:p>
          <a:p>
            <a:pPr>
              <a:buNone/>
            </a:pPr>
            <a:r>
              <a:rPr lang="en-US" altLang="ko-KR" sz="3600" dirty="0">
                <a:latin typeface="HY헤드라인M" pitchFamily="18" charset="-127"/>
                <a:ea typeface="HY헤드라인M" pitchFamily="18" charset="-127"/>
              </a:rPr>
              <a:t>3)</a:t>
            </a:r>
            <a:r>
              <a:rPr lang="ko-KR" altLang="en-US" sz="3200" dirty="0" err="1">
                <a:latin typeface="HY헤드라인M" pitchFamily="18" charset="-127"/>
                <a:ea typeface="HY헤드라인M" pitchFamily="18" charset="-127"/>
              </a:rPr>
              <a:t>국가암검진사업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 및 예방접종 </a:t>
            </a:r>
            <a:r>
              <a:rPr lang="ko-KR" altLang="en-US" sz="3600" dirty="0">
                <a:latin typeface="HY헤드라인M" pitchFamily="18" charset="-127"/>
                <a:ea typeface="HY헤드라인M" pitchFamily="18" charset="-127"/>
              </a:rPr>
              <a:t>연계</a:t>
            </a:r>
            <a:endParaRPr lang="en-US" altLang="ko-KR" sz="3600" dirty="0">
              <a:latin typeface="HY헤드라인M" pitchFamily="18" charset="-127"/>
              <a:ea typeface="HY헤드라인M" pitchFamily="18" charset="-127"/>
            </a:endParaRPr>
          </a:p>
          <a:p>
            <a:pPr>
              <a:buNone/>
            </a:pPr>
            <a:endParaRPr lang="en-US" altLang="ko-KR" sz="3600" dirty="0">
              <a:latin typeface="HY헤드라인M" pitchFamily="18" charset="-127"/>
              <a:ea typeface="HY헤드라인M" pitchFamily="18" charset="-127"/>
            </a:endParaRPr>
          </a:p>
          <a:p>
            <a:pPr>
              <a:buNone/>
            </a:pPr>
            <a:r>
              <a:rPr lang="en-US" altLang="ko-KR" sz="3600" dirty="0">
                <a:latin typeface="HY헤드라인M" pitchFamily="18" charset="-127"/>
                <a:ea typeface="HY헤드라인M" pitchFamily="18" charset="-127"/>
              </a:rPr>
              <a:t>4)</a:t>
            </a:r>
            <a:r>
              <a:rPr lang="ko-KR" altLang="en-US" sz="3600" dirty="0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유관기관과의 협업</a:t>
            </a:r>
            <a:endParaRPr lang="en-US" altLang="ko-KR" sz="3600" dirty="0">
              <a:solidFill>
                <a:srgbClr val="0066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730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C0F04D2E-D859-41FA-878B-A1528C401FE5}"/>
              </a:ext>
            </a:extLst>
          </p:cNvPr>
          <p:cNvSpPr txBox="1">
            <a:spLocks/>
          </p:cNvSpPr>
          <p:nvPr/>
        </p:nvSpPr>
        <p:spPr>
          <a:xfrm>
            <a:off x="1003551" y="489879"/>
            <a:ext cx="10376452" cy="164327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2. </a:t>
            </a:r>
            <a:r>
              <a:rPr lang="ko-KR" altLang="en-US" sz="4000" b="1" noProof="0" dirty="0">
                <a:latin typeface="HY헤드라인M" pitchFamily="18" charset="-127"/>
                <a:ea typeface="HY헤드라인M" pitchFamily="18" charset="-127"/>
                <a:cs typeface="+mj-cs"/>
              </a:rPr>
              <a:t>추진내용</a:t>
            </a:r>
            <a:endParaRPr lang="en-US" altLang="ko-KR" sz="4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1" noProof="0" dirty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1)</a:t>
            </a:r>
            <a:r>
              <a:rPr kumimoji="0" lang="ko-KR" altLang="en-US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전수조사를 위한</a:t>
            </a:r>
            <a:r>
              <a:rPr kumimoji="0" lang="ko-KR" altLang="en-US" sz="4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40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주</a:t>
            </a:r>
            <a:r>
              <a:rPr kumimoji="0" lang="ko-KR" altLang="en-US" sz="40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민홍보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C0F04D2E-D859-41FA-878B-A1528C401FE5}"/>
              </a:ext>
            </a:extLst>
          </p:cNvPr>
          <p:cNvSpPr txBox="1">
            <a:spLocks/>
          </p:cNvSpPr>
          <p:nvPr/>
        </p:nvSpPr>
        <p:spPr>
          <a:xfrm>
            <a:off x="1451113" y="864358"/>
            <a:ext cx="3525078" cy="1169849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07AF830B-863A-412D-AF24-F78B7CC161BB}"/>
              </a:ext>
            </a:extLst>
          </p:cNvPr>
          <p:cNvSpPr txBox="1">
            <a:spLocks/>
          </p:cNvSpPr>
          <p:nvPr/>
        </p:nvSpPr>
        <p:spPr>
          <a:xfrm>
            <a:off x="1391478" y="1842051"/>
            <a:ext cx="10363200" cy="45057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endParaRPr lang="en-US" altLang="ko-KR" sz="2800" b="1" dirty="0"/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ko-KR" altLang="en-US" sz="2800" b="1" dirty="0"/>
              <a:t>사업기간 </a:t>
            </a:r>
            <a:r>
              <a:rPr lang="en-US" altLang="ko-KR" sz="2800" b="1" dirty="0"/>
              <a:t>: 2019</a:t>
            </a:r>
            <a:r>
              <a:rPr lang="ko-KR" altLang="en-US" sz="2800" b="1" dirty="0"/>
              <a:t>년 </a:t>
            </a:r>
            <a:r>
              <a:rPr lang="en-US" altLang="ko-KR" sz="2800" b="1" dirty="0"/>
              <a:t>~ 2020</a:t>
            </a:r>
            <a:r>
              <a:rPr lang="ko-KR" altLang="en-US" sz="2800" b="1" dirty="0"/>
              <a:t>년</a:t>
            </a:r>
            <a:r>
              <a:rPr lang="en-US" altLang="ko-KR" sz="2800" b="1" dirty="0"/>
              <a:t>[2</a:t>
            </a:r>
            <a:r>
              <a:rPr lang="ko-KR" altLang="en-US" sz="2800" b="1" dirty="0"/>
              <a:t>개년</a:t>
            </a:r>
            <a:r>
              <a:rPr lang="en-US" altLang="ko-KR" sz="2800" b="1" dirty="0"/>
              <a:t>]</a:t>
            </a:r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en-US" altLang="ko-KR" sz="2800" b="1" dirty="0"/>
              <a:t>  </a:t>
            </a:r>
            <a:r>
              <a:rPr lang="en-US" altLang="ko-KR" sz="3200" b="1" u="sng" dirty="0"/>
              <a:t>*2019</a:t>
            </a:r>
            <a:r>
              <a:rPr lang="ko-KR" altLang="en-US" sz="3200" b="1" u="sng" dirty="0"/>
              <a:t>년 </a:t>
            </a:r>
            <a:r>
              <a:rPr lang="en-US" altLang="ko-KR" sz="3200" b="1" u="sng" dirty="0"/>
              <a:t>: 2019</a:t>
            </a:r>
            <a:r>
              <a:rPr lang="ko-KR" altLang="en-US" sz="3200" b="1" u="sng" dirty="0"/>
              <a:t>년 </a:t>
            </a:r>
            <a:r>
              <a:rPr lang="en-US" altLang="ko-KR" sz="3200" b="1" u="sng" dirty="0"/>
              <a:t>3</a:t>
            </a:r>
            <a:r>
              <a:rPr lang="ko-KR" altLang="en-US" sz="3200" b="1" u="sng" dirty="0"/>
              <a:t>월 </a:t>
            </a:r>
            <a:r>
              <a:rPr lang="en-US" altLang="ko-KR" sz="3200" b="1" u="sng" dirty="0"/>
              <a:t>~ 11</a:t>
            </a:r>
            <a:r>
              <a:rPr lang="ko-KR" altLang="en-US" sz="3200" b="1" u="sng" dirty="0"/>
              <a:t>월</a:t>
            </a:r>
            <a:r>
              <a:rPr lang="en-US" altLang="ko-KR" sz="3200" b="1" u="sng" dirty="0"/>
              <a:t>(9</a:t>
            </a:r>
            <a:r>
              <a:rPr lang="ko-KR" altLang="en-US" sz="3200" b="1" u="sng" dirty="0"/>
              <a:t>개월</a:t>
            </a:r>
            <a:r>
              <a:rPr lang="en-US" altLang="ko-KR" sz="3200" b="1" u="sng" dirty="0"/>
              <a:t>)</a:t>
            </a:r>
            <a:endParaRPr lang="en-US" altLang="ko-KR" sz="2800" b="1" u="sng" dirty="0"/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en-US" altLang="ko-KR" sz="2400" b="1" dirty="0"/>
              <a:t>   *2020</a:t>
            </a:r>
            <a:r>
              <a:rPr lang="ko-KR" altLang="en-US" sz="2400" b="1" dirty="0"/>
              <a:t>년 </a:t>
            </a:r>
            <a:r>
              <a:rPr lang="en-US" altLang="ko-KR" sz="2400" b="1" dirty="0"/>
              <a:t>: 2020</a:t>
            </a:r>
            <a:r>
              <a:rPr lang="ko-KR" altLang="en-US" sz="2400" b="1" dirty="0"/>
              <a:t>년 </a:t>
            </a:r>
            <a:r>
              <a:rPr lang="en-US" altLang="ko-KR" sz="2400" b="1" dirty="0"/>
              <a:t>3</a:t>
            </a:r>
            <a:r>
              <a:rPr lang="ko-KR" altLang="en-US" sz="2400" b="1" dirty="0"/>
              <a:t>월 </a:t>
            </a:r>
            <a:r>
              <a:rPr lang="en-US" altLang="ko-KR" sz="2400" b="1" dirty="0"/>
              <a:t>~ 11</a:t>
            </a:r>
            <a:r>
              <a:rPr lang="ko-KR" altLang="en-US" sz="2400" b="1" dirty="0"/>
              <a:t>월</a:t>
            </a:r>
            <a:r>
              <a:rPr lang="en-US" altLang="ko-KR" sz="2400" b="1" dirty="0"/>
              <a:t>(9</a:t>
            </a:r>
            <a:r>
              <a:rPr lang="ko-KR" altLang="en-US" sz="2400" b="1" dirty="0"/>
              <a:t>개월</a:t>
            </a:r>
            <a:r>
              <a:rPr lang="en-US" altLang="ko-KR" sz="2400" b="1" dirty="0"/>
              <a:t>) – </a:t>
            </a:r>
            <a:r>
              <a:rPr lang="ko-KR" altLang="en-US" sz="2000" b="1" dirty="0"/>
              <a:t>사업예정</a:t>
            </a:r>
            <a:endParaRPr lang="en-US" altLang="ko-KR" sz="2400" b="1" dirty="0"/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ko-KR" altLang="en-US" sz="2800" b="1" dirty="0"/>
              <a:t>대상자 </a:t>
            </a:r>
            <a:r>
              <a:rPr lang="en-US" altLang="ko-KR" sz="3200" b="1" dirty="0">
                <a:solidFill>
                  <a:srgbClr val="0000CC"/>
                </a:solidFill>
              </a:rPr>
              <a:t>:</a:t>
            </a:r>
            <a:r>
              <a:rPr lang="en-US" altLang="ko-KR" sz="2800" b="1" dirty="0">
                <a:solidFill>
                  <a:srgbClr val="0000CC"/>
                </a:solidFill>
              </a:rPr>
              <a:t> </a:t>
            </a:r>
            <a:r>
              <a:rPr lang="ko-KR" altLang="en-US" sz="2800" b="1" u="sng" dirty="0">
                <a:solidFill>
                  <a:srgbClr val="0000CC"/>
                </a:solidFill>
              </a:rPr>
              <a:t>만 </a:t>
            </a:r>
            <a:r>
              <a:rPr lang="en-US" altLang="ko-KR" sz="2800" b="1" u="sng" dirty="0">
                <a:solidFill>
                  <a:srgbClr val="0000CC"/>
                </a:solidFill>
              </a:rPr>
              <a:t>40</a:t>
            </a:r>
            <a:r>
              <a:rPr lang="ko-KR" altLang="en-US" sz="2800" b="1" u="sng" dirty="0">
                <a:solidFill>
                  <a:srgbClr val="0000CC"/>
                </a:solidFill>
              </a:rPr>
              <a:t>세 </a:t>
            </a:r>
            <a:r>
              <a:rPr lang="en-US" altLang="ko-KR" sz="2800" b="1" u="sng" dirty="0">
                <a:solidFill>
                  <a:srgbClr val="0000CC"/>
                </a:solidFill>
              </a:rPr>
              <a:t>~ </a:t>
            </a:r>
            <a:r>
              <a:rPr lang="ko-KR" altLang="en-US" sz="2800" b="1" u="sng" dirty="0">
                <a:solidFill>
                  <a:srgbClr val="0000CC"/>
                </a:solidFill>
              </a:rPr>
              <a:t>만 </a:t>
            </a:r>
            <a:r>
              <a:rPr lang="en-US" altLang="ko-KR" sz="2800" b="1" u="sng" dirty="0">
                <a:solidFill>
                  <a:srgbClr val="0000CC"/>
                </a:solidFill>
              </a:rPr>
              <a:t>69</a:t>
            </a:r>
            <a:r>
              <a:rPr lang="ko-KR" altLang="en-US" sz="2800" b="1" u="sng" dirty="0">
                <a:solidFill>
                  <a:srgbClr val="0000CC"/>
                </a:solidFill>
              </a:rPr>
              <a:t>세 </a:t>
            </a:r>
            <a:r>
              <a:rPr lang="ko-KR" altLang="en-US" sz="2600" b="1" u="sng" dirty="0">
                <a:solidFill>
                  <a:srgbClr val="0000CC"/>
                </a:solidFill>
              </a:rPr>
              <a:t>울릉군 지역주민 </a:t>
            </a:r>
            <a:r>
              <a:rPr lang="ko-KR" altLang="en-US" sz="2600" dirty="0"/>
              <a:t>약 </a:t>
            </a:r>
            <a:r>
              <a:rPr lang="en-US" altLang="ko-KR" sz="2600" dirty="0"/>
              <a:t>3,200</a:t>
            </a:r>
            <a:r>
              <a:rPr lang="ko-KR" altLang="en-US" sz="2600" dirty="0"/>
              <a:t>명 정도</a:t>
            </a:r>
            <a:r>
              <a:rPr lang="en-US" altLang="ko-KR" sz="2600" b="1" dirty="0"/>
              <a:t>[2</a:t>
            </a:r>
            <a:r>
              <a:rPr lang="ko-KR" altLang="en-US" sz="2600" b="1" dirty="0"/>
              <a:t>년간</a:t>
            </a:r>
            <a:r>
              <a:rPr lang="en-US" altLang="ko-KR" sz="2600" b="1" dirty="0"/>
              <a:t>]</a:t>
            </a:r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altLang="ko-K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*</a:t>
            </a:r>
            <a:r>
              <a:rPr lang="ko-KR" altLang="en-US" sz="2600" dirty="0"/>
              <a:t>만 </a:t>
            </a:r>
            <a:r>
              <a:rPr lang="en-US" altLang="ko-KR" sz="2600" dirty="0"/>
              <a:t>40</a:t>
            </a:r>
            <a:r>
              <a:rPr lang="ko-KR" altLang="en-US" sz="2600" dirty="0"/>
              <a:t>세 </a:t>
            </a:r>
            <a:r>
              <a:rPr lang="en-US" altLang="ko-KR" sz="2600" dirty="0"/>
              <a:t>~ </a:t>
            </a:r>
            <a:r>
              <a:rPr lang="ko-KR" altLang="en-US" sz="2600" dirty="0"/>
              <a:t>만 </a:t>
            </a:r>
            <a:r>
              <a:rPr lang="en-US" altLang="ko-KR" sz="2600" dirty="0"/>
              <a:t>69</a:t>
            </a:r>
            <a:r>
              <a:rPr lang="ko-KR" altLang="en-US" sz="2600" dirty="0"/>
              <a:t>세 울릉군 지역주민 </a:t>
            </a:r>
            <a:r>
              <a:rPr lang="en-US" altLang="ko-KR" sz="2600" dirty="0"/>
              <a:t>5,000</a:t>
            </a:r>
            <a:r>
              <a:rPr lang="ko-KR" altLang="en-US" sz="2600" dirty="0"/>
              <a:t>명</a:t>
            </a:r>
            <a:r>
              <a:rPr lang="en-US" altLang="ko-KR" dirty="0"/>
              <a:t>(</a:t>
            </a:r>
            <a:r>
              <a:rPr lang="ko-KR" altLang="en-US" dirty="0"/>
              <a:t>자료</a:t>
            </a:r>
            <a:r>
              <a:rPr lang="en-US" altLang="ko-KR" dirty="0"/>
              <a:t>:</a:t>
            </a:r>
            <a:r>
              <a:rPr lang="ko-KR" altLang="en-US" dirty="0"/>
              <a:t>통계청</a:t>
            </a:r>
            <a:r>
              <a:rPr lang="en-US" altLang="ko-KR" dirty="0"/>
              <a:t>)</a:t>
            </a:r>
            <a:r>
              <a:rPr lang="en-US" altLang="ko-KR" sz="2600" dirty="0"/>
              <a:t>, </a:t>
            </a:r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en-US" altLang="ko-KR" sz="2600" dirty="0"/>
              <a:t>    </a:t>
            </a:r>
            <a:r>
              <a:rPr lang="ko-KR" altLang="en-US" sz="2600" dirty="0" err="1"/>
              <a:t>실거주</a:t>
            </a:r>
            <a:r>
              <a:rPr lang="ko-KR" altLang="en-US" sz="2600" dirty="0"/>
              <a:t> 및 역학조사 불참여자를 감안한 </a:t>
            </a:r>
            <a:r>
              <a:rPr lang="ko-KR" altLang="en-US" sz="2800" b="1" u="sng" dirty="0"/>
              <a:t>최대 </a:t>
            </a:r>
            <a:r>
              <a:rPr lang="en-US" altLang="ko-KR" sz="2800" b="1" u="sng" dirty="0"/>
              <a:t>4,000</a:t>
            </a:r>
            <a:r>
              <a:rPr lang="ko-KR" altLang="en-US" sz="2800" b="1" u="sng" dirty="0"/>
              <a:t>명 예상</a:t>
            </a:r>
            <a:endParaRPr lang="en-US" altLang="ko-KR" sz="2600" b="1" u="sng" dirty="0"/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en-US" altLang="ko-KR" sz="2800" b="1" dirty="0"/>
              <a:t>    2</a:t>
            </a:r>
            <a:r>
              <a:rPr lang="ko-KR" altLang="en-US" sz="2800" b="1" dirty="0"/>
              <a:t>년간 </a:t>
            </a:r>
            <a:r>
              <a:rPr lang="ko-KR" altLang="en-US" sz="2800" b="1" dirty="0" err="1"/>
              <a:t>목표달성률</a:t>
            </a:r>
            <a:r>
              <a:rPr lang="ko-KR" altLang="en-US" sz="2800" b="1" dirty="0"/>
              <a:t> </a:t>
            </a:r>
            <a:r>
              <a:rPr lang="en-US" altLang="ko-KR" sz="3200" b="1" dirty="0">
                <a:solidFill>
                  <a:srgbClr val="FF0000"/>
                </a:solidFill>
              </a:rPr>
              <a:t>80%</a:t>
            </a:r>
            <a:r>
              <a:rPr lang="en-US" altLang="ko-KR" sz="2800" b="1" dirty="0"/>
              <a:t> </a:t>
            </a:r>
            <a:r>
              <a:rPr lang="en-US" altLang="ko-KR" sz="2800" b="1" dirty="0">
                <a:latin typeface="바탕"/>
                <a:ea typeface="바탕"/>
              </a:rPr>
              <a:t>→ 3,200</a:t>
            </a:r>
            <a:r>
              <a:rPr lang="ko-KR" altLang="en-US" sz="2800" b="1" dirty="0">
                <a:latin typeface="바탕"/>
                <a:ea typeface="바탕"/>
              </a:rPr>
              <a:t>명</a:t>
            </a:r>
            <a:r>
              <a:rPr lang="en-US" altLang="ko-KR" sz="2400" b="1" dirty="0">
                <a:latin typeface="바탕"/>
                <a:ea typeface="바탕"/>
              </a:rPr>
              <a:t>(</a:t>
            </a:r>
            <a:r>
              <a:rPr lang="en-US" altLang="ko-KR" sz="2800" b="1" u="sng" dirty="0">
                <a:solidFill>
                  <a:srgbClr val="FF0000"/>
                </a:solidFill>
                <a:latin typeface="바탕"/>
                <a:ea typeface="바탕"/>
              </a:rPr>
              <a:t>’19</a:t>
            </a:r>
            <a:r>
              <a:rPr lang="ko-KR" altLang="en-US" sz="2800" b="1" u="sng" dirty="0">
                <a:solidFill>
                  <a:srgbClr val="FF0000"/>
                </a:solidFill>
                <a:latin typeface="바탕"/>
                <a:ea typeface="바탕"/>
              </a:rPr>
              <a:t>년</a:t>
            </a:r>
            <a:r>
              <a:rPr lang="en-US" altLang="ko-KR" sz="2800" b="1" u="sng" dirty="0">
                <a:solidFill>
                  <a:srgbClr val="FF0000"/>
                </a:solidFill>
                <a:latin typeface="바탕"/>
                <a:ea typeface="바탕"/>
              </a:rPr>
              <a:t>:1,600</a:t>
            </a:r>
            <a:r>
              <a:rPr lang="ko-KR" altLang="en-US" sz="2800" b="1" u="sng" dirty="0">
                <a:solidFill>
                  <a:srgbClr val="FF0000"/>
                </a:solidFill>
                <a:latin typeface="바탕"/>
                <a:ea typeface="바탕"/>
              </a:rPr>
              <a:t>명</a:t>
            </a:r>
            <a:r>
              <a:rPr lang="en-US" altLang="ko-KR" sz="2000" b="1" dirty="0">
                <a:latin typeface="바탕"/>
                <a:ea typeface="바탕"/>
              </a:rPr>
              <a:t>/’20</a:t>
            </a:r>
            <a:r>
              <a:rPr lang="ko-KR" altLang="en-US" sz="2000" b="1" dirty="0">
                <a:latin typeface="바탕"/>
                <a:ea typeface="바탕"/>
              </a:rPr>
              <a:t>년</a:t>
            </a:r>
            <a:r>
              <a:rPr lang="en-US" altLang="ko-KR" sz="2000" b="1" dirty="0">
                <a:latin typeface="바탕"/>
                <a:ea typeface="바탕"/>
              </a:rPr>
              <a:t>:1,600</a:t>
            </a:r>
            <a:r>
              <a:rPr lang="ko-KR" altLang="en-US" sz="2000" b="1" dirty="0">
                <a:latin typeface="바탕"/>
                <a:ea typeface="바탕"/>
              </a:rPr>
              <a:t>명</a:t>
            </a:r>
            <a:r>
              <a:rPr lang="en-US" altLang="ko-KR" sz="2000" b="1" dirty="0">
                <a:latin typeface="바탕"/>
                <a:ea typeface="바탕"/>
              </a:rPr>
              <a:t>)</a:t>
            </a:r>
            <a:r>
              <a:rPr lang="en-US" altLang="ko-KR" sz="2000" b="1" dirty="0"/>
              <a:t> </a:t>
            </a:r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endParaRPr lang="en-US" altLang="ko-KR" sz="2000" dirty="0"/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endParaRPr lang="en-US" altLang="ko-KR" sz="2000" dirty="0"/>
          </a:p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endParaRPr lang="en-US" altLang="ko-KR" sz="2000" dirty="0"/>
          </a:p>
        </p:txBody>
      </p:sp>
      <p:sp>
        <p:nvSpPr>
          <p:cNvPr id="3" name="별: 꼭짓점 12개 2">
            <a:extLst>
              <a:ext uri="{FF2B5EF4-FFF2-40B4-BE49-F238E27FC236}">
                <a16:creationId xmlns:a16="http://schemas.microsoft.com/office/drawing/2014/main" id="{31917BB7-361D-46C7-B7F9-A7D9FDC34566}"/>
              </a:ext>
            </a:extLst>
          </p:cNvPr>
          <p:cNvSpPr/>
          <p:nvPr/>
        </p:nvSpPr>
        <p:spPr>
          <a:xfrm rot="483513">
            <a:off x="7751167" y="704472"/>
            <a:ext cx="3816174" cy="2090683"/>
          </a:xfrm>
          <a:prstGeom prst="star12">
            <a:avLst>
              <a:gd name="adj" fmla="val 3899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전 수 조 사</a:t>
            </a:r>
          </a:p>
        </p:txBody>
      </p:sp>
    </p:spTree>
    <p:extLst>
      <p:ext uri="{BB962C8B-B14F-4D97-AF65-F5344CB8AC3E}">
        <p14:creationId xmlns:p14="http://schemas.microsoft.com/office/powerpoint/2010/main" val="3762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균형">
  <a:themeElements>
    <a:clrScheme name="균형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균형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균형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824</TotalTime>
  <Words>1249</Words>
  <Application>Microsoft Office PowerPoint</Application>
  <PresentationFormat>와이드스크린</PresentationFormat>
  <Paragraphs>374</Paragraphs>
  <Slides>35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50" baseType="lpstr">
      <vt:lpstr>HyhwpEQ</vt:lpstr>
      <vt:lpstr>HY헤드라인M</vt:lpstr>
      <vt:lpstr>맑은 고딕</vt:lpstr>
      <vt:lpstr>바탕</vt:lpstr>
      <vt:lpstr>바탕</vt:lpstr>
      <vt:lpstr>함초롬돋움</vt:lpstr>
      <vt:lpstr>Algerian</vt:lpstr>
      <vt:lpstr>Arial</vt:lpstr>
      <vt:lpstr>Bauhaus 93</vt:lpstr>
      <vt:lpstr>Cambria Math</vt:lpstr>
      <vt:lpstr>Forte</vt:lpstr>
      <vt:lpstr>Franklin Gothic Book</vt:lpstr>
      <vt:lpstr>Perpetua</vt:lpstr>
      <vt:lpstr>Wingdings 2</vt:lpstr>
      <vt:lpstr>균형</vt:lpstr>
      <vt:lpstr>나는 ‘간염 및 간암’ 검진 받으러 간(肝)다!</vt:lpstr>
      <vt:lpstr>   목       차</vt:lpstr>
      <vt:lpstr>1. 추 진 배 경</vt:lpstr>
      <vt:lpstr>1. 추 진 배 경</vt:lpstr>
      <vt:lpstr>1. 추 진 배 경</vt:lpstr>
      <vt:lpstr>1. 추 진 배 경</vt:lpstr>
      <vt:lpstr>1. 추 진 배 경</vt:lpstr>
      <vt:lpstr>2. 추 진 내 용 </vt:lpstr>
      <vt:lpstr>PowerPoint 프레젠테이션</vt:lpstr>
      <vt:lpstr>①암관리역학조사사업 홍보리플릿 배부</vt:lpstr>
      <vt:lpstr>②현수막</vt:lpstr>
      <vt:lpstr>2. 추진내용   1)전수조사를 위한 주민홍보</vt:lpstr>
      <vt:lpstr>PowerPoint 프레젠테이션</vt:lpstr>
      <vt:lpstr>설문조사지</vt:lpstr>
      <vt:lpstr>PowerPoint 프레젠테이션</vt:lpstr>
      <vt:lpstr>채혈검사</vt:lpstr>
      <vt:lpstr>채혈검사 검사결과</vt:lpstr>
      <vt:lpstr>채혈검사 검사결과 통보</vt:lpstr>
      <vt:lpstr>홍보물품</vt:lpstr>
      <vt:lpstr>PowerPoint 프레젠테이션</vt:lpstr>
      <vt:lpstr>PowerPoint 프레젠테이션</vt:lpstr>
      <vt:lpstr>PowerPoint 프레젠테이션</vt:lpstr>
      <vt:lpstr>2. 추진내용   3) 국가암검진사업 및 예방접종 연계     - B형간염 항체 음성(HBs Ag : Negative)인자 B형간염 예방접종 안내</vt:lpstr>
      <vt:lpstr>2. 추진내용   4)유관기관과의 협업</vt:lpstr>
      <vt:lpstr>2. 추진내용   4)유관기관과의 협업    - c형간염신규보균자에게 치료의 연속성을 보장하고 경제적 부담을 줄여주기 위함    - c형간염신규보균자 정밀검사비 지원&lt;한국의료지원재단&gt;</vt:lpstr>
      <vt:lpstr>PowerPoint 프레젠테이션</vt:lpstr>
      <vt:lpstr>PowerPoint 프레젠테이션</vt:lpstr>
      <vt:lpstr>PowerPoint 프레젠테이션</vt:lpstr>
      <vt:lpstr>PowerPoint 프레젠테이션</vt:lpstr>
      <vt:lpstr>3. 추진성과(3) </vt:lpstr>
      <vt:lpstr>PowerPoint 프레젠테이션</vt:lpstr>
      <vt:lpstr>PowerPoint 프레젠테이션</vt:lpstr>
      <vt:lpstr>간암 교육 관련</vt:lpstr>
      <vt:lpstr>PowerPoint 프레젠테이션</vt:lpstr>
      <vt:lpstr>감사합니다.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42</cp:revision>
  <cp:lastPrinted>2021-01-16T17:38:20Z</cp:lastPrinted>
  <dcterms:created xsi:type="dcterms:W3CDTF">2021-01-10T14:01:24Z</dcterms:created>
  <dcterms:modified xsi:type="dcterms:W3CDTF">2021-01-18T01:04:11Z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DRClass">
    <vt:lpwstr>1</vt:lpwstr>
  </property>
  <property fmtid="{D5CDD505-2E9C-101B-9397-08002B2CF9AE}" pid="3" name="FDRSet">
    <vt:lpwstr>manual</vt:lpwstr>
  </property>
</Properties>
</file>