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3" r:id="rId4"/>
    <p:sldId id="264" r:id="rId5"/>
    <p:sldId id="262" r:id="rId6"/>
    <p:sldId id="265" r:id="rId7"/>
    <p:sldId id="266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6" r:id="rId22"/>
  </p:sldIdLst>
  <p:sldSz cx="9902825" cy="6858000"/>
  <p:notesSz cx="6807200" cy="9939338"/>
  <p:embeddedFontLst>
    <p:embeddedFont>
      <p:font typeface="경기천년제목 Medium" panose="02020603020101020101" pitchFamily="18" charset="-127"/>
      <p:regular r:id="rId25"/>
    </p:embeddedFont>
    <p:embeddedFont>
      <p:font typeface="경기천년제목 Bold" panose="02020803020101020101" pitchFamily="18" charset="-127"/>
      <p:bold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HY헤드라인M" panose="02030600000101010101" pitchFamily="18" charset="-127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WoFP8TrpMmHMR52SrHWLQ==" hashData="pUj96X7C/4QlNu7tQtn4gtc+RqfhkGxPANfcDg/rcLeEhz93gmCwOxsaj/pPlwPp8lfjWA3Hdxvk/z+LH/dnk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T" initials="D" lastIdx="1" clrIdx="0">
    <p:extLst>
      <p:ext uri="{19B8F6BF-5375-455C-9EA6-DF929625EA0E}">
        <p15:presenceInfo xmlns:p15="http://schemas.microsoft.com/office/powerpoint/2012/main" userId="D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F54"/>
    <a:srgbClr val="8AE7FD"/>
    <a:srgbClr val="60829A"/>
    <a:srgbClr val="3997BB"/>
    <a:srgbClr val="96E2F0"/>
    <a:srgbClr val="538A9F"/>
    <a:srgbClr val="A3DFD5"/>
    <a:srgbClr val="256278"/>
    <a:srgbClr val="276880"/>
    <a:srgbClr val="78A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6" autoAdjust="0"/>
    <p:restoredTop sz="84298" autoAdjust="0"/>
  </p:normalViewPr>
  <p:slideViewPr>
    <p:cSldViewPr snapToGrid="0">
      <p:cViewPr varScale="1">
        <p:scale>
          <a:sx n="115" d="100"/>
          <a:sy n="115" d="100"/>
        </p:scale>
        <p:origin x="1380" y="11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A2A5C-B3AF-4F5E-A9CC-EC94A06FEFB1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A158-0135-47E6-936F-767A793C1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49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ECFAB-198D-4764-A623-7A589EEDCE54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963D-D5F4-4936-9B8A-7E33248D8B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6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963D-D5F4-4936-9B8A-7E33248D8B2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02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8" descr="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9" descr="10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0"/>
          <a:stretch>
            <a:fillRect/>
          </a:stretch>
        </p:blipFill>
        <p:spPr bwMode="auto">
          <a:xfrm>
            <a:off x="1719" y="3644900"/>
            <a:ext cx="9901105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8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0" descr="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3" t="69946"/>
          <a:stretch>
            <a:fillRect/>
          </a:stretch>
        </p:blipFill>
        <p:spPr bwMode="auto">
          <a:xfrm>
            <a:off x="5576465" y="4797425"/>
            <a:ext cx="432636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2" descr="12-1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2"/>
          <a:stretch>
            <a:fillRect/>
          </a:stretch>
        </p:blipFill>
        <p:spPr bwMode="auto">
          <a:xfrm>
            <a:off x="0" y="1588"/>
            <a:ext cx="3002315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4A81F405-967D-41F1-906E-7FEBF354F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7" y="6388924"/>
            <a:ext cx="1393029" cy="2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2" descr="12-1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2"/>
          <a:stretch>
            <a:fillRect/>
          </a:stretch>
        </p:blipFill>
        <p:spPr bwMode="auto">
          <a:xfrm>
            <a:off x="0" y="1588"/>
            <a:ext cx="3002315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4A81F405-967D-41F1-906E-7FEBF354F4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7" y="6388924"/>
            <a:ext cx="1393029" cy="2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2" descr="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3" descr="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0" t="56287"/>
          <a:stretch>
            <a:fillRect/>
          </a:stretch>
        </p:blipFill>
        <p:spPr bwMode="auto">
          <a:xfrm>
            <a:off x="3265981" y="3860800"/>
            <a:ext cx="6665496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4" descr="12-1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2"/>
          <a:stretch>
            <a:fillRect/>
          </a:stretch>
        </p:blipFill>
        <p:spPr bwMode="auto">
          <a:xfrm>
            <a:off x="-1" y="1588"/>
            <a:ext cx="3001794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4A81F405-967D-41F1-906E-7FEBF354F4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7" y="6388924"/>
            <a:ext cx="1393029" cy="2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0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2104562" y="1351861"/>
            <a:ext cx="4659312" cy="203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5400" b="1" dirty="0" err="1" smtClean="0">
                <a:solidFill>
                  <a:srgbClr val="166A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광산형</a:t>
            </a:r>
            <a:r>
              <a:rPr lang="ko-KR" altLang="en-US" sz="5400" b="1" dirty="0" smtClean="0">
                <a:solidFill>
                  <a:srgbClr val="166A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찰떡</a:t>
            </a:r>
            <a:r>
              <a:rPr lang="en-US" altLang="ko-KR" sz="5400" b="1" dirty="0" smtClean="0">
                <a:solidFill>
                  <a:srgbClr val="166A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 </a:t>
            </a:r>
            <a:endParaRPr lang="en-US" altLang="ko-KR" sz="5400" b="1" dirty="0">
              <a:solidFill>
                <a:srgbClr val="166A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 eaLnBrk="1" hangingPunct="1"/>
            <a:r>
              <a:rPr lang="ko-KR" altLang="en-US" sz="7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국가암관리</a:t>
            </a:r>
            <a:endParaRPr lang="en-US" altLang="ko-KR" sz="7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2735" y="113729"/>
            <a:ext cx="3336392" cy="720080"/>
            <a:chOff x="2193925" y="1038225"/>
            <a:chExt cx="2743835" cy="504825"/>
          </a:xfrm>
        </p:grpSpPr>
        <p:pic>
          <p:nvPicPr>
            <p:cNvPr id="4" name="Picture 16" descr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5" t="15327" r="47647" b="77310"/>
            <a:stretch>
              <a:fillRect/>
            </a:stretch>
          </p:blipFill>
          <p:spPr bwMode="auto">
            <a:xfrm>
              <a:off x="2193925" y="1038225"/>
              <a:ext cx="274383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481655" y="1187569"/>
              <a:ext cx="2242697" cy="25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2019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</a:t>
              </a:r>
              <a:r>
                <a:rPr lang="ko-KR" altLang="en-US" b="1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국가암검진</a:t>
              </a:r>
              <a:r>
                <a:rPr lang="ko-KR" altLang="en-US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사업</a:t>
              </a:r>
              <a:endPara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4A81F405-967D-41F1-906E-7FEBF354F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0" y="5586153"/>
            <a:ext cx="1904704" cy="3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 err="1" smtClean="0">
                  <a:solidFill>
                    <a:srgbClr val="363F54"/>
                  </a:solidFill>
                  <a:latin typeface="+mn-ea"/>
                  <a:ea typeface="+mn-ea"/>
                </a:rPr>
                <a:t>암검진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 문화정착 및 젊은 인구 집중 공략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786071" y="2546489"/>
            <a:ext cx="7881132" cy="2414392"/>
            <a:chOff x="1786071" y="2367816"/>
            <a:chExt cx="7881132" cy="2414392"/>
          </a:xfrm>
        </p:grpSpPr>
        <p:grpSp>
          <p:nvGrpSpPr>
            <p:cNvPr id="17" name="그룹 62"/>
            <p:cNvGrpSpPr>
              <a:grpSpLocks/>
            </p:cNvGrpSpPr>
            <p:nvPr/>
          </p:nvGrpSpPr>
          <p:grpSpPr bwMode="auto">
            <a:xfrm>
              <a:off x="1786071" y="2367816"/>
              <a:ext cx="7881132" cy="2414392"/>
              <a:chOff x="1049456" y="2600328"/>
              <a:chExt cx="7086811" cy="2287108"/>
            </a:xfrm>
          </p:grpSpPr>
          <p:pic>
            <p:nvPicPr>
              <p:cNvPr id="21" name="그림 25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968"/>
              <a:stretch/>
            </p:blipFill>
            <p:spPr bwMode="auto">
              <a:xfrm>
                <a:off x="1054100" y="2600328"/>
                <a:ext cx="7035800" cy="228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61"/>
              <p:cNvSpPr txBox="1">
                <a:spLocks noChangeArrowheads="1"/>
              </p:cNvSpPr>
              <p:nvPr/>
            </p:nvSpPr>
            <p:spPr bwMode="auto">
              <a:xfrm>
                <a:off x="1049456" y="2734669"/>
                <a:ext cx="1509477" cy="379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유선 안내전화</a:t>
                </a:r>
              </a:p>
            </p:txBody>
          </p:sp>
          <p:sp>
            <p:nvSpPr>
              <p:cNvPr id="27" name="TextBox 61"/>
              <p:cNvSpPr txBox="1">
                <a:spLocks noChangeArrowheads="1"/>
              </p:cNvSpPr>
              <p:nvPr/>
            </p:nvSpPr>
            <p:spPr bwMode="auto">
              <a:xfrm>
                <a:off x="2867822" y="2737342"/>
                <a:ext cx="1554161" cy="349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8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신규대상자 교육</a:t>
                </a:r>
                <a:endParaRPr kumimoji="0" lang="ko-KR" altLang="en-US" sz="18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28" name="TextBox 61"/>
              <p:cNvSpPr txBox="1">
                <a:spLocks noChangeArrowheads="1"/>
              </p:cNvSpPr>
              <p:nvPr/>
            </p:nvSpPr>
            <p:spPr bwMode="auto">
              <a:xfrm>
                <a:off x="4671365" y="2737342"/>
                <a:ext cx="1666593" cy="349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8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연계 및 자원 활용</a:t>
                </a:r>
                <a:endParaRPr kumimoji="0" lang="ko-KR" altLang="en-US" sz="18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29" name="TextBox 61"/>
              <p:cNvSpPr txBox="1">
                <a:spLocks noChangeArrowheads="1"/>
              </p:cNvSpPr>
              <p:nvPr/>
            </p:nvSpPr>
            <p:spPr bwMode="auto">
              <a:xfrm>
                <a:off x="6525889" y="2737342"/>
                <a:ext cx="1610378" cy="349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fontAlgn="base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8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상반기 집중 홍보</a:t>
                </a:r>
                <a:endParaRPr kumimoji="0" lang="ko-KR" altLang="en-US" sz="18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30" name="TextBox 22"/>
              <p:cNvSpPr txBox="1">
                <a:spLocks noChangeArrowheads="1"/>
              </p:cNvSpPr>
              <p:nvPr/>
            </p:nvSpPr>
            <p:spPr bwMode="auto">
              <a:xfrm>
                <a:off x="1062898" y="3364954"/>
                <a:ext cx="1329229" cy="1253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ko-KR" alt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신규대상자</a:t>
                </a:r>
                <a:endParaRPr kumimoji="0" lang="en-US" altLang="ko-KR" sz="2000" b="1" dirty="0" smtClean="0">
                  <a:solidFill>
                    <a:schemeClr val="bg2">
                      <a:lumMod val="10000"/>
                    </a:schemeClr>
                  </a:solidFill>
                  <a:latin typeface="+mn-ea"/>
                  <a:ea typeface="+mn-ea"/>
                </a:endParaRPr>
              </a:p>
              <a:p>
                <a:pPr algn="ctr" eaLnBrk="1" hangingPunct="1"/>
                <a:r>
                  <a:rPr kumimoji="0" lang="en-US" altLang="ko-KR" sz="2000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(99, 79, </a:t>
                </a:r>
              </a:p>
              <a:p>
                <a:pPr algn="ctr" eaLnBrk="1" hangingPunct="1"/>
                <a:r>
                  <a:rPr kumimoji="0" lang="en-US" altLang="ko-KR" sz="2000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59</a:t>
                </a:r>
                <a:r>
                  <a:rPr kumimoji="0" lang="ko-KR" alt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년생</a:t>
                </a:r>
                <a:r>
                  <a:rPr kumimoji="0" lang="en-US" altLang="ko-KR" sz="2000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)</a:t>
                </a:r>
                <a:r>
                  <a:rPr kumimoji="0" lang="en-US" altLang="ko-KR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 </a:t>
                </a:r>
              </a:p>
              <a:p>
                <a:pPr algn="ctr" eaLnBrk="1" hangingPunct="1"/>
                <a:r>
                  <a:rPr kumimoji="0" lang="ko-KR" altLang="en-US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+mn-ea"/>
                    <a:ea typeface="+mn-ea"/>
                  </a:rPr>
                  <a:t>우선 실시</a:t>
                </a:r>
                <a:endParaRPr kumimoji="0" lang="ko-KR" altLang="en-US" sz="2000" b="1" dirty="0">
                  <a:solidFill>
                    <a:schemeClr val="bg2">
                      <a:lumMod val="10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3" name="TextBox 22"/>
            <p:cNvSpPr txBox="1">
              <a:spLocks noChangeArrowheads="1"/>
            </p:cNvSpPr>
            <p:nvPr/>
          </p:nvSpPr>
          <p:spPr bwMode="auto">
            <a:xfrm>
              <a:off x="3836027" y="3185506"/>
              <a:ext cx="168535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kumimoji="0" lang="ko-KR" altLang="en-US" sz="2000" b="1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검진안내</a:t>
              </a:r>
              <a:endParaRPr kumimoji="0"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kumimoji="0" lang="en-US" altLang="ko-KR" sz="2000" b="1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+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kumimoji="0" lang="ko-KR" altLang="en-US" sz="2000" b="1" spc="-15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조기검진 강조</a:t>
              </a:r>
              <a:endParaRPr kumimoji="0" lang="en-US" altLang="ko-KR" sz="2000" b="1" spc="-15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kumimoji="0" lang="en-US" altLang="ko-KR" sz="2000" b="1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+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kumimoji="0" lang="ko-KR" altLang="en-US" sz="2000" b="1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의료비지원</a:t>
              </a:r>
              <a:endParaRPr kumimoji="0" lang="ko-KR" altLang="en-US" sz="2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5" name="TextBox 22"/>
            <p:cNvSpPr txBox="1">
              <a:spLocks noChangeArrowheads="1"/>
            </p:cNvSpPr>
            <p:nvPr/>
          </p:nvSpPr>
          <p:spPr bwMode="auto">
            <a:xfrm>
              <a:off x="5953943" y="3155517"/>
              <a:ext cx="147821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000" b="1" dirty="0" err="1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타사업</a:t>
              </a:r>
              <a:endParaRPr kumimoji="0" lang="en-US" altLang="ko-KR" sz="2000" b="1" dirty="0" smtClean="0">
                <a:solidFill>
                  <a:srgbClr val="8AE7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algn="ctr" eaLnBrk="1" hangingPunct="1"/>
              <a:r>
                <a:rPr kumimoji="0" lang="en-US" altLang="ko-KR" sz="2000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(</a:t>
              </a:r>
              <a:r>
                <a:rPr kumimoji="0" lang="ko-KR" altLang="en-US" sz="2000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보건∙복지</a:t>
              </a:r>
              <a:r>
                <a:rPr kumimoji="0" lang="en-US" altLang="ko-KR" sz="2000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)</a:t>
              </a:r>
            </a:p>
            <a:p>
              <a:pPr algn="ctr" eaLnBrk="1" hangingPunct="1"/>
              <a:r>
                <a:rPr kumimoji="0" lang="ko-KR" altLang="en-US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연계 활동</a:t>
              </a:r>
              <a:r>
                <a:rPr kumimoji="0" lang="en-US" altLang="ko-KR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,</a:t>
              </a:r>
              <a:r>
                <a:rPr kumimoji="0" lang="ko-KR" altLang="en-US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 </a:t>
              </a:r>
              <a:endParaRPr kumimoji="0" lang="en-US" altLang="ko-KR" sz="2000" b="1" dirty="0" smtClean="0">
                <a:solidFill>
                  <a:srgbClr val="8AE7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algn="ctr" eaLnBrk="1" hangingPunct="1"/>
              <a:r>
                <a:rPr kumimoji="0" lang="ko-KR" altLang="en-US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캠페인</a:t>
              </a:r>
              <a:endParaRPr kumimoji="0" lang="ko-KR" altLang="en-US" sz="2000" b="1" dirty="0">
                <a:solidFill>
                  <a:srgbClr val="8AE7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7989557" y="3311627"/>
              <a:ext cx="160506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2~4</a:t>
              </a:r>
              <a:r>
                <a:rPr kumimoji="0" lang="ko-KR" altLang="en-US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월</a:t>
              </a:r>
              <a:r>
                <a:rPr kumimoji="0" lang="en-US" altLang="ko-KR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/</a:t>
              </a:r>
            </a:p>
            <a:p>
              <a:pPr algn="ctr" eaLnBrk="1" hangingPunct="1"/>
              <a:r>
                <a:rPr kumimoji="0" lang="ko-KR" altLang="en-US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여름 휴가철</a:t>
              </a:r>
              <a:endParaRPr kumimoji="0" lang="en-US" altLang="ko-KR" sz="2000" b="1" dirty="0" smtClean="0">
                <a:solidFill>
                  <a:srgbClr val="8AE7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algn="ctr" eaLnBrk="1" hangingPunct="1"/>
              <a:r>
                <a:rPr kumimoji="0" lang="ko-KR" altLang="en-US" sz="2000" b="1" dirty="0" smtClean="0">
                  <a:solidFill>
                    <a:srgbClr val="8AE7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집중 홍보</a:t>
              </a:r>
              <a:endParaRPr kumimoji="0" lang="en-US" altLang="ko-KR" sz="2000" b="1" dirty="0" smtClean="0">
                <a:solidFill>
                  <a:srgbClr val="8AE7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 err="1" smtClean="0">
                  <a:solidFill>
                    <a:srgbClr val="363F54"/>
                  </a:solidFill>
                  <a:latin typeface="+mn-ea"/>
                  <a:ea typeface="+mn-ea"/>
                </a:rPr>
                <a:t>암검진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 문화정착 및 젊은 인구 집중 공략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3073" name="_x398324440" descr="EMB00004cb80d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0" y="2339317"/>
            <a:ext cx="5502172" cy="20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405817008" descr="EMB00004cb80d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26160"/>
          <a:stretch>
            <a:fillRect/>
          </a:stretch>
        </p:blipFill>
        <p:spPr bwMode="auto">
          <a:xfrm>
            <a:off x="6506097" y="2339317"/>
            <a:ext cx="3279034" cy="20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476336" y="4667730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[KTX </a:t>
            </a:r>
            <a:r>
              <a:rPr lang="ko-KR" altLang="en-US" b="1" kern="0" spc="-40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송정역</a:t>
            </a:r>
            <a:r>
              <a:rPr lang="ko-KR" altLang="en-US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건강캠페인</a:t>
            </a: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69917" y="4667730"/>
            <a:ext cx="275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광주광역시 합동 캠페인</a:t>
            </a: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5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 err="1" smtClean="0">
                  <a:solidFill>
                    <a:srgbClr val="363F54"/>
                  </a:solidFill>
                  <a:latin typeface="+mn-ea"/>
                  <a:ea typeface="+mn-ea"/>
                </a:rPr>
                <a:t>암검진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 문화정착 및 젊은 인구 집중 공략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3077" name="_x405173064" descr="EMB00004cb80d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32344" r="61337" b="20813"/>
          <a:stretch>
            <a:fillRect/>
          </a:stretch>
        </p:blipFill>
        <p:spPr bwMode="auto">
          <a:xfrm>
            <a:off x="1962960" y="2177980"/>
            <a:ext cx="7401757" cy="36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4101636" y="5867212"/>
            <a:ext cx="330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6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6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휴가철 검진 안내 현수막 </a:t>
            </a:r>
            <a:r>
              <a:rPr lang="ko-KR" altLang="en-US" b="1" kern="0" spc="-60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게첩</a:t>
            </a:r>
            <a:r>
              <a:rPr lang="en-US" altLang="ko-KR" b="1" kern="0" spc="-6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40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3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대장암 검진 대상자 집중 관리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962961" y="2232223"/>
            <a:ext cx="749854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 latinLnBrk="0">
              <a:lnSpc>
                <a:spcPct val="120000"/>
              </a:lnSpc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kern="0" spc="-1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spc="-10" dirty="0">
                <a:solidFill>
                  <a:srgbClr val="000000"/>
                </a:solidFill>
                <a:latin typeface="+mn-ea"/>
              </a:rPr>
              <a:t>50</a:t>
            </a:r>
            <a:r>
              <a:rPr lang="ko-KR" altLang="en-US" sz="1600" kern="0" spc="-10" dirty="0">
                <a:solidFill>
                  <a:srgbClr val="000000"/>
                </a:solidFill>
                <a:latin typeface="+mn-ea"/>
              </a:rPr>
              <a:t>세 이상 대상자의 </a:t>
            </a:r>
            <a:r>
              <a:rPr lang="en-US" altLang="ko-KR" sz="1600" kern="0" spc="-10" dirty="0">
                <a:solidFill>
                  <a:srgbClr val="000000"/>
                </a:solidFill>
                <a:latin typeface="+mn-ea"/>
              </a:rPr>
              <a:t>54%</a:t>
            </a:r>
            <a:r>
              <a:rPr lang="ko-KR" altLang="en-US" sz="1600" kern="0" spc="-10" dirty="0">
                <a:solidFill>
                  <a:srgbClr val="000000"/>
                </a:solidFill>
                <a:latin typeface="+mn-ea"/>
              </a:rPr>
              <a:t>가 </a:t>
            </a:r>
            <a:r>
              <a:rPr lang="en-US" altLang="ko-KR" sz="1600" kern="0" spc="-10" dirty="0">
                <a:solidFill>
                  <a:srgbClr val="000000"/>
                </a:solidFill>
                <a:latin typeface="+mn-ea"/>
              </a:rPr>
              <a:t>50~59</a:t>
            </a:r>
            <a:r>
              <a:rPr lang="ko-KR" altLang="en-US" sz="1600" kern="0" spc="-10" dirty="0">
                <a:solidFill>
                  <a:srgbClr val="000000"/>
                </a:solidFill>
                <a:latin typeface="+mn-ea"/>
              </a:rPr>
              <a:t>세로 아직 소득활동 중인 경우가 많아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 직장인 검진지원 대상자가 대장암만 누락되는 일이 없도록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대변제출 유도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 및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대장내시경 시 검진제외 신청 독려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 </a:t>
            </a:r>
          </a:p>
          <a:p>
            <a:pPr marL="285750" indent="-285750" algn="just" fontAlgn="base" latinLnBrk="0">
              <a:lnSpc>
                <a:spcPct val="120000"/>
              </a:lnSpc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kern="0" dirty="0" smtClean="0">
                <a:solidFill>
                  <a:srgbClr val="000000"/>
                </a:solidFill>
                <a:latin typeface="+mn-ea"/>
              </a:rPr>
              <a:t>관내 시설에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대장암 </a:t>
            </a:r>
            <a:r>
              <a:rPr lang="ko-KR" altLang="en-US" sz="1600" b="1" kern="0" dirty="0" err="1">
                <a:solidFill>
                  <a:srgbClr val="000000"/>
                </a:solidFill>
                <a:latin typeface="+mn-ea"/>
              </a:rPr>
              <a:t>채변통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비치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600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다문화 </a:t>
            </a:r>
            <a:r>
              <a:rPr lang="ko-KR" altLang="en-US" sz="1600" kern="0" dirty="0" smtClean="0">
                <a:solidFill>
                  <a:srgbClr val="000000"/>
                </a:solidFill>
                <a:latin typeface="+mn-ea"/>
              </a:rPr>
              <a:t>검진안내책자 배부에 </a:t>
            </a:r>
            <a:r>
              <a:rPr lang="ko-KR" altLang="en-US" sz="1600" b="1" kern="0" dirty="0" err="1">
                <a:solidFill>
                  <a:srgbClr val="000000"/>
                </a:solidFill>
                <a:latin typeface="+mn-ea"/>
              </a:rPr>
              <a:t>채변통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 동봉</a:t>
            </a:r>
            <a:endParaRPr lang="ko-KR" altLang="en-US" sz="12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4097" name="_x400422128" descr="EMB00004cb80d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4" t="20152" r="33221" b="50977"/>
          <a:stretch>
            <a:fillRect/>
          </a:stretch>
        </p:blipFill>
        <p:spPr bwMode="auto">
          <a:xfrm>
            <a:off x="2462245" y="3706974"/>
            <a:ext cx="6797369" cy="25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234784" y="6292334"/>
            <a:ext cx="275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대장암검진 </a:t>
            </a:r>
            <a:r>
              <a:rPr lang="ko-KR" altLang="en-US" b="1" kern="0" spc="-40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채변통</a:t>
            </a:r>
            <a:r>
              <a:rPr lang="ko-KR" altLang="en-US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비치</a:t>
            </a: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13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4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원활한 폐암 검진 도입을 위한 등대 역할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962961" y="2232223"/>
            <a:ext cx="74985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dirty="0" smtClean="0">
                <a:latin typeface="+mn-ea"/>
              </a:rPr>
              <a:t>폐암 </a:t>
            </a:r>
            <a:r>
              <a:rPr lang="ko-KR" altLang="en-US" sz="1600" dirty="0">
                <a:latin typeface="+mn-ea"/>
              </a:rPr>
              <a:t>검진 도입 홍보 시 </a:t>
            </a:r>
            <a:r>
              <a:rPr lang="ko-KR" altLang="en-US" sz="1600" b="1" dirty="0">
                <a:latin typeface="+mn-ea"/>
              </a:rPr>
              <a:t>관내 폐암검진기관 명단</a:t>
            </a:r>
            <a:r>
              <a:rPr lang="ko-KR" altLang="en-US" sz="1600" dirty="0">
                <a:latin typeface="+mn-ea"/>
              </a:rPr>
              <a:t> 확보하여 안내</a:t>
            </a:r>
          </a:p>
          <a:p>
            <a:pPr marL="285750" indent="-285750" fontAlgn="base"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dirty="0" smtClean="0">
                <a:latin typeface="+mn-ea"/>
              </a:rPr>
              <a:t>누락된 </a:t>
            </a:r>
            <a:r>
              <a:rPr lang="ko-KR" altLang="en-US" sz="1600" dirty="0">
                <a:latin typeface="+mn-ea"/>
              </a:rPr>
              <a:t>대상자가 </a:t>
            </a:r>
            <a:r>
              <a:rPr lang="ko-KR" altLang="en-US" sz="1600" dirty="0" smtClean="0">
                <a:latin typeface="+mn-ea"/>
              </a:rPr>
              <a:t>없도록 </a:t>
            </a:r>
            <a:r>
              <a:rPr lang="ko-KR" altLang="en-US" sz="1600" b="1" dirty="0" smtClean="0">
                <a:latin typeface="+mn-ea"/>
              </a:rPr>
              <a:t>개별 유선 전화 안내 및 우편발송</a:t>
            </a:r>
            <a:endParaRPr lang="ko-KR" altLang="en-US" sz="1600" b="1" dirty="0">
              <a:latin typeface="+mn-ea"/>
            </a:endParaRPr>
          </a:p>
          <a:p>
            <a:pPr marL="285750" indent="-285750" fontAlgn="base"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dirty="0" smtClean="0">
                <a:latin typeface="+mn-ea"/>
              </a:rPr>
              <a:t>문진</a:t>
            </a:r>
            <a:r>
              <a:rPr lang="en-US" altLang="ko-KR" sz="1600" dirty="0">
                <a:latin typeface="+mn-ea"/>
              </a:rPr>
              <a:t>·</a:t>
            </a:r>
            <a:r>
              <a:rPr lang="ko-KR" altLang="en-US" sz="1600" dirty="0">
                <a:latin typeface="+mn-ea"/>
              </a:rPr>
              <a:t>상담 이력이 없어 불이익 없도록 </a:t>
            </a:r>
            <a:r>
              <a:rPr lang="ko-KR" altLang="en-US" sz="1600" b="1" dirty="0">
                <a:latin typeface="+mn-ea"/>
              </a:rPr>
              <a:t>금연 사업과 </a:t>
            </a:r>
            <a:r>
              <a:rPr lang="ko-KR" altLang="en-US" sz="1600" b="1" dirty="0" smtClean="0">
                <a:latin typeface="+mn-ea"/>
              </a:rPr>
              <a:t>연계 </a:t>
            </a:r>
            <a:r>
              <a:rPr lang="ko-KR" altLang="en-US" sz="1600" dirty="0">
                <a:latin typeface="+mn-ea"/>
              </a:rPr>
              <a:t>홍보 </a:t>
            </a:r>
            <a:endParaRPr lang="ko-KR" altLang="en-US" sz="16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56697" y="5864146"/>
            <a:ext cx="134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구보 홍보</a:t>
            </a: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pic>
        <p:nvPicPr>
          <p:cNvPr id="6145" name="_x405941144" descr="EMB00004cb80d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2" t="30522" r="7147" b="26132"/>
          <a:stretch>
            <a:fillRect/>
          </a:stretch>
        </p:blipFill>
        <p:spPr bwMode="auto">
          <a:xfrm>
            <a:off x="1962959" y="3509133"/>
            <a:ext cx="3933343" cy="22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_x405829240" descr="EMB00004cb80d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07" y="3509133"/>
            <a:ext cx="3600000" cy="22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271634" y="5864146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40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금연클리닉</a:t>
            </a:r>
            <a:r>
              <a:rPr lang="ko-KR" altLang="en-US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폐암검진 안내</a:t>
            </a: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6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90" descr="4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1" t="52512" r="4323" b="33852"/>
          <a:stretch>
            <a:fillRect/>
          </a:stretch>
        </p:blipFill>
        <p:spPr bwMode="auto">
          <a:xfrm>
            <a:off x="1953035" y="3842909"/>
            <a:ext cx="7285096" cy="30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추진 현황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ea typeface="맑은 고딕" panose="020B0503020000020004" pitchFamily="50" charset="-127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ea typeface="맑은 고딕" panose="020B0503020000020004" pitchFamily="50" charset="-127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422289" y="1623421"/>
            <a:ext cx="8496854" cy="5335059"/>
            <a:chOff x="1412240" y="1502844"/>
            <a:chExt cx="8496854" cy="5335059"/>
          </a:xfrm>
        </p:grpSpPr>
        <p:pic>
          <p:nvPicPr>
            <p:cNvPr id="79" name="Picture 8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3131" y="4030360"/>
              <a:ext cx="2241057" cy="280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그룹 3"/>
            <p:cNvGrpSpPr/>
            <p:nvPr/>
          </p:nvGrpSpPr>
          <p:grpSpPr>
            <a:xfrm>
              <a:off x="1418509" y="2952509"/>
              <a:ext cx="8490585" cy="2055486"/>
              <a:chOff x="1418509" y="2973528"/>
              <a:chExt cx="8490585" cy="2055486"/>
            </a:xfrm>
          </p:grpSpPr>
          <p:pic>
            <p:nvPicPr>
              <p:cNvPr id="58" name="Picture 89" descr="49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6" t="67215" r="14568" b="8243"/>
              <a:stretch>
                <a:fillRect/>
              </a:stretch>
            </p:blipFill>
            <p:spPr bwMode="auto">
              <a:xfrm>
                <a:off x="1424778" y="3346264"/>
                <a:ext cx="8473805" cy="168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8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18509" y="2973528"/>
                <a:ext cx="8490585" cy="1087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Rectangle 304"/>
              <p:cNvSpPr>
                <a:spLocks noChangeArrowheads="1"/>
              </p:cNvSpPr>
              <p:nvPr/>
            </p:nvSpPr>
            <p:spPr bwMode="auto">
              <a:xfrm>
                <a:off x="1942986" y="3204274"/>
                <a:ext cx="16735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ko-KR" altLang="en-US" sz="24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구보 홍보</a:t>
                </a:r>
                <a:endParaRPr lang="en-US" altLang="ko-KR" sz="105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1" name="Rectangle 304"/>
              <p:cNvSpPr>
                <a:spLocks noChangeArrowheads="1"/>
              </p:cNvSpPr>
              <p:nvPr/>
            </p:nvSpPr>
            <p:spPr bwMode="auto">
              <a:xfrm>
                <a:off x="3565512" y="3218757"/>
                <a:ext cx="228835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en-US" altLang="ko-KR" sz="24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LED </a:t>
                </a:r>
                <a:r>
                  <a:rPr kumimoji="0" lang="ko-KR" altLang="en-US" sz="24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전광판</a:t>
                </a:r>
                <a:endParaRPr lang="en-US" altLang="ko-KR" sz="105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2" name="Rectangle 304"/>
              <p:cNvSpPr>
                <a:spLocks noChangeArrowheads="1"/>
              </p:cNvSpPr>
              <p:nvPr/>
            </p:nvSpPr>
            <p:spPr bwMode="auto">
              <a:xfrm>
                <a:off x="5431459" y="3229939"/>
                <a:ext cx="21809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ko-KR" altLang="en-US" sz="24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현수막 </a:t>
                </a:r>
                <a:r>
                  <a:rPr kumimoji="0" lang="ko-KR" altLang="en-US" sz="2400" b="1" spc="-15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게첩</a:t>
                </a:r>
                <a:endParaRPr lang="en-US" altLang="ko-KR" sz="105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3" name="Rectangle 304"/>
              <p:cNvSpPr>
                <a:spLocks noChangeArrowheads="1"/>
              </p:cNvSpPr>
              <p:nvPr/>
            </p:nvSpPr>
            <p:spPr bwMode="auto">
              <a:xfrm>
                <a:off x="7297406" y="3212358"/>
                <a:ext cx="21809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ko-KR" altLang="en-US" sz="2400" b="1" spc="-1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간담회</a:t>
                </a:r>
                <a:endParaRPr lang="en-US" altLang="ko-KR" sz="105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4" name="Rectangle 304"/>
              <p:cNvSpPr>
                <a:spLocks noChangeArrowheads="1"/>
              </p:cNvSpPr>
              <p:nvPr/>
            </p:nvSpPr>
            <p:spPr bwMode="auto">
              <a:xfrm>
                <a:off x="1681255" y="3921978"/>
                <a:ext cx="198645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en-US" altLang="ko-KR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3</a:t>
                </a:r>
                <a:r>
                  <a:rPr kumimoji="0" lang="ko-KR" altLang="en-US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월</a:t>
                </a:r>
                <a:r>
                  <a:rPr kumimoji="0" lang="en-US" altLang="ko-KR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, 8</a:t>
                </a:r>
                <a:r>
                  <a:rPr kumimoji="0" lang="ko-KR" altLang="en-US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월</a:t>
                </a:r>
                <a:endParaRPr lang="en-US" altLang="ko-KR" sz="1050" spc="-150" dirty="0"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5" name="Rectangle 304"/>
              <p:cNvSpPr>
                <a:spLocks noChangeArrowheads="1"/>
              </p:cNvSpPr>
              <p:nvPr/>
            </p:nvSpPr>
            <p:spPr bwMode="auto">
              <a:xfrm>
                <a:off x="3536330" y="3932488"/>
                <a:ext cx="228835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en-US" altLang="ko-KR" sz="2400" b="1" spc="-30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19.07.22.~12.31.</a:t>
                </a:r>
                <a:endParaRPr lang="en-US" altLang="ko-KR" sz="1050" spc="-300" dirty="0"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6" name="Rectangle 304"/>
              <p:cNvSpPr>
                <a:spLocks noChangeArrowheads="1"/>
              </p:cNvSpPr>
              <p:nvPr/>
            </p:nvSpPr>
            <p:spPr bwMode="auto">
              <a:xfrm>
                <a:off x="5370747" y="3932488"/>
                <a:ext cx="21809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en-US" altLang="ko-KR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9</a:t>
                </a:r>
                <a:r>
                  <a:rPr kumimoji="0" lang="ko-KR" altLang="en-US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곳</a:t>
                </a:r>
                <a:endParaRPr lang="en-US" altLang="ko-KR" sz="1050" spc="-150" dirty="0"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  <p:sp>
            <p:nvSpPr>
              <p:cNvPr id="67" name="Rectangle 304"/>
              <p:cNvSpPr>
                <a:spLocks noChangeArrowheads="1"/>
              </p:cNvSpPr>
              <p:nvPr/>
            </p:nvSpPr>
            <p:spPr bwMode="auto">
              <a:xfrm>
                <a:off x="7297406" y="3972123"/>
                <a:ext cx="21809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kumimoji="0" lang="en-US" altLang="ko-KR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3</a:t>
                </a:r>
                <a:r>
                  <a:rPr kumimoji="0" lang="ko-KR" altLang="en-US" sz="2400" b="1" spc="-150" dirty="0" smtClean="0">
                    <a:latin typeface="경기천년제목 Bold" panose="02020803020101020101" pitchFamily="18" charset="-127"/>
                    <a:ea typeface="경기천년제목 Bold" panose="02020803020101020101" pitchFamily="18" charset="-127"/>
                  </a:rPr>
                  <a:t>회</a:t>
                </a:r>
                <a:endParaRPr lang="en-US" altLang="ko-KR" sz="1050" spc="-150" dirty="0">
                  <a:latin typeface="경기천년제목 Bold" panose="02020803020101020101" pitchFamily="18" charset="-127"/>
                  <a:ea typeface="경기천년제목 Bold" panose="02020803020101020101" pitchFamily="18" charset="-127"/>
                </a:endParaRPr>
              </a:p>
            </p:txBody>
          </p:sp>
        </p:grpSp>
        <p:pic>
          <p:nvPicPr>
            <p:cNvPr id="28" name="Picture 89" descr="49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" t="67215" r="14568" b="8243"/>
            <a:stretch>
              <a:fillRect/>
            </a:stretch>
          </p:blipFill>
          <p:spPr bwMode="auto">
            <a:xfrm>
              <a:off x="1418510" y="1875580"/>
              <a:ext cx="8469564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40" y="1502844"/>
              <a:ext cx="8490585" cy="10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04"/>
            <p:cNvSpPr>
              <a:spLocks noChangeArrowheads="1"/>
            </p:cNvSpPr>
            <p:nvPr/>
          </p:nvSpPr>
          <p:spPr bwMode="auto">
            <a:xfrm>
              <a:off x="1831300" y="1709548"/>
              <a:ext cx="16735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kumimoji="0" lang="ko-KR" altLang="en-US" sz="2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캠페인 실시</a:t>
              </a:r>
              <a:endParaRPr lang="en-US" altLang="ko-KR" sz="105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1" name="Rectangle 304"/>
            <p:cNvSpPr>
              <a:spLocks noChangeArrowheads="1"/>
            </p:cNvSpPr>
            <p:nvPr/>
          </p:nvSpPr>
          <p:spPr bwMode="auto">
            <a:xfrm>
              <a:off x="3371068" y="1720058"/>
              <a:ext cx="22883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kumimoji="0" lang="ko-KR" altLang="en-US" sz="2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검진 안내문 게시</a:t>
              </a:r>
              <a:endParaRPr lang="en-US" altLang="ko-KR" sz="105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2" name="Rectangle 304"/>
            <p:cNvSpPr>
              <a:spLocks noChangeArrowheads="1"/>
            </p:cNvSpPr>
            <p:nvPr/>
          </p:nvSpPr>
          <p:spPr bwMode="auto">
            <a:xfrm>
              <a:off x="5205486" y="1720058"/>
              <a:ext cx="21809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kumimoji="0" lang="ko-KR" altLang="en-US" sz="2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수검독려 전화</a:t>
              </a:r>
              <a:endParaRPr lang="en-US" altLang="ko-KR" sz="105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3" name="Rectangle 304"/>
            <p:cNvSpPr>
              <a:spLocks noChangeArrowheads="1"/>
            </p:cNvSpPr>
            <p:nvPr/>
          </p:nvSpPr>
          <p:spPr bwMode="auto">
            <a:xfrm>
              <a:off x="7047151" y="1720058"/>
              <a:ext cx="21809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kumimoji="0" lang="ko-KR" altLang="en-US" sz="2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수검독려 우편</a:t>
              </a:r>
              <a:endParaRPr lang="en-US" altLang="ko-KR" sz="105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4" name="Rectangle 304"/>
            <p:cNvSpPr>
              <a:spLocks noChangeArrowheads="1"/>
            </p:cNvSpPr>
            <p:nvPr/>
          </p:nvSpPr>
          <p:spPr bwMode="auto">
            <a:xfrm>
              <a:off x="1741967" y="2440013"/>
              <a:ext cx="19864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kumimoji="0" lang="en-US" altLang="ko-KR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16</a:t>
              </a:r>
              <a:r>
                <a:rPr kumimoji="0" lang="ko-KR" altLang="en-US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회</a:t>
              </a:r>
              <a:r>
                <a:rPr kumimoji="0" lang="en-US" altLang="ko-KR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/3,806</a:t>
              </a:r>
              <a:r>
                <a:rPr kumimoji="0" lang="ko-KR" altLang="en-US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명</a:t>
              </a:r>
              <a:endParaRPr lang="en-US" altLang="ko-KR" sz="1050" spc="-150" dirty="0"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5" name="Rectangle 304"/>
            <p:cNvSpPr>
              <a:spLocks noChangeArrowheads="1"/>
            </p:cNvSpPr>
            <p:nvPr/>
          </p:nvSpPr>
          <p:spPr bwMode="auto">
            <a:xfrm>
              <a:off x="3565512" y="2450523"/>
              <a:ext cx="22883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altLang="ko-KR" sz="2400" b="1" spc="-15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1,657</a:t>
              </a:r>
              <a:r>
                <a:rPr kumimoji="0" lang="ko-KR" altLang="en-US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부</a:t>
              </a:r>
              <a:endParaRPr lang="en-US" altLang="ko-KR" sz="1050" spc="-150" dirty="0"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6" name="Rectangle 304"/>
            <p:cNvSpPr>
              <a:spLocks noChangeArrowheads="1"/>
            </p:cNvSpPr>
            <p:nvPr/>
          </p:nvSpPr>
          <p:spPr bwMode="auto">
            <a:xfrm>
              <a:off x="5431459" y="2450523"/>
              <a:ext cx="21809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altLang="ko-KR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15,274</a:t>
              </a:r>
              <a:r>
                <a:rPr kumimoji="0" lang="ko-KR" altLang="en-US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건</a:t>
              </a:r>
              <a:endParaRPr lang="en-US" altLang="ko-KR" sz="1050" spc="-150" dirty="0"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7" name="Rectangle 304"/>
            <p:cNvSpPr>
              <a:spLocks noChangeArrowheads="1"/>
            </p:cNvSpPr>
            <p:nvPr/>
          </p:nvSpPr>
          <p:spPr bwMode="auto">
            <a:xfrm>
              <a:off x="7336186" y="2450523"/>
              <a:ext cx="21809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altLang="ko-KR" sz="2400" b="1" spc="-15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656</a:t>
              </a:r>
              <a:r>
                <a:rPr kumimoji="0" lang="ko-KR" altLang="en-US" sz="2400" b="1" spc="-150" dirty="0" smtClean="0"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건</a:t>
              </a:r>
              <a:endParaRPr lang="en-US" altLang="ko-KR" sz="1050" spc="-150" dirty="0"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80" name="Rectangle 304"/>
            <p:cNvSpPr>
              <a:spLocks noChangeArrowheads="1"/>
            </p:cNvSpPr>
            <p:nvPr/>
          </p:nvSpPr>
          <p:spPr bwMode="auto">
            <a:xfrm>
              <a:off x="1838347" y="4851934"/>
              <a:ext cx="171711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ko-KR" altLang="en-US" sz="2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협력체계 구축</a:t>
              </a:r>
              <a:endParaRPr lang="en-US" altLang="ko-KR" sz="105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82" name="Rectangle 304"/>
            <p:cNvSpPr>
              <a:spLocks noChangeArrowheads="1"/>
            </p:cNvSpPr>
            <p:nvPr/>
          </p:nvSpPr>
          <p:spPr bwMode="auto">
            <a:xfrm>
              <a:off x="3705661" y="4563775"/>
              <a:ext cx="473858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건강보험공단 </a:t>
              </a:r>
              <a:r>
                <a:rPr kumimoji="0" lang="en-US" altLang="ko-KR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: </a:t>
              </a:r>
              <a:r>
                <a:rPr kumimoji="0" lang="ko-KR" altLang="en-US" sz="2000" b="1" spc="-150" dirty="0" err="1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암의료비지원</a:t>
              </a:r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문구 포함 </a:t>
              </a:r>
              <a:r>
                <a:rPr kumimoji="0" lang="en-US" altLang="ko-KR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LMS </a:t>
              </a:r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발송</a:t>
              </a:r>
              <a:endParaRPr lang="en-US" altLang="ko-KR" sz="10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</p:txBody>
        </p:sp>
        <p:sp>
          <p:nvSpPr>
            <p:cNvPr id="83" name="Rectangle 304"/>
            <p:cNvSpPr>
              <a:spLocks noChangeArrowheads="1"/>
            </p:cNvSpPr>
            <p:nvPr/>
          </p:nvSpPr>
          <p:spPr bwMode="auto">
            <a:xfrm>
              <a:off x="3705662" y="4929125"/>
              <a:ext cx="50765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kumimoji="0" lang="ko-KR" altLang="en-US" sz="2000" b="1" spc="-150" dirty="0" err="1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송광</a:t>
              </a:r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∙하남복지관 </a:t>
              </a:r>
              <a:r>
                <a:rPr kumimoji="0" lang="en-US" altLang="ko-KR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: </a:t>
              </a:r>
              <a:r>
                <a:rPr kumimoji="0" lang="ko-KR" altLang="en-US" sz="2000" b="1" spc="-150" dirty="0" err="1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우산동</a:t>
              </a:r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거주 의료취약 계층 관리</a:t>
              </a:r>
              <a:endParaRPr kumimoji="0" lang="en-US" altLang="ko-KR" sz="2000" b="1" spc="-1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</p:txBody>
        </p:sp>
        <p:sp>
          <p:nvSpPr>
            <p:cNvPr id="84" name="Rectangle 304"/>
            <p:cNvSpPr>
              <a:spLocks noChangeArrowheads="1"/>
            </p:cNvSpPr>
            <p:nvPr/>
          </p:nvSpPr>
          <p:spPr bwMode="auto">
            <a:xfrm>
              <a:off x="3705662" y="5294474"/>
              <a:ext cx="50765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kumimoji="0" lang="en-US" altLang="ko-KR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7</a:t>
              </a:r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개 </a:t>
              </a:r>
              <a:r>
                <a:rPr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진료소 </a:t>
              </a:r>
              <a:r>
                <a:rPr kumimoji="0" lang="en-US" altLang="ko-KR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: </a:t>
              </a:r>
              <a:r>
                <a:rPr kumimoji="0" lang="ko-KR" altLang="en-US" sz="2000" b="1" spc="-150" dirty="0" smtClean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농촌지역 어르신 전담</a:t>
              </a:r>
              <a:endParaRPr kumimoji="0" lang="en-US" altLang="ko-KR" sz="2000" b="1" spc="-1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6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466389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3.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국가암검진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수검자 사후관리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1714893" y="3075892"/>
            <a:ext cx="1800225" cy="1196304"/>
          </a:xfrm>
          <a:prstGeom prst="rect">
            <a:avLst/>
          </a:prstGeom>
          <a:solidFill>
            <a:srgbClr val="B2B2B2">
              <a:alpha val="4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+mn-ea"/>
            </a:endParaRPr>
          </a:p>
        </p:txBody>
      </p:sp>
      <p:sp>
        <p:nvSpPr>
          <p:cNvPr id="5" name="AutoShape 36"/>
          <p:cNvSpPr>
            <a:spLocks noChangeArrowheads="1"/>
          </p:cNvSpPr>
          <p:nvPr/>
        </p:nvSpPr>
        <p:spPr bwMode="auto">
          <a:xfrm>
            <a:off x="1673618" y="2445038"/>
            <a:ext cx="2114611" cy="559416"/>
          </a:xfrm>
          <a:prstGeom prst="chevron">
            <a:avLst>
              <a:gd name="adj" fmla="val 48283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6" name="Rectangle 304"/>
          <p:cNvSpPr>
            <a:spLocks noChangeArrowheads="1"/>
          </p:cNvSpPr>
          <p:nvPr/>
        </p:nvSpPr>
        <p:spPr bwMode="auto">
          <a:xfrm>
            <a:off x="2184921" y="2481234"/>
            <a:ext cx="1510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정상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Rectangle 304"/>
          <p:cNvSpPr>
            <a:spLocks noChangeArrowheads="1"/>
          </p:cNvSpPr>
          <p:nvPr/>
        </p:nvSpPr>
        <p:spPr bwMode="auto">
          <a:xfrm>
            <a:off x="1891105" y="3233054"/>
            <a:ext cx="1443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ko-KR" altLang="en-US" sz="2400" b="1" dirty="0" smtClean="0">
                <a:latin typeface="+mn-ea"/>
              </a:rPr>
              <a:t>차년도 </a:t>
            </a:r>
            <a:endParaRPr kumimoji="0" lang="en-US" altLang="ko-KR" sz="2400" b="1" dirty="0" smtClean="0">
              <a:latin typeface="+mn-ea"/>
            </a:endParaRPr>
          </a:p>
          <a:p>
            <a:pPr algn="ctr"/>
            <a:r>
              <a:rPr kumimoji="0" lang="ko-KR" altLang="en-US" sz="2400" b="1" dirty="0" smtClean="0">
                <a:latin typeface="+mn-ea"/>
              </a:rPr>
              <a:t>검진안내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3788229" y="3075892"/>
            <a:ext cx="2602523" cy="1196304"/>
          </a:xfrm>
          <a:prstGeom prst="rect">
            <a:avLst/>
          </a:prstGeom>
          <a:solidFill>
            <a:srgbClr val="B2B2B2">
              <a:alpha val="4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+mn-ea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3788230" y="2445038"/>
            <a:ext cx="2844064" cy="559416"/>
          </a:xfrm>
          <a:prstGeom prst="chevron">
            <a:avLst>
              <a:gd name="adj" fmla="val 48283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10" name="Rectangle 304"/>
          <p:cNvSpPr>
            <a:spLocks noChangeArrowheads="1"/>
          </p:cNvSpPr>
          <p:nvPr/>
        </p:nvSpPr>
        <p:spPr bwMode="auto">
          <a:xfrm>
            <a:off x="4206975" y="2481234"/>
            <a:ext cx="2112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암유소견자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Rectangle 304"/>
          <p:cNvSpPr>
            <a:spLocks noChangeArrowheads="1"/>
          </p:cNvSpPr>
          <p:nvPr/>
        </p:nvSpPr>
        <p:spPr bwMode="auto">
          <a:xfrm>
            <a:off x="3616962" y="3233054"/>
            <a:ext cx="2850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b="1" spc="-150" dirty="0" err="1" smtClean="0">
                <a:latin typeface="+mn-ea"/>
              </a:rPr>
              <a:t>암유소견자</a:t>
            </a:r>
            <a:endParaRPr lang="en-US" altLang="ko-KR" sz="2400" b="1" spc="-150" dirty="0" smtClean="0">
              <a:latin typeface="+mn-ea"/>
            </a:endParaRPr>
          </a:p>
          <a:p>
            <a:pPr algn="ctr"/>
            <a:r>
              <a:rPr lang="ko-KR" altLang="en-US" sz="2400" b="1" spc="-150" dirty="0" smtClean="0">
                <a:latin typeface="+mn-ea"/>
              </a:rPr>
              <a:t> </a:t>
            </a:r>
            <a:r>
              <a:rPr lang="en-US" altLang="ko-KR" sz="2400" b="1" spc="-150" dirty="0" smtClean="0">
                <a:latin typeface="+mn-ea"/>
              </a:rPr>
              <a:t>2</a:t>
            </a:r>
            <a:r>
              <a:rPr lang="ko-KR" altLang="en-US" sz="2400" b="1" spc="-150" dirty="0" err="1" smtClean="0">
                <a:latin typeface="+mn-ea"/>
              </a:rPr>
              <a:t>차검진비</a:t>
            </a:r>
            <a:r>
              <a:rPr lang="ko-KR" altLang="en-US" sz="2400" b="1" spc="-150" dirty="0" smtClean="0">
                <a:latin typeface="+mn-ea"/>
              </a:rPr>
              <a:t> 지원안내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6673568" y="3075892"/>
            <a:ext cx="2470432" cy="1196304"/>
          </a:xfrm>
          <a:prstGeom prst="rect">
            <a:avLst/>
          </a:prstGeom>
          <a:solidFill>
            <a:srgbClr val="B2B2B2">
              <a:alpha val="41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+mn-ea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6632293" y="2445038"/>
            <a:ext cx="2783010" cy="559416"/>
          </a:xfrm>
          <a:prstGeom prst="chevron">
            <a:avLst>
              <a:gd name="adj" fmla="val 48283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14" name="Rectangle 304"/>
          <p:cNvSpPr>
            <a:spLocks noChangeArrowheads="1"/>
          </p:cNvSpPr>
          <p:nvPr/>
        </p:nvSpPr>
        <p:spPr bwMode="auto">
          <a:xfrm>
            <a:off x="7143596" y="2481234"/>
            <a:ext cx="1819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암 </a:t>
            </a:r>
            <a:r>
              <a:rPr kumimoji="0"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확진자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Rectangle 304"/>
          <p:cNvSpPr>
            <a:spLocks noChangeArrowheads="1"/>
          </p:cNvSpPr>
          <p:nvPr/>
        </p:nvSpPr>
        <p:spPr bwMode="auto">
          <a:xfrm>
            <a:off x="6849780" y="3233054"/>
            <a:ext cx="2113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ko-KR" altLang="en-US" sz="2400" b="1" dirty="0" smtClean="0">
                <a:latin typeface="+mn-ea"/>
              </a:rPr>
              <a:t>암환자 의료비 지원 안내</a:t>
            </a:r>
            <a:endParaRPr lang="en-US" altLang="ko-KR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91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사업추진 성과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Ⅲ.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결과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pic>
        <p:nvPicPr>
          <p:cNvPr id="7169" name="_x406359768" descr="EMB00004cb80d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3"/>
          <a:stretch>
            <a:fillRect/>
          </a:stretch>
        </p:blipFill>
        <p:spPr bwMode="auto">
          <a:xfrm>
            <a:off x="3043466" y="2533828"/>
            <a:ext cx="5020963" cy="35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873701" y="6053792"/>
            <a:ext cx="3445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ctr" fontAlgn="base" latinLnBrk="0"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광산구 </a:t>
            </a:r>
            <a:r>
              <a:rPr lang="ko-KR" altLang="en-US" b="1" kern="0" spc="-90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국가암검진</a:t>
            </a:r>
            <a:r>
              <a:rPr lang="ko-KR" altLang="en-US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b="1" kern="0" spc="-90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수검률</a:t>
            </a:r>
            <a:r>
              <a:rPr lang="ko-KR" altLang="en-US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현황</a:t>
            </a:r>
            <a:r>
              <a:rPr lang="en-US" altLang="ko-KR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32440" y="1658015"/>
            <a:ext cx="7426325" cy="85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25400" indent="-285750" algn="just" fontAlgn="base">
              <a:spcAft>
                <a:spcPts val="28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en-US" altLang="ko-KR" b="1" kern="0" spc="-70" dirty="0">
                <a:solidFill>
                  <a:srgbClr val="000000"/>
                </a:solidFill>
                <a:latin typeface="+mn-ea"/>
              </a:rPr>
              <a:t>2019</a:t>
            </a:r>
            <a:r>
              <a:rPr lang="ko-KR" altLang="en-US" b="1" kern="0" spc="-70" dirty="0">
                <a:solidFill>
                  <a:srgbClr val="000000"/>
                </a:solidFill>
                <a:latin typeface="+mn-ea"/>
              </a:rPr>
              <a:t>년 </a:t>
            </a:r>
            <a:r>
              <a:rPr lang="ko-KR" altLang="en-US" b="1" kern="0" spc="-70" dirty="0" err="1">
                <a:solidFill>
                  <a:srgbClr val="000000"/>
                </a:solidFill>
                <a:latin typeface="+mn-ea"/>
              </a:rPr>
              <a:t>보건소별</a:t>
            </a:r>
            <a:r>
              <a:rPr lang="ko-KR" altLang="en-US" b="1" kern="0" spc="-7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b="1" kern="0" spc="-70" dirty="0" err="1">
                <a:solidFill>
                  <a:srgbClr val="000000"/>
                </a:solidFill>
                <a:latin typeface="+mn-ea"/>
              </a:rPr>
              <a:t>국가암</a:t>
            </a:r>
            <a:r>
              <a:rPr lang="ko-KR" altLang="en-US" b="1" kern="0" spc="-70" dirty="0">
                <a:solidFill>
                  <a:srgbClr val="000000"/>
                </a:solidFill>
                <a:latin typeface="+mn-ea"/>
              </a:rPr>
              <a:t> 검진 전국 순위 </a:t>
            </a:r>
            <a:r>
              <a:rPr lang="en-US" altLang="ko-KR" b="1" kern="0" spc="-70" dirty="0">
                <a:solidFill>
                  <a:srgbClr val="000000"/>
                </a:solidFill>
                <a:latin typeface="+mn-ea"/>
              </a:rPr>
              <a:t>10</a:t>
            </a:r>
            <a:r>
              <a:rPr lang="ko-KR" altLang="en-US" b="1" kern="0" spc="-70" dirty="0">
                <a:solidFill>
                  <a:srgbClr val="000000"/>
                </a:solidFill>
                <a:latin typeface="+mn-ea"/>
              </a:rPr>
              <a:t>위 달성</a:t>
            </a:r>
            <a:endParaRPr lang="ko-KR" altLang="en-US" b="1" kern="0" dirty="0">
              <a:solidFill>
                <a:srgbClr val="000000"/>
              </a:solidFill>
              <a:latin typeface="+mn-ea"/>
            </a:endParaRPr>
          </a:p>
          <a:p>
            <a:pPr marL="302260" marR="25400" algn="just" fontAlgn="base">
              <a:lnSpc>
                <a:spcPct val="180000"/>
              </a:lnSpc>
              <a:spcAft>
                <a:spcPts val="280"/>
              </a:spcAft>
              <a:buClr>
                <a:srgbClr val="256278"/>
              </a:buClr>
            </a:pPr>
            <a:r>
              <a:rPr lang="en-US" altLang="ko-KR" sz="1600" kern="0" spc="-70" dirty="0" smtClean="0">
                <a:solidFill>
                  <a:srgbClr val="000000"/>
                </a:solidFill>
                <a:latin typeface="+mn-ea"/>
              </a:rPr>
              <a:t>  - 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전년대비 </a:t>
            </a:r>
            <a:r>
              <a:rPr lang="ko-KR" altLang="en-US" sz="1600" kern="0" spc="-70" dirty="0" err="1">
                <a:solidFill>
                  <a:srgbClr val="000000"/>
                </a:solidFill>
                <a:latin typeface="+mn-ea"/>
              </a:rPr>
              <a:t>수검률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spc="-70" dirty="0">
                <a:solidFill>
                  <a:srgbClr val="000000"/>
                </a:solidFill>
                <a:latin typeface="+mn-ea"/>
              </a:rPr>
              <a:t>2.86%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상승</a:t>
            </a:r>
            <a:r>
              <a:rPr lang="en-US" altLang="ko-KR" sz="1600" kern="0" spc="-7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전국 </a:t>
            </a:r>
            <a:r>
              <a:rPr lang="en-US" altLang="ko-KR" sz="1600" kern="0" spc="-70" dirty="0">
                <a:solidFill>
                  <a:srgbClr val="000000"/>
                </a:solidFill>
                <a:latin typeface="+mn-ea"/>
              </a:rPr>
              <a:t>22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계단 상승</a:t>
            </a:r>
            <a:r>
              <a:rPr lang="en-US" altLang="ko-KR" sz="1600" kern="0" spc="-7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600" kern="0" spc="-70" dirty="0" err="1">
                <a:solidFill>
                  <a:srgbClr val="000000"/>
                </a:solidFill>
                <a:latin typeface="+mn-ea"/>
              </a:rPr>
              <a:t>암종별합계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spc="-70" dirty="0">
                <a:solidFill>
                  <a:srgbClr val="000000"/>
                </a:solidFill>
                <a:latin typeface="+mn-ea"/>
              </a:rPr>
              <a:t>19.12.31.</a:t>
            </a:r>
            <a:r>
              <a:rPr lang="ko-KR" altLang="en-US" sz="1600" kern="0" spc="-70" dirty="0">
                <a:solidFill>
                  <a:srgbClr val="000000"/>
                </a:solidFill>
                <a:latin typeface="+mn-ea"/>
              </a:rPr>
              <a:t>기준</a:t>
            </a:r>
            <a:r>
              <a:rPr lang="en-US" altLang="ko-KR" sz="1600" kern="0" spc="-70" dirty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00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사업추진 성과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Ⅲ.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결과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28364" y="6053792"/>
            <a:ext cx="333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ctr" fontAlgn="base" latinLnBrk="0"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전국 대비 대장암 </a:t>
            </a:r>
            <a:r>
              <a:rPr lang="ko-KR" altLang="en-US" b="1" kern="0" spc="-90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수검률</a:t>
            </a:r>
            <a:r>
              <a:rPr lang="ko-KR" altLang="en-US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현황</a:t>
            </a:r>
            <a:r>
              <a:rPr lang="en-US" altLang="ko-KR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32440" y="1658015"/>
            <a:ext cx="742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25400" indent="-285750" algn="just" fontAlgn="base">
              <a:spcAft>
                <a:spcPts val="28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b="1" dirty="0" smtClean="0">
                <a:latin typeface="+mn-ea"/>
              </a:rPr>
              <a:t>대장암 </a:t>
            </a:r>
            <a:r>
              <a:rPr lang="ko-KR" altLang="en-US" b="1" dirty="0" err="1">
                <a:latin typeface="+mn-ea"/>
              </a:rPr>
              <a:t>수검률</a:t>
            </a:r>
            <a:r>
              <a:rPr lang="ko-KR" altLang="en-US" b="1" dirty="0">
                <a:latin typeface="+mn-ea"/>
              </a:rPr>
              <a:t> 전년대비 </a:t>
            </a:r>
            <a:r>
              <a:rPr lang="en-US" altLang="ko-KR" b="1" dirty="0">
                <a:latin typeface="+mn-ea"/>
              </a:rPr>
              <a:t>1.62% </a:t>
            </a:r>
            <a:r>
              <a:rPr lang="ko-KR" altLang="en-US" b="1" dirty="0">
                <a:latin typeface="+mn-ea"/>
              </a:rPr>
              <a:t>상승하여 전국 수치 </a:t>
            </a:r>
            <a:r>
              <a:rPr lang="ko-KR" altLang="en-US" b="1" dirty="0" smtClean="0">
                <a:latin typeface="+mn-ea"/>
              </a:rPr>
              <a:t>추월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41" name="_x405753056" descr="EMB00004cb80d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/>
          <a:stretch>
            <a:fillRect/>
          </a:stretch>
        </p:blipFill>
        <p:spPr bwMode="auto">
          <a:xfrm>
            <a:off x="2940639" y="2258456"/>
            <a:ext cx="5311938" cy="3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사업추진 성과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Ⅲ.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결과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28365" y="6053792"/>
            <a:ext cx="333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ctr" fontAlgn="base" latinLnBrk="0"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전년 대비 </a:t>
            </a:r>
            <a:r>
              <a:rPr lang="ko-KR" altLang="en-US" b="1" kern="0" spc="-90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자격별</a:t>
            </a:r>
            <a:r>
              <a:rPr lang="ko-KR" altLang="en-US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b="1" kern="0" spc="-90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수검률</a:t>
            </a:r>
            <a:r>
              <a:rPr lang="ko-KR" altLang="en-US" b="1" kern="0" spc="-9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현황</a:t>
            </a:r>
            <a:r>
              <a:rPr lang="en-US" altLang="ko-KR" b="1" kern="0" spc="-9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pic>
        <p:nvPicPr>
          <p:cNvPr id="11265" name="_x405702504" descr="EMB00004cb80da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15237" r="239" b="914"/>
          <a:stretch/>
        </p:blipFill>
        <p:spPr bwMode="auto">
          <a:xfrm>
            <a:off x="2351314" y="2258461"/>
            <a:ext cx="6420897" cy="36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632440" y="1658015"/>
            <a:ext cx="742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10" marR="25400" indent="-285750" algn="just" fontAlgn="base">
              <a:spcAft>
                <a:spcPts val="28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b="1" dirty="0" err="1">
                <a:latin typeface="+mn-ea"/>
              </a:rPr>
              <a:t>의료수급권자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수검률</a:t>
            </a:r>
            <a:r>
              <a:rPr lang="ko-KR" altLang="en-US" b="1" dirty="0">
                <a:latin typeface="+mn-ea"/>
              </a:rPr>
              <a:t> 전년대비 </a:t>
            </a:r>
            <a:r>
              <a:rPr lang="en-US" altLang="ko-KR" b="1" dirty="0">
                <a:latin typeface="+mn-ea"/>
              </a:rPr>
              <a:t>2.71% </a:t>
            </a:r>
            <a:r>
              <a:rPr lang="ko-KR" altLang="en-US" b="1" dirty="0" smtClean="0">
                <a:latin typeface="+mn-ea"/>
              </a:rPr>
              <a:t>상승</a:t>
            </a:r>
            <a:endParaRPr lang="ko-KR" altLang="en-US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6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816" y="1348735"/>
            <a:ext cx="517842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r>
              <a:rPr kumimoji="0" lang="en-US" altLang="ko-KR" sz="4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ONTENTS</a:t>
            </a:r>
            <a:endParaRPr kumimoji="0" lang="ko-KR" altLang="en-US" sz="4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3"/>
          <p:cNvGrpSpPr>
            <a:grpSpLocks/>
          </p:cNvGrpSpPr>
          <p:nvPr/>
        </p:nvGrpSpPr>
        <p:grpSpPr bwMode="auto">
          <a:xfrm>
            <a:off x="2742672" y="2677834"/>
            <a:ext cx="1827176" cy="584775"/>
            <a:chOff x="505520" y="2678727"/>
            <a:chExt cx="1825842" cy="584022"/>
          </a:xfrm>
        </p:grpSpPr>
        <p:sp>
          <p:nvSpPr>
            <p:cNvPr id="4" name="타원 3"/>
            <p:cNvSpPr/>
            <p:nvPr/>
          </p:nvSpPr>
          <p:spPr bwMode="auto">
            <a:xfrm>
              <a:off x="505520" y="2926513"/>
              <a:ext cx="115804" cy="114153"/>
            </a:xfrm>
            <a:prstGeom prst="ellipse">
              <a:avLst/>
            </a:prstGeom>
            <a:solidFill>
              <a:srgbClr val="125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604265" y="2678727"/>
              <a:ext cx="1727097" cy="58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사업 계획</a:t>
              </a:r>
            </a:p>
          </p:txBody>
        </p:sp>
      </p:grpSp>
      <p:grpSp>
        <p:nvGrpSpPr>
          <p:cNvPr id="6" name="그룹 1"/>
          <p:cNvGrpSpPr>
            <a:grpSpLocks/>
          </p:cNvGrpSpPr>
          <p:nvPr/>
        </p:nvGrpSpPr>
        <p:grpSpPr bwMode="auto">
          <a:xfrm>
            <a:off x="2747082" y="3524648"/>
            <a:ext cx="2629086" cy="584775"/>
            <a:chOff x="509926" y="3171824"/>
            <a:chExt cx="2627206" cy="584022"/>
          </a:xfrm>
        </p:grpSpPr>
        <p:sp>
          <p:nvSpPr>
            <p:cNvPr id="7" name="타원 6"/>
            <p:cNvSpPr/>
            <p:nvPr/>
          </p:nvSpPr>
          <p:spPr bwMode="auto">
            <a:xfrm>
              <a:off x="509926" y="3433285"/>
              <a:ext cx="115805" cy="114153"/>
            </a:xfrm>
            <a:prstGeom prst="ellipse">
              <a:avLst/>
            </a:prstGeom>
            <a:solidFill>
              <a:srgbClr val="177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8" name="TextBox 26"/>
            <p:cNvSpPr txBox="1">
              <a:spLocks noChangeArrowheads="1"/>
            </p:cNvSpPr>
            <p:nvPr/>
          </p:nvSpPr>
          <p:spPr bwMode="auto">
            <a:xfrm>
              <a:off x="604276" y="3171824"/>
              <a:ext cx="2532856" cy="58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사업 추진 내용</a:t>
              </a:r>
              <a:endParaRPr kumimoji="0"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</p:grpSp>
      <p:grpSp>
        <p:nvGrpSpPr>
          <p:cNvPr id="9" name="그룹 2"/>
          <p:cNvGrpSpPr>
            <a:grpSpLocks/>
          </p:cNvGrpSpPr>
          <p:nvPr/>
        </p:nvGrpSpPr>
        <p:grpSpPr bwMode="auto">
          <a:xfrm>
            <a:off x="2726091" y="4371462"/>
            <a:ext cx="2650046" cy="584775"/>
            <a:chOff x="488950" y="3450247"/>
            <a:chExt cx="2648066" cy="584022"/>
          </a:xfrm>
        </p:grpSpPr>
        <p:sp>
          <p:nvSpPr>
            <p:cNvPr id="10" name="타원 9"/>
            <p:cNvSpPr/>
            <p:nvPr/>
          </p:nvSpPr>
          <p:spPr bwMode="auto">
            <a:xfrm>
              <a:off x="488950" y="3685178"/>
              <a:ext cx="115801" cy="114153"/>
            </a:xfrm>
            <a:prstGeom prst="ellipse">
              <a:avLst/>
            </a:prstGeom>
            <a:solidFill>
              <a:srgbClr val="1C9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  <p:sp>
          <p:nvSpPr>
            <p:cNvPr id="11" name="TextBox 32"/>
            <p:cNvSpPr txBox="1">
              <a:spLocks noChangeArrowheads="1"/>
            </p:cNvSpPr>
            <p:nvPr/>
          </p:nvSpPr>
          <p:spPr bwMode="auto">
            <a:xfrm>
              <a:off x="604242" y="3450247"/>
              <a:ext cx="2532774" cy="58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사업 추진 결과</a:t>
              </a:r>
              <a:endParaRPr kumimoji="0"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2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8942" y="2220723"/>
            <a:ext cx="7456121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 대장암검진 </a:t>
            </a:r>
            <a:r>
              <a:rPr lang="ko-KR" altLang="en-US" b="1" kern="0" dirty="0" err="1">
                <a:solidFill>
                  <a:srgbClr val="000000"/>
                </a:solidFill>
                <a:latin typeface="+mn-ea"/>
              </a:rPr>
              <a:t>채변통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 비치 확대 </a:t>
            </a: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및</a:t>
            </a:r>
            <a:endParaRPr lang="en-US" altLang="ko-KR" b="1" kern="0" dirty="0" smtClean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</a:pP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                           신규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대상자 </a:t>
            </a:r>
            <a:r>
              <a:rPr lang="ko-KR" altLang="en-US" b="1" kern="0" dirty="0" err="1">
                <a:solidFill>
                  <a:srgbClr val="000000"/>
                </a:solidFill>
                <a:latin typeface="+mn-ea"/>
              </a:rPr>
              <a:t>채변통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 우편 </a:t>
            </a: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배부</a:t>
            </a:r>
            <a:endParaRPr lang="en-US" altLang="ko-KR" b="1" kern="0" dirty="0" smtClean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</a:pPr>
            <a:endParaRPr lang="ko-KR" altLang="en-US" sz="1400" b="1" kern="0" dirty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en-US" altLang="ko-KR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금연지도원 인력을 활용한 </a:t>
            </a:r>
            <a:endParaRPr lang="en-US" altLang="ko-KR" b="1" kern="0" dirty="0" smtClean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</a:pP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+mn-ea"/>
              </a:rPr>
              <a:t>                              </a:t>
            </a: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금연사업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연계 폐암검진 </a:t>
            </a: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홍보</a:t>
            </a:r>
            <a:endParaRPr lang="en-US" altLang="ko-KR" b="1" kern="0" dirty="0" smtClean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</a:pPr>
            <a:endParaRPr lang="ko-KR" altLang="en-US" sz="1400" b="1" kern="0" dirty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동 방문간호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사례관리와 협력하여 </a:t>
            </a:r>
            <a:endParaRPr lang="en-US" altLang="ko-KR" b="1" kern="0" dirty="0" smtClean="0">
              <a:solidFill>
                <a:srgbClr val="000000"/>
              </a:solidFill>
              <a:latin typeface="+mn-ea"/>
            </a:endParaRPr>
          </a:p>
          <a:p>
            <a:pPr marL="36000" marR="25400" algn="just" fontAlgn="base">
              <a:lnSpc>
                <a:spcPct val="120000"/>
              </a:lnSpc>
              <a:buClr>
                <a:srgbClr val="256278"/>
              </a:buClr>
            </a:pP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+mn-ea"/>
              </a:rPr>
              <a:t>                             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+mn-ea"/>
              </a:rPr>
              <a:t>의료급여수급권자</a:t>
            </a:r>
            <a:r>
              <a:rPr lang="ko-KR" altLang="en-US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집중 관리로 </a:t>
            </a:r>
            <a:r>
              <a:rPr lang="ko-KR" altLang="en-US" b="1" kern="0" dirty="0" err="1">
                <a:solidFill>
                  <a:srgbClr val="000000"/>
                </a:solidFill>
                <a:latin typeface="+mn-ea"/>
              </a:rPr>
              <a:t>수검률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 제고</a:t>
            </a:r>
            <a:endParaRPr lang="ko-KR" altLang="en-US" b="1" kern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6427" y="1345812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향후 계획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Ⅲ.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결과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0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3667404" y="2880524"/>
            <a:ext cx="4659312" cy="7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ko-KR" altLang="en-US" sz="4800" b="1" dirty="0" smtClean="0">
                <a:solidFill>
                  <a:srgbClr val="354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endParaRPr lang="en-US" altLang="ko-KR" sz="4800" b="1" dirty="0">
              <a:solidFill>
                <a:srgbClr val="6566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55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 현황분석 </a:t>
            </a:r>
            <a:r>
              <a:rPr kumimoji="0"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지역현황 및 특징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ea typeface="맑은 고딕" panose="020B0503020000020004" pitchFamily="50" charset="-127"/>
              </a:rPr>
              <a:t>Ⅰ. </a:t>
            </a:r>
            <a:r>
              <a:rPr kumimoji="0" lang="ko-KR" altLang="en-US" sz="3200" b="1" dirty="0" smtClean="0">
                <a:solidFill>
                  <a:srgbClr val="35435F"/>
                </a:solidFill>
                <a:ea typeface="맑은 고딕" panose="020B0503020000020004" pitchFamily="50" charset="-127"/>
              </a:rPr>
              <a:t>사업 계획</a:t>
            </a:r>
            <a:endParaRPr kumimoji="0" lang="en-US" altLang="ko-KR" sz="3200" b="1" dirty="0" smtClean="0">
              <a:solidFill>
                <a:srgbClr val="35435F"/>
              </a:solidFill>
              <a:ea typeface="맑은 고딕" panose="020B0503020000020004" pitchFamily="50" charset="-127"/>
            </a:endParaRPr>
          </a:p>
        </p:txBody>
      </p:sp>
      <p:pic>
        <p:nvPicPr>
          <p:cNvPr id="4" name="_x400650480" descr="EMB000073843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45728" r="55676" b="31656"/>
          <a:stretch>
            <a:fillRect/>
          </a:stretch>
        </p:blipFill>
        <p:spPr bwMode="auto">
          <a:xfrm>
            <a:off x="1515992" y="2143348"/>
            <a:ext cx="7836519" cy="33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지역사회 현황분석 </a:t>
            </a:r>
            <a:r>
              <a:rPr kumimoji="0"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– </a:t>
            </a:r>
            <a:r>
              <a:rPr kumimoji="0"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국가암검진</a:t>
            </a:r>
            <a:r>
              <a:rPr kumimoji="0"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현황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j-ea"/>
                <a:ea typeface="+mj-ea"/>
              </a:rPr>
              <a:t>Ⅰ.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j-ea"/>
                <a:ea typeface="+mj-ea"/>
              </a:rPr>
              <a:t>사업 계획</a:t>
            </a:r>
            <a:endParaRPr kumimoji="0" lang="en-US" altLang="ko-KR" sz="3200" b="1" dirty="0" smtClean="0">
              <a:solidFill>
                <a:srgbClr val="35435F"/>
              </a:solidFill>
              <a:latin typeface="+mj-ea"/>
              <a:ea typeface="+mj-ea"/>
            </a:endParaRPr>
          </a:p>
        </p:txBody>
      </p:sp>
      <p:pic>
        <p:nvPicPr>
          <p:cNvPr id="5" name="_x400653144" descr="EMB000073843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/>
          <a:stretch>
            <a:fillRect/>
          </a:stretch>
        </p:blipFill>
        <p:spPr bwMode="auto">
          <a:xfrm>
            <a:off x="1052537" y="2088913"/>
            <a:ext cx="2372307" cy="19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15992" y="4618042"/>
            <a:ext cx="828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5400" indent="-285750" latinLnBrk="1"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en-US" altLang="ko-KR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2019</a:t>
            </a:r>
            <a:r>
              <a:rPr lang="ko-KR" altLang="en-US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년 광산구 </a:t>
            </a:r>
            <a:r>
              <a:rPr lang="ko-KR" altLang="en-US" sz="1600" kern="0" spc="-2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국가암검진</a:t>
            </a:r>
            <a:r>
              <a:rPr lang="ko-KR" altLang="en-US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 대상자는 </a:t>
            </a:r>
            <a:r>
              <a:rPr lang="en-US" altLang="ko-KR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19</a:t>
            </a:r>
            <a:r>
              <a:rPr lang="ko-KR" altLang="en-US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만</a:t>
            </a:r>
            <a:r>
              <a:rPr lang="en-US" altLang="ko-KR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8</a:t>
            </a:r>
            <a:r>
              <a:rPr lang="ko-KR" altLang="en-US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천여 명</a:t>
            </a:r>
            <a:r>
              <a:rPr lang="en-US" altLang="ko-KR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암 종별 합계</a:t>
            </a:r>
            <a:r>
              <a:rPr lang="en-US" altLang="ko-KR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1600" kern="0" spc="-2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으로</a:t>
            </a:r>
            <a:r>
              <a:rPr lang="ko-KR" altLang="en-US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꾸준히 증가추세</a:t>
            </a:r>
            <a:endParaRPr lang="ko-KR" altLang="en-US" sz="1600" kern="0" spc="0" dirty="0">
              <a:solidFill>
                <a:schemeClr val="bg2">
                  <a:lumMod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0234" y="1759353"/>
            <a:ext cx="2476319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>
              <a:lnSpc>
                <a:spcPct val="13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[ 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광산구 </a:t>
            </a:r>
            <a:r>
              <a:rPr lang="ko-KR" altLang="en-US" sz="1400" b="1" kern="0" spc="-4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국가암검진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 대상자 </a:t>
            </a: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]</a:t>
            </a:r>
            <a:endParaRPr lang="ko-KR" altLang="en-US" sz="1400" b="1" kern="0" spc="0" dirty="0">
              <a:solidFill>
                <a:schemeClr val="bg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8" name="_x400638672" descr="EMB000073843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9"/>
          <a:stretch>
            <a:fillRect/>
          </a:stretch>
        </p:blipFill>
        <p:spPr bwMode="auto">
          <a:xfrm>
            <a:off x="3424844" y="2088913"/>
            <a:ext cx="3434367" cy="19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098201" y="1759353"/>
            <a:ext cx="2226571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>
              <a:lnSpc>
                <a:spcPct val="13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[ 5</a:t>
            </a:r>
            <a:r>
              <a:rPr lang="ko-KR" altLang="en-US" sz="1400" b="1" kern="0" spc="-4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대암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400" b="1" kern="0" spc="-4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수검률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 현황비교 </a:t>
            </a: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]</a:t>
            </a:r>
            <a:endParaRPr lang="ko-KR" altLang="en-US" sz="1400" b="1" kern="0" spc="0" dirty="0">
              <a:solidFill>
                <a:schemeClr val="bg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81999" y="5095498"/>
            <a:ext cx="7952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5400" indent="-285750" latinLnBrk="1"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en-US" altLang="ko-KR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2010~2017</a:t>
            </a:r>
            <a:r>
              <a:rPr lang="ko-KR" altLang="en-US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년 </a:t>
            </a:r>
            <a:r>
              <a:rPr lang="ko-KR" altLang="en-US" sz="1600" kern="0" spc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국가암검진</a:t>
            </a:r>
            <a:r>
              <a:rPr lang="ko-KR" altLang="en-US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kern="0" spc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수검률은</a:t>
            </a:r>
            <a:r>
              <a:rPr lang="ko-KR" altLang="en-US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 전국보다 비교적 높은 수준으로 증가추세이나</a:t>
            </a:r>
            <a:r>
              <a:rPr lang="en-US" altLang="ko-KR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,</a:t>
            </a:r>
            <a:r>
              <a:rPr lang="ko-KR" altLang="en-US" sz="1600" b="1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대장암은 전국보다 낮은 수준</a:t>
            </a:r>
            <a:r>
              <a:rPr lang="ko-KR" altLang="en-US" sz="1600" kern="0" spc="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으로 그 차이를 줄여나가는데 그침</a:t>
            </a:r>
            <a:endParaRPr lang="ko-KR" altLang="en-US" sz="1600" kern="0" spc="0" dirty="0">
              <a:solidFill>
                <a:schemeClr val="bg2">
                  <a:lumMod val="25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1" name="_x400667904" descr="EMB00007384306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16893" r="1795" b="3024"/>
          <a:stretch/>
        </p:blipFill>
        <p:spPr bwMode="auto">
          <a:xfrm>
            <a:off x="6941127" y="2201653"/>
            <a:ext cx="2793077" cy="21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7016628" y="1759353"/>
            <a:ext cx="2661306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>
              <a:lnSpc>
                <a:spcPct val="13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sz="1400" b="1" kern="0" spc="-12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[ </a:t>
            </a:r>
            <a:r>
              <a:rPr lang="ko-KR" altLang="en-US" sz="1400" b="1" kern="0" spc="-12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건강보험</a:t>
            </a:r>
            <a:r>
              <a:rPr lang="en-US" altLang="ko-KR" sz="1400" b="1" kern="0" spc="-12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·</a:t>
            </a:r>
            <a:r>
              <a:rPr lang="ko-KR" altLang="en-US" sz="1400" b="1" kern="0" spc="-12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의료급여 </a:t>
            </a:r>
            <a:r>
              <a:rPr lang="ko-KR" altLang="en-US" sz="1400" b="1" kern="0" spc="-12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수검률</a:t>
            </a:r>
            <a:r>
              <a:rPr lang="ko-KR" altLang="en-US" sz="1400" b="1" kern="0" spc="-12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 비교 </a:t>
            </a:r>
            <a:r>
              <a:rPr lang="en-US" altLang="ko-KR" sz="1400" b="1" kern="0" spc="-120" dirty="0" smtClean="0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rPr>
              <a:t>]</a:t>
            </a:r>
            <a:endParaRPr lang="ko-KR" altLang="en-US" sz="1400" b="1" kern="0" spc="0" dirty="0">
              <a:solidFill>
                <a:schemeClr val="bg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05257" y="5819175"/>
            <a:ext cx="7628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5400" indent="-285750" latinLnBrk="1"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kern="0" spc="-1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건강보험가입자보다 </a:t>
            </a:r>
            <a:r>
              <a:rPr lang="ko-KR" altLang="en-US" sz="1600" b="1" kern="0" spc="-1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의료급여수급권자의</a:t>
            </a:r>
            <a:r>
              <a:rPr lang="ko-KR" altLang="en-US" sz="1600" b="1" kern="0" spc="-1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kern="0" spc="-1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수검률이</a:t>
            </a:r>
            <a:r>
              <a:rPr lang="ko-KR" altLang="en-US" sz="1600" b="1" kern="0" spc="-1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 약 </a:t>
            </a:r>
            <a:r>
              <a:rPr lang="en-US" altLang="ko-KR" sz="1600" b="1" kern="0" spc="-5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9% </a:t>
            </a:r>
            <a:r>
              <a:rPr lang="ko-KR" altLang="en-US" sz="1600" b="1" kern="0" spc="-50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  <a:ea typeface="+mj-ea"/>
              </a:rPr>
              <a:t>낮음 </a:t>
            </a:r>
            <a:endParaRPr lang="ko-KR" altLang="en-US" sz="1600" kern="0" spc="0" dirty="0">
              <a:solidFill>
                <a:schemeClr val="bg2">
                  <a:lumMod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50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 필요성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Ⅰ.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계획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pic>
        <p:nvPicPr>
          <p:cNvPr id="5" name="_x400668624" descr="EMB000073843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/>
          <a:stretch>
            <a:fillRect/>
          </a:stretch>
        </p:blipFill>
        <p:spPr bwMode="auto">
          <a:xfrm>
            <a:off x="1515991" y="1942083"/>
            <a:ext cx="4525579" cy="20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400689648" descr="EMB000073843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/>
          <a:stretch>
            <a:fillRect/>
          </a:stretch>
        </p:blipFill>
        <p:spPr bwMode="auto">
          <a:xfrm>
            <a:off x="6041570" y="1930474"/>
            <a:ext cx="3600000" cy="202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645779" y="1614061"/>
            <a:ext cx="2266005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>
              <a:lnSpc>
                <a:spcPct val="13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[ 5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대 암 </a:t>
            </a: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5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년 상대 </a:t>
            </a:r>
            <a:r>
              <a:rPr lang="ko-KR" altLang="en-US" sz="1400" b="1" kern="0" spc="-4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생존률</a:t>
            </a:r>
            <a:r>
              <a:rPr lang="ko-KR" altLang="en-US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 </a:t>
            </a:r>
            <a:r>
              <a:rPr lang="en-US" altLang="ko-KR" sz="1400" b="1" kern="0" spc="-4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]</a:t>
            </a:r>
            <a:endParaRPr lang="ko-KR" altLang="en-US" sz="1400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753332" y="1614061"/>
            <a:ext cx="2622193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>
              <a:lnSpc>
                <a:spcPct val="13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sz="1400" b="1" kern="0" spc="-13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[ 5</a:t>
            </a:r>
            <a:r>
              <a:rPr lang="ko-KR" altLang="en-US" sz="1400" b="1" kern="0" spc="-13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년 단위 암 연령표준화 발생률 </a:t>
            </a:r>
            <a:r>
              <a:rPr lang="en-US" altLang="ko-KR" sz="1400" b="1" kern="0" spc="-130" dirty="0" smtClean="0">
                <a:solidFill>
                  <a:schemeClr val="bg2">
                    <a:lumMod val="50000"/>
                  </a:schemeClr>
                </a:solidFill>
                <a:effectLst/>
                <a:latin typeface="+mn-ea"/>
              </a:rPr>
              <a:t>]</a:t>
            </a:r>
            <a:endParaRPr lang="ko-KR" altLang="en-US" sz="1400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33703" y="4311883"/>
            <a:ext cx="7932808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5400" indent="-285750" algn="just">
              <a:lnSpc>
                <a:spcPct val="120000"/>
              </a:lnSpc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en-US" altLang="ko-KR" sz="1600" kern="0" spc="-7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5</a:t>
            </a:r>
            <a:r>
              <a:rPr lang="ko-KR" altLang="en-US" sz="1600" kern="0" spc="-7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대암의</a:t>
            </a:r>
            <a:r>
              <a:rPr lang="ko-KR" altLang="en-US" sz="1600" kern="0" spc="-7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en-US" altLang="ko-KR" sz="1600" kern="0" spc="-7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5</a:t>
            </a:r>
            <a:r>
              <a:rPr lang="ko-KR" altLang="en-US" sz="1600" kern="0" spc="-7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년 </a:t>
            </a:r>
            <a:r>
              <a:rPr lang="ko-KR" altLang="en-US" sz="1600" kern="0" spc="-7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상대생존률은</a:t>
            </a:r>
            <a:r>
              <a:rPr lang="ko-KR" altLang="en-US" sz="1600" kern="0" spc="-7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대부분 </a:t>
            </a:r>
            <a:r>
              <a:rPr lang="ko-KR" altLang="en-US" sz="1600" kern="0" spc="-7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크케</a:t>
            </a:r>
            <a:r>
              <a:rPr lang="ko-KR" altLang="en-US" sz="1600" kern="0" spc="-7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높아</a:t>
            </a:r>
            <a:r>
              <a:rPr lang="ko-KR" altLang="en-US" sz="1600" kern="0" spc="-6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지고 있으므로 </a:t>
            </a:r>
            <a:r>
              <a:rPr lang="ko-KR" altLang="en-US" sz="1600" b="1" kern="0" spc="-6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암 조기 발견이 중요</a:t>
            </a:r>
            <a:r>
              <a:rPr lang="ko-KR" altLang="en-US" sz="1600" b="1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</a:t>
            </a:r>
            <a:endParaRPr lang="en-US" altLang="ko-KR" sz="1600" b="1" kern="0" spc="0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  <a:p>
            <a:pPr marL="285750" marR="25400" indent="-285750" algn="just">
              <a:lnSpc>
                <a:spcPct val="120000"/>
              </a:lnSpc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en-US" altLang="ko-KR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5</a:t>
            </a:r>
            <a:r>
              <a:rPr lang="ko-KR" altLang="en-US" sz="1600" kern="0" spc="-4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년단위</a:t>
            </a:r>
            <a:r>
              <a:rPr lang="ko-KR" altLang="en-US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ko-KR" altLang="en-US" sz="1600" kern="0" spc="-4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암발생률의</a:t>
            </a:r>
            <a:r>
              <a:rPr lang="ko-KR" altLang="en-US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ko-KR" altLang="en-US" sz="1600" kern="0" spc="-4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우리구</a:t>
            </a:r>
            <a:r>
              <a:rPr lang="ko-KR" altLang="en-US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증가추세</a:t>
            </a:r>
            <a:r>
              <a:rPr lang="en-US" altLang="ko-KR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(19.7%)</a:t>
            </a:r>
            <a:r>
              <a:rPr lang="ko-KR" altLang="en-US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가</a:t>
            </a:r>
            <a:r>
              <a:rPr lang="ko-KR" altLang="en-US" sz="1600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전국</a:t>
            </a:r>
            <a:r>
              <a:rPr lang="en-US" altLang="ko-KR" sz="1600" kern="0" spc="-4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(18.4%)</a:t>
            </a:r>
            <a:r>
              <a:rPr lang="ko-KR" altLang="en-US" sz="1600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대비 높아 관리 필요</a:t>
            </a:r>
            <a:endParaRPr lang="en-US" altLang="ko-KR" sz="1600" kern="0" spc="0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  <a:p>
            <a:pPr marL="285750" marR="25400" indent="-285750" algn="just">
              <a:lnSpc>
                <a:spcPct val="120000"/>
              </a:lnSpc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b="1" kern="0" spc="-5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대장암검진 </a:t>
            </a:r>
            <a:r>
              <a:rPr lang="ko-KR" altLang="en-US" sz="1600" b="1" kern="0" spc="-5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수검률을</a:t>
            </a:r>
            <a:r>
              <a:rPr lang="ko-KR" altLang="en-US" sz="1600" b="1" kern="0" spc="-5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증진</a:t>
            </a:r>
            <a:r>
              <a:rPr lang="ko-KR" altLang="en-US" sz="1600" kern="0" spc="-5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과 함께</a:t>
            </a:r>
            <a:r>
              <a:rPr lang="ko-KR" altLang="en-US" sz="1600" kern="0" spc="-3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ko-KR" altLang="en-US" sz="1600" b="1" kern="0" spc="-3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도심과 농촌에 대한 </a:t>
            </a:r>
            <a:r>
              <a:rPr lang="ko-KR" altLang="en-US" sz="1600" b="1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차별적인 접근</a:t>
            </a:r>
            <a:r>
              <a:rPr lang="ko-KR" altLang="en-US" sz="1600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이 요구됨</a:t>
            </a:r>
          </a:p>
          <a:p>
            <a:pPr marL="285750" marR="25400" indent="-285750" algn="just">
              <a:lnSpc>
                <a:spcPct val="120000"/>
              </a:lnSpc>
              <a:spcAft>
                <a:spcPts val="1200"/>
              </a:spcAft>
              <a:buClr>
                <a:srgbClr val="256278"/>
              </a:buClr>
              <a:buFont typeface="Wingdings" panose="05000000000000000000" pitchFamily="2" charset="2"/>
              <a:buChar char="l"/>
            </a:pPr>
            <a:r>
              <a:rPr lang="ko-KR" altLang="en-US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미래 대비를 위한 </a:t>
            </a:r>
            <a:r>
              <a:rPr lang="ko-KR" altLang="en-US" sz="1600" b="1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젊은 인구 관리</a:t>
            </a:r>
            <a:r>
              <a:rPr lang="ko-KR" altLang="en-US" sz="1600" kern="0" spc="-4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와 함께 의료취약계층인 </a:t>
            </a:r>
            <a:r>
              <a:rPr lang="ko-KR" altLang="en-US" sz="1600" b="1" kern="0" spc="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수급자</a:t>
            </a:r>
            <a:r>
              <a:rPr lang="ko-KR" altLang="en-US" sz="1600" b="1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 집중관리 </a:t>
            </a:r>
            <a:r>
              <a:rPr lang="ko-KR" altLang="en-US" sz="1600" kern="0" spc="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필요</a:t>
            </a:r>
            <a:endParaRPr lang="ko-KR" altLang="en-US" sz="1600" kern="0" spc="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05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5674341" y="2495827"/>
            <a:ext cx="3006458" cy="2860176"/>
            <a:chOff x="3386702" y="2882852"/>
            <a:chExt cx="3006458" cy="2860176"/>
          </a:xfrm>
        </p:grpSpPr>
        <p:grpSp>
          <p:nvGrpSpPr>
            <p:cNvPr id="96" name="그룹 95"/>
            <p:cNvGrpSpPr/>
            <p:nvPr/>
          </p:nvGrpSpPr>
          <p:grpSpPr>
            <a:xfrm>
              <a:off x="3719968" y="2882852"/>
              <a:ext cx="2673192" cy="2860176"/>
              <a:chOff x="5235496" y="1871460"/>
              <a:chExt cx="2673192" cy="2860176"/>
            </a:xfrm>
            <a:effectLst>
              <a:reflection blurRad="6350" stA="20000" endPos="38500" dist="101600" dir="5400000" sy="-100000" algn="bl" rotWithShape="0"/>
            </a:effectLst>
          </p:grpSpPr>
          <p:grpSp>
            <p:nvGrpSpPr>
              <p:cNvPr id="98" name="그룹 97"/>
              <p:cNvGrpSpPr/>
              <p:nvPr/>
            </p:nvGrpSpPr>
            <p:grpSpPr>
              <a:xfrm>
                <a:off x="5235496" y="1871460"/>
                <a:ext cx="2673192" cy="2860176"/>
                <a:chOff x="5235496" y="1871460"/>
                <a:chExt cx="2673192" cy="2860176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grpSp>
              <p:nvGrpSpPr>
                <p:cNvPr id="100" name="그룹 99"/>
                <p:cNvGrpSpPr/>
                <p:nvPr/>
              </p:nvGrpSpPr>
              <p:grpSpPr>
                <a:xfrm>
                  <a:off x="5235496" y="1871460"/>
                  <a:ext cx="2616724" cy="2860176"/>
                  <a:chOff x="5235496" y="1871460"/>
                  <a:chExt cx="2616724" cy="2860176"/>
                </a:xfrm>
              </p:grpSpPr>
              <p:sp>
                <p:nvSpPr>
                  <p:cNvPr id="107" name="자유형 106"/>
                  <p:cNvSpPr/>
                  <p:nvPr/>
                </p:nvSpPr>
                <p:spPr>
                  <a:xfrm rot="2700000">
                    <a:off x="6622069" y="2329713"/>
                    <a:ext cx="1688404" cy="771898"/>
                  </a:xfrm>
                  <a:custGeom>
                    <a:avLst/>
                    <a:gdLst>
                      <a:gd name="connsiteX0" fmla="*/ 0 w 1928511"/>
                      <a:gd name="connsiteY0" fmla="*/ 881670 h 881670"/>
                      <a:gd name="connsiteX1" fmla="*/ 881670 w 1928511"/>
                      <a:gd name="connsiteY1" fmla="*/ 0 h 881670"/>
                      <a:gd name="connsiteX2" fmla="*/ 1494888 w 1928511"/>
                      <a:gd name="connsiteY2" fmla="*/ 0 h 881670"/>
                      <a:gd name="connsiteX3" fmla="*/ 1928511 w 1928511"/>
                      <a:gd name="connsiteY3" fmla="*/ 433623 h 881670"/>
                      <a:gd name="connsiteX4" fmla="*/ 1928511 w 1928511"/>
                      <a:gd name="connsiteY4" fmla="*/ 881670 h 8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8511" h="881670">
                        <a:moveTo>
                          <a:pt x="0" y="881670"/>
                        </a:moveTo>
                        <a:lnTo>
                          <a:pt x="881670" y="0"/>
                        </a:lnTo>
                        <a:lnTo>
                          <a:pt x="1494888" y="0"/>
                        </a:lnTo>
                        <a:lnTo>
                          <a:pt x="1928511" y="433623"/>
                        </a:lnTo>
                        <a:lnTo>
                          <a:pt x="1928511" y="88167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08" name="자유형 107"/>
                  <p:cNvSpPr/>
                  <p:nvPr/>
                </p:nvSpPr>
                <p:spPr>
                  <a:xfrm rot="18900000" flipV="1">
                    <a:off x="5235496" y="1921650"/>
                    <a:ext cx="1967906" cy="2809986"/>
                  </a:xfrm>
                  <a:custGeom>
                    <a:avLst/>
                    <a:gdLst>
                      <a:gd name="connsiteX0" fmla="*/ 0 w 2043063"/>
                      <a:gd name="connsiteY0" fmla="*/ 1870464 h 2917305"/>
                      <a:gd name="connsiteX1" fmla="*/ 1870465 w 2043063"/>
                      <a:gd name="connsiteY1" fmla="*/ 0 h 2917305"/>
                      <a:gd name="connsiteX2" fmla="*/ 2043063 w 2043063"/>
                      <a:gd name="connsiteY2" fmla="*/ 0 h 2917305"/>
                      <a:gd name="connsiteX3" fmla="*/ 2043063 w 2043063"/>
                      <a:gd name="connsiteY3" fmla="*/ 1921084 h 2917305"/>
                      <a:gd name="connsiteX4" fmla="*/ 1046841 w 2043063"/>
                      <a:gd name="connsiteY4" fmla="*/ 2917305 h 2917305"/>
                      <a:gd name="connsiteX5" fmla="*/ 433623 w 2043063"/>
                      <a:gd name="connsiteY5" fmla="*/ 2917305 h 2917305"/>
                      <a:gd name="connsiteX6" fmla="*/ 0 w 2043063"/>
                      <a:gd name="connsiteY6" fmla="*/ 2483683 h 2917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063" h="2917305">
                        <a:moveTo>
                          <a:pt x="0" y="1870464"/>
                        </a:moveTo>
                        <a:lnTo>
                          <a:pt x="1870465" y="0"/>
                        </a:lnTo>
                        <a:lnTo>
                          <a:pt x="2043063" y="0"/>
                        </a:lnTo>
                        <a:lnTo>
                          <a:pt x="2043063" y="1921084"/>
                        </a:lnTo>
                        <a:lnTo>
                          <a:pt x="1046841" y="2917305"/>
                        </a:lnTo>
                        <a:lnTo>
                          <a:pt x="433623" y="2917305"/>
                        </a:lnTo>
                        <a:lnTo>
                          <a:pt x="0" y="2483683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1">
                          <a:lumMod val="20000"/>
                          <a:lumOff val="80000"/>
                        </a:schemeClr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  <p:sp>
              <p:nvSpPr>
                <p:cNvPr id="10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7156189" y="2483000"/>
                  <a:ext cx="75249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9pPr>
                </a:lstStyle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3200" b="1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02</a:t>
                  </a:r>
                  <a:endParaRPr lang="ko-KR" altLang="en-US" sz="3200" b="1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02" name="그룹 101"/>
                <p:cNvGrpSpPr/>
                <p:nvPr/>
              </p:nvGrpSpPr>
              <p:grpSpPr>
                <a:xfrm>
                  <a:off x="5251021" y="2656847"/>
                  <a:ext cx="1229081" cy="87240"/>
                  <a:chOff x="6967256" y="2077533"/>
                  <a:chExt cx="1476089" cy="104775"/>
                </a:xfrm>
              </p:grpSpPr>
              <p:sp>
                <p:nvSpPr>
                  <p:cNvPr id="103" name="타원 102"/>
                  <p:cNvSpPr/>
                  <p:nvPr/>
                </p:nvSpPr>
                <p:spPr>
                  <a:xfrm>
                    <a:off x="6967256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04" name="타원 103"/>
                  <p:cNvSpPr/>
                  <p:nvPr/>
                </p:nvSpPr>
                <p:spPr>
                  <a:xfrm>
                    <a:off x="7427574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05" name="타원 104"/>
                  <p:cNvSpPr/>
                  <p:nvPr/>
                </p:nvSpPr>
                <p:spPr>
                  <a:xfrm>
                    <a:off x="7883072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06" name="타원 105"/>
                  <p:cNvSpPr/>
                  <p:nvPr/>
                </p:nvSpPr>
                <p:spPr>
                  <a:xfrm>
                    <a:off x="8338570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99" name="자유형 98"/>
              <p:cNvSpPr/>
              <p:nvPr/>
            </p:nvSpPr>
            <p:spPr>
              <a:xfrm rot="2700000">
                <a:off x="6219061" y="2923787"/>
                <a:ext cx="1944209" cy="93796"/>
              </a:xfrm>
              <a:custGeom>
                <a:avLst/>
                <a:gdLst>
                  <a:gd name="connsiteX0" fmla="*/ 93794 w 1944209"/>
                  <a:gd name="connsiteY0" fmla="*/ 1 h 93796"/>
                  <a:gd name="connsiteX1" fmla="*/ 1944209 w 1944209"/>
                  <a:gd name="connsiteY1" fmla="*/ 0 h 93796"/>
                  <a:gd name="connsiteX2" fmla="*/ 1944209 w 1944209"/>
                  <a:gd name="connsiteY2" fmla="*/ 93796 h 93796"/>
                  <a:gd name="connsiteX3" fmla="*/ 0 w 1944209"/>
                  <a:gd name="connsiteY3" fmla="*/ 93796 h 9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09" h="93796">
                    <a:moveTo>
                      <a:pt x="93794" y="1"/>
                    </a:moveTo>
                    <a:lnTo>
                      <a:pt x="1944209" y="0"/>
                    </a:lnTo>
                    <a:lnTo>
                      <a:pt x="1944209" y="93796"/>
                    </a:lnTo>
                    <a:lnTo>
                      <a:pt x="0" y="9379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ea"/>
                </a:endParaRPr>
              </a:p>
            </p:txBody>
          </p:sp>
        </p:grpSp>
        <p:sp>
          <p:nvSpPr>
            <p:cNvPr id="97" name="TextBox 61"/>
            <p:cNvSpPr txBox="1">
              <a:spLocks noChangeArrowheads="1"/>
            </p:cNvSpPr>
            <p:nvPr/>
          </p:nvSpPr>
          <p:spPr bwMode="auto">
            <a:xfrm>
              <a:off x="3386702" y="3825274"/>
              <a:ext cx="2194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암검진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문화정착 및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젊은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인구 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집중공략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 목적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Ⅰ.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계획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22922" y="1552547"/>
            <a:ext cx="803709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just" fontAlgn="base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향후 미래세대의 건강까지 책임지는 </a:t>
            </a:r>
            <a:r>
              <a:rPr lang="ko-KR" altLang="en-US" sz="1600" b="1" kern="0" dirty="0" err="1">
                <a:solidFill>
                  <a:srgbClr val="000000"/>
                </a:solidFill>
                <a:latin typeface="+mn-ea"/>
              </a:rPr>
              <a:t>암검진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 문화 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정착으로 암환자의 </a:t>
            </a:r>
            <a:r>
              <a:rPr lang="ko-KR" altLang="en-US" sz="1600" b="1" kern="0" dirty="0" err="1">
                <a:solidFill>
                  <a:srgbClr val="000000"/>
                </a:solidFill>
                <a:latin typeface="+mn-ea"/>
              </a:rPr>
              <a:t>생존률을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높이고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지역주민의 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건강을 증진하고자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함</a:t>
            </a:r>
            <a:endParaRPr lang="ko-KR" altLang="en-US" sz="12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5991" y="2283513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추진전략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2140552" y="2466204"/>
            <a:ext cx="2921449" cy="2860176"/>
            <a:chOff x="435158" y="1753294"/>
            <a:chExt cx="2921449" cy="2860176"/>
          </a:xfrm>
        </p:grpSpPr>
        <p:grpSp>
          <p:nvGrpSpPr>
            <p:cNvPr id="82" name="그룹 81"/>
            <p:cNvGrpSpPr/>
            <p:nvPr/>
          </p:nvGrpSpPr>
          <p:grpSpPr>
            <a:xfrm>
              <a:off x="626072" y="1753294"/>
              <a:ext cx="2730535" cy="2860176"/>
              <a:chOff x="1509149" y="1871460"/>
              <a:chExt cx="2730535" cy="2860176"/>
            </a:xfrm>
            <a:effectLst>
              <a:reflection blurRad="6350" stA="50000" endA="275" endPos="40000" dist="101600" dir="5400000" sy="-100000" algn="bl" rotWithShape="0"/>
            </a:effectLst>
          </p:grpSpPr>
          <p:grpSp>
            <p:nvGrpSpPr>
              <p:cNvPr id="84" name="그룹 83"/>
              <p:cNvGrpSpPr/>
              <p:nvPr/>
            </p:nvGrpSpPr>
            <p:grpSpPr>
              <a:xfrm>
                <a:off x="1509149" y="1871460"/>
                <a:ext cx="2730535" cy="2860176"/>
                <a:chOff x="1509149" y="1871460"/>
                <a:chExt cx="2730535" cy="2860176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grpSp>
              <p:nvGrpSpPr>
                <p:cNvPr id="86" name="그룹 85"/>
                <p:cNvGrpSpPr/>
                <p:nvPr/>
              </p:nvGrpSpPr>
              <p:grpSpPr>
                <a:xfrm>
                  <a:off x="1509149" y="1871460"/>
                  <a:ext cx="2616724" cy="2860176"/>
                  <a:chOff x="1509149" y="1871460"/>
                  <a:chExt cx="2616724" cy="2860176"/>
                </a:xfrm>
              </p:grpSpPr>
              <p:sp>
                <p:nvSpPr>
                  <p:cNvPr id="93" name="자유형 92"/>
                  <p:cNvSpPr/>
                  <p:nvPr/>
                </p:nvSpPr>
                <p:spPr>
                  <a:xfrm rot="2700000">
                    <a:off x="2895722" y="2329713"/>
                    <a:ext cx="1688404" cy="771898"/>
                  </a:xfrm>
                  <a:custGeom>
                    <a:avLst/>
                    <a:gdLst>
                      <a:gd name="connsiteX0" fmla="*/ 0 w 1928511"/>
                      <a:gd name="connsiteY0" fmla="*/ 881670 h 881670"/>
                      <a:gd name="connsiteX1" fmla="*/ 881670 w 1928511"/>
                      <a:gd name="connsiteY1" fmla="*/ 0 h 881670"/>
                      <a:gd name="connsiteX2" fmla="*/ 1494888 w 1928511"/>
                      <a:gd name="connsiteY2" fmla="*/ 0 h 881670"/>
                      <a:gd name="connsiteX3" fmla="*/ 1928511 w 1928511"/>
                      <a:gd name="connsiteY3" fmla="*/ 433623 h 881670"/>
                      <a:gd name="connsiteX4" fmla="*/ 1928511 w 1928511"/>
                      <a:gd name="connsiteY4" fmla="*/ 881670 h 8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8511" h="881670">
                        <a:moveTo>
                          <a:pt x="0" y="881670"/>
                        </a:moveTo>
                        <a:lnTo>
                          <a:pt x="881670" y="0"/>
                        </a:lnTo>
                        <a:lnTo>
                          <a:pt x="1494888" y="0"/>
                        </a:lnTo>
                        <a:lnTo>
                          <a:pt x="1928511" y="433623"/>
                        </a:lnTo>
                        <a:lnTo>
                          <a:pt x="1928511" y="881670"/>
                        </a:lnTo>
                        <a:close/>
                      </a:path>
                    </a:pathLst>
                  </a:custGeom>
                  <a:solidFill>
                    <a:srgbClr val="2F5597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94" name="자유형 93"/>
                  <p:cNvSpPr/>
                  <p:nvPr/>
                </p:nvSpPr>
                <p:spPr>
                  <a:xfrm rot="18900000" flipV="1">
                    <a:off x="1509149" y="1921650"/>
                    <a:ext cx="1967906" cy="2809986"/>
                  </a:xfrm>
                  <a:custGeom>
                    <a:avLst/>
                    <a:gdLst>
                      <a:gd name="connsiteX0" fmla="*/ 0 w 2043063"/>
                      <a:gd name="connsiteY0" fmla="*/ 1870464 h 2917305"/>
                      <a:gd name="connsiteX1" fmla="*/ 1870465 w 2043063"/>
                      <a:gd name="connsiteY1" fmla="*/ 0 h 2917305"/>
                      <a:gd name="connsiteX2" fmla="*/ 2043063 w 2043063"/>
                      <a:gd name="connsiteY2" fmla="*/ 0 h 2917305"/>
                      <a:gd name="connsiteX3" fmla="*/ 2043063 w 2043063"/>
                      <a:gd name="connsiteY3" fmla="*/ 1921084 h 2917305"/>
                      <a:gd name="connsiteX4" fmla="*/ 1046841 w 2043063"/>
                      <a:gd name="connsiteY4" fmla="*/ 2917305 h 2917305"/>
                      <a:gd name="connsiteX5" fmla="*/ 433623 w 2043063"/>
                      <a:gd name="connsiteY5" fmla="*/ 2917305 h 2917305"/>
                      <a:gd name="connsiteX6" fmla="*/ 0 w 2043063"/>
                      <a:gd name="connsiteY6" fmla="*/ 2483683 h 2917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063" h="2917305">
                        <a:moveTo>
                          <a:pt x="0" y="1870464"/>
                        </a:moveTo>
                        <a:lnTo>
                          <a:pt x="1870465" y="0"/>
                        </a:lnTo>
                        <a:lnTo>
                          <a:pt x="2043063" y="0"/>
                        </a:lnTo>
                        <a:lnTo>
                          <a:pt x="2043063" y="1921084"/>
                        </a:lnTo>
                        <a:lnTo>
                          <a:pt x="1046841" y="2917305"/>
                        </a:lnTo>
                        <a:lnTo>
                          <a:pt x="433623" y="2917305"/>
                        </a:lnTo>
                        <a:lnTo>
                          <a:pt x="0" y="2483683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1">
                          <a:lumMod val="20000"/>
                          <a:lumOff val="80000"/>
                        </a:schemeClr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  <p:sp>
              <p:nvSpPr>
                <p:cNvPr id="87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487185" y="2483000"/>
                  <a:ext cx="75249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9pPr>
                </a:lstStyle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3200" b="1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01</a:t>
                  </a:r>
                  <a:endParaRPr lang="ko-KR" altLang="en-US" sz="3200" b="1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  <p:grpSp>
              <p:nvGrpSpPr>
                <p:cNvPr id="88" name="그룹 87"/>
                <p:cNvGrpSpPr/>
                <p:nvPr/>
              </p:nvGrpSpPr>
              <p:grpSpPr>
                <a:xfrm>
                  <a:off x="1526415" y="2656847"/>
                  <a:ext cx="1229081" cy="87240"/>
                  <a:chOff x="6967256" y="2077533"/>
                  <a:chExt cx="1476089" cy="104775"/>
                </a:xfrm>
              </p:grpSpPr>
              <p:sp>
                <p:nvSpPr>
                  <p:cNvPr id="89" name="타원 88"/>
                  <p:cNvSpPr/>
                  <p:nvPr/>
                </p:nvSpPr>
                <p:spPr>
                  <a:xfrm>
                    <a:off x="6967256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90" name="타원 89"/>
                  <p:cNvSpPr/>
                  <p:nvPr/>
                </p:nvSpPr>
                <p:spPr>
                  <a:xfrm>
                    <a:off x="7427574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91" name="타원 90"/>
                  <p:cNvSpPr/>
                  <p:nvPr/>
                </p:nvSpPr>
                <p:spPr>
                  <a:xfrm>
                    <a:off x="7883072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92" name="타원 91"/>
                  <p:cNvSpPr/>
                  <p:nvPr/>
                </p:nvSpPr>
                <p:spPr>
                  <a:xfrm>
                    <a:off x="8338570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85" name="자유형 84"/>
              <p:cNvSpPr/>
              <p:nvPr/>
            </p:nvSpPr>
            <p:spPr>
              <a:xfrm rot="2700000">
                <a:off x="2492743" y="2923787"/>
                <a:ext cx="1944209" cy="93796"/>
              </a:xfrm>
              <a:custGeom>
                <a:avLst/>
                <a:gdLst>
                  <a:gd name="connsiteX0" fmla="*/ 93794 w 1944209"/>
                  <a:gd name="connsiteY0" fmla="*/ 1 h 93796"/>
                  <a:gd name="connsiteX1" fmla="*/ 1944209 w 1944209"/>
                  <a:gd name="connsiteY1" fmla="*/ 0 h 93796"/>
                  <a:gd name="connsiteX2" fmla="*/ 1944209 w 1944209"/>
                  <a:gd name="connsiteY2" fmla="*/ 93796 h 93796"/>
                  <a:gd name="connsiteX3" fmla="*/ 0 w 1944209"/>
                  <a:gd name="connsiteY3" fmla="*/ 93796 h 9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09" h="93796">
                    <a:moveTo>
                      <a:pt x="93794" y="1"/>
                    </a:moveTo>
                    <a:lnTo>
                      <a:pt x="1944209" y="0"/>
                    </a:lnTo>
                    <a:lnTo>
                      <a:pt x="1944209" y="93796"/>
                    </a:lnTo>
                    <a:lnTo>
                      <a:pt x="0" y="93796"/>
                    </a:lnTo>
                    <a:close/>
                  </a:path>
                </a:pathLst>
              </a:cu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ea"/>
                </a:endParaRPr>
              </a:p>
            </p:txBody>
          </p:sp>
        </p:grpSp>
        <p:sp>
          <p:nvSpPr>
            <p:cNvPr id="83" name="TextBox 61"/>
            <p:cNvSpPr txBox="1">
              <a:spLocks noChangeArrowheads="1"/>
            </p:cNvSpPr>
            <p:nvPr/>
          </p:nvSpPr>
          <p:spPr bwMode="auto">
            <a:xfrm>
              <a:off x="435158" y="2674887"/>
              <a:ext cx="22854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도심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농촌 이원화 </a:t>
              </a:r>
              <a:endPara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의료취약계층 관리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2659638" y="4229128"/>
            <a:ext cx="2859192" cy="2860176"/>
            <a:chOff x="613474" y="3974454"/>
            <a:chExt cx="2859192" cy="2860176"/>
          </a:xfrm>
        </p:grpSpPr>
        <p:grpSp>
          <p:nvGrpSpPr>
            <p:cNvPr id="110" name="그룹 109"/>
            <p:cNvGrpSpPr/>
            <p:nvPr/>
          </p:nvGrpSpPr>
          <p:grpSpPr>
            <a:xfrm>
              <a:off x="742130" y="3974454"/>
              <a:ext cx="2730536" cy="2860176"/>
              <a:chOff x="1509148" y="3819568"/>
              <a:chExt cx="2730536" cy="2860176"/>
            </a:xfrm>
            <a:effectLst>
              <a:reflection blurRad="6350" stA="50000" endA="275" endPos="40000" dist="101600" dir="5400000" sy="-100000" algn="bl" rotWithShape="0"/>
            </a:effectLst>
          </p:grpSpPr>
          <p:grpSp>
            <p:nvGrpSpPr>
              <p:cNvPr id="112" name="그룹 111"/>
              <p:cNvGrpSpPr/>
              <p:nvPr/>
            </p:nvGrpSpPr>
            <p:grpSpPr>
              <a:xfrm>
                <a:off x="1509148" y="3819568"/>
                <a:ext cx="2730536" cy="2860176"/>
                <a:chOff x="1509148" y="3819568"/>
                <a:chExt cx="2730536" cy="2860176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grpSp>
              <p:nvGrpSpPr>
                <p:cNvPr id="114" name="그룹 113"/>
                <p:cNvGrpSpPr/>
                <p:nvPr/>
              </p:nvGrpSpPr>
              <p:grpSpPr>
                <a:xfrm>
                  <a:off x="1509148" y="3819568"/>
                  <a:ext cx="2616724" cy="2860176"/>
                  <a:chOff x="1509148" y="3819568"/>
                  <a:chExt cx="2616724" cy="2860176"/>
                </a:xfrm>
              </p:grpSpPr>
              <p:sp>
                <p:nvSpPr>
                  <p:cNvPr id="121" name="자유형 120"/>
                  <p:cNvSpPr/>
                  <p:nvPr/>
                </p:nvSpPr>
                <p:spPr>
                  <a:xfrm rot="2700000">
                    <a:off x="2895721" y="4277821"/>
                    <a:ext cx="1688404" cy="771898"/>
                  </a:xfrm>
                  <a:custGeom>
                    <a:avLst/>
                    <a:gdLst>
                      <a:gd name="connsiteX0" fmla="*/ 0 w 1928511"/>
                      <a:gd name="connsiteY0" fmla="*/ 881670 h 881670"/>
                      <a:gd name="connsiteX1" fmla="*/ 881670 w 1928511"/>
                      <a:gd name="connsiteY1" fmla="*/ 0 h 881670"/>
                      <a:gd name="connsiteX2" fmla="*/ 1494888 w 1928511"/>
                      <a:gd name="connsiteY2" fmla="*/ 0 h 881670"/>
                      <a:gd name="connsiteX3" fmla="*/ 1928511 w 1928511"/>
                      <a:gd name="connsiteY3" fmla="*/ 433623 h 881670"/>
                      <a:gd name="connsiteX4" fmla="*/ 1928511 w 1928511"/>
                      <a:gd name="connsiteY4" fmla="*/ 881670 h 8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8511" h="881670">
                        <a:moveTo>
                          <a:pt x="0" y="881670"/>
                        </a:moveTo>
                        <a:lnTo>
                          <a:pt x="881670" y="0"/>
                        </a:lnTo>
                        <a:lnTo>
                          <a:pt x="1494888" y="0"/>
                        </a:lnTo>
                        <a:lnTo>
                          <a:pt x="1928511" y="433623"/>
                        </a:lnTo>
                        <a:lnTo>
                          <a:pt x="1928511" y="88167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22" name="자유형 121"/>
                  <p:cNvSpPr/>
                  <p:nvPr/>
                </p:nvSpPr>
                <p:spPr>
                  <a:xfrm rot="18900000" flipV="1">
                    <a:off x="1509148" y="3869758"/>
                    <a:ext cx="1967906" cy="2809986"/>
                  </a:xfrm>
                  <a:custGeom>
                    <a:avLst/>
                    <a:gdLst>
                      <a:gd name="connsiteX0" fmla="*/ 0 w 2043063"/>
                      <a:gd name="connsiteY0" fmla="*/ 1870464 h 2917305"/>
                      <a:gd name="connsiteX1" fmla="*/ 1870465 w 2043063"/>
                      <a:gd name="connsiteY1" fmla="*/ 0 h 2917305"/>
                      <a:gd name="connsiteX2" fmla="*/ 2043063 w 2043063"/>
                      <a:gd name="connsiteY2" fmla="*/ 0 h 2917305"/>
                      <a:gd name="connsiteX3" fmla="*/ 2043063 w 2043063"/>
                      <a:gd name="connsiteY3" fmla="*/ 1921084 h 2917305"/>
                      <a:gd name="connsiteX4" fmla="*/ 1046841 w 2043063"/>
                      <a:gd name="connsiteY4" fmla="*/ 2917305 h 2917305"/>
                      <a:gd name="connsiteX5" fmla="*/ 433623 w 2043063"/>
                      <a:gd name="connsiteY5" fmla="*/ 2917305 h 2917305"/>
                      <a:gd name="connsiteX6" fmla="*/ 0 w 2043063"/>
                      <a:gd name="connsiteY6" fmla="*/ 2483683 h 2917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063" h="2917305">
                        <a:moveTo>
                          <a:pt x="0" y="1870464"/>
                        </a:moveTo>
                        <a:lnTo>
                          <a:pt x="1870465" y="0"/>
                        </a:lnTo>
                        <a:lnTo>
                          <a:pt x="2043063" y="0"/>
                        </a:lnTo>
                        <a:lnTo>
                          <a:pt x="2043063" y="1921084"/>
                        </a:lnTo>
                        <a:lnTo>
                          <a:pt x="1046841" y="2917305"/>
                        </a:lnTo>
                        <a:lnTo>
                          <a:pt x="433623" y="2917305"/>
                        </a:lnTo>
                        <a:lnTo>
                          <a:pt x="0" y="2483683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1">
                          <a:lumMod val="20000"/>
                          <a:lumOff val="80000"/>
                        </a:schemeClr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  <p:sp>
              <p:nvSpPr>
                <p:cNvPr id="11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487185" y="4431106"/>
                  <a:ext cx="75249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9pPr>
                </a:lstStyle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3200" b="1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03</a:t>
                  </a:r>
                  <a:endParaRPr lang="ko-KR" altLang="en-US" sz="3200" b="1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16" name="그룹 115"/>
                <p:cNvGrpSpPr/>
                <p:nvPr/>
              </p:nvGrpSpPr>
              <p:grpSpPr>
                <a:xfrm>
                  <a:off x="1526415" y="4574865"/>
                  <a:ext cx="1229081" cy="87240"/>
                  <a:chOff x="6967256" y="2077533"/>
                  <a:chExt cx="1476089" cy="104775"/>
                </a:xfrm>
              </p:grpSpPr>
              <p:sp>
                <p:nvSpPr>
                  <p:cNvPr id="117" name="타원 116"/>
                  <p:cNvSpPr/>
                  <p:nvPr/>
                </p:nvSpPr>
                <p:spPr>
                  <a:xfrm>
                    <a:off x="6967256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18" name="타원 117"/>
                  <p:cNvSpPr/>
                  <p:nvPr/>
                </p:nvSpPr>
                <p:spPr>
                  <a:xfrm>
                    <a:off x="7427574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19" name="타원 118"/>
                  <p:cNvSpPr/>
                  <p:nvPr/>
                </p:nvSpPr>
                <p:spPr>
                  <a:xfrm>
                    <a:off x="7883072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20" name="타원 119"/>
                  <p:cNvSpPr/>
                  <p:nvPr/>
                </p:nvSpPr>
                <p:spPr>
                  <a:xfrm>
                    <a:off x="8338570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113" name="자유형 112"/>
              <p:cNvSpPr/>
              <p:nvPr/>
            </p:nvSpPr>
            <p:spPr>
              <a:xfrm rot="2700000">
                <a:off x="2492744" y="4872622"/>
                <a:ext cx="1944209" cy="93796"/>
              </a:xfrm>
              <a:custGeom>
                <a:avLst/>
                <a:gdLst>
                  <a:gd name="connsiteX0" fmla="*/ 93794 w 1944209"/>
                  <a:gd name="connsiteY0" fmla="*/ 1 h 93796"/>
                  <a:gd name="connsiteX1" fmla="*/ 1944209 w 1944209"/>
                  <a:gd name="connsiteY1" fmla="*/ 0 h 93796"/>
                  <a:gd name="connsiteX2" fmla="*/ 1944209 w 1944209"/>
                  <a:gd name="connsiteY2" fmla="*/ 93796 h 93796"/>
                  <a:gd name="connsiteX3" fmla="*/ 0 w 1944209"/>
                  <a:gd name="connsiteY3" fmla="*/ 93796 h 9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09" h="93796">
                    <a:moveTo>
                      <a:pt x="93794" y="1"/>
                    </a:moveTo>
                    <a:lnTo>
                      <a:pt x="1944209" y="0"/>
                    </a:lnTo>
                    <a:lnTo>
                      <a:pt x="1944209" y="93796"/>
                    </a:lnTo>
                    <a:lnTo>
                      <a:pt x="0" y="9379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ea"/>
                </a:endParaRPr>
              </a:p>
            </p:txBody>
          </p:sp>
        </p:grpSp>
        <p:sp>
          <p:nvSpPr>
            <p:cNvPr id="111" name="TextBox 61"/>
            <p:cNvSpPr txBox="1">
              <a:spLocks noChangeArrowheads="1"/>
            </p:cNvSpPr>
            <p:nvPr/>
          </p:nvSpPr>
          <p:spPr bwMode="auto">
            <a:xfrm>
              <a:off x="613474" y="4932308"/>
              <a:ext cx="1338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대장암검진</a:t>
              </a:r>
              <a:endPara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집중관리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6385285" y="4229412"/>
            <a:ext cx="2808312" cy="2860176"/>
            <a:chOff x="6681192" y="4005064"/>
            <a:chExt cx="2808312" cy="2860176"/>
          </a:xfrm>
        </p:grpSpPr>
        <p:grpSp>
          <p:nvGrpSpPr>
            <p:cNvPr id="138" name="그룹 137"/>
            <p:cNvGrpSpPr/>
            <p:nvPr/>
          </p:nvGrpSpPr>
          <p:grpSpPr>
            <a:xfrm>
              <a:off x="6816311" y="4005064"/>
              <a:ext cx="2673193" cy="2860176"/>
              <a:chOff x="5235495" y="3819568"/>
              <a:chExt cx="2673193" cy="2860176"/>
            </a:xfrm>
            <a:effectLst>
              <a:reflection blurRad="6350" stA="50000" endA="275" endPos="40000" dist="101600" dir="5400000" sy="-100000" algn="bl" rotWithShape="0"/>
            </a:effectLst>
          </p:grpSpPr>
          <p:grpSp>
            <p:nvGrpSpPr>
              <p:cNvPr id="140" name="그룹 139"/>
              <p:cNvGrpSpPr/>
              <p:nvPr/>
            </p:nvGrpSpPr>
            <p:grpSpPr>
              <a:xfrm>
                <a:off x="5235495" y="3819568"/>
                <a:ext cx="2673193" cy="2860176"/>
                <a:chOff x="5235495" y="3819568"/>
                <a:chExt cx="2673193" cy="2860176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grpSp>
              <p:nvGrpSpPr>
                <p:cNvPr id="142" name="그룹 141"/>
                <p:cNvGrpSpPr/>
                <p:nvPr/>
              </p:nvGrpSpPr>
              <p:grpSpPr>
                <a:xfrm>
                  <a:off x="5235495" y="3819568"/>
                  <a:ext cx="2616724" cy="2860176"/>
                  <a:chOff x="5235495" y="3819568"/>
                  <a:chExt cx="2616724" cy="2860176"/>
                </a:xfrm>
              </p:grpSpPr>
              <p:sp>
                <p:nvSpPr>
                  <p:cNvPr id="149" name="자유형 148"/>
                  <p:cNvSpPr/>
                  <p:nvPr/>
                </p:nvSpPr>
                <p:spPr>
                  <a:xfrm rot="2700000">
                    <a:off x="6622068" y="4277821"/>
                    <a:ext cx="1688404" cy="771898"/>
                  </a:xfrm>
                  <a:custGeom>
                    <a:avLst/>
                    <a:gdLst>
                      <a:gd name="connsiteX0" fmla="*/ 0 w 1928511"/>
                      <a:gd name="connsiteY0" fmla="*/ 881670 h 881670"/>
                      <a:gd name="connsiteX1" fmla="*/ 881670 w 1928511"/>
                      <a:gd name="connsiteY1" fmla="*/ 0 h 881670"/>
                      <a:gd name="connsiteX2" fmla="*/ 1494888 w 1928511"/>
                      <a:gd name="connsiteY2" fmla="*/ 0 h 881670"/>
                      <a:gd name="connsiteX3" fmla="*/ 1928511 w 1928511"/>
                      <a:gd name="connsiteY3" fmla="*/ 433623 h 881670"/>
                      <a:gd name="connsiteX4" fmla="*/ 1928511 w 1928511"/>
                      <a:gd name="connsiteY4" fmla="*/ 881670 h 8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8511" h="881670">
                        <a:moveTo>
                          <a:pt x="0" y="881670"/>
                        </a:moveTo>
                        <a:lnTo>
                          <a:pt x="881670" y="0"/>
                        </a:lnTo>
                        <a:lnTo>
                          <a:pt x="1494888" y="0"/>
                        </a:lnTo>
                        <a:lnTo>
                          <a:pt x="1928511" y="433623"/>
                        </a:lnTo>
                        <a:lnTo>
                          <a:pt x="1928511" y="88167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50" name="자유형 149"/>
                  <p:cNvSpPr/>
                  <p:nvPr/>
                </p:nvSpPr>
                <p:spPr>
                  <a:xfrm rot="18900000" flipV="1">
                    <a:off x="5235495" y="3869758"/>
                    <a:ext cx="1967906" cy="2809986"/>
                  </a:xfrm>
                  <a:custGeom>
                    <a:avLst/>
                    <a:gdLst>
                      <a:gd name="connsiteX0" fmla="*/ 0 w 2043063"/>
                      <a:gd name="connsiteY0" fmla="*/ 1870464 h 2917305"/>
                      <a:gd name="connsiteX1" fmla="*/ 1870465 w 2043063"/>
                      <a:gd name="connsiteY1" fmla="*/ 0 h 2917305"/>
                      <a:gd name="connsiteX2" fmla="*/ 2043063 w 2043063"/>
                      <a:gd name="connsiteY2" fmla="*/ 0 h 2917305"/>
                      <a:gd name="connsiteX3" fmla="*/ 2043063 w 2043063"/>
                      <a:gd name="connsiteY3" fmla="*/ 1921084 h 2917305"/>
                      <a:gd name="connsiteX4" fmla="*/ 1046841 w 2043063"/>
                      <a:gd name="connsiteY4" fmla="*/ 2917305 h 2917305"/>
                      <a:gd name="connsiteX5" fmla="*/ 433623 w 2043063"/>
                      <a:gd name="connsiteY5" fmla="*/ 2917305 h 2917305"/>
                      <a:gd name="connsiteX6" fmla="*/ 0 w 2043063"/>
                      <a:gd name="connsiteY6" fmla="*/ 2483683 h 2917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063" h="2917305">
                        <a:moveTo>
                          <a:pt x="0" y="1870464"/>
                        </a:moveTo>
                        <a:lnTo>
                          <a:pt x="1870465" y="0"/>
                        </a:lnTo>
                        <a:lnTo>
                          <a:pt x="2043063" y="0"/>
                        </a:lnTo>
                        <a:lnTo>
                          <a:pt x="2043063" y="1921084"/>
                        </a:lnTo>
                        <a:lnTo>
                          <a:pt x="1046841" y="2917305"/>
                        </a:lnTo>
                        <a:lnTo>
                          <a:pt x="433623" y="2917305"/>
                        </a:lnTo>
                        <a:lnTo>
                          <a:pt x="0" y="2483683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accent1">
                          <a:lumMod val="20000"/>
                          <a:lumOff val="80000"/>
                        </a:schemeClr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  <p:sp>
              <p:nvSpPr>
                <p:cNvPr id="14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7156189" y="4431106"/>
                  <a:ext cx="75249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  <a:cs typeface="+mn-cs"/>
                    </a:defRPr>
                  </a:lvl9pPr>
                </a:lstStyle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3200" b="1" dirty="0" smtClean="0">
                      <a:solidFill>
                        <a:schemeClr val="bg1"/>
                      </a:solidFill>
                      <a:latin typeface="+mn-ea"/>
                      <a:ea typeface="+mn-ea"/>
                    </a:rPr>
                    <a:t>04</a:t>
                  </a:r>
                  <a:endParaRPr lang="ko-KR" altLang="en-US" sz="3200" b="1" dirty="0">
                    <a:solidFill>
                      <a:schemeClr val="bg1"/>
                    </a:solidFill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44" name="그룹 143"/>
                <p:cNvGrpSpPr/>
                <p:nvPr/>
              </p:nvGrpSpPr>
              <p:grpSpPr>
                <a:xfrm>
                  <a:off x="5251021" y="4574865"/>
                  <a:ext cx="1229081" cy="87240"/>
                  <a:chOff x="6967256" y="2077533"/>
                  <a:chExt cx="1476089" cy="104775"/>
                </a:xfrm>
              </p:grpSpPr>
              <p:sp>
                <p:nvSpPr>
                  <p:cNvPr id="145" name="타원 144"/>
                  <p:cNvSpPr/>
                  <p:nvPr/>
                </p:nvSpPr>
                <p:spPr>
                  <a:xfrm>
                    <a:off x="6967256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46" name="타원 145"/>
                  <p:cNvSpPr/>
                  <p:nvPr/>
                </p:nvSpPr>
                <p:spPr>
                  <a:xfrm>
                    <a:off x="7427574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47" name="타원 146"/>
                  <p:cNvSpPr/>
                  <p:nvPr/>
                </p:nvSpPr>
                <p:spPr>
                  <a:xfrm>
                    <a:off x="7883072" y="2077533"/>
                    <a:ext cx="104775" cy="104775"/>
                  </a:xfrm>
                  <a:prstGeom prst="ellipse">
                    <a:avLst/>
                  </a:prstGeom>
                  <a:solidFill>
                    <a:srgbClr val="2F55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  <p:sp>
                <p:nvSpPr>
                  <p:cNvPr id="148" name="타원 147"/>
                  <p:cNvSpPr/>
                  <p:nvPr/>
                </p:nvSpPr>
                <p:spPr>
                  <a:xfrm>
                    <a:off x="8338570" y="2077533"/>
                    <a:ext cx="104775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ko-KR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141" name="자유형 140"/>
              <p:cNvSpPr/>
              <p:nvPr/>
            </p:nvSpPr>
            <p:spPr>
              <a:xfrm rot="2700000">
                <a:off x="6219062" y="4872622"/>
                <a:ext cx="1944209" cy="93796"/>
              </a:xfrm>
              <a:custGeom>
                <a:avLst/>
                <a:gdLst>
                  <a:gd name="connsiteX0" fmla="*/ 93794 w 1944209"/>
                  <a:gd name="connsiteY0" fmla="*/ 1 h 93796"/>
                  <a:gd name="connsiteX1" fmla="*/ 1944209 w 1944209"/>
                  <a:gd name="connsiteY1" fmla="*/ 0 h 93796"/>
                  <a:gd name="connsiteX2" fmla="*/ 1944209 w 1944209"/>
                  <a:gd name="connsiteY2" fmla="*/ 93796 h 93796"/>
                  <a:gd name="connsiteX3" fmla="*/ 0 w 1944209"/>
                  <a:gd name="connsiteY3" fmla="*/ 93796 h 9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09" h="93796">
                    <a:moveTo>
                      <a:pt x="93794" y="1"/>
                    </a:moveTo>
                    <a:lnTo>
                      <a:pt x="1944209" y="0"/>
                    </a:lnTo>
                    <a:lnTo>
                      <a:pt x="1944209" y="93796"/>
                    </a:lnTo>
                    <a:lnTo>
                      <a:pt x="0" y="93796"/>
                    </a:lnTo>
                    <a:close/>
                  </a:path>
                </a:pathLst>
              </a:cu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+mn-ea"/>
                </a:endParaRPr>
              </a:p>
            </p:txBody>
          </p:sp>
        </p:grpSp>
        <p:sp>
          <p:nvSpPr>
            <p:cNvPr id="139" name="TextBox 61"/>
            <p:cNvSpPr txBox="1">
              <a:spLocks noChangeArrowheads="1"/>
            </p:cNvSpPr>
            <p:nvPr/>
          </p:nvSpPr>
          <p:spPr bwMode="auto">
            <a:xfrm>
              <a:off x="6681192" y="4981409"/>
              <a:ext cx="14205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  <a:cs typeface="+mn-cs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폐암검진 </a:t>
              </a:r>
              <a:endPara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도입의 등대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2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1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>
                  <a:solidFill>
                    <a:srgbClr val="363F54"/>
                  </a:solidFill>
                  <a:latin typeface="+mn-ea"/>
                  <a:ea typeface="+mn-ea"/>
                </a:rPr>
                <a:t>도심</a:t>
              </a:r>
              <a:r>
                <a:rPr lang="en-US" altLang="ko-KR" sz="2000" b="1" dirty="0">
                  <a:solidFill>
                    <a:srgbClr val="363F54"/>
                  </a:solidFill>
                  <a:latin typeface="+mn-ea"/>
                  <a:ea typeface="+mn-ea"/>
                </a:rPr>
                <a:t>/</a:t>
              </a:r>
              <a:r>
                <a:rPr lang="ko-KR" altLang="en-US" sz="2000" b="1" dirty="0">
                  <a:solidFill>
                    <a:srgbClr val="363F54"/>
                  </a:solidFill>
                  <a:latin typeface="+mn-ea"/>
                  <a:ea typeface="+mn-ea"/>
                </a:rPr>
                <a:t>농촌 </a:t>
              </a:r>
              <a:r>
                <a:rPr lang="ko-KR" altLang="en-US" sz="2000" b="1" dirty="0" err="1" smtClean="0">
                  <a:solidFill>
                    <a:srgbClr val="363F54"/>
                  </a:solidFill>
                  <a:latin typeface="+mn-ea"/>
                  <a:ea typeface="+mn-ea"/>
                </a:rPr>
                <a:t>이원화접근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 </a:t>
              </a:r>
              <a:r>
                <a:rPr lang="en-US" altLang="ko-KR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– 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도심지역 협력체계 구축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39" name="Picture 87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11160" r="2744" b="23732"/>
          <a:stretch>
            <a:fillRect/>
          </a:stretch>
        </p:blipFill>
        <p:spPr bwMode="auto">
          <a:xfrm>
            <a:off x="2003551" y="2119320"/>
            <a:ext cx="7341538" cy="37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04"/>
          <p:cNvSpPr>
            <a:spLocks noChangeArrowheads="1"/>
          </p:cNvSpPr>
          <p:nvPr/>
        </p:nvSpPr>
        <p:spPr bwMode="auto">
          <a:xfrm>
            <a:off x="4636421" y="3671336"/>
            <a:ext cx="20161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4400" b="1" dirty="0" smtClean="0">
                <a:solidFill>
                  <a:srgbClr val="1F418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통∙반장</a:t>
            </a:r>
            <a:endParaRPr lang="en-US" altLang="ko-KR" dirty="0">
              <a:solidFill>
                <a:srgbClr val="1F4183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Rectangle 304"/>
          <p:cNvSpPr>
            <a:spLocks noChangeArrowheads="1"/>
          </p:cNvSpPr>
          <p:nvPr/>
        </p:nvSpPr>
        <p:spPr bwMode="auto">
          <a:xfrm>
            <a:off x="2332959" y="3430492"/>
            <a:ext cx="201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3600" b="1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종합</a:t>
            </a:r>
            <a:endParaRPr kumimoji="0" lang="en-US" altLang="ko-KR" sz="3600" b="1" dirty="0" smtClean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/>
            <a:r>
              <a:rPr kumimoji="0" lang="ko-KR" altLang="en-US" sz="3600" b="1" dirty="0" smtClean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복지관</a:t>
            </a:r>
            <a:endParaRPr lang="en-US" altLang="ko-KR" sz="3600" dirty="0">
              <a:solidFill>
                <a:schemeClr val="tx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Rectangle 304"/>
          <p:cNvSpPr>
            <a:spLocks noChangeArrowheads="1"/>
          </p:cNvSpPr>
          <p:nvPr/>
        </p:nvSpPr>
        <p:spPr bwMode="auto">
          <a:xfrm>
            <a:off x="6843046" y="3455892"/>
            <a:ext cx="201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3600" b="1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방문</a:t>
            </a:r>
            <a:endParaRPr kumimoji="0" lang="en-US" altLang="ko-KR" sz="3600" b="1" dirty="0" smtClean="0">
              <a:solidFill>
                <a:schemeClr val="bg2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/>
            <a:r>
              <a:rPr kumimoji="0" lang="ko-KR" altLang="en-US" sz="3600" b="1" dirty="0" smtClean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간호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498540" cy="417513"/>
            <a:chOff x="1962960" y="1663873"/>
            <a:chExt cx="5552296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1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8317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>
                  <a:solidFill>
                    <a:srgbClr val="363F54"/>
                  </a:solidFill>
                  <a:latin typeface="+mn-ea"/>
                  <a:ea typeface="+mn-ea"/>
                </a:rPr>
                <a:t>도심</a:t>
              </a:r>
              <a:r>
                <a:rPr lang="en-US" altLang="ko-KR" sz="2000" b="1" dirty="0">
                  <a:solidFill>
                    <a:srgbClr val="363F54"/>
                  </a:solidFill>
                  <a:latin typeface="+mn-ea"/>
                  <a:ea typeface="+mn-ea"/>
                </a:rPr>
                <a:t>/</a:t>
              </a:r>
              <a:r>
                <a:rPr lang="ko-KR" altLang="en-US" sz="2000" b="1" dirty="0">
                  <a:solidFill>
                    <a:srgbClr val="363F54"/>
                  </a:solidFill>
                  <a:latin typeface="+mn-ea"/>
                  <a:ea typeface="+mn-ea"/>
                </a:rPr>
                <a:t>농촌 </a:t>
              </a:r>
              <a:r>
                <a:rPr lang="ko-KR" altLang="en-US" sz="2000" b="1" dirty="0" err="1" smtClean="0">
                  <a:solidFill>
                    <a:srgbClr val="363F54"/>
                  </a:solidFill>
                  <a:latin typeface="+mn-ea"/>
                  <a:ea typeface="+mn-ea"/>
                </a:rPr>
                <a:t>이원화접근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 </a:t>
              </a:r>
              <a:r>
                <a:rPr lang="en-US" altLang="ko-KR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– 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도심지역 협력체계 구축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025" name="_x405566736" descr="EMB00004cb80d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7" y="2377433"/>
            <a:ext cx="3959758" cy="28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404819496" descr="EMB00004cb80d6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3389" r="33749" b="55204"/>
          <a:stretch/>
        </p:blipFill>
        <p:spPr bwMode="auto">
          <a:xfrm>
            <a:off x="5401342" y="2377434"/>
            <a:ext cx="4313459" cy="28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067117" y="5426406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하남</a:t>
            </a: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·</a:t>
            </a:r>
            <a:r>
              <a:rPr lang="ko-KR" altLang="en-US" b="1" kern="0" spc="-40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송광</a:t>
            </a:r>
            <a:r>
              <a:rPr lang="ko-KR" altLang="en-US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종합사회복지관</a:t>
            </a:r>
            <a:r>
              <a:rPr lang="en-US" altLang="ko-KR" b="1" kern="0" spc="-4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73895" y="5426406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통장 인력 활용 안내문 게시</a:t>
            </a:r>
            <a:r>
              <a:rPr lang="en-US" altLang="ko-KR" b="1" kern="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52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92" y="1004168"/>
            <a:ext cx="6548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1. 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추진 </a:t>
            </a:r>
            <a:r>
              <a:rPr kumimoji="0"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전략별</a:t>
            </a:r>
            <a:r>
              <a:rPr kumimoji="0"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사업 내용</a:t>
            </a:r>
            <a:endParaRPr kumimoji="0"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32983" y="-2272"/>
            <a:ext cx="6203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ko-KR" sz="3200" b="1" dirty="0" smtClean="0">
                <a:solidFill>
                  <a:srgbClr val="35435F"/>
                </a:solidFill>
                <a:latin typeface="+mn-ea"/>
                <a:ea typeface="+mn-ea"/>
              </a:rPr>
              <a:t>Ⅱ. </a:t>
            </a:r>
            <a:r>
              <a:rPr kumimoji="0" lang="ko-KR" altLang="en-US" sz="3200" b="1" dirty="0" smtClean="0">
                <a:solidFill>
                  <a:srgbClr val="35435F"/>
                </a:solidFill>
                <a:latin typeface="+mn-ea"/>
                <a:ea typeface="+mn-ea"/>
              </a:rPr>
              <a:t>사업 추진 내용</a:t>
            </a:r>
            <a:endParaRPr kumimoji="0" lang="en-US" altLang="ko-KR" sz="3200" b="1" dirty="0" smtClean="0">
              <a:solidFill>
                <a:srgbClr val="35435F"/>
              </a:solidFill>
              <a:latin typeface="+mn-ea"/>
              <a:ea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962960" y="1676573"/>
            <a:ext cx="7664516" cy="417513"/>
            <a:chOff x="1962960" y="1663873"/>
            <a:chExt cx="5675193" cy="417513"/>
          </a:xfrm>
        </p:grpSpPr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1962960" y="1663873"/>
              <a:ext cx="634151" cy="417513"/>
            </a:xfrm>
            <a:prstGeom prst="rect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latinLnBrk="0" hangingPunct="0"/>
              <a:r>
                <a:rPr lang="ko-KR" altLang="en-US" dirty="0" smtClean="0">
                  <a:solidFill>
                    <a:schemeClr val="bg1"/>
                  </a:solidFill>
                  <a:latin typeface="+mn-ea"/>
                </a:rPr>
                <a:t>전략 </a:t>
              </a:r>
              <a:r>
                <a:rPr lang="en-US" altLang="ko-KR" dirty="0" smtClean="0">
                  <a:solidFill>
                    <a:schemeClr val="bg1"/>
                  </a:solidFill>
                  <a:latin typeface="+mn-ea"/>
                </a:rPr>
                <a:t>1</a:t>
              </a:r>
              <a:endParaRPr lang="en-US" altLang="ko-KR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304"/>
            <p:cNvSpPr>
              <a:spLocks noChangeArrowheads="1"/>
            </p:cNvSpPr>
            <p:nvPr/>
          </p:nvSpPr>
          <p:spPr bwMode="auto">
            <a:xfrm>
              <a:off x="2683464" y="1681276"/>
              <a:ext cx="495468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sz="2000" b="1" dirty="0">
                  <a:solidFill>
                    <a:srgbClr val="363F54"/>
                  </a:solidFill>
                  <a:latin typeface="+mn-ea"/>
                  <a:ea typeface="+mn-ea"/>
                </a:rPr>
                <a:t>도심</a:t>
              </a:r>
              <a:r>
                <a:rPr lang="en-US" altLang="ko-KR" sz="2000" b="1" dirty="0">
                  <a:solidFill>
                    <a:srgbClr val="363F54"/>
                  </a:solidFill>
                  <a:latin typeface="+mn-ea"/>
                  <a:ea typeface="+mn-ea"/>
                </a:rPr>
                <a:t>/</a:t>
              </a:r>
              <a:r>
                <a:rPr lang="ko-KR" altLang="en-US" sz="2000" b="1" dirty="0">
                  <a:solidFill>
                    <a:srgbClr val="363F54"/>
                  </a:solidFill>
                  <a:latin typeface="+mn-ea"/>
                  <a:ea typeface="+mn-ea"/>
                </a:rPr>
                <a:t>농촌 </a:t>
              </a:r>
              <a:r>
                <a:rPr lang="ko-KR" altLang="en-US" sz="2000" b="1" dirty="0" err="1" smtClean="0">
                  <a:solidFill>
                    <a:srgbClr val="363F54"/>
                  </a:solidFill>
                  <a:latin typeface="+mn-ea"/>
                  <a:ea typeface="+mn-ea"/>
                </a:rPr>
                <a:t>이원화접근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 </a:t>
              </a:r>
              <a:r>
                <a:rPr lang="en-US" altLang="ko-KR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– 7</a:t>
              </a:r>
              <a:r>
                <a:rPr lang="ko-KR" altLang="en-US" sz="2000" b="1" dirty="0" smtClean="0">
                  <a:solidFill>
                    <a:srgbClr val="363F54"/>
                  </a:solidFill>
                  <a:latin typeface="+mn-ea"/>
                  <a:ea typeface="+mn-ea"/>
                </a:rPr>
                <a:t>개 진료소 중축 농촌지역 관리</a:t>
              </a:r>
              <a:endParaRPr lang="ko-KR" altLang="en-US" sz="2000" b="1" dirty="0">
                <a:solidFill>
                  <a:srgbClr val="363F54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476147" y="2330073"/>
            <a:ext cx="3884129" cy="3681844"/>
            <a:chOff x="1854516" y="2351093"/>
            <a:chExt cx="4242895" cy="4187822"/>
          </a:xfrm>
        </p:grpSpPr>
        <p:sp>
          <p:nvSpPr>
            <p:cNvPr id="11" name="Oval 116"/>
            <p:cNvSpPr>
              <a:spLocks noChangeArrowheads="1"/>
            </p:cNvSpPr>
            <p:nvPr/>
          </p:nvSpPr>
          <p:spPr bwMode="auto">
            <a:xfrm>
              <a:off x="1854516" y="2368552"/>
              <a:ext cx="4168775" cy="4170363"/>
            </a:xfrm>
            <a:prstGeom prst="ellipse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 algn="ctr">
              <a:noFill/>
              <a:round/>
              <a:headEnd/>
              <a:tailEnd/>
            </a:ln>
            <a:effectLst>
              <a:outerShdw dist="8980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lIns="92075" tIns="46038" rIns="92075" bIns="46038" anchor="ctr"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12" name="Oval 117"/>
            <p:cNvSpPr>
              <a:spLocks noChangeArrowheads="1"/>
            </p:cNvSpPr>
            <p:nvPr/>
          </p:nvSpPr>
          <p:spPr bwMode="auto">
            <a:xfrm>
              <a:off x="2483166" y="2997205"/>
              <a:ext cx="2913062" cy="29130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313" tIns="44450" rIns="87313" bIns="44450" anchor="ctr"/>
            <a:lstStyle/>
            <a:p>
              <a:endParaRPr kumimoji="1"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Oval 118"/>
            <p:cNvSpPr>
              <a:spLocks noChangeArrowheads="1"/>
            </p:cNvSpPr>
            <p:nvPr/>
          </p:nvSpPr>
          <p:spPr bwMode="auto">
            <a:xfrm>
              <a:off x="2643401" y="3157441"/>
              <a:ext cx="2592592" cy="2592592"/>
            </a:xfrm>
            <a:prstGeom prst="ellipse">
              <a:avLst/>
            </a:prstGeom>
            <a:gradFill flip="none" rotWithShape="1">
              <a:gsLst>
                <a:gs pos="0">
                  <a:srgbClr val="60829A">
                    <a:shade val="30000"/>
                    <a:satMod val="115000"/>
                  </a:srgbClr>
                </a:gs>
                <a:gs pos="50000">
                  <a:srgbClr val="60829A">
                    <a:shade val="67500"/>
                    <a:satMod val="115000"/>
                  </a:srgbClr>
                </a:gs>
                <a:gs pos="100000">
                  <a:srgbClr val="60829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5875" algn="ctr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15" name="Line 120"/>
            <p:cNvSpPr>
              <a:spLocks noChangeShapeType="1"/>
            </p:cNvSpPr>
            <p:nvPr/>
          </p:nvSpPr>
          <p:spPr bwMode="auto">
            <a:xfrm>
              <a:off x="3938903" y="2351093"/>
              <a:ext cx="0" cy="155892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16" name="Line 121"/>
            <p:cNvSpPr>
              <a:spLocks noChangeShapeType="1"/>
            </p:cNvSpPr>
            <p:nvPr/>
          </p:nvSpPr>
          <p:spPr bwMode="auto">
            <a:xfrm>
              <a:off x="4170129" y="4951697"/>
              <a:ext cx="714923" cy="1509901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17" name="Line 122"/>
            <p:cNvSpPr>
              <a:spLocks noChangeShapeType="1"/>
            </p:cNvSpPr>
            <p:nvPr/>
          </p:nvSpPr>
          <p:spPr bwMode="auto">
            <a:xfrm flipH="1">
              <a:off x="1881426" y="4575181"/>
              <a:ext cx="1580458" cy="59487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21" name="Line 123"/>
            <p:cNvSpPr>
              <a:spLocks noChangeShapeType="1"/>
            </p:cNvSpPr>
            <p:nvPr/>
          </p:nvSpPr>
          <p:spPr bwMode="auto">
            <a:xfrm flipH="1">
              <a:off x="4338781" y="3223542"/>
              <a:ext cx="1366256" cy="100556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22" name="Line 124"/>
            <p:cNvSpPr>
              <a:spLocks noChangeShapeType="1"/>
            </p:cNvSpPr>
            <p:nvPr/>
          </p:nvSpPr>
          <p:spPr bwMode="auto">
            <a:xfrm>
              <a:off x="2232478" y="3066163"/>
              <a:ext cx="1318431" cy="108039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23" name="Line 125"/>
            <p:cNvSpPr>
              <a:spLocks noChangeShapeType="1"/>
            </p:cNvSpPr>
            <p:nvPr/>
          </p:nvSpPr>
          <p:spPr bwMode="auto">
            <a:xfrm>
              <a:off x="4441593" y="4657730"/>
              <a:ext cx="1655818" cy="58720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30" name="Rectangle 304"/>
            <p:cNvSpPr>
              <a:spLocks noChangeArrowheads="1"/>
            </p:cNvSpPr>
            <p:nvPr/>
          </p:nvSpPr>
          <p:spPr bwMode="auto">
            <a:xfrm rot="19843153">
              <a:off x="2444868" y="2552662"/>
              <a:ext cx="1512888" cy="59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광산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1" name="Rectangle 304"/>
            <p:cNvSpPr>
              <a:spLocks noChangeArrowheads="1"/>
            </p:cNvSpPr>
            <p:nvPr/>
          </p:nvSpPr>
          <p:spPr bwMode="auto">
            <a:xfrm rot="8206118">
              <a:off x="4431927" y="5387614"/>
              <a:ext cx="1512887" cy="59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양동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2" name="Rectangle 304"/>
            <p:cNvSpPr>
              <a:spLocks noChangeArrowheads="1"/>
            </p:cNvSpPr>
            <p:nvPr/>
          </p:nvSpPr>
          <p:spPr bwMode="auto">
            <a:xfrm rot="16806610">
              <a:off x="1455728" y="3838073"/>
              <a:ext cx="1512887" cy="57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산수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3" name="Rectangle 304"/>
            <p:cNvSpPr>
              <a:spLocks noChangeArrowheads="1"/>
            </p:cNvSpPr>
            <p:nvPr/>
          </p:nvSpPr>
          <p:spPr bwMode="auto">
            <a:xfrm rot="4993710">
              <a:off x="4908424" y="3897701"/>
              <a:ext cx="1512887" cy="57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명화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4" name="Rectangle 304"/>
            <p:cNvSpPr>
              <a:spLocks noChangeArrowheads="1"/>
            </p:cNvSpPr>
            <p:nvPr/>
          </p:nvSpPr>
          <p:spPr bwMode="auto">
            <a:xfrm rot="1756847" flipH="1">
              <a:off x="3931934" y="2583430"/>
              <a:ext cx="1512888" cy="59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신룡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5" name="Rectangle 304"/>
            <p:cNvSpPr>
              <a:spLocks noChangeArrowheads="1"/>
            </p:cNvSpPr>
            <p:nvPr/>
          </p:nvSpPr>
          <p:spPr bwMode="auto">
            <a:xfrm rot="13167722" flipH="1">
              <a:off x="1955161" y="5396621"/>
              <a:ext cx="1512887" cy="59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동호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6" name="Line 120"/>
            <p:cNvSpPr>
              <a:spLocks noChangeShapeType="1"/>
            </p:cNvSpPr>
            <p:nvPr/>
          </p:nvSpPr>
          <p:spPr bwMode="auto">
            <a:xfrm flipH="1">
              <a:off x="3184840" y="4951698"/>
              <a:ext cx="556663" cy="146974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dirty="0">
                <a:latin typeface="+mn-ea"/>
              </a:endParaRPr>
            </a:p>
          </p:txBody>
        </p:sp>
        <p:sp>
          <p:nvSpPr>
            <p:cNvPr id="47" name="Rectangle 304"/>
            <p:cNvSpPr>
              <a:spLocks noChangeArrowheads="1"/>
            </p:cNvSpPr>
            <p:nvPr/>
          </p:nvSpPr>
          <p:spPr bwMode="auto">
            <a:xfrm rot="10800000" flipH="1">
              <a:off x="3269428" y="5940525"/>
              <a:ext cx="1512887" cy="59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신동</a:t>
              </a:r>
              <a:endPara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>
              <a:off x="2792416" y="3306456"/>
              <a:ext cx="2294562" cy="22945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latinLnBrk="0" hangingPunct="0">
                <a:lnSpc>
                  <a:spcPct val="90000"/>
                </a:lnSpc>
              </a:pPr>
              <a:endParaRPr kumimoji="1" lang="en-US" altLang="ko-KR" sz="4800" b="1" dirty="0">
                <a:solidFill>
                  <a:srgbClr val="35435F"/>
                </a:solidFill>
                <a:latin typeface="+mn-ea"/>
              </a:endParaRPr>
            </a:p>
          </p:txBody>
        </p:sp>
      </p:grpSp>
      <p:pic>
        <p:nvPicPr>
          <p:cNvPr id="2049" name="_x405702680" descr="EMB00004cb80d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88" y="2642738"/>
            <a:ext cx="4277911" cy="30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60729" y="5886937"/>
            <a:ext cx="267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" marR="25400" indent="-16510" algn="ctr" fontAlgn="base" latinLnBrk="0">
              <a:lnSpc>
                <a:spcPct val="100000"/>
              </a:lnSpc>
              <a:spcBef>
                <a:spcPts val="280"/>
              </a:spcBef>
              <a:spcAft>
                <a:spcPts val="280"/>
              </a:spcAft>
            </a:pP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농촌지역 진료소 </a:t>
            </a: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7</a:t>
            </a:r>
            <a:r>
              <a:rPr lang="ko-KR" altLang="en-US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개소</a:t>
            </a:r>
            <a:r>
              <a:rPr lang="en-US" altLang="ko-KR" b="1" kern="0" spc="-4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endParaRPr lang="ko-KR" altLang="en-US" b="1" kern="0" spc="0" dirty="0">
              <a:solidFill>
                <a:schemeClr val="bg2">
                  <a:lumMod val="50000"/>
                </a:schemeClr>
              </a:solidFill>
              <a:effectLst/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99873" y="3611334"/>
            <a:ext cx="161902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kumimoji="1" lang="ko-KR" altLang="en-US" sz="3600" b="1" dirty="0">
                <a:solidFill>
                  <a:srgbClr val="35435F"/>
                </a:solidFill>
                <a:latin typeface="+mn-ea"/>
              </a:rPr>
              <a:t>진료소</a:t>
            </a:r>
            <a:endParaRPr kumimoji="1" lang="en-US" altLang="ko-KR" sz="3600" b="1" dirty="0">
              <a:solidFill>
                <a:srgbClr val="35435F"/>
              </a:solidFill>
              <a:latin typeface="+mn-ea"/>
            </a:endParaRPr>
          </a:p>
          <a:p>
            <a:pPr algn="ctr" eaLnBrk="0" latinLnBrk="0" hangingPunct="0">
              <a:lnSpc>
                <a:spcPct val="90000"/>
              </a:lnSpc>
            </a:pPr>
            <a:r>
              <a:rPr kumimoji="1" lang="en-US" altLang="ko-KR" sz="6000" b="1" dirty="0">
                <a:solidFill>
                  <a:srgbClr val="35435F"/>
                </a:solidFill>
                <a:latin typeface="+mn-ea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36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803</Words>
  <Application>Microsoft Office PowerPoint</Application>
  <PresentationFormat>사용자 지정</PresentationFormat>
  <Paragraphs>178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경기천년제목 Medium</vt:lpstr>
      <vt:lpstr>경기천년제목 Bold</vt:lpstr>
      <vt:lpstr>Wingdings</vt:lpstr>
      <vt:lpstr>Arial</vt:lpstr>
      <vt:lpstr>맑은 고딕</vt:lpstr>
      <vt:lpstr>HY헤드라인M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DOT</dc:creator>
  <cp:lastModifiedBy>Admin</cp:lastModifiedBy>
  <cp:revision>137</cp:revision>
  <cp:lastPrinted>2021-01-08T08:35:38Z</cp:lastPrinted>
  <dcterms:created xsi:type="dcterms:W3CDTF">2015-10-26T05:00:49Z</dcterms:created>
  <dcterms:modified xsi:type="dcterms:W3CDTF">2021-01-11T00:32:41Z</dcterms:modified>
</cp:coreProperties>
</file>