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3" r:id="rId2"/>
    <p:sldId id="257" r:id="rId3"/>
    <p:sldId id="258" r:id="rId4"/>
    <p:sldId id="279" r:id="rId5"/>
    <p:sldId id="260" r:id="rId6"/>
    <p:sldId id="261" r:id="rId7"/>
    <p:sldId id="290" r:id="rId8"/>
    <p:sldId id="291" r:id="rId9"/>
    <p:sldId id="264" r:id="rId10"/>
    <p:sldId id="265" r:id="rId11"/>
    <p:sldId id="266" r:id="rId12"/>
    <p:sldId id="292" r:id="rId13"/>
    <p:sldId id="269" r:id="rId14"/>
    <p:sldId id="268" r:id="rId15"/>
    <p:sldId id="270" r:id="rId16"/>
    <p:sldId id="271" r:id="rId17"/>
    <p:sldId id="282" r:id="rId18"/>
    <p:sldId id="273" r:id="rId19"/>
    <p:sldId id="274" r:id="rId20"/>
    <p:sldId id="288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82E"/>
    <a:srgbClr val="FBCB00"/>
    <a:srgbClr val="FACB00"/>
    <a:srgbClr val="78654C"/>
    <a:srgbClr val="7C684E"/>
    <a:srgbClr val="BEBEC0"/>
    <a:srgbClr val="BCBCBE"/>
    <a:srgbClr val="A2AAAD"/>
    <a:srgbClr val="A6ABAF"/>
    <a:srgbClr val="0F7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9" autoAdjust="0"/>
    <p:restoredTop sz="96757" autoAdjust="0"/>
  </p:normalViewPr>
  <p:slideViewPr>
    <p:cSldViewPr snapToGrid="0">
      <p:cViewPr varScale="1">
        <p:scale>
          <a:sx n="111" d="100"/>
          <a:sy n="111" d="100"/>
        </p:scale>
        <p:origin x="6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A533985-79E5-4FA1-982F-FF68AD605D49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CDB95D7-C6CC-491C-A062-F249A60DFD6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1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32665" r="27695" b="56762"/>
          <a:stretch/>
        </p:blipFill>
        <p:spPr bwMode="auto">
          <a:xfrm>
            <a:off x="3249976" y="925417"/>
            <a:ext cx="5883008" cy="118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3715" y="2407407"/>
            <a:ext cx="701485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i="1" dirty="0" smtClean="0">
                <a:solidFill>
                  <a:srgbClr val="C00000"/>
                </a:solidFill>
                <a:latin typeface="+mj-ea"/>
                <a:ea typeface="+mj-ea"/>
              </a:rPr>
              <a:t>나의</a:t>
            </a:r>
            <a:r>
              <a:rPr lang="en-US" altLang="ko-KR" sz="3600" b="1" i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3600" b="1" i="1" dirty="0" err="1" smtClean="0">
                <a:solidFill>
                  <a:srgbClr val="C00000"/>
                </a:solidFill>
                <a:latin typeface="+mj-ea"/>
                <a:ea typeface="+mj-ea"/>
              </a:rPr>
              <a:t>암검진</a:t>
            </a:r>
            <a:r>
              <a:rPr lang="ko-KR" altLang="en-US" sz="3600" b="1" i="1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ko-KR" altLang="en-US" sz="3600" b="1" i="1" dirty="0">
                <a:solidFill>
                  <a:srgbClr val="C00000"/>
                </a:solidFill>
                <a:latin typeface="+mj-ea"/>
                <a:ea typeface="+mj-ea"/>
              </a:rPr>
              <a:t>항목 </a:t>
            </a:r>
            <a:endParaRPr lang="en-US" altLang="ko-KR" sz="3600" b="1" i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4200" b="1" i="1" dirty="0" smtClean="0">
                <a:solidFill>
                  <a:srgbClr val="C00000"/>
                </a:solidFill>
                <a:latin typeface="+mj-ea"/>
                <a:ea typeface="+mj-ea"/>
              </a:rPr>
              <a:t>자가테스트</a:t>
            </a:r>
            <a:r>
              <a:rPr lang="ko-KR" altLang="en-US" sz="3600" b="1" i="1" dirty="0" smtClean="0">
                <a:solidFill>
                  <a:srgbClr val="C00000"/>
                </a:solidFill>
                <a:latin typeface="+mj-ea"/>
                <a:ea typeface="+mj-ea"/>
              </a:rPr>
              <a:t>로</a:t>
            </a:r>
            <a:r>
              <a:rPr lang="ko-KR" altLang="en-US" sz="4000" b="1" i="1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ko-KR" sz="4000" b="1" i="1" dirty="0">
                <a:solidFill>
                  <a:srgbClr val="C00000"/>
                </a:solidFill>
                <a:latin typeface="+mj-ea"/>
                <a:ea typeface="+mj-ea"/>
              </a:rPr>
              <a:t/>
            </a:r>
            <a:br>
              <a:rPr lang="en-US" altLang="ko-KR" sz="4000" b="1" i="1" dirty="0">
                <a:solidFill>
                  <a:srgbClr val="C00000"/>
                </a:solidFill>
                <a:latin typeface="+mj-ea"/>
                <a:ea typeface="+mj-ea"/>
              </a:rPr>
            </a:br>
            <a:r>
              <a:rPr lang="ko-KR" altLang="en-US" sz="3600" b="1" i="1" dirty="0">
                <a:solidFill>
                  <a:srgbClr val="C00000"/>
                </a:solidFill>
                <a:latin typeface="+mj-ea"/>
                <a:ea typeface="+mj-ea"/>
              </a:rPr>
              <a:t>확인하세요</a:t>
            </a:r>
            <a:r>
              <a:rPr lang="en-US" altLang="ko-KR" sz="3600" b="1" i="1" dirty="0">
                <a:solidFill>
                  <a:srgbClr val="C00000"/>
                </a:solidFill>
                <a:latin typeface="+mj-ea"/>
                <a:ea typeface="+mj-ea"/>
              </a:rPr>
              <a:t>~</a:t>
            </a:r>
            <a:endParaRPr lang="ko-KR" altLang="en-US" sz="36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32665" r="27695" b="56762"/>
          <a:stretch/>
        </p:blipFill>
        <p:spPr bwMode="auto">
          <a:xfrm rot="10800000">
            <a:off x="3259155" y="4537116"/>
            <a:ext cx="5883008" cy="118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253719" y="4814650"/>
            <a:ext cx="3950349" cy="1144397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ko-KR" altLang="en-US" sz="1800" spc="-100" dirty="0" smtClean="0">
                <a:solidFill>
                  <a:schemeClr val="tx1"/>
                </a:solidFill>
                <a:latin typeface="+mj-ea"/>
                <a:ea typeface="+mj-ea"/>
              </a:rPr>
              <a:t>부산광역시 금정구보건소</a:t>
            </a:r>
            <a:endParaRPr lang="en-US" altLang="ko-KR" sz="1800" spc="-1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>
              <a:lnSpc>
                <a:spcPct val="70000"/>
              </a:lnSpc>
            </a:pPr>
            <a:r>
              <a:rPr lang="ko-KR" altLang="en-US" sz="1800" spc="-100" dirty="0" smtClean="0">
                <a:solidFill>
                  <a:schemeClr val="tx1"/>
                </a:solidFill>
                <a:latin typeface="+mj-ea"/>
                <a:ea typeface="+mj-ea"/>
              </a:rPr>
              <a:t>지방간호주사 박희정</a:t>
            </a:r>
            <a:endParaRPr lang="ko-KR" altLang="en-US" sz="1800" spc="-1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813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사업추진내용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752601"/>
            <a:ext cx="6123709" cy="4373563"/>
          </a:xfrm>
        </p:spPr>
        <p:txBody>
          <a:bodyPr/>
          <a:lstStyle/>
          <a:p>
            <a:pPr fontAlgn="base" latinLnBrk="0"/>
            <a:r>
              <a:rPr lang="en-US" altLang="ko-KR" sz="2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6. 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기타 홍보</a:t>
            </a:r>
            <a:endParaRPr lang="en-US" altLang="ko-KR" sz="2200" u="sng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대학생 집중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홍보</a:t>
            </a:r>
            <a:endParaRPr lang="en-US" altLang="ko-KR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 -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20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대의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자궁경부암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향상 위해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학교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홈페이지에 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  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일반검진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및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자궁경부암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검진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안내문 게시 협조 요청</a:t>
            </a:r>
          </a:p>
          <a:p>
            <a:endParaRPr lang="ko-KR" altLang="en-US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29034296" descr="EMB0000480428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53" y="1384826"/>
            <a:ext cx="3948586" cy="434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23333" t="40946" r="35047" b="42264"/>
          <a:stretch/>
        </p:blipFill>
        <p:spPr>
          <a:xfrm>
            <a:off x="760162" y="3934831"/>
            <a:ext cx="2722596" cy="6178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15370" t="34280" r="14584" b="32963"/>
          <a:stretch/>
        </p:blipFill>
        <p:spPr>
          <a:xfrm>
            <a:off x="3953440" y="3994791"/>
            <a:ext cx="2142242" cy="5635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l="32130" t="43251" r="32222" b="42264"/>
          <a:stretch/>
        </p:blipFill>
        <p:spPr>
          <a:xfrm>
            <a:off x="848295" y="4732097"/>
            <a:ext cx="2632107" cy="63381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/>
          <a:srcRect l="38472" t="54362" r="49595" b="38323"/>
          <a:stretch/>
        </p:blipFill>
        <p:spPr>
          <a:xfrm>
            <a:off x="3898239" y="4677060"/>
            <a:ext cx="2282224" cy="6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331993" y="707273"/>
            <a:ext cx="10515600" cy="1057982"/>
          </a:xfrm>
          <a:noFill/>
          <a:ln>
            <a:noFill/>
          </a:ln>
        </p:spPr>
        <p:txBody>
          <a:bodyPr>
            <a:normAutofit/>
          </a:bodyPr>
          <a:lstStyle/>
          <a:p>
            <a:pPr fontAlgn="base" latinLnBrk="0"/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보건소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아토피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∙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천식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안심학교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사업 연계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-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학부모 대상 ‘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가족을 위한 검진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’ 강조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,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필요성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알리는 검진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약속장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1,257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부 배부 후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회수</a:t>
            </a:r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30" y="1686764"/>
            <a:ext cx="9507940" cy="24065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30" y="4177899"/>
            <a:ext cx="9507940" cy="2394776"/>
          </a:xfrm>
          <a:prstGeom prst="rect">
            <a:avLst/>
          </a:prstGeom>
        </p:spPr>
      </p:pic>
      <p:sp>
        <p:nvSpPr>
          <p:cNvPr id="8" name="모서리가 둥근 직사각형 7"/>
          <p:cNvSpPr/>
          <p:nvPr/>
        </p:nvSpPr>
        <p:spPr>
          <a:xfrm>
            <a:off x="1297378" y="1650129"/>
            <a:ext cx="2478976" cy="246697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26832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4184" y="1311704"/>
            <a:ext cx="10932826" cy="4373563"/>
          </a:xfrm>
        </p:spPr>
        <p:txBody>
          <a:bodyPr>
            <a:normAutofit/>
          </a:bodyPr>
          <a:lstStyle/>
          <a:p>
            <a:pPr fontAlgn="base" latinLnBrk="0"/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취약지역 서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·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금사 중심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8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개 노선 버스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199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대에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LED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및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음성 안내방송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통한 검진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홍보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금정구청 페이스북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블로그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인스타그램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트위터에 홍보물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게시</a:t>
            </a:r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415656184" descr="EMB0000480428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77" y="2565644"/>
            <a:ext cx="4758201" cy="34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891087" y="3190276"/>
            <a:ext cx="3146251" cy="2212908"/>
            <a:chOff x="1341120" y="2938231"/>
            <a:chExt cx="4311535" cy="2694313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/>
            <a:srcRect l="18287" t="17983" r="18889" b="12222"/>
            <a:stretch/>
          </p:blipFill>
          <p:spPr>
            <a:xfrm>
              <a:off x="1341120" y="2938231"/>
              <a:ext cx="4311535" cy="2694313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2527069" y="4630540"/>
              <a:ext cx="282633" cy="382034"/>
            </a:xfrm>
            <a:prstGeom prst="rect">
              <a:avLst/>
            </a:prstGeom>
            <a:solidFill>
              <a:srgbClr val="BCBCBE"/>
            </a:solidFill>
            <a:ln>
              <a:solidFill>
                <a:srgbClr val="BEB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 rot="21352162">
              <a:off x="2618509" y="3807228"/>
              <a:ext cx="631767" cy="224444"/>
            </a:xfrm>
            <a:prstGeom prst="rect">
              <a:avLst/>
            </a:prstGeom>
            <a:solidFill>
              <a:srgbClr val="7C684E"/>
            </a:solidFill>
            <a:ln>
              <a:solidFill>
                <a:srgbClr val="7865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547062" y="5228704"/>
              <a:ext cx="315883" cy="149629"/>
            </a:xfrm>
            <a:prstGeom prst="rect">
              <a:avLst/>
            </a:prstGeom>
            <a:solidFill>
              <a:srgbClr val="FACB00"/>
            </a:solidFill>
            <a:ln>
              <a:solidFill>
                <a:srgbClr val="FBC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3524999" y="2984260"/>
            <a:ext cx="2713035" cy="2410611"/>
            <a:chOff x="4889697" y="1827355"/>
            <a:chExt cx="2701937" cy="2410611"/>
          </a:xfrm>
        </p:grpSpPr>
        <p:sp>
          <p:nvSpPr>
            <p:cNvPr id="12" name="모서리가 접힌 도형 11"/>
            <p:cNvSpPr/>
            <p:nvPr/>
          </p:nvSpPr>
          <p:spPr>
            <a:xfrm>
              <a:off x="5397649" y="1827356"/>
              <a:ext cx="2193985" cy="2410610"/>
            </a:xfrm>
            <a:prstGeom prst="foldedCorne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r>
                <a:rPr lang="ko-KR" altLang="en-US" sz="16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            </a:t>
              </a:r>
              <a:endParaRPr lang="en-US" altLang="ko-KR" sz="16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암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! </a:t>
              </a:r>
              <a:r>
                <a:rPr lang="ko-KR" altLang="en-US" sz="1400" dirty="0" err="1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걱정되시나요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?</a:t>
              </a:r>
              <a:endParaRPr lang="ko-KR" altLang="en-US" sz="1400" dirty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조기검진 서두르세요</a:t>
              </a:r>
            </a:p>
            <a:p>
              <a:pPr fontAlgn="base"/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대장암검진은 </a:t>
              </a:r>
              <a:endParaRPr lang="en-US" altLang="ko-KR" sz="1400" dirty="0" smtClean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매년 </a:t>
              </a:r>
              <a:r>
                <a:rPr lang="ko-KR" altLang="en-US" sz="1400" dirty="0" err="1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대변검사로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~</a:t>
              </a:r>
              <a:endParaRPr lang="ko-KR" altLang="en-US" sz="1400" dirty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의료급여수급권자는 </a:t>
              </a:r>
              <a:endParaRPr lang="en-US" altLang="ko-KR" sz="1400" dirty="0" smtClean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 err="1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수면비와</a:t>
              </a:r>
              <a:r>
                <a:rPr lang="ko-KR" altLang="en-US" sz="1400" dirty="0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 유방초음파 </a:t>
              </a:r>
              <a:endParaRPr lang="en-US" altLang="ko-KR" sz="1400" dirty="0" smtClean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무료 </a:t>
              </a:r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지원</a:t>
              </a:r>
            </a:p>
            <a:p>
              <a:pPr fontAlgn="base"/>
              <a:r>
                <a:rPr lang="ko-KR" altLang="en-US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금정구보건소</a:t>
              </a:r>
              <a:r>
                <a:rPr lang="en-US" altLang="ko-KR" sz="1400" dirty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! </a:t>
              </a:r>
              <a:endParaRPr lang="en-US" altLang="ko-KR" sz="1400" dirty="0" smtClean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fontAlgn="base"/>
              <a:r>
                <a:rPr lang="ko-KR" altLang="en-US" sz="1400" dirty="0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문의전화 </a:t>
              </a:r>
              <a:r>
                <a:rPr lang="en-US" altLang="ko-KR" sz="1400" dirty="0" smtClean="0">
                  <a:solidFill>
                    <a:schemeClr val="bg1">
                      <a:lumMod val="50000"/>
                    </a:schemeClr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rPr>
                <a:t>519-5022,5036</a:t>
              </a:r>
              <a:endParaRPr lang="ko-KR" altLang="en-US" sz="1400" dirty="0">
                <a:solidFill>
                  <a:schemeClr val="bg1">
                    <a:lumMod val="50000"/>
                  </a:schemeClr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  <p:sp>
          <p:nvSpPr>
            <p:cNvPr id="13" name="실행 단추: 소리 12">
              <a:hlinkClick r:id="" action="ppaction://noaction" highlightClick="1">
                <a:snd r:embed="rId5" name="applause.wav"/>
              </a:hlinkClick>
            </p:cNvPr>
            <p:cNvSpPr/>
            <p:nvPr/>
          </p:nvSpPr>
          <p:spPr>
            <a:xfrm>
              <a:off x="4889697" y="1827355"/>
              <a:ext cx="491359" cy="429619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5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77149" y="1267477"/>
            <a:ext cx="10515600" cy="4351338"/>
          </a:xfrm>
        </p:spPr>
        <p:txBody>
          <a:bodyPr>
            <a:normAutofit/>
          </a:bodyPr>
          <a:lstStyle/>
          <a:p>
            <a:pPr fontAlgn="base" latinLnBrk="0"/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통장단회의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등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13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개 주민센터 순회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암교육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및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홍보</a:t>
            </a:r>
            <a:endParaRPr lang="en-US" altLang="ko-KR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심뇌질환사업과 연계 노인대학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5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개소에 암 및 호스피스 교육 및 홍보</a:t>
            </a: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‣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관내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공동주택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66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개소에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상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∙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하반기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2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회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검진안내문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게시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요청</a:t>
            </a:r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87313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409132808" descr="EMB00004804283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12" y="3069010"/>
            <a:ext cx="3371659" cy="257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11" y="3069010"/>
            <a:ext cx="3378139" cy="2588308"/>
          </a:xfrm>
          <a:prstGeom prst="rect">
            <a:avLst/>
          </a:prstGeom>
        </p:spPr>
      </p:pic>
      <p:pic>
        <p:nvPicPr>
          <p:cNvPr id="9" name="그림 8" descr="암검진전단지앞면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90" y="2912214"/>
            <a:ext cx="2737841" cy="29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5255" y="1269020"/>
            <a:ext cx="10856183" cy="4351338"/>
          </a:xfrm>
        </p:spPr>
        <p:txBody>
          <a:bodyPr>
            <a:normAutofit/>
          </a:bodyPr>
          <a:lstStyle/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치매검진안내 우편물 발송 시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암검진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안내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리플릿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동봉</a:t>
            </a:r>
          </a:p>
          <a:p>
            <a:pPr fontAlgn="base" latinLnBrk="0">
              <a:lnSpc>
                <a:spcPct val="130000"/>
              </a:lnSpc>
            </a:pP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취약계층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수검률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향상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위해 생활보장과 연계 </a:t>
            </a:r>
            <a:r>
              <a:rPr lang="ko-KR" altLang="en-US" b="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신규의료수급권자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금정시니어클럽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및 노인복지관 연계 </a:t>
            </a:r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                                               </a:t>
            </a:r>
          </a:p>
          <a:p>
            <a:pPr fontAlgn="base" latinLnBrk="0">
              <a:lnSpc>
                <a:spcPct val="130000"/>
              </a:lnSpc>
            </a:pP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노인일자리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교육대상자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,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금정구자활센터 </a:t>
            </a:r>
            <a:r>
              <a:rPr lang="ko-KR" altLang="en-US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연계 자활대상자 교육 및 홍보 강화</a:t>
            </a:r>
          </a:p>
          <a:p>
            <a:pPr fontAlgn="base" latinLnBrk="0"/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87313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58" y="3002507"/>
            <a:ext cx="3371659" cy="258830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9" y="3002507"/>
            <a:ext cx="3371659" cy="25883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7" y="3003309"/>
            <a:ext cx="3371659" cy="25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사업추진결과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52347" y="1928693"/>
            <a:ext cx="3584920" cy="740761"/>
          </a:xfrm>
        </p:spPr>
        <p:txBody>
          <a:bodyPr>
            <a:normAutofit/>
          </a:bodyPr>
          <a:lstStyle/>
          <a:p>
            <a:pPr fontAlgn="base" latinLnBrk="0"/>
            <a:r>
              <a:rPr lang="ko-KR" altLang="en-US" sz="2200" u="sng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국가암검진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2200" u="sng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수검률</a:t>
            </a:r>
            <a:r>
              <a:rPr lang="ko-KR" altLang="en-US" sz="2200" u="sng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상승</a:t>
            </a:r>
            <a:endParaRPr lang="ko-KR" altLang="en-US" sz="2200" u="sng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415656400" descr="EMB0000480428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87" y="2515425"/>
            <a:ext cx="3983579" cy="341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277895" y="1916936"/>
            <a:ext cx="3138354" cy="81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 latinLnBrk="0"/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대학교 집중 홍보 효과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6698275" y="2515425"/>
            <a:ext cx="3983580" cy="3414032"/>
            <a:chOff x="6698275" y="2515425"/>
            <a:chExt cx="3983580" cy="3414032"/>
          </a:xfrm>
        </p:grpSpPr>
        <p:pic>
          <p:nvPicPr>
            <p:cNvPr id="8195" name="_x402347480" descr="EMB00004804283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275" y="2535871"/>
              <a:ext cx="3983579" cy="3385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직사각형 6"/>
            <p:cNvSpPr/>
            <p:nvPr/>
          </p:nvSpPr>
          <p:spPr>
            <a:xfrm>
              <a:off x="6698276" y="2515425"/>
              <a:ext cx="3983579" cy="3414032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9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975346"/>
              </p:ext>
            </p:extLst>
          </p:nvPr>
        </p:nvGraphicFramePr>
        <p:xfrm>
          <a:off x="2196811" y="2524137"/>
          <a:ext cx="7775565" cy="292611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10795">
                  <a:extLst>
                    <a:ext uri="{9D8B030D-6E8A-4147-A177-3AD203B41FA5}">
                      <a16:colId xmlns:a16="http://schemas.microsoft.com/office/drawing/2014/main" val="321714693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341982015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2215880278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2232827394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1631796577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2801820202"/>
                    </a:ext>
                  </a:extLst>
                </a:gridCol>
                <a:gridCol w="1110795">
                  <a:extLst>
                    <a:ext uri="{9D8B030D-6E8A-4147-A177-3AD203B41FA5}">
                      <a16:colId xmlns:a16="http://schemas.microsoft.com/office/drawing/2014/main" val="2949102577"/>
                    </a:ext>
                  </a:extLst>
                </a:gridCol>
              </a:tblGrid>
              <a:tr h="102720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연도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건강보험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의료급여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025427"/>
                  </a:ext>
                </a:extLst>
              </a:tr>
              <a:tr h="4265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전국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금정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증감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전국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금정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증감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92091"/>
                  </a:ext>
                </a:extLst>
              </a:tr>
              <a:tr h="4265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2017</a:t>
                      </a: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년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42.18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41.85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+0.33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32.33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33.12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+0.79</a:t>
                      </a:r>
                      <a:endParaRPr lang="en-US" sz="1800" b="1" i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658333208"/>
                  </a:ext>
                </a:extLst>
              </a:tr>
              <a:tr h="4265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2018</a:t>
                      </a: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년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38.09</a:t>
                      </a:r>
                      <a:endParaRPr lang="en-US" sz="1800" b="0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37.46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-0.63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31.67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33.23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+1.56</a:t>
                      </a:r>
                      <a:endParaRPr lang="en-US" sz="1800" b="1" i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812769291"/>
                  </a:ext>
                </a:extLst>
              </a:tr>
              <a:tr h="4265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2019</a:t>
                      </a:r>
                      <a:r>
                        <a:rPr lang="ko-KR" alt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년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39.25</a:t>
                      </a:r>
                      <a:endParaRPr lang="en-US" sz="1800" b="0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40.21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+0.96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30.47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33.36</a:t>
                      </a:r>
                      <a:endParaRPr lang="en-US" sz="1800" b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kern="0" spc="0" dirty="0"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+2.89</a:t>
                      </a:r>
                      <a:endParaRPr lang="en-US" sz="1800" b="1" i="0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74486222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60873" y="1913446"/>
            <a:ext cx="40474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의료급여수급권자 </a:t>
            </a:r>
            <a:r>
              <a:rPr kumimoji="0" lang="ko-KR" altLang="ko-KR" sz="22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검진율</a:t>
            </a:r>
            <a:r>
              <a:rPr kumimoji="0" lang="ko-KR" altLang="ko-K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한컴 고딕" panose="02000500000000000000" pitchFamily="2" charset="-127"/>
                <a:ea typeface="한컴 고딕" panose="02000500000000000000" pitchFamily="2" charset="-127"/>
              </a:rPr>
              <a:t> 향상</a:t>
            </a:r>
            <a:endParaRPr kumimoji="0" lang="ko-KR" altLang="ko-KR" sz="2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/>
          <a:lstStyle/>
          <a:p>
            <a:r>
              <a:rPr lang="ko-KR" altLang="en-US" b="1" dirty="0" smtClean="0"/>
              <a:t>사업추진결과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6643171" y="2533015"/>
            <a:ext cx="3329205" cy="1012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8857561" y="3545292"/>
            <a:ext cx="1114815" cy="1904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6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964" y="1807192"/>
            <a:ext cx="5512881" cy="586641"/>
          </a:xfrm>
        </p:spPr>
        <p:txBody>
          <a:bodyPr>
            <a:normAutofit/>
          </a:bodyPr>
          <a:lstStyle/>
          <a:p>
            <a:r>
              <a:rPr lang="en-US" altLang="ko-KR" sz="2200" b="1" u="sng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관련사업</a:t>
            </a:r>
            <a:r>
              <a:rPr lang="en-US" altLang="ko-KR" sz="2200" b="1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200" b="1" u="sng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활성화</a:t>
            </a:r>
            <a:endParaRPr lang="en-US" altLang="ko-KR" sz="2200" b="1" u="sng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/>
          <a:lstStyle/>
          <a:p>
            <a:r>
              <a:rPr lang="ko-KR" altLang="en-US" b="1" dirty="0" smtClean="0"/>
              <a:t>사업추진결과</a:t>
            </a:r>
            <a:endParaRPr lang="ko-KR" altLang="en-US" dirty="0"/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676747" y="2475653"/>
            <a:ext cx="4437797" cy="92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 latinLnBrk="0"/>
            <a:r>
              <a:rPr lang="en-US" altLang="ko-KR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암환자 의료비 지원사업</a:t>
            </a:r>
            <a:endParaRPr lang="ko-KR" altLang="en-US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8" y="3054250"/>
            <a:ext cx="2767186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24" y="3054250"/>
            <a:ext cx="276147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48" y="3054250"/>
            <a:ext cx="46005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975554" y="2468277"/>
            <a:ext cx="5451620" cy="1074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 latinLnBrk="0"/>
            <a:r>
              <a:rPr lang="en-US" altLang="ko-KR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의료급여수급권자 </a:t>
            </a:r>
            <a:r>
              <a:rPr lang="ko-KR" altLang="en-US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암검진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비급여 지원사업</a:t>
            </a:r>
            <a:endParaRPr lang="ko-KR" altLang="en-US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60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b="1" dirty="0" smtClean="0">
                <a:latin typeface="+mj-ea"/>
              </a:rPr>
              <a:t/>
            </a:r>
            <a:br>
              <a:rPr lang="en-US" altLang="ko-KR" b="1" dirty="0" smtClean="0">
                <a:latin typeface="+mj-ea"/>
              </a:rPr>
            </a:br>
            <a:r>
              <a:rPr lang="en-US" altLang="ko-KR" b="1" dirty="0">
                <a:latin typeface="+mj-ea"/>
              </a:rPr>
              <a:t/>
            </a:r>
            <a:br>
              <a:rPr lang="en-US" altLang="ko-KR" b="1" dirty="0">
                <a:latin typeface="+mj-ea"/>
              </a:rPr>
            </a:br>
            <a:r>
              <a:rPr lang="en-US" altLang="ko-KR" b="1" dirty="0" smtClean="0">
                <a:latin typeface="+mj-ea"/>
              </a:rPr>
              <a:t/>
            </a:r>
            <a:br>
              <a:rPr lang="en-US" altLang="ko-KR" b="1" dirty="0" smtClean="0">
                <a:latin typeface="+mj-ea"/>
              </a:rPr>
            </a:br>
            <a:r>
              <a:rPr lang="en-US" altLang="ko-KR" b="1" dirty="0" err="1" smtClean="0">
                <a:latin typeface="+mj-ea"/>
              </a:rPr>
              <a:t>문제점</a:t>
            </a:r>
            <a:endParaRPr lang="ko-KR" altLang="en-US" dirty="0">
              <a:latin typeface="+mj-ea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2259162" y="1895081"/>
            <a:ext cx="3023688" cy="3750486"/>
            <a:chOff x="2259162" y="1895081"/>
            <a:chExt cx="3023688" cy="3750486"/>
          </a:xfrm>
        </p:grpSpPr>
        <p:grpSp>
          <p:nvGrpSpPr>
            <p:cNvPr id="6" name="그룹 5"/>
            <p:cNvGrpSpPr/>
            <p:nvPr/>
          </p:nvGrpSpPr>
          <p:grpSpPr>
            <a:xfrm>
              <a:off x="2259162" y="1895081"/>
              <a:ext cx="3016537" cy="3750486"/>
              <a:chOff x="6037999" y="1687486"/>
              <a:chExt cx="2449489" cy="3750486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037999" y="1687486"/>
                <a:ext cx="2438773" cy="3750486"/>
                <a:chOff x="784222" y="1324869"/>
                <a:chExt cx="7634178" cy="1443632"/>
              </a:xfrm>
            </p:grpSpPr>
            <p:sp>
              <p:nvSpPr>
                <p:cNvPr id="9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222" y="1481113"/>
                  <a:ext cx="7634178" cy="127793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8DAA6">
                        <a:alpha val="50000"/>
                      </a:srgbClr>
                    </a:gs>
                  </a:gsLst>
                  <a:lin ang="2700000" scaled="1"/>
                </a:gradFill>
                <a:ln w="6350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1pPr>
                  <a:lvl2pPr marL="742950" indent="-28575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2pPr>
                  <a:lvl3pPr marL="11430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3pPr>
                  <a:lvl4pPr marL="16002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4pPr>
                  <a:lvl5pPr marL="20574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9pPr>
                </a:lstStyle>
                <a:p>
                  <a:pPr marL="285750" indent="-285750">
                    <a:buFontTx/>
                    <a:buChar char="-"/>
                  </a:pPr>
                  <a:endParaRPr lang="en-US" altLang="ko-KR" sz="1800" dirty="0">
                    <a:latin typeface="한컴 고딕" panose="02000500000000000000" pitchFamily="2" charset="-127"/>
                    <a:ea typeface="한컴 고딕" panose="02000500000000000000" pitchFamily="2" charset="-127"/>
                  </a:endParaRPr>
                </a:p>
              </p:txBody>
            </p:sp>
            <p:sp>
              <p:nvSpPr>
                <p:cNvPr id="11" name="Rectangle 20"/>
                <p:cNvSpPr>
                  <a:spLocks noChangeArrowheads="1"/>
                </p:cNvSpPr>
                <p:nvPr/>
              </p:nvSpPr>
              <p:spPr bwMode="gray">
                <a:xfrm>
                  <a:off x="784225" y="1481038"/>
                  <a:ext cx="65937" cy="1287463"/>
                </a:xfrm>
                <a:prstGeom prst="rect">
                  <a:avLst/>
                </a:prstGeom>
                <a:solidFill>
                  <a:srgbClr val="C00000"/>
                </a:solidFill>
                <a:ln w="12700" cap="rnd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1pPr>
                  <a:lvl2pPr marL="742950" indent="-28575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2pPr>
                  <a:lvl3pPr marL="11430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3pPr>
                  <a:lvl4pPr marL="16002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4pPr>
                  <a:lvl5pPr marL="20574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9pPr>
                </a:lstStyle>
                <a:p>
                  <a:pPr eaLnBrk="1" hangingPunct="1"/>
                  <a:endParaRPr lang="ko-KR" altLang="en-US" sz="1800">
                    <a:solidFill>
                      <a:schemeClr val="tx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endParaRPr>
                </a:p>
              </p:txBody>
            </p:sp>
            <p:sp>
              <p:nvSpPr>
                <p:cNvPr id="12" name="모서리가 둥근 직사각형 4"/>
                <p:cNvSpPr>
                  <a:spLocks noChangeArrowheads="1"/>
                </p:cNvSpPr>
                <p:nvPr/>
              </p:nvSpPr>
              <p:spPr bwMode="gray">
                <a:xfrm>
                  <a:off x="1304838" y="1324869"/>
                  <a:ext cx="6710608" cy="31735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1pPr>
                  <a:lvl2pPr marL="742950" indent="-28575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2pPr>
                  <a:lvl3pPr marL="11430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3pPr>
                  <a:lvl4pPr marL="16002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4pPr>
                  <a:lvl5pPr marL="20574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9pPr>
                </a:lstStyle>
                <a:p>
                  <a:pPr algn="ctr" eaLnBrk="1" hangingPunct="1"/>
                  <a:r>
                    <a:rPr kumimoji="0" lang="ko-KR" altLang="en-US" sz="2200" b="1" dirty="0" smtClean="0">
                      <a:solidFill>
                        <a:schemeClr val="bg1"/>
                      </a:solidFill>
                      <a:latin typeface="한컴 고딕" panose="02000500000000000000" pitchFamily="2" charset="-127"/>
                      <a:ea typeface="한컴 고딕" panose="02000500000000000000" pitchFamily="2" charset="-127"/>
                    </a:rPr>
                    <a:t>연락처 미등록명단</a:t>
                  </a:r>
                  <a:endParaRPr kumimoji="0" lang="ko-KR" altLang="ko-KR" sz="2200" b="1" dirty="0">
                    <a:solidFill>
                      <a:schemeClr val="bg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endParaRPr>
                </a:p>
              </p:txBody>
            </p: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gray">
              <a:xfrm>
                <a:off x="8466424" y="2085086"/>
                <a:ext cx="21064" cy="3344764"/>
              </a:xfrm>
              <a:prstGeom prst="rect">
                <a:avLst/>
              </a:prstGeom>
              <a:solidFill>
                <a:srgbClr val="C00000"/>
              </a:solidFill>
              <a:ln w="12700" cap="rnd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eaLnBrk="1" hangingPunct="1"/>
                <a:endParaRPr lang="ko-KR" altLang="en-US" sz="1800">
                  <a:solidFill>
                    <a:schemeClr val="tx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285104" y="2833141"/>
              <a:ext cx="299774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주민센터에서 </a:t>
              </a:r>
              <a:endParaRPr lang="en-US" altLang="ko-KR" sz="20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수작업으로 조회하여</a:t>
              </a:r>
              <a:endParaRPr lang="en-US" altLang="ko-KR" sz="11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시간적 </a:t>
              </a: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문제로 </a:t>
              </a:r>
              <a:endParaRPr lang="en-US" altLang="ko-KR" sz="20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부재자 </a:t>
              </a: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명단의 </a:t>
              </a:r>
              <a:endParaRPr lang="en-US" altLang="ko-KR" sz="20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en-US" altLang="ko-KR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1/3 </a:t>
              </a: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이하만 확인</a:t>
              </a:r>
              <a:endParaRPr lang="en-US" altLang="ko-KR" sz="2000" dirty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6338942" y="1882591"/>
            <a:ext cx="3494606" cy="3750486"/>
            <a:chOff x="5664392" y="1882591"/>
            <a:chExt cx="3016537" cy="3750486"/>
          </a:xfrm>
        </p:grpSpPr>
        <p:grpSp>
          <p:nvGrpSpPr>
            <p:cNvPr id="23" name="그룹 22"/>
            <p:cNvGrpSpPr/>
            <p:nvPr/>
          </p:nvGrpSpPr>
          <p:grpSpPr>
            <a:xfrm>
              <a:off x="5664392" y="1882591"/>
              <a:ext cx="3016537" cy="3750486"/>
              <a:chOff x="6037999" y="1687486"/>
              <a:chExt cx="2449489" cy="3750486"/>
            </a:xfrm>
          </p:grpSpPr>
          <p:grpSp>
            <p:nvGrpSpPr>
              <p:cNvPr id="24" name="그룹 23"/>
              <p:cNvGrpSpPr/>
              <p:nvPr/>
            </p:nvGrpSpPr>
            <p:grpSpPr>
              <a:xfrm>
                <a:off x="6037999" y="1687486"/>
                <a:ext cx="2438773" cy="3750486"/>
                <a:chOff x="784222" y="1324869"/>
                <a:chExt cx="7634178" cy="1443632"/>
              </a:xfrm>
            </p:grpSpPr>
            <p:sp>
              <p:nvSpPr>
                <p:cNvPr id="26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222" y="1481113"/>
                  <a:ext cx="7634178" cy="127793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8DAA6">
                        <a:alpha val="50000"/>
                      </a:srgbClr>
                    </a:gs>
                  </a:gsLst>
                  <a:lin ang="2700000" scaled="1"/>
                </a:gradFill>
                <a:ln w="6350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1pPr>
                  <a:lvl2pPr marL="742950" indent="-28575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2pPr>
                  <a:lvl3pPr marL="11430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3pPr>
                  <a:lvl4pPr marL="16002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4pPr>
                  <a:lvl5pPr marL="20574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9pPr>
                </a:lstStyle>
                <a:p>
                  <a:pPr marL="285750" indent="-285750">
                    <a:buFontTx/>
                    <a:buChar char="-"/>
                  </a:pPr>
                  <a:endParaRPr lang="en-US" altLang="ko-KR" sz="1800" dirty="0">
                    <a:latin typeface="한컴 고딕" panose="02000500000000000000" pitchFamily="2" charset="-127"/>
                    <a:ea typeface="한컴 고딕" panose="02000500000000000000" pitchFamily="2" charset="-127"/>
                  </a:endParaRPr>
                </a:p>
              </p:txBody>
            </p:sp>
            <p:sp>
              <p:nvSpPr>
                <p:cNvPr id="27" name="Rectangle 20"/>
                <p:cNvSpPr>
                  <a:spLocks noChangeArrowheads="1"/>
                </p:cNvSpPr>
                <p:nvPr/>
              </p:nvSpPr>
              <p:spPr bwMode="gray">
                <a:xfrm>
                  <a:off x="784225" y="1481038"/>
                  <a:ext cx="65937" cy="1287463"/>
                </a:xfrm>
                <a:prstGeom prst="rect">
                  <a:avLst/>
                </a:prstGeom>
                <a:solidFill>
                  <a:srgbClr val="C00000"/>
                </a:solidFill>
                <a:ln w="12700" cap="rnd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1pPr>
                  <a:lvl2pPr marL="742950" indent="-28575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2pPr>
                  <a:lvl3pPr marL="11430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3pPr>
                  <a:lvl4pPr marL="16002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4pPr>
                  <a:lvl5pPr marL="20574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9pPr>
                </a:lstStyle>
                <a:p>
                  <a:pPr eaLnBrk="1" hangingPunct="1"/>
                  <a:endParaRPr lang="ko-KR" altLang="en-US" sz="1800">
                    <a:solidFill>
                      <a:schemeClr val="tx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endParaRPr>
                </a:p>
              </p:txBody>
            </p:sp>
            <p:sp>
              <p:nvSpPr>
                <p:cNvPr id="28" name="모서리가 둥근 직사각형 4"/>
                <p:cNvSpPr>
                  <a:spLocks noChangeArrowheads="1"/>
                </p:cNvSpPr>
                <p:nvPr/>
              </p:nvSpPr>
              <p:spPr bwMode="gray">
                <a:xfrm>
                  <a:off x="1304838" y="1324869"/>
                  <a:ext cx="6710608" cy="31735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1pPr>
                  <a:lvl2pPr marL="742950" indent="-28575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2pPr>
                  <a:lvl3pPr marL="11430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3pPr>
                  <a:lvl4pPr marL="16002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4pPr>
                  <a:lvl5pPr marL="2057400" indent="-228600" eaLnBrk="0" hangingPunct="0"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000">
                      <a:solidFill>
                        <a:srgbClr val="000000"/>
                      </a:solidFill>
                      <a:latin typeface="굴림체" panose="020B0609000101010101" pitchFamily="49" charset="-127"/>
                      <a:ea typeface="굴림체" panose="020B0609000101010101" pitchFamily="49" charset="-127"/>
                    </a:defRPr>
                  </a:lvl9pPr>
                </a:lstStyle>
                <a:p>
                  <a:pPr algn="ctr" eaLnBrk="1" hangingPunct="1"/>
                  <a:r>
                    <a:rPr kumimoji="0" lang="ko-KR" altLang="en-US" sz="2200" b="1" dirty="0" err="1" smtClean="0">
                      <a:solidFill>
                        <a:schemeClr val="bg1"/>
                      </a:solidFill>
                      <a:latin typeface="한컴 고딕" panose="02000500000000000000" pitchFamily="2" charset="-127"/>
                      <a:ea typeface="한컴 고딕" panose="02000500000000000000" pitchFamily="2" charset="-127"/>
                    </a:rPr>
                    <a:t>검진비</a:t>
                  </a:r>
                  <a:r>
                    <a:rPr kumimoji="0" lang="ko-KR" altLang="en-US" sz="2200" b="1" dirty="0" smtClean="0">
                      <a:solidFill>
                        <a:schemeClr val="bg1"/>
                      </a:solidFill>
                      <a:latin typeface="한컴 고딕" panose="02000500000000000000" pitchFamily="2" charset="-127"/>
                      <a:ea typeface="한컴 고딕" panose="02000500000000000000" pitchFamily="2" charset="-127"/>
                    </a:rPr>
                    <a:t> 청구오류자</a:t>
                  </a:r>
                  <a:endParaRPr kumimoji="0" lang="ko-KR" altLang="ko-KR" sz="2200" b="1" dirty="0">
                    <a:solidFill>
                      <a:schemeClr val="bg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endParaRPr>
                </a:p>
              </p:txBody>
            </p:sp>
          </p:grpSp>
          <p:sp>
            <p:nvSpPr>
              <p:cNvPr id="25" name="Rectangle 20"/>
              <p:cNvSpPr>
                <a:spLocks noChangeArrowheads="1"/>
              </p:cNvSpPr>
              <p:nvPr/>
            </p:nvSpPr>
            <p:spPr bwMode="gray">
              <a:xfrm>
                <a:off x="8466424" y="2085086"/>
                <a:ext cx="21064" cy="3344764"/>
              </a:xfrm>
              <a:prstGeom prst="rect">
                <a:avLst/>
              </a:prstGeom>
              <a:solidFill>
                <a:srgbClr val="C00000"/>
              </a:solidFill>
              <a:ln w="12700" cap="rnd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eaLnBrk="1" hangingPunct="1"/>
                <a:endParaRPr lang="ko-KR" altLang="en-US" sz="1800">
                  <a:solidFill>
                    <a:schemeClr val="tx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710681" y="2833140"/>
              <a:ext cx="29570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수작업으로 </a:t>
              </a:r>
              <a:endParaRPr lang="en-US" altLang="ko-KR" sz="20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한 </a:t>
              </a: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명씩 조회하는 방법밖에 현재는 없어 </a:t>
              </a:r>
              <a:endParaRPr lang="en-US" altLang="ko-KR" sz="20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매번 </a:t>
              </a: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전체적으로 </a:t>
              </a:r>
              <a:endParaRPr lang="en-US" altLang="ko-KR" sz="2000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 fontAlgn="base" latinLnBrk="0">
                <a:lnSpc>
                  <a:spcPct val="150000"/>
                </a:lnSpc>
              </a:pPr>
              <a:r>
                <a:rPr lang="ko-KR" altLang="en-US" sz="2000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확인하는 </a:t>
              </a:r>
              <a:r>
                <a:rPr lang="ko-KR" altLang="en-US" sz="2000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것이 불가능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2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 smtClean="0"/>
              <a:t>발전방향</a:t>
            </a:r>
            <a:endParaRPr lang="ko-KR" alt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 rot="21036208">
            <a:off x="1588886" y="2141538"/>
            <a:ext cx="7918450" cy="3635375"/>
          </a:xfrm>
          <a:custGeom>
            <a:avLst/>
            <a:gdLst/>
            <a:ahLst/>
            <a:cxnLst>
              <a:cxn ang="0">
                <a:pos x="2312" y="168"/>
              </a:cxn>
              <a:cxn ang="0">
                <a:pos x="1186" y="1486"/>
              </a:cxn>
              <a:cxn ang="0">
                <a:pos x="3763" y="1302"/>
              </a:cxn>
              <a:cxn ang="0">
                <a:pos x="3400" y="1075"/>
              </a:cxn>
              <a:cxn ang="0">
                <a:pos x="4988" y="1030"/>
              </a:cxn>
              <a:cxn ang="0">
                <a:pos x="4761" y="1891"/>
              </a:cxn>
              <a:cxn ang="0">
                <a:pos x="4398" y="1710"/>
              </a:cxn>
              <a:cxn ang="0">
                <a:pos x="2404" y="2218"/>
              </a:cxn>
              <a:cxn ang="0">
                <a:pos x="592" y="1990"/>
              </a:cxn>
              <a:cxn ang="0">
                <a:pos x="1060" y="688"/>
              </a:cxn>
              <a:cxn ang="0">
                <a:pos x="2312" y="168"/>
              </a:cxn>
            </a:cxnLst>
            <a:rect l="0" t="0" r="r" b="b"/>
            <a:pathLst>
              <a:path w="4988" h="2290">
                <a:moveTo>
                  <a:pt x="2312" y="168"/>
                </a:moveTo>
                <a:cubicBezTo>
                  <a:pt x="2333" y="301"/>
                  <a:pt x="366" y="943"/>
                  <a:pt x="1186" y="1486"/>
                </a:cubicBezTo>
                <a:cubicBezTo>
                  <a:pt x="2214" y="1836"/>
                  <a:pt x="3508" y="1426"/>
                  <a:pt x="3763" y="1302"/>
                </a:cubicBezTo>
                <a:cubicBezTo>
                  <a:pt x="3581" y="1188"/>
                  <a:pt x="3400" y="1075"/>
                  <a:pt x="3400" y="1075"/>
                </a:cubicBezTo>
                <a:lnTo>
                  <a:pt x="4988" y="1030"/>
                </a:lnTo>
                <a:lnTo>
                  <a:pt x="4761" y="1891"/>
                </a:lnTo>
                <a:cubicBezTo>
                  <a:pt x="4761" y="1891"/>
                  <a:pt x="4579" y="1800"/>
                  <a:pt x="4398" y="1710"/>
                </a:cubicBezTo>
                <a:cubicBezTo>
                  <a:pt x="3802" y="1984"/>
                  <a:pt x="3016" y="2146"/>
                  <a:pt x="2404" y="2218"/>
                </a:cubicBezTo>
                <a:cubicBezTo>
                  <a:pt x="1792" y="2290"/>
                  <a:pt x="946" y="2230"/>
                  <a:pt x="592" y="1990"/>
                </a:cubicBezTo>
                <a:cubicBezTo>
                  <a:pt x="432" y="1836"/>
                  <a:pt x="0" y="1452"/>
                  <a:pt x="1060" y="688"/>
                </a:cubicBezTo>
                <a:cubicBezTo>
                  <a:pt x="2256" y="0"/>
                  <a:pt x="2051" y="276"/>
                  <a:pt x="2312" y="168"/>
                </a:cubicBezTo>
                <a:close/>
              </a:path>
            </a:pathLst>
          </a:custGeom>
          <a:gradFill rotWithShape="1">
            <a:gsLst>
              <a:gs pos="0">
                <a:schemeClr val="tx1">
                  <a:gamma/>
                  <a:tint val="33725"/>
                  <a:invGamma/>
                  <a:alpha val="0"/>
                </a:schemeClr>
              </a:gs>
              <a:gs pos="100000">
                <a:schemeClr val="tx1">
                  <a:alpha val="60001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 rot="21036208">
            <a:off x="1588886" y="1997075"/>
            <a:ext cx="7918450" cy="3635375"/>
          </a:xfrm>
          <a:custGeom>
            <a:avLst/>
            <a:gdLst/>
            <a:ahLst/>
            <a:cxnLst>
              <a:cxn ang="0">
                <a:pos x="2312" y="168"/>
              </a:cxn>
              <a:cxn ang="0">
                <a:pos x="1186" y="1486"/>
              </a:cxn>
              <a:cxn ang="0">
                <a:pos x="3763" y="1302"/>
              </a:cxn>
              <a:cxn ang="0">
                <a:pos x="3400" y="1075"/>
              </a:cxn>
              <a:cxn ang="0">
                <a:pos x="4988" y="1030"/>
              </a:cxn>
              <a:cxn ang="0">
                <a:pos x="4761" y="1891"/>
              </a:cxn>
              <a:cxn ang="0">
                <a:pos x="4398" y="1710"/>
              </a:cxn>
              <a:cxn ang="0">
                <a:pos x="2404" y="2218"/>
              </a:cxn>
              <a:cxn ang="0">
                <a:pos x="592" y="1990"/>
              </a:cxn>
              <a:cxn ang="0">
                <a:pos x="1060" y="688"/>
              </a:cxn>
              <a:cxn ang="0">
                <a:pos x="2312" y="168"/>
              </a:cxn>
            </a:cxnLst>
            <a:rect l="0" t="0" r="r" b="b"/>
            <a:pathLst>
              <a:path w="4988" h="2290">
                <a:moveTo>
                  <a:pt x="2312" y="168"/>
                </a:moveTo>
                <a:cubicBezTo>
                  <a:pt x="2333" y="301"/>
                  <a:pt x="366" y="943"/>
                  <a:pt x="1186" y="1486"/>
                </a:cubicBezTo>
                <a:cubicBezTo>
                  <a:pt x="2214" y="1836"/>
                  <a:pt x="3508" y="1426"/>
                  <a:pt x="3763" y="1302"/>
                </a:cubicBezTo>
                <a:cubicBezTo>
                  <a:pt x="3581" y="1188"/>
                  <a:pt x="3400" y="1075"/>
                  <a:pt x="3400" y="1075"/>
                </a:cubicBezTo>
                <a:lnTo>
                  <a:pt x="4988" y="1030"/>
                </a:lnTo>
                <a:lnTo>
                  <a:pt x="4761" y="1891"/>
                </a:lnTo>
                <a:cubicBezTo>
                  <a:pt x="4761" y="1891"/>
                  <a:pt x="4579" y="1800"/>
                  <a:pt x="4398" y="1710"/>
                </a:cubicBezTo>
                <a:cubicBezTo>
                  <a:pt x="3802" y="1984"/>
                  <a:pt x="3016" y="2146"/>
                  <a:pt x="2404" y="2218"/>
                </a:cubicBezTo>
                <a:cubicBezTo>
                  <a:pt x="1792" y="2290"/>
                  <a:pt x="946" y="2230"/>
                  <a:pt x="592" y="1990"/>
                </a:cubicBezTo>
                <a:cubicBezTo>
                  <a:pt x="374" y="1831"/>
                  <a:pt x="0" y="1452"/>
                  <a:pt x="1060" y="688"/>
                </a:cubicBezTo>
                <a:cubicBezTo>
                  <a:pt x="2256" y="0"/>
                  <a:pt x="2051" y="276"/>
                  <a:pt x="2312" y="168"/>
                </a:cubicBezTo>
                <a:close/>
              </a:path>
            </a:pathLst>
          </a:custGeom>
          <a:gradFill rotWithShape="1">
            <a:gsLst>
              <a:gs pos="0">
                <a:srgbClr val="007774"/>
              </a:gs>
              <a:gs pos="100000">
                <a:srgbClr val="CCF0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8140499" y="1635125"/>
            <a:ext cx="2095500" cy="2317750"/>
            <a:chOff x="2562" y="1979"/>
            <a:chExt cx="1074" cy="1188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gray">
            <a:xfrm rot="-723406">
              <a:off x="2605" y="2747"/>
              <a:ext cx="906" cy="420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gray">
            <a:xfrm>
              <a:off x="2562" y="1979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gray">
            <a:xfrm>
              <a:off x="2575" y="1985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gray">
            <a:xfrm>
              <a:off x="2586" y="1995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gray">
            <a:xfrm>
              <a:off x="2644" y="2023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3044" y="2149"/>
              <a:ext cx="94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0"/>
              <a:endParaRPr kumimoji="0" lang="ko-KR" altLang="en-US" sz="1400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5548111" y="3435350"/>
            <a:ext cx="1704975" cy="1885950"/>
            <a:chOff x="2562" y="1979"/>
            <a:chExt cx="1074" cy="1188"/>
          </a:xfrm>
        </p:grpSpPr>
        <p:sp>
          <p:nvSpPr>
            <p:cNvPr id="14" name="Oval 15"/>
            <p:cNvSpPr>
              <a:spLocks noChangeArrowheads="1"/>
            </p:cNvSpPr>
            <p:nvPr/>
          </p:nvSpPr>
          <p:spPr bwMode="gray">
            <a:xfrm rot="-723406">
              <a:off x="2605" y="2747"/>
              <a:ext cx="906" cy="420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gray">
            <a:xfrm>
              <a:off x="2562" y="1979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gray">
            <a:xfrm>
              <a:off x="2575" y="1985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gray">
            <a:xfrm>
              <a:off x="2586" y="1995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gray">
            <a:xfrm>
              <a:off x="2644" y="2023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gray">
            <a:xfrm>
              <a:off x="3033" y="2149"/>
              <a:ext cx="11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0"/>
              <a:endParaRPr kumimoji="0" lang="ko-KR" altLang="en-US" sz="1400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3100186" y="4300538"/>
            <a:ext cx="1371600" cy="1600200"/>
            <a:chOff x="1156" y="1696"/>
            <a:chExt cx="864" cy="1008"/>
          </a:xfrm>
        </p:grpSpPr>
        <p:sp>
          <p:nvSpPr>
            <p:cNvPr id="21" name="Oval 23"/>
            <p:cNvSpPr>
              <a:spLocks noChangeArrowheads="1"/>
            </p:cNvSpPr>
            <p:nvPr/>
          </p:nvSpPr>
          <p:spPr bwMode="gray">
            <a:xfrm>
              <a:off x="1156" y="1696"/>
              <a:ext cx="864" cy="90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gray">
            <a:xfrm rot="-772996">
              <a:off x="1204" y="2320"/>
              <a:ext cx="714" cy="384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" name="Oval 25"/>
            <p:cNvSpPr>
              <a:spLocks noChangeArrowheads="1"/>
            </p:cNvSpPr>
            <p:nvPr/>
          </p:nvSpPr>
          <p:spPr bwMode="gray">
            <a:xfrm>
              <a:off x="1167" y="1701"/>
              <a:ext cx="843" cy="88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gray">
            <a:xfrm>
              <a:off x="1175" y="1710"/>
              <a:ext cx="802" cy="82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gray">
            <a:xfrm>
              <a:off x="1221" y="1733"/>
              <a:ext cx="713" cy="67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gray">
            <a:xfrm>
              <a:off x="1516" y="1833"/>
              <a:ext cx="11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0"/>
              <a:endParaRPr kumimoji="0" lang="ko-KR" altLang="en-US" sz="14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7" name="Group 30"/>
          <p:cNvGrpSpPr>
            <a:grpSpLocks/>
          </p:cNvGrpSpPr>
          <p:nvPr/>
        </p:nvGrpSpPr>
        <p:grpSpPr bwMode="auto">
          <a:xfrm>
            <a:off x="2523924" y="2787650"/>
            <a:ext cx="1100137" cy="1139825"/>
            <a:chOff x="591" y="852"/>
            <a:chExt cx="693" cy="718"/>
          </a:xfrm>
        </p:grpSpPr>
        <p:sp>
          <p:nvSpPr>
            <p:cNvPr id="28" name="Oval 31"/>
            <p:cNvSpPr>
              <a:spLocks noChangeArrowheads="1"/>
            </p:cNvSpPr>
            <p:nvPr/>
          </p:nvSpPr>
          <p:spPr bwMode="gray">
            <a:xfrm>
              <a:off x="591" y="1234"/>
              <a:ext cx="576" cy="336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gray">
            <a:xfrm>
              <a:off x="639" y="852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gray">
            <a:xfrm>
              <a:off x="647" y="855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gray">
            <a:xfrm>
              <a:off x="654" y="862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gray">
            <a:xfrm>
              <a:off x="688" y="878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3" name="Text Box 36"/>
            <p:cNvSpPr txBox="1">
              <a:spLocks noChangeArrowheads="1"/>
            </p:cNvSpPr>
            <p:nvPr/>
          </p:nvSpPr>
          <p:spPr bwMode="gray">
            <a:xfrm>
              <a:off x="898" y="969"/>
              <a:ext cx="1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/>
              <a:endParaRPr kumimoji="0" lang="ko-KR" altLang="en-US" sz="18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4" name="Group 38"/>
          <p:cNvGrpSpPr>
            <a:grpSpLocks/>
          </p:cNvGrpSpPr>
          <p:nvPr/>
        </p:nvGrpSpPr>
        <p:grpSpPr bwMode="auto">
          <a:xfrm rot="-705840">
            <a:off x="4252711" y="1708150"/>
            <a:ext cx="973138" cy="1008063"/>
            <a:chOff x="591" y="852"/>
            <a:chExt cx="693" cy="718"/>
          </a:xfrm>
        </p:grpSpPr>
        <p:sp>
          <p:nvSpPr>
            <p:cNvPr id="35" name="Oval 39"/>
            <p:cNvSpPr>
              <a:spLocks noChangeArrowheads="1"/>
            </p:cNvSpPr>
            <p:nvPr/>
          </p:nvSpPr>
          <p:spPr bwMode="gray">
            <a:xfrm>
              <a:off x="591" y="1234"/>
              <a:ext cx="576" cy="336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6" name="Oval 40"/>
            <p:cNvSpPr>
              <a:spLocks noChangeArrowheads="1"/>
            </p:cNvSpPr>
            <p:nvPr/>
          </p:nvSpPr>
          <p:spPr bwMode="gray">
            <a:xfrm>
              <a:off x="639" y="852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7" name="Oval 41"/>
            <p:cNvSpPr>
              <a:spLocks noChangeArrowheads="1"/>
            </p:cNvSpPr>
            <p:nvPr/>
          </p:nvSpPr>
          <p:spPr bwMode="gray">
            <a:xfrm>
              <a:off x="647" y="855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8" name="Oval 42"/>
            <p:cNvSpPr>
              <a:spLocks noChangeArrowheads="1"/>
            </p:cNvSpPr>
            <p:nvPr/>
          </p:nvSpPr>
          <p:spPr bwMode="gray">
            <a:xfrm>
              <a:off x="654" y="862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9" name="Oval 43"/>
            <p:cNvSpPr>
              <a:spLocks noChangeArrowheads="1"/>
            </p:cNvSpPr>
            <p:nvPr/>
          </p:nvSpPr>
          <p:spPr bwMode="gray">
            <a:xfrm>
              <a:off x="688" y="878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" name="Text Box 44"/>
            <p:cNvSpPr txBox="1">
              <a:spLocks noChangeArrowheads="1"/>
            </p:cNvSpPr>
            <p:nvPr/>
          </p:nvSpPr>
          <p:spPr bwMode="gray">
            <a:xfrm>
              <a:off x="891" y="954"/>
              <a:ext cx="131" cy="2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/>
              <a:endParaRPr kumimoji="0" lang="ko-KR" altLang="en-US" sz="18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4146725" y="1858370"/>
            <a:ext cx="1261564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r>
              <a:rPr lang="ko-KR" altLang="en-US" sz="2000" dirty="0" err="1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암검진</a:t>
            </a:r>
            <a:r>
              <a:rPr lang="ko-KR" altLang="en-US" sz="2000" dirty="0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항목</a:t>
            </a:r>
            <a:endParaRPr lang="en-US" altLang="ko-KR" sz="2000" dirty="0" smtClean="0">
              <a:solidFill>
                <a:srgbClr val="660066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r>
              <a:rPr lang="ko-KR" altLang="en-US" sz="2000" dirty="0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자가테스</a:t>
            </a:r>
            <a:r>
              <a:rPr lang="ko-KR" altLang="en-US" sz="2000" dirty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트</a:t>
            </a:r>
            <a:endParaRPr lang="en-US" altLang="ko-KR" sz="2000" dirty="0">
              <a:solidFill>
                <a:srgbClr val="660066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2" name="Rectangle 47"/>
          <p:cNvSpPr>
            <a:spLocks noChangeArrowheads="1"/>
          </p:cNvSpPr>
          <p:nvPr/>
        </p:nvSpPr>
        <p:spPr bwMode="auto">
          <a:xfrm>
            <a:off x="2826681" y="2994920"/>
            <a:ext cx="525785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eaLnBrk="0" latinLnBrk="0" hangingPunct="0">
              <a:lnSpc>
                <a:spcPct val="90000"/>
              </a:lnSpc>
            </a:pPr>
            <a:r>
              <a:rPr lang="ko-KR" altLang="en-US" sz="2200" dirty="0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수정</a:t>
            </a:r>
            <a:endParaRPr lang="en-US" altLang="ko-KR" sz="2200" dirty="0">
              <a:solidFill>
                <a:srgbClr val="660066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eaLnBrk="0" latinLnBrk="0" hangingPunct="0">
              <a:lnSpc>
                <a:spcPct val="90000"/>
              </a:lnSpc>
            </a:pPr>
            <a:r>
              <a:rPr lang="ko-KR" altLang="en-US" sz="2200" dirty="0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보완</a:t>
            </a:r>
            <a:endParaRPr lang="en-US" altLang="ko-KR" sz="2200" dirty="0">
              <a:solidFill>
                <a:srgbClr val="660066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3436748" y="4808909"/>
            <a:ext cx="67005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eaLnBrk="0" latinLnBrk="0" hangingPunct="0">
              <a:lnSpc>
                <a:spcPct val="90000"/>
              </a:lnSpc>
            </a:pPr>
            <a:r>
              <a:rPr lang="ko-KR" altLang="en-US" sz="2800" dirty="0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홍보</a:t>
            </a:r>
            <a:endParaRPr lang="en-US" altLang="ko-KR" sz="2800" dirty="0">
              <a:solidFill>
                <a:srgbClr val="660066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4" name="Rectangle 49"/>
          <p:cNvSpPr>
            <a:spLocks noChangeArrowheads="1"/>
          </p:cNvSpPr>
          <p:nvPr/>
        </p:nvSpPr>
        <p:spPr bwMode="auto">
          <a:xfrm>
            <a:off x="6008641" y="4077528"/>
            <a:ext cx="766235" cy="4460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eaLnBrk="0" latinLnBrk="0" hangingPunct="0">
              <a:lnSpc>
                <a:spcPct val="90000"/>
              </a:lnSpc>
            </a:pPr>
            <a:r>
              <a:rPr lang="ko-KR" altLang="en-US" sz="3200" dirty="0" smtClean="0">
                <a:solidFill>
                  <a:srgbClr val="660066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배포</a:t>
            </a:r>
            <a:endParaRPr lang="en-US" altLang="ko-KR" sz="3200" dirty="0">
              <a:solidFill>
                <a:srgbClr val="660066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5" name="Rectangle 50"/>
          <p:cNvSpPr>
            <a:spLocks noChangeArrowheads="1"/>
          </p:cNvSpPr>
          <p:nvPr/>
        </p:nvSpPr>
        <p:spPr bwMode="auto">
          <a:xfrm>
            <a:off x="8089432" y="2036419"/>
            <a:ext cx="1764991" cy="1346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 lIns="0" tIns="0" rIns="0" bIns="0" anchor="ctr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</a:pPr>
            <a:r>
              <a:rPr lang="ko-KR" altLang="en-US" sz="3600" b="1" dirty="0" smtClean="0">
                <a:ln/>
                <a:solidFill>
                  <a:srgbClr val="091EE9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검진</a:t>
            </a:r>
            <a:endParaRPr lang="en-US" altLang="ko-KR" sz="3600" b="1" dirty="0" smtClean="0">
              <a:ln/>
              <a:solidFill>
                <a:srgbClr val="091EE9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eaLnBrk="0" latinLnBrk="0" hangingPunct="0">
              <a:lnSpc>
                <a:spcPct val="90000"/>
              </a:lnSpc>
            </a:pPr>
            <a:r>
              <a:rPr lang="ko-KR" altLang="en-US" sz="3600" b="1" dirty="0" smtClean="0">
                <a:ln/>
                <a:solidFill>
                  <a:srgbClr val="091EE9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  환경</a:t>
            </a:r>
            <a:endParaRPr lang="en-US" altLang="ko-KR" sz="3600" b="1" dirty="0" smtClean="0">
              <a:ln/>
              <a:solidFill>
                <a:srgbClr val="091EE9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eaLnBrk="0" latinLnBrk="0" hangingPunct="0">
              <a:lnSpc>
                <a:spcPct val="90000"/>
              </a:lnSpc>
            </a:pPr>
            <a:r>
              <a:rPr lang="ko-KR" altLang="en-US" sz="3600" b="1" dirty="0" smtClean="0">
                <a:ln/>
                <a:solidFill>
                  <a:srgbClr val="091EE9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    조성</a:t>
            </a:r>
            <a:endParaRPr lang="en-US" altLang="ko-KR" sz="3600" b="1" dirty="0">
              <a:ln/>
              <a:solidFill>
                <a:srgbClr val="091EE9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46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124173" y="3584576"/>
            <a:ext cx="748471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1pPr>
            <a:lvl2pPr marL="742950" indent="-28575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2pPr>
            <a:lvl3pPr marL="11430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3pPr>
            <a:lvl4pPr marL="16002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4pPr>
            <a:lvl5pPr marL="20574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9pPr>
          </a:lstStyle>
          <a:p>
            <a:pPr algn="l" eaLnBrk="1" hangingPunct="1">
              <a:spcBef>
                <a:spcPct val="30000"/>
              </a:spcBef>
              <a:buFont typeface="바탕" panose="02030600000101010101" pitchFamily="18" charset="-127"/>
              <a:buNone/>
            </a:pPr>
            <a:endParaRPr lang="ko-KR" altLang="ko-KR" sz="1600">
              <a:solidFill>
                <a:srgbClr val="4D4C2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141757" y="5222876"/>
            <a:ext cx="748471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1pPr>
            <a:lvl2pPr marL="742950" indent="-28575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2pPr>
            <a:lvl3pPr marL="11430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3pPr>
            <a:lvl4pPr marL="16002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4pPr>
            <a:lvl5pPr marL="20574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9pPr>
          </a:lstStyle>
          <a:p>
            <a:pPr algn="l" eaLnBrk="1" hangingPunct="1">
              <a:spcBef>
                <a:spcPct val="30000"/>
              </a:spcBef>
              <a:buFont typeface="바탕" panose="02030600000101010101" pitchFamily="18" charset="-127"/>
              <a:buNone/>
            </a:pPr>
            <a:endParaRPr lang="ko-KR" altLang="ko-KR" sz="1600">
              <a:solidFill>
                <a:srgbClr val="004C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808204" y="1895081"/>
            <a:ext cx="3016536" cy="3750486"/>
            <a:chOff x="6038000" y="1687486"/>
            <a:chExt cx="2449488" cy="3750486"/>
          </a:xfrm>
        </p:grpSpPr>
        <p:grpSp>
          <p:nvGrpSpPr>
            <p:cNvPr id="27" name="그룹 26"/>
            <p:cNvGrpSpPr/>
            <p:nvPr/>
          </p:nvGrpSpPr>
          <p:grpSpPr>
            <a:xfrm>
              <a:off x="6038000" y="1687486"/>
              <a:ext cx="2438773" cy="3750486"/>
              <a:chOff x="784225" y="1324869"/>
              <a:chExt cx="7634178" cy="1443632"/>
            </a:xfrm>
          </p:grpSpPr>
          <p:sp>
            <p:nvSpPr>
              <p:cNvPr id="10" name="Rectangle 18"/>
              <p:cNvSpPr>
                <a:spLocks noChangeArrowheads="1"/>
              </p:cNvSpPr>
              <p:nvPr/>
            </p:nvSpPr>
            <p:spPr bwMode="auto">
              <a:xfrm>
                <a:off x="784225" y="1481113"/>
                <a:ext cx="7634178" cy="1277938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DAA6">
                      <a:alpha val="50000"/>
                    </a:srgbClr>
                  </a:gs>
                </a:gsLst>
                <a:lin ang="2700000" scaled="1"/>
              </a:gradFill>
              <a:ln w="6350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ctr"/>
                <a:endParaRPr lang="en-US" altLang="ko-KR" sz="28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/>
                <a:r>
                  <a:rPr lang="ko-KR" altLang="en-US" sz="2200" b="1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사업계획</a:t>
                </a:r>
                <a:endParaRPr lang="en-US" altLang="ko-KR" sz="22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/>
                <a:endParaRPr lang="en-US" altLang="ko-KR" sz="1800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/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- </a:t>
                </a:r>
                <a:r>
                  <a:rPr lang="ko-KR" altLang="en-US" sz="18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추진배경</a:t>
                </a: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- </a:t>
                </a:r>
                <a:r>
                  <a:rPr lang="ko-KR" altLang="en-US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추진전략</a:t>
                </a:r>
                <a:endParaRPr lang="en-US" altLang="ko-KR" sz="1800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marL="285750" indent="-285750">
                  <a:buFontTx/>
                  <a:buChar char="-"/>
                </a:pP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marL="285750" indent="-285750">
                  <a:buFontTx/>
                  <a:buChar char="-"/>
                </a:pPr>
                <a:endParaRPr lang="en-US" altLang="ko-KR" sz="1800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marL="285750" indent="-285750">
                  <a:buFontTx/>
                  <a:buChar char="-"/>
                </a:pP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marL="285750" indent="-285750">
                  <a:buFontTx/>
                  <a:buChar char="-"/>
                </a:pP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07695" y="1881188"/>
                <a:ext cx="6807752" cy="130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71463" indent="-271463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l" eaLnBrk="1" hangingPunct="1">
                  <a:spcBef>
                    <a:spcPct val="30000"/>
                  </a:spcBef>
                  <a:buFont typeface="바탕" panose="02030600000101010101" pitchFamily="18" charset="-127"/>
                  <a:buNone/>
                </a:pPr>
                <a:endParaRPr lang="ko-KR" altLang="ko-KR" sz="1600">
                  <a:solidFill>
                    <a:srgbClr val="CC3300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12" name="Rectangle 20"/>
              <p:cNvSpPr>
                <a:spLocks noChangeArrowheads="1"/>
              </p:cNvSpPr>
              <p:nvPr/>
            </p:nvSpPr>
            <p:spPr bwMode="gray">
              <a:xfrm>
                <a:off x="784225" y="1481038"/>
                <a:ext cx="65937" cy="1287463"/>
              </a:xfrm>
              <a:prstGeom prst="rect">
                <a:avLst/>
              </a:prstGeom>
              <a:solidFill>
                <a:srgbClr val="C00000"/>
              </a:solidFill>
              <a:ln w="12700" cap="rnd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eaLnBrk="1" hangingPunct="1"/>
                <a:endParaRPr lang="ko-KR" altLang="en-US" sz="1800">
                  <a:solidFill>
                    <a:schemeClr val="tx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18" name="모서리가 둥근 직사각형 4"/>
              <p:cNvSpPr>
                <a:spLocks noChangeArrowheads="1"/>
              </p:cNvSpPr>
              <p:nvPr/>
            </p:nvSpPr>
            <p:spPr bwMode="gray">
              <a:xfrm>
                <a:off x="3367018" y="1324869"/>
                <a:ext cx="2586246" cy="317352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2400" b="1" dirty="0" smtClean="0">
                    <a:solidFill>
                      <a:schemeClr val="bg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1</a:t>
                </a:r>
                <a:endParaRPr kumimoji="0" lang="ko-KR" altLang="ko-KR" sz="2400" b="1" dirty="0">
                  <a:solidFill>
                    <a:schemeClr val="bg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</p:grpSp>
        <p:sp>
          <p:nvSpPr>
            <p:cNvPr id="31" name="Rectangle 20"/>
            <p:cNvSpPr>
              <a:spLocks noChangeArrowheads="1"/>
            </p:cNvSpPr>
            <p:nvPr/>
          </p:nvSpPr>
          <p:spPr bwMode="gray">
            <a:xfrm>
              <a:off x="8466424" y="2085086"/>
              <a:ext cx="21064" cy="3344764"/>
            </a:xfrm>
            <a:prstGeom prst="rect">
              <a:avLst/>
            </a:prstGeom>
            <a:solidFill>
              <a:srgbClr val="C00000"/>
            </a:solidFill>
            <a:ln w="12700" cap="rnd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1pPr>
              <a:lvl2pPr marL="742950" indent="-28575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2pPr>
              <a:lvl3pPr marL="11430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3pPr>
              <a:lvl4pPr marL="16002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4pPr>
              <a:lvl5pPr marL="20574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9pPr>
            </a:lstStyle>
            <a:p>
              <a:pPr eaLnBrk="1" hangingPunct="1"/>
              <a:endParaRPr lang="ko-KR" altLang="en-US" sz="1800">
                <a:solidFill>
                  <a:schemeClr val="tx1"/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4467701" y="1886959"/>
            <a:ext cx="3016536" cy="3750486"/>
            <a:chOff x="6038000" y="1687486"/>
            <a:chExt cx="2449488" cy="3750486"/>
          </a:xfrm>
        </p:grpSpPr>
        <p:grpSp>
          <p:nvGrpSpPr>
            <p:cNvPr id="34" name="그룹 33"/>
            <p:cNvGrpSpPr/>
            <p:nvPr/>
          </p:nvGrpSpPr>
          <p:grpSpPr>
            <a:xfrm>
              <a:off x="6038000" y="1687486"/>
              <a:ext cx="2438773" cy="3750486"/>
              <a:chOff x="784225" y="1324869"/>
              <a:chExt cx="7634178" cy="1443632"/>
            </a:xfrm>
          </p:grpSpPr>
          <p:sp>
            <p:nvSpPr>
              <p:cNvPr id="36" name="Rectangle 18"/>
              <p:cNvSpPr>
                <a:spLocks noChangeArrowheads="1"/>
              </p:cNvSpPr>
              <p:nvPr/>
            </p:nvSpPr>
            <p:spPr bwMode="auto">
              <a:xfrm>
                <a:off x="784225" y="1481113"/>
                <a:ext cx="7634178" cy="1277938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DAA6">
                      <a:alpha val="50000"/>
                    </a:srgbClr>
                  </a:gs>
                </a:gsLst>
                <a:lin ang="2700000" scaled="1"/>
              </a:gradFill>
              <a:ln w="6350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ctr"/>
                <a:endParaRPr lang="en-US" altLang="ko-KR" sz="32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/>
                <a:r>
                  <a:rPr lang="ko-KR" altLang="en-US" sz="2200" b="1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사업추진내용</a:t>
                </a: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ko-KR" sz="1400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- </a:t>
                </a:r>
                <a:r>
                  <a:rPr lang="ko-KR" altLang="en-US" sz="1600" dirty="0" err="1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암검진항목</a:t>
                </a:r>
                <a:r>
                  <a:rPr lang="ko-KR" altLang="en-US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</a:t>
                </a:r>
                <a:r>
                  <a:rPr lang="ko-KR" altLang="en-US" sz="1600" dirty="0" err="1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자가테스트</a:t>
                </a:r>
                <a:r>
                  <a:rPr lang="ko-KR" altLang="en-US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개발</a:t>
                </a:r>
                <a:endParaRPr lang="en-US" altLang="ko-KR" sz="16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- </a:t>
                </a:r>
                <a:r>
                  <a:rPr lang="ko-KR" altLang="en-US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맞춤형 카카오 서비스</a:t>
                </a:r>
                <a:endParaRPr lang="en-US" altLang="ko-KR" sz="16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- </a:t>
                </a:r>
                <a:r>
                  <a:rPr lang="ko-KR" altLang="en-US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연락처 </a:t>
                </a:r>
                <a:r>
                  <a:rPr lang="ko-KR" altLang="en-US" sz="1600" dirty="0" err="1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미등록자</a:t>
                </a:r>
                <a:r>
                  <a:rPr lang="ko-KR" altLang="en-US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문제해결</a:t>
                </a:r>
                <a:endParaRPr lang="en-US" altLang="ko-KR" sz="16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- </a:t>
                </a:r>
                <a:r>
                  <a:rPr lang="ko-KR" altLang="en-US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검진 </a:t>
                </a:r>
                <a:r>
                  <a:rPr lang="ko-KR" altLang="en-US" sz="1600" dirty="0" err="1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청구오류자</a:t>
                </a:r>
                <a:r>
                  <a:rPr lang="en-US" altLang="ko-KR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(</a:t>
                </a:r>
                <a:r>
                  <a:rPr lang="ko-KR" altLang="en-US" sz="1600" dirty="0" err="1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미청구자</a:t>
                </a:r>
                <a:r>
                  <a:rPr lang="en-US" altLang="ko-KR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)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   </a:t>
                </a:r>
                <a:r>
                  <a:rPr lang="ko-KR" altLang="en-US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정정 </a:t>
                </a:r>
                <a:r>
                  <a:rPr lang="ko-KR" altLang="en-US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및 청구 요청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- </a:t>
                </a:r>
                <a:r>
                  <a:rPr lang="ko-KR" altLang="en-US" sz="16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협력 관계 구축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- </a:t>
                </a:r>
                <a:r>
                  <a:rPr lang="ko-KR" altLang="en-US" sz="1600" dirty="0" err="1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기타홍보</a:t>
                </a:r>
                <a:endParaRPr lang="en-US" altLang="ko-KR" sz="16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37" name="Rectangle 8"/>
              <p:cNvSpPr>
                <a:spLocks noChangeArrowheads="1"/>
              </p:cNvSpPr>
              <p:nvPr/>
            </p:nvSpPr>
            <p:spPr bwMode="auto">
              <a:xfrm>
                <a:off x="1207695" y="1881188"/>
                <a:ext cx="6807752" cy="130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71463" indent="-271463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l" eaLnBrk="1" hangingPunct="1">
                  <a:spcBef>
                    <a:spcPct val="30000"/>
                  </a:spcBef>
                  <a:buFont typeface="바탕" panose="02030600000101010101" pitchFamily="18" charset="-127"/>
                  <a:buNone/>
                </a:pPr>
                <a:endParaRPr lang="ko-KR" altLang="ko-KR" sz="1600">
                  <a:solidFill>
                    <a:srgbClr val="CC3300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gray">
              <a:xfrm>
                <a:off x="784225" y="1481038"/>
                <a:ext cx="65937" cy="1287463"/>
              </a:xfrm>
              <a:prstGeom prst="rect">
                <a:avLst/>
              </a:prstGeom>
              <a:solidFill>
                <a:srgbClr val="C00000"/>
              </a:solidFill>
              <a:ln w="12700" cap="rnd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eaLnBrk="1" hangingPunct="1"/>
                <a:endParaRPr lang="ko-KR" altLang="en-US" sz="1800">
                  <a:solidFill>
                    <a:schemeClr val="tx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39" name="모서리가 둥근 직사각형 4"/>
              <p:cNvSpPr>
                <a:spLocks noChangeArrowheads="1"/>
              </p:cNvSpPr>
              <p:nvPr/>
            </p:nvSpPr>
            <p:spPr bwMode="gray">
              <a:xfrm>
                <a:off x="3367018" y="1324869"/>
                <a:ext cx="2586246" cy="317352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2400" b="1" dirty="0" smtClean="0">
                    <a:solidFill>
                      <a:schemeClr val="bg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2</a:t>
                </a:r>
                <a:endParaRPr kumimoji="0" lang="ko-KR" altLang="ko-KR" sz="2400" b="1" dirty="0">
                  <a:solidFill>
                    <a:schemeClr val="bg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</p:grpSp>
        <p:sp>
          <p:nvSpPr>
            <p:cNvPr id="35" name="Rectangle 20"/>
            <p:cNvSpPr>
              <a:spLocks noChangeArrowheads="1"/>
            </p:cNvSpPr>
            <p:nvPr/>
          </p:nvSpPr>
          <p:spPr bwMode="gray">
            <a:xfrm>
              <a:off x="8466424" y="2085086"/>
              <a:ext cx="21064" cy="3344764"/>
            </a:xfrm>
            <a:prstGeom prst="rect">
              <a:avLst/>
            </a:prstGeom>
            <a:solidFill>
              <a:srgbClr val="C00000"/>
            </a:solidFill>
            <a:ln w="12700" cap="rnd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1pPr>
              <a:lvl2pPr marL="742950" indent="-28575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2pPr>
              <a:lvl3pPr marL="11430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3pPr>
              <a:lvl4pPr marL="16002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4pPr>
              <a:lvl5pPr marL="20574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9pPr>
            </a:lstStyle>
            <a:p>
              <a:pPr eaLnBrk="1" hangingPunct="1"/>
              <a:endParaRPr lang="ko-KR" altLang="en-US" sz="1800">
                <a:solidFill>
                  <a:schemeClr val="tx1"/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8155570" y="1887156"/>
            <a:ext cx="3016536" cy="3750486"/>
            <a:chOff x="6038000" y="1687486"/>
            <a:chExt cx="2449488" cy="3750486"/>
          </a:xfrm>
        </p:grpSpPr>
        <p:grpSp>
          <p:nvGrpSpPr>
            <p:cNvPr id="41" name="그룹 40"/>
            <p:cNvGrpSpPr/>
            <p:nvPr/>
          </p:nvGrpSpPr>
          <p:grpSpPr>
            <a:xfrm>
              <a:off x="6038000" y="1687486"/>
              <a:ext cx="2438773" cy="3750486"/>
              <a:chOff x="784225" y="1324869"/>
              <a:chExt cx="7634178" cy="1443632"/>
            </a:xfrm>
          </p:grpSpPr>
          <p:sp>
            <p:nvSpPr>
              <p:cNvPr id="43" name="Rectangle 18"/>
              <p:cNvSpPr>
                <a:spLocks noChangeArrowheads="1"/>
              </p:cNvSpPr>
              <p:nvPr/>
            </p:nvSpPr>
            <p:spPr bwMode="auto">
              <a:xfrm>
                <a:off x="784225" y="1481113"/>
                <a:ext cx="7634178" cy="1277938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E8DAA6">
                      <a:alpha val="50000"/>
                    </a:srgbClr>
                  </a:gs>
                </a:gsLst>
                <a:lin ang="2700000" scaled="1"/>
              </a:gradFill>
              <a:ln w="6350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ctr"/>
                <a:endParaRPr lang="en-US" altLang="ko-KR" sz="18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algn="ctr"/>
                <a:r>
                  <a:rPr lang="ko-KR" altLang="en-US" sz="2200" b="1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사업추진결과</a:t>
                </a:r>
                <a:endParaRPr lang="en-US" altLang="ko-KR" sz="18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endParaRPr lang="en-US" altLang="ko-KR" sz="1800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       - </a:t>
                </a:r>
                <a:r>
                  <a:rPr lang="ko-KR" altLang="en-US" sz="18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사업추진결과</a:t>
                </a: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       - </a:t>
                </a:r>
                <a:r>
                  <a:rPr lang="ko-KR" altLang="en-US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문제점</a:t>
                </a:r>
                <a:r>
                  <a:rPr lang="en-US" altLang="ko-KR" sz="1800" dirty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ko-KR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         - </a:t>
                </a:r>
                <a:r>
                  <a:rPr lang="ko-KR" altLang="en-US" sz="1800" dirty="0" smtClean="0"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발전방향</a:t>
                </a:r>
                <a:endParaRPr lang="en-US" altLang="ko-KR" sz="1800" dirty="0" smtClean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marL="285750" indent="-285750">
                  <a:buFontTx/>
                  <a:buChar char="-"/>
                </a:pPr>
                <a:endParaRPr lang="en-US" altLang="ko-KR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marL="285750" indent="-285750">
                  <a:buFontTx/>
                  <a:buChar char="-"/>
                </a:pPr>
                <a:endParaRPr lang="ko-KR" altLang="en-US" sz="1800" dirty="0"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  <a:p>
                <a:pPr eaLnBrk="1" hangingPunct="1"/>
                <a:endParaRPr lang="ko-KR" altLang="en-US" sz="1800" dirty="0">
                  <a:solidFill>
                    <a:schemeClr val="tx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44" name="Rectangle 8"/>
              <p:cNvSpPr>
                <a:spLocks noChangeArrowheads="1"/>
              </p:cNvSpPr>
              <p:nvPr/>
            </p:nvSpPr>
            <p:spPr bwMode="auto">
              <a:xfrm>
                <a:off x="1207695" y="1881188"/>
                <a:ext cx="6807752" cy="130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71463" indent="-271463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l" eaLnBrk="1" hangingPunct="1">
                  <a:spcBef>
                    <a:spcPct val="30000"/>
                  </a:spcBef>
                  <a:buFont typeface="바탕" panose="02030600000101010101" pitchFamily="18" charset="-127"/>
                  <a:buNone/>
                </a:pPr>
                <a:endParaRPr lang="ko-KR" altLang="ko-KR" sz="1600">
                  <a:solidFill>
                    <a:srgbClr val="CC3300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45" name="Rectangle 20"/>
              <p:cNvSpPr>
                <a:spLocks noChangeArrowheads="1"/>
              </p:cNvSpPr>
              <p:nvPr/>
            </p:nvSpPr>
            <p:spPr bwMode="gray">
              <a:xfrm>
                <a:off x="784225" y="1481038"/>
                <a:ext cx="65937" cy="1287463"/>
              </a:xfrm>
              <a:prstGeom prst="rect">
                <a:avLst/>
              </a:prstGeom>
              <a:solidFill>
                <a:srgbClr val="C00000"/>
              </a:solidFill>
              <a:ln w="12700" cap="rnd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eaLnBrk="1" hangingPunct="1"/>
                <a:endParaRPr lang="ko-KR" altLang="en-US" sz="1800">
                  <a:solidFill>
                    <a:schemeClr val="tx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  <p:sp>
            <p:nvSpPr>
              <p:cNvPr id="46" name="모서리가 둥근 직사각형 4"/>
              <p:cNvSpPr>
                <a:spLocks noChangeArrowheads="1"/>
              </p:cNvSpPr>
              <p:nvPr/>
            </p:nvSpPr>
            <p:spPr bwMode="gray">
              <a:xfrm>
                <a:off x="3367018" y="1324869"/>
                <a:ext cx="2586246" cy="317352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1pPr>
                <a:lvl2pPr marL="742950" indent="-28575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2pPr>
                <a:lvl3pPr marL="11430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3pPr>
                <a:lvl4pPr marL="16002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4pPr>
                <a:lvl5pPr marL="2057400" indent="-228600" eaLnBrk="0" hangingPunct="0"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000">
                    <a:solidFill>
                      <a:srgbClr val="000000"/>
                    </a:solidFill>
                    <a:latin typeface="굴림체" panose="020B0609000101010101" pitchFamily="49" charset="-127"/>
                    <a:ea typeface="굴림체" panose="020B0609000101010101" pitchFamily="49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2400" b="1" dirty="0" smtClean="0">
                    <a:solidFill>
                      <a:schemeClr val="bg1"/>
                    </a:solidFill>
                    <a:latin typeface="한컴 고딕" panose="02000500000000000000" pitchFamily="2" charset="-127"/>
                    <a:ea typeface="한컴 고딕" panose="02000500000000000000" pitchFamily="2" charset="-127"/>
                  </a:rPr>
                  <a:t>3</a:t>
                </a:r>
                <a:endParaRPr kumimoji="0" lang="ko-KR" altLang="ko-KR" sz="2400" b="1" dirty="0">
                  <a:solidFill>
                    <a:schemeClr val="bg1"/>
                  </a:solidFill>
                  <a:latin typeface="한컴 고딕" panose="02000500000000000000" pitchFamily="2" charset="-127"/>
                  <a:ea typeface="한컴 고딕" panose="02000500000000000000" pitchFamily="2" charset="-127"/>
                </a:endParaRPr>
              </a:p>
            </p:txBody>
          </p:sp>
        </p:grpSp>
        <p:sp>
          <p:nvSpPr>
            <p:cNvPr id="42" name="Rectangle 20"/>
            <p:cNvSpPr>
              <a:spLocks noChangeArrowheads="1"/>
            </p:cNvSpPr>
            <p:nvPr/>
          </p:nvSpPr>
          <p:spPr bwMode="gray">
            <a:xfrm>
              <a:off x="8466424" y="2085086"/>
              <a:ext cx="21064" cy="3344764"/>
            </a:xfrm>
            <a:prstGeom prst="rect">
              <a:avLst/>
            </a:prstGeom>
            <a:solidFill>
              <a:srgbClr val="C00000"/>
            </a:solidFill>
            <a:ln w="12700" cap="rnd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1pPr>
              <a:lvl2pPr marL="742950" indent="-28575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2pPr>
              <a:lvl3pPr marL="11430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3pPr>
              <a:lvl4pPr marL="16002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4pPr>
              <a:lvl5pPr marL="2057400" indent="-228600" eaLnBrk="0" hangingPunct="0"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rgbClr val="000000"/>
                  </a:solidFill>
                  <a:latin typeface="굴림체" panose="020B0609000101010101" pitchFamily="49" charset="-127"/>
                  <a:ea typeface="굴림체" panose="020B0609000101010101" pitchFamily="49" charset="-127"/>
                </a:defRPr>
              </a:lvl9pPr>
            </a:lstStyle>
            <a:p>
              <a:pPr eaLnBrk="1" hangingPunct="1"/>
              <a:endParaRPr lang="ko-KR" altLang="en-US" sz="1800">
                <a:solidFill>
                  <a:schemeClr val="tx1"/>
                </a:solidFill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</p:grpSp>
      <p:cxnSp>
        <p:nvCxnSpPr>
          <p:cNvPr id="50" name="직선 연결선 49"/>
          <p:cNvCxnSpPr/>
          <p:nvPr/>
        </p:nvCxnSpPr>
        <p:spPr>
          <a:xfrm>
            <a:off x="1232239" y="3257435"/>
            <a:ext cx="2126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4904329" y="3257435"/>
            <a:ext cx="2126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8519730" y="3257435"/>
            <a:ext cx="2126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9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32665" r="27695" b="56762"/>
          <a:stretch/>
        </p:blipFill>
        <p:spPr bwMode="auto">
          <a:xfrm>
            <a:off x="3249976" y="980502"/>
            <a:ext cx="5883008" cy="118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5562" y="2867210"/>
            <a:ext cx="733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i="1" smtClean="0">
                <a:latin typeface="+mj-ea"/>
                <a:ea typeface="+mj-ea"/>
              </a:rPr>
              <a:t>감사합니다</a:t>
            </a:r>
            <a:endParaRPr lang="ko-KR" altLang="en-US" sz="4800" b="1" dirty="0">
              <a:latin typeface="+mj-ea"/>
              <a:ea typeface="+mj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32665" r="27695" b="56762"/>
          <a:stretch/>
        </p:blipFill>
        <p:spPr bwMode="auto">
          <a:xfrm rot="10800000">
            <a:off x="3259155" y="4537116"/>
            <a:ext cx="5883008" cy="118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추진배경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3484" y="1682480"/>
            <a:ext cx="10770434" cy="1536461"/>
          </a:xfrm>
        </p:spPr>
        <p:txBody>
          <a:bodyPr>
            <a:noAutofit/>
          </a:bodyPr>
          <a:lstStyle/>
          <a:p>
            <a:pPr fontAlgn="base" latinLnBrk="0"/>
            <a:r>
              <a:rPr lang="ko-KR" altLang="en-US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대한민국 </a:t>
            </a:r>
            <a:r>
              <a:rPr lang="ko-KR" altLang="en-US" sz="1800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사망원인 </a:t>
            </a:r>
            <a:r>
              <a:rPr lang="en-US" altLang="ko-KR" sz="1800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1</a:t>
            </a:r>
            <a:r>
              <a:rPr lang="ko-KR" altLang="en-US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위 </a:t>
            </a:r>
            <a:r>
              <a:rPr lang="ko-KR" altLang="en-US" sz="2200" dirty="0">
                <a:solidFill>
                  <a:srgbClr val="FF0000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암</a:t>
            </a:r>
            <a:r>
              <a:rPr lang="ko-KR" altLang="en-US" sz="1800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(</a:t>
            </a:r>
            <a:r>
              <a:rPr lang="en-US" altLang="ko-KR" sz="1800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2018</a:t>
            </a:r>
            <a:r>
              <a:rPr lang="ko-KR" altLang="en-US" sz="1800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년 기준 전체 사망자의 </a:t>
            </a:r>
            <a:r>
              <a:rPr lang="en-US" altLang="ko-KR" sz="1800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26.5</a:t>
            </a:r>
            <a:r>
              <a:rPr lang="en-US" altLang="ko-KR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%)</a:t>
            </a:r>
          </a:p>
          <a:p>
            <a:pPr fontAlgn="base" latinLnBrk="0"/>
            <a:r>
              <a:rPr lang="ko-KR" altLang="en-US" sz="2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부산</a:t>
            </a:r>
            <a:r>
              <a:rPr lang="ko-KR" altLang="en-US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의 경우 </a:t>
            </a:r>
            <a:r>
              <a:rPr lang="ko-KR" altLang="en-US" sz="1800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연령표준화</a:t>
            </a:r>
            <a:r>
              <a:rPr lang="ko-KR" altLang="en-US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1800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암사망률</a:t>
            </a:r>
            <a:r>
              <a:rPr lang="en-US" altLang="ko-KR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(10</a:t>
            </a:r>
            <a:r>
              <a:rPr lang="ko-KR" altLang="en-US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만명당</a:t>
            </a:r>
            <a:r>
              <a:rPr lang="en-US" altLang="ko-KR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)</a:t>
            </a:r>
            <a:r>
              <a:rPr lang="ko-KR" altLang="en-US" sz="1800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이 높고</a:t>
            </a:r>
            <a:endParaRPr lang="en-US" altLang="ko-KR" sz="1800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ko-KR" altLang="en-US" sz="2200" spc="-1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금정구</a:t>
            </a:r>
            <a:r>
              <a:rPr lang="ko-KR" altLang="en-US" sz="1800" b="0" spc="-1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는 </a:t>
            </a:r>
            <a:r>
              <a:rPr lang="ko-KR" altLang="en-US" sz="1800" b="0" spc="-10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국가암검진</a:t>
            </a:r>
            <a:r>
              <a:rPr lang="ko-KR" altLang="en-US" sz="1800" b="0" spc="-1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1800" b="0" spc="-100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수검률이</a:t>
            </a:r>
            <a:r>
              <a:rPr lang="ko-KR" altLang="en-US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2017</a:t>
            </a:r>
            <a:r>
              <a:rPr lang="ko-KR" altLang="en-US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년 </a:t>
            </a:r>
            <a:r>
              <a:rPr lang="en-US" altLang="ko-KR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46.72%(</a:t>
            </a:r>
            <a:r>
              <a:rPr lang="ko-KR" altLang="en-US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전국 </a:t>
            </a:r>
            <a:r>
              <a:rPr lang="en-US" altLang="ko-KR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47.80%), 2018</a:t>
            </a:r>
            <a:r>
              <a:rPr lang="ko-KR" altLang="en-US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년 </a:t>
            </a:r>
            <a:r>
              <a:rPr lang="en-US" altLang="ko-KR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42.89%(</a:t>
            </a:r>
            <a:r>
              <a:rPr lang="ko-KR" altLang="en-US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전국 </a:t>
            </a:r>
            <a:r>
              <a:rPr lang="en-US" altLang="ko-KR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43.59%)</a:t>
            </a:r>
            <a:r>
              <a:rPr lang="ko-KR" altLang="en-US" sz="1800" b="0" spc="-1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로 평균보다 </a:t>
            </a:r>
            <a:r>
              <a:rPr lang="ko-KR" altLang="en-US" sz="1800" b="0" spc="-1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낮음 </a:t>
            </a:r>
            <a:endParaRPr lang="ko-KR" altLang="en-US" sz="1800" b="0" spc="-1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endParaRPr lang="ko-KR" altLang="en-US" sz="1800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1011" y="-1703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11946064" descr="EMB00004804281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8" y="3218941"/>
            <a:ext cx="5207100" cy="30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484094" y="49184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6148682" y="1670759"/>
            <a:ext cx="5207100" cy="1687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 latinLnBrk="0"/>
            <a:endParaRPr lang="en-US" altLang="ko-KR" dirty="0" smtClean="0"/>
          </a:p>
          <a:p>
            <a:pPr fontAlgn="base" latinLnBrk="0"/>
            <a:endParaRPr lang="en-US" altLang="ko-KR" dirty="0" smtClean="0"/>
          </a:p>
          <a:p>
            <a:pPr fontAlgn="base" latinLnBrk="0"/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32" y="3207066"/>
            <a:ext cx="5207101" cy="303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ko-KR" altLang="en-US" sz="4000" b="1" dirty="0" smtClean="0"/>
              <a:t>추진전략</a:t>
            </a:r>
            <a:endParaRPr lang="ko-KR" altLang="en-US" sz="4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2781760" y="1958523"/>
            <a:ext cx="1043649" cy="3461375"/>
            <a:chOff x="2948016" y="2415723"/>
            <a:chExt cx="820334" cy="2630103"/>
          </a:xfrm>
        </p:grpSpPr>
        <p:pic>
          <p:nvPicPr>
            <p:cNvPr id="15" name="Picture 2" descr="C:\Users\user\Desktop\1496924528_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550" y="2415723"/>
              <a:ext cx="812800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2948016" y="3441469"/>
              <a:ext cx="709584" cy="686106"/>
              <a:chOff x="1754" y="1440"/>
              <a:chExt cx="2017" cy="1828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 rot="39573186">
                <a:off x="2875" y="1599"/>
                <a:ext cx="499" cy="182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 rot="3465783">
                <a:off x="2907" y="2928"/>
                <a:ext cx="499" cy="182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 rot="35969022">
                <a:off x="2139" y="1613"/>
                <a:ext cx="499" cy="182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1" name="AutoShape 7"/>
              <p:cNvSpPr>
                <a:spLocks noChangeArrowheads="1"/>
              </p:cNvSpPr>
              <p:nvPr/>
            </p:nvSpPr>
            <p:spPr bwMode="gray">
              <a:xfrm rot="7535209">
                <a:off x="2115" y="2907"/>
                <a:ext cx="499" cy="182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" name="AutoShape 8"/>
              <p:cNvSpPr>
                <a:spLocks noChangeArrowheads="1"/>
              </p:cNvSpPr>
              <p:nvPr/>
            </p:nvSpPr>
            <p:spPr bwMode="gray">
              <a:xfrm>
                <a:off x="3272" y="2275"/>
                <a:ext cx="499" cy="182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3" name="AutoShape 9"/>
              <p:cNvSpPr>
                <a:spLocks noChangeArrowheads="1"/>
              </p:cNvSpPr>
              <p:nvPr/>
            </p:nvSpPr>
            <p:spPr bwMode="gray">
              <a:xfrm rot="-10800000">
                <a:off x="1754" y="2271"/>
                <a:ext cx="544" cy="182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4" name="Oval 23"/>
              <p:cNvSpPr>
                <a:spLocks noChangeArrowheads="1"/>
              </p:cNvSpPr>
              <p:nvPr/>
            </p:nvSpPr>
            <p:spPr bwMode="gray">
              <a:xfrm>
                <a:off x="2233" y="1817"/>
                <a:ext cx="1073" cy="10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35" name="Oval 24"/>
              <p:cNvSpPr>
                <a:spLocks noChangeArrowheads="1"/>
              </p:cNvSpPr>
              <p:nvPr/>
            </p:nvSpPr>
            <p:spPr bwMode="gray">
              <a:xfrm>
                <a:off x="2233" y="1817"/>
                <a:ext cx="1073" cy="106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36" name="Oval 25"/>
              <p:cNvSpPr>
                <a:spLocks noChangeArrowheads="1"/>
              </p:cNvSpPr>
              <p:nvPr/>
            </p:nvSpPr>
            <p:spPr bwMode="gray">
              <a:xfrm>
                <a:off x="2303" y="1886"/>
                <a:ext cx="933" cy="92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37" name="Oval 26"/>
              <p:cNvSpPr>
                <a:spLocks noChangeArrowheads="1"/>
              </p:cNvSpPr>
              <p:nvPr/>
            </p:nvSpPr>
            <p:spPr bwMode="gray">
              <a:xfrm>
                <a:off x="2283" y="1888"/>
                <a:ext cx="933" cy="92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38" name="Oval 27"/>
              <p:cNvSpPr>
                <a:spLocks noChangeArrowheads="1"/>
              </p:cNvSpPr>
              <p:nvPr/>
            </p:nvSpPr>
            <p:spPr bwMode="gray">
              <a:xfrm>
                <a:off x="2350" y="1933"/>
                <a:ext cx="840" cy="8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ko-KR" altLang="en-US"/>
              </a:p>
            </p:txBody>
          </p:sp>
          <p:grpSp>
            <p:nvGrpSpPr>
              <p:cNvPr id="39" name="Group 28"/>
              <p:cNvGrpSpPr>
                <a:grpSpLocks/>
              </p:cNvGrpSpPr>
              <p:nvPr/>
            </p:nvGrpSpPr>
            <p:grpSpPr bwMode="auto">
              <a:xfrm>
                <a:off x="2363" y="1945"/>
                <a:ext cx="813" cy="805"/>
                <a:chOff x="4166" y="1706"/>
                <a:chExt cx="1252" cy="1252"/>
              </a:xfrm>
            </p:grpSpPr>
            <p:sp>
              <p:nvSpPr>
                <p:cNvPr id="40" name="Oval 29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41" name="Oval 30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42" name="Oval 31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43" name="Oval 32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5" name="실행 단추: 소리 4">
              <a:hlinkClick r:id="" action="ppaction://noaction" highlightClick="1">
                <a:snd r:embed="rId4" name="applause.wav"/>
              </a:hlinkClick>
            </p:cNvPr>
            <p:cNvSpPr/>
            <p:nvPr/>
          </p:nvSpPr>
          <p:spPr>
            <a:xfrm>
              <a:off x="3079477" y="4572522"/>
              <a:ext cx="561497" cy="473304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AutoShape 40"/>
          <p:cNvSpPr>
            <a:spLocks noChangeArrowheads="1"/>
          </p:cNvSpPr>
          <p:nvPr/>
        </p:nvSpPr>
        <p:spPr bwMode="grayWhite">
          <a:xfrm>
            <a:off x="4090295" y="2098946"/>
            <a:ext cx="5540083" cy="78884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r>
              <a:rPr kumimoji="0" lang="ko-KR" altLang="en-US" sz="24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협력기관과의 연계 체계 확립</a:t>
            </a:r>
            <a:endParaRPr kumimoji="0" lang="en-US" altLang="ko-KR" sz="2400" b="1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5" name="AutoShape 40"/>
          <p:cNvSpPr>
            <a:spLocks noChangeArrowheads="1"/>
          </p:cNvSpPr>
          <p:nvPr/>
        </p:nvSpPr>
        <p:spPr bwMode="grayWhite">
          <a:xfrm>
            <a:off x="4092567" y="3329538"/>
            <a:ext cx="5540083" cy="78884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r>
              <a:rPr kumimoji="0" lang="ko-KR" altLang="en-US" sz="24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차별화와 다양화</a:t>
            </a:r>
            <a:endParaRPr kumimoji="0" lang="en-US" altLang="ko-KR" sz="2400" b="1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6" name="AutoShape 40"/>
          <p:cNvSpPr>
            <a:spLocks noChangeArrowheads="1"/>
          </p:cNvSpPr>
          <p:nvPr/>
        </p:nvSpPr>
        <p:spPr bwMode="grayWhite">
          <a:xfrm>
            <a:off x="4094839" y="4669314"/>
            <a:ext cx="5540083" cy="78884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lang="ko-KR" altLang="en-US" sz="2400" b="1" dirty="0">
                <a:latin typeface="한컴 고딕" panose="02000500000000000000" pitchFamily="2" charset="-127"/>
                <a:ea typeface="한컴 고딕" panose="02000500000000000000" pitchFamily="2" charset="-127"/>
              </a:rPr>
              <a:t>새로운</a:t>
            </a:r>
            <a:r>
              <a:rPr lang="en-US" altLang="ko-KR" sz="2400" b="1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2400" b="1" dirty="0">
                <a:latin typeface="한컴 고딕" panose="02000500000000000000" pitchFamily="2" charset="-127"/>
                <a:ea typeface="한컴 고딕" panose="02000500000000000000" pitchFamily="2" charset="-127"/>
              </a:rPr>
              <a:t>홍보 전략 개발</a:t>
            </a:r>
            <a:endParaRPr lang="en-US" altLang="ko-KR" sz="2400" b="1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94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사업추진내용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200" dirty="0" smtClean="0"/>
              <a:t>1. </a:t>
            </a:r>
            <a:r>
              <a:rPr lang="en-US" altLang="ko-KR" sz="2200" u="sng" dirty="0">
                <a:latin typeface="한컴 고딕" panose="02000500000000000000" pitchFamily="2" charset="-127"/>
                <a:ea typeface="한컴 고딕" panose="02000500000000000000" pitchFamily="2" charset="-127"/>
              </a:rPr>
              <a:t>‘</a:t>
            </a:r>
            <a:r>
              <a:rPr lang="ko-KR" altLang="en-US" sz="2200" u="sng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암검진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항목  자가테스트</a:t>
            </a:r>
            <a:r>
              <a:rPr lang="en-US" altLang="ko-KR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’</a:t>
            </a:r>
            <a:r>
              <a:rPr lang="en-US" altLang="ko-KR" sz="2200" b="1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개발</a:t>
            </a:r>
            <a:endParaRPr lang="ko-KR" altLang="en-US" sz="2200" u="sng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스스로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검진항목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체크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리플릿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배너 등으로 제작</a:t>
            </a:r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19" y="369064"/>
            <a:ext cx="3164066" cy="625668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18" y="369064"/>
            <a:ext cx="3164066" cy="62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6507" y="743101"/>
            <a:ext cx="10515600" cy="406587"/>
          </a:xfrm>
        </p:spPr>
        <p:txBody>
          <a:bodyPr>
            <a:normAutofit/>
          </a:bodyPr>
          <a:lstStyle/>
          <a:p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‣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병원 홈페이지 게시</a:t>
            </a:r>
            <a:endParaRPr lang="ko-KR" altLang="en-US" b="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3436" y="986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25" y="3868890"/>
            <a:ext cx="3820780" cy="2466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25" y="1129346"/>
            <a:ext cx="3820780" cy="24662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221" y="1129346"/>
            <a:ext cx="3820780" cy="246627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221" y="3853459"/>
            <a:ext cx="3820780" cy="246627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7"/>
          <a:srcRect l="18112" t="21379" r="73334" b="73052"/>
          <a:stretch/>
        </p:blipFill>
        <p:spPr>
          <a:xfrm>
            <a:off x="753847" y="4808191"/>
            <a:ext cx="1564395" cy="572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/>
          <a:srcRect l="23173" t="17845" r="69598" b="77871"/>
          <a:stretch/>
        </p:blipFill>
        <p:spPr>
          <a:xfrm>
            <a:off x="704351" y="2240159"/>
            <a:ext cx="1663385" cy="5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752601"/>
            <a:ext cx="6255224" cy="4373563"/>
          </a:xfrm>
        </p:spPr>
        <p:txBody>
          <a:bodyPr>
            <a:normAutofit/>
          </a:bodyPr>
          <a:lstStyle/>
          <a:p>
            <a:pPr fontAlgn="base" latinLnBrk="0"/>
            <a:r>
              <a:rPr lang="en-US" altLang="ko-KR" sz="2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2. 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맞춤형 카카오 </a:t>
            </a:r>
            <a:r>
              <a:rPr lang="ko-KR" altLang="en-US" sz="2200" u="sng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알림톡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서비스</a:t>
            </a:r>
            <a:endParaRPr lang="en-US" altLang="ko-KR" sz="2200" u="sng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전송실적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: 9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만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 - 2018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년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38,659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건의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2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배 이상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endParaRPr lang="en-US" altLang="ko-KR" sz="300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미수검자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명단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(2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주마다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)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반영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-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중복 감소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비용절감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endParaRPr lang="en-US" altLang="ko-KR" sz="300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검진기관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URL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연결 버튼을 추가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-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보건소 홈페이지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,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국민건강보험공단 링크</a:t>
            </a:r>
            <a:endParaRPr lang="en-US" altLang="ko-KR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endParaRPr lang="en-US" altLang="ko-KR" sz="300" b="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‣ 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전화번호 오류</a:t>
            </a:r>
            <a:r>
              <a:rPr lang="en-US" altLang="ko-KR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: 3,587</a:t>
            </a:r>
            <a:r>
              <a:rPr lang="ko-KR" altLang="en-US" b="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건 발견 </a:t>
            </a:r>
            <a:r>
              <a:rPr lang="ko-KR" altLang="en-US" b="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수정요청</a:t>
            </a:r>
            <a:endParaRPr lang="ko-KR" altLang="en-US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사업추진내용</a:t>
            </a: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96" y="1690688"/>
            <a:ext cx="2747316" cy="424576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09" y="1690687"/>
            <a:ext cx="2968674" cy="4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사업추진내용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09784" y="1896967"/>
            <a:ext cx="10828149" cy="1405705"/>
          </a:xfrm>
        </p:spPr>
        <p:txBody>
          <a:bodyPr>
            <a:noAutofit/>
          </a:bodyPr>
          <a:lstStyle/>
          <a:p>
            <a:pPr fontAlgn="base" latinLnBrk="0"/>
            <a:r>
              <a:rPr lang="en-US" altLang="ko-KR" sz="2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3. 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연락처 </a:t>
            </a:r>
            <a:r>
              <a:rPr lang="ko-KR" altLang="en-US" sz="2200" u="sng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미등록자</a:t>
            </a:r>
            <a:r>
              <a:rPr lang="ko-KR" altLang="en-US" sz="2200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문제 해결</a:t>
            </a:r>
            <a:r>
              <a:rPr lang="ko-KR" altLang="en-US" sz="2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                   </a:t>
            </a:r>
            <a:r>
              <a:rPr lang="en-US" altLang="ko-KR" sz="2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4.</a:t>
            </a:r>
            <a:r>
              <a:rPr lang="ko-KR" altLang="en-US" sz="2200" dirty="0"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ko-KR" altLang="en-US" sz="2200" u="sng" dirty="0">
                <a:latin typeface="한컴 고딕" panose="02000500000000000000" pitchFamily="2" charset="-127"/>
                <a:ea typeface="한컴 고딕" panose="02000500000000000000" pitchFamily="2" charset="-127"/>
              </a:rPr>
              <a:t>검진 </a:t>
            </a:r>
            <a:r>
              <a:rPr lang="ko-KR" altLang="en-US" sz="2200" u="sng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청구오류자</a:t>
            </a:r>
            <a:r>
              <a:rPr lang="en-US" altLang="ko-KR" sz="2200" u="sng" dirty="0">
                <a:latin typeface="한컴 고딕" panose="02000500000000000000" pitchFamily="2" charset="-127"/>
                <a:ea typeface="한컴 고딕" panose="02000500000000000000" pitchFamily="2" charset="-127"/>
              </a:rPr>
              <a:t>(</a:t>
            </a:r>
            <a:r>
              <a:rPr lang="ko-KR" altLang="en-US" sz="2200" u="sng" dirty="0" err="1">
                <a:latin typeface="한컴 고딕" panose="02000500000000000000" pitchFamily="2" charset="-127"/>
                <a:ea typeface="한컴 고딕" panose="02000500000000000000" pitchFamily="2" charset="-127"/>
              </a:rPr>
              <a:t>미청구자</a:t>
            </a:r>
            <a:r>
              <a:rPr lang="en-US" altLang="ko-KR" sz="2200" u="sng" dirty="0">
                <a:latin typeface="한컴 고딕" panose="02000500000000000000" pitchFamily="2" charset="-127"/>
                <a:ea typeface="한컴 고딕" panose="02000500000000000000" pitchFamily="2" charset="-127"/>
              </a:rPr>
              <a:t>) </a:t>
            </a:r>
            <a:r>
              <a:rPr lang="ko-KR" altLang="en-US" sz="2200" u="sng" dirty="0">
                <a:latin typeface="한컴 고딕" panose="02000500000000000000" pitchFamily="2" charset="-127"/>
                <a:ea typeface="한컴 고딕" panose="02000500000000000000" pitchFamily="2" charset="-127"/>
              </a:rPr>
              <a:t>정정 및 청구 요청</a:t>
            </a:r>
            <a:endParaRPr lang="en-US" altLang="ko-KR" sz="2200" u="sng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fontAlgn="base" latinLnBrk="0"/>
            <a:endParaRPr lang="en-US" altLang="ko-KR" sz="2200" u="sng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8" name="모서리가 둥근 직사각형 56"/>
          <p:cNvSpPr>
            <a:spLocks noChangeArrowheads="1"/>
          </p:cNvSpPr>
          <p:nvPr/>
        </p:nvSpPr>
        <p:spPr bwMode="auto">
          <a:xfrm>
            <a:off x="1262010" y="2669641"/>
            <a:ext cx="7066013" cy="150422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57CBC8"/>
              </a:gs>
              <a:gs pos="100000">
                <a:srgbClr val="02706D"/>
              </a:gs>
            </a:gsLst>
            <a:lin ang="2700000" scaled="1"/>
          </a:gra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1pPr>
            <a:lvl2pPr marL="742950" indent="-28575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2pPr>
            <a:lvl3pPr marL="11430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3pPr>
            <a:lvl4pPr marL="16002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4pPr>
            <a:lvl5pPr marL="20574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9pPr>
          </a:lstStyle>
          <a:p>
            <a:pPr algn="l" eaLnBrk="1" hangingPunct="1"/>
            <a:endParaRPr lang="en-US" altLang="ko-KR" sz="2200" dirty="0" smtClean="0">
              <a:solidFill>
                <a:srgbClr val="FFFFFF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9" name="모서리가 둥근 직사각형 4"/>
          <p:cNvSpPr>
            <a:spLocks noChangeArrowheads="1"/>
          </p:cNvSpPr>
          <p:nvPr/>
        </p:nvSpPr>
        <p:spPr bwMode="auto">
          <a:xfrm>
            <a:off x="1262010" y="4462874"/>
            <a:ext cx="7066013" cy="150422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ACA3C"/>
              </a:gs>
              <a:gs pos="100000">
                <a:srgbClr val="417600"/>
              </a:gs>
            </a:gsLst>
            <a:lin ang="2700000" scaled="1"/>
          </a:gra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1pPr>
            <a:lvl2pPr marL="742950" indent="-28575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2pPr>
            <a:lvl3pPr marL="11430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3pPr>
            <a:lvl4pPr marL="16002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4pPr>
            <a:lvl5pPr marL="2057400" indent="-228600" eaLnBrk="0" hangingPunct="0"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defRPr>
            </a:lvl9pPr>
          </a:lstStyle>
          <a:p>
            <a:pPr eaLnBrk="1" hangingPunct="1"/>
            <a:endParaRPr kumimoji="0" lang="ko-KR" altLang="ko-KR" sz="180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모서리가 둥근 직사각형 9"/>
          <p:cNvSpPr>
            <a:spLocks noChangeArrowheads="1"/>
          </p:cNvSpPr>
          <p:nvPr/>
        </p:nvSpPr>
        <p:spPr bwMode="auto">
          <a:xfrm>
            <a:off x="1557506" y="2816359"/>
            <a:ext cx="2695379" cy="11679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미검수자</a:t>
            </a:r>
            <a:endParaRPr kumimoji="0"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전화번호 오류</a:t>
            </a:r>
            <a:endParaRPr kumimoji="0" lang="ko-KR" altLang="en-US" sz="20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1" name="모서리가 둥근 직사각형 10"/>
          <p:cNvSpPr>
            <a:spLocks noChangeArrowheads="1"/>
          </p:cNvSpPr>
          <p:nvPr/>
        </p:nvSpPr>
        <p:spPr bwMode="auto">
          <a:xfrm>
            <a:off x="1566654" y="4636071"/>
            <a:ext cx="2695379" cy="11705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국민건강보험공단</a:t>
            </a:r>
            <a:endParaRPr kumimoji="0"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건강관리포털</a:t>
            </a:r>
            <a:endParaRPr kumimoji="0" lang="ko-KR" altLang="en-US" sz="20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4390" y="3063679"/>
            <a:ext cx="347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300" dirty="0" smtClean="0">
                <a:latin typeface="Arial" panose="020B0604020202020204" pitchFamily="34" charset="0"/>
                <a:ea typeface="한컴 고딕" panose="02000500000000000000" pitchFamily="2" charset="-127"/>
                <a:cs typeface="Arial" panose="020B0604020202020204" pitchFamily="34" charset="0"/>
              </a:rPr>
              <a:t>∙    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동행정복지센터에 공문발송</a:t>
            </a:r>
            <a:endParaRPr lang="en-US" altLang="ko-KR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/>
            <a:r>
              <a:rPr lang="en-US" altLang="ko-KR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(2,020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명</a:t>
            </a:r>
            <a:r>
              <a:rPr lang="en-US" altLang="ko-KR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)</a:t>
            </a:r>
            <a:endParaRPr lang="ko-KR" altLang="en-US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4440" y="4752668"/>
            <a:ext cx="327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∙  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검진기관 입력 누락</a:t>
            </a:r>
            <a:endParaRPr lang="en-US" altLang="ko-KR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∙  </a:t>
            </a:r>
            <a:r>
              <a:rPr lang="ko-KR" altLang="en-US" dirty="0" err="1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검진예약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 후 </a:t>
            </a:r>
            <a:r>
              <a:rPr lang="ko-KR" altLang="en-US" dirty="0" err="1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미검사</a:t>
            </a:r>
            <a:r>
              <a:rPr lang="en-US" altLang="ko-KR" dirty="0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(150</a:t>
            </a:r>
            <a:r>
              <a:rPr lang="ko-KR" altLang="en-US" dirty="0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건</a:t>
            </a:r>
            <a:r>
              <a:rPr lang="en-US" altLang="ko-KR" dirty="0" smtClean="0">
                <a:latin typeface="한컴 고딕" panose="02000500000000000000" pitchFamily="2" charset="-127"/>
                <a:ea typeface="한컴 고딕" panose="02000500000000000000" pitchFamily="2" charset="-127"/>
                <a:cs typeface="Arial" panose="020B0604020202020204" pitchFamily="34" charset="0"/>
              </a:rPr>
              <a:t>)</a:t>
            </a:r>
            <a:endParaRPr lang="ko-KR" altLang="en-US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7" name="모서리가 둥근 직사각형 16"/>
          <p:cNvSpPr>
            <a:spLocks noChangeArrowheads="1"/>
          </p:cNvSpPr>
          <p:nvPr/>
        </p:nvSpPr>
        <p:spPr bwMode="gray">
          <a:xfrm>
            <a:off x="8518350" y="2669641"/>
            <a:ext cx="2164328" cy="32974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66CC">
                  <a:alpha val="89999"/>
                </a:srgbClr>
              </a:gs>
              <a:gs pos="100000">
                <a:srgbClr val="0066CC">
                  <a:gamma/>
                  <a:shade val="46275"/>
                  <a:invGamma/>
                </a:srgbClr>
              </a:gs>
            </a:gsLst>
            <a:lin ang="2700000" scaled="1"/>
          </a:gradFill>
          <a:ln w="25400" cap="rnd" algn="ctr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rgbClr val="5EA1DE">
                <a:alpha val="50000"/>
              </a:srgbClr>
            </a:outerShdw>
          </a:effectLst>
        </p:spPr>
        <p:txBody>
          <a:bodyPr/>
          <a:lstStyle/>
          <a:p>
            <a:pPr algn="l">
              <a:defRPr/>
            </a:pPr>
            <a:endParaRPr kumimoji="0" lang="ko-KR" altLang="ko-KR" sz="180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모서리가 둥근 직사각형 17"/>
          <p:cNvSpPr>
            <a:spLocks noChangeArrowheads="1"/>
          </p:cNvSpPr>
          <p:nvPr/>
        </p:nvSpPr>
        <p:spPr bwMode="auto">
          <a:xfrm>
            <a:off x="8722087" y="2816359"/>
            <a:ext cx="1770265" cy="29902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대상자</a:t>
            </a:r>
            <a:endParaRPr kumimoji="0"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 err="1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검진수검</a:t>
            </a:r>
            <a:endParaRPr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안내</a:t>
            </a:r>
            <a:endParaRPr kumimoji="0"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전화번호</a:t>
            </a:r>
            <a:endParaRPr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오류 수정</a:t>
            </a:r>
            <a:endParaRPr kumimoji="0" lang="en-US" altLang="ko-KR" sz="2000" dirty="0" smtClean="0"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공문발송</a:t>
            </a:r>
            <a:endParaRPr kumimoji="0" lang="ko-KR" altLang="en-US" sz="20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23" name="직각 삼각형 22"/>
          <p:cNvSpPr/>
          <p:nvPr/>
        </p:nvSpPr>
        <p:spPr>
          <a:xfrm rot="16200000">
            <a:off x="7544302" y="3376232"/>
            <a:ext cx="756498" cy="8387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각 삼각형 23"/>
          <p:cNvSpPr/>
          <p:nvPr/>
        </p:nvSpPr>
        <p:spPr>
          <a:xfrm rot="10800000">
            <a:off x="7638244" y="2671030"/>
            <a:ext cx="703693" cy="90171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각 삼각형 25"/>
          <p:cNvSpPr/>
          <p:nvPr/>
        </p:nvSpPr>
        <p:spPr>
          <a:xfrm rot="16200000">
            <a:off x="7519692" y="5168075"/>
            <a:ext cx="756498" cy="8387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각 삼각형 26"/>
          <p:cNvSpPr/>
          <p:nvPr/>
        </p:nvSpPr>
        <p:spPr>
          <a:xfrm rot="10800000">
            <a:off x="7613634" y="4462873"/>
            <a:ext cx="703693" cy="90171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01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직사각형 99"/>
          <p:cNvSpPr/>
          <p:nvPr/>
        </p:nvSpPr>
        <p:spPr>
          <a:xfrm>
            <a:off x="-14990" y="0"/>
            <a:ext cx="12192000" cy="1364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1" name="Object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6" y="359764"/>
            <a:ext cx="11308842" cy="6277445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746281" y="3006304"/>
            <a:ext cx="2811789" cy="2692923"/>
          </a:xfrm>
          <a:prstGeom prst="ellipse">
            <a:avLst/>
          </a:prstGeom>
          <a:noFill/>
          <a:ln w="2540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15" y="922063"/>
            <a:ext cx="4194085" cy="271607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10" y="3901681"/>
            <a:ext cx="4194085" cy="2716075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/>
          <a:lstStyle/>
          <a:p>
            <a:r>
              <a:rPr lang="ko-KR" altLang="en-US" dirty="0" smtClean="0"/>
              <a:t>사업추진내용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7191" y="1791559"/>
            <a:ext cx="2482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5. </a:t>
            </a:r>
            <a:r>
              <a:rPr lang="ko-KR" altLang="en-US" sz="2200" b="1" u="sng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협력 관계 구축</a:t>
            </a:r>
            <a:endParaRPr lang="ko-KR" altLang="en-US" sz="2200" b="1" u="sng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1007842" y="4352527"/>
            <a:ext cx="1941512" cy="1900238"/>
            <a:chOff x="6227763" y="2286000"/>
            <a:chExt cx="2160588" cy="2160588"/>
          </a:xfrm>
        </p:grpSpPr>
        <p:sp>
          <p:nvSpPr>
            <p:cNvPr id="42" name="Oval 7"/>
            <p:cNvSpPr>
              <a:spLocks noChangeArrowheads="1"/>
            </p:cNvSpPr>
            <p:nvPr/>
          </p:nvSpPr>
          <p:spPr bwMode="gray">
            <a:xfrm>
              <a:off x="6227763" y="2286000"/>
              <a:ext cx="2160588" cy="2160588"/>
            </a:xfrm>
            <a:prstGeom prst="ellipse">
              <a:avLst/>
            </a:prstGeom>
            <a:gradFill flip="none" rotWithShape="1">
              <a:gsLst>
                <a:gs pos="0">
                  <a:srgbClr val="CCFF99">
                    <a:shade val="30000"/>
                    <a:satMod val="115000"/>
                  </a:srgbClr>
                </a:gs>
                <a:gs pos="50000">
                  <a:srgbClr val="CCFF99">
                    <a:shade val="67500"/>
                    <a:satMod val="115000"/>
                  </a:srgbClr>
                </a:gs>
                <a:gs pos="100000">
                  <a:srgbClr val="CCFF99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gray">
            <a:xfrm>
              <a:off x="6400800" y="2438400"/>
              <a:ext cx="1878013" cy="1878013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gray">
            <a:xfrm>
              <a:off x="6521729" y="2549151"/>
              <a:ext cx="1597495" cy="1596187"/>
            </a:xfrm>
            <a:prstGeom prst="ellipse">
              <a:avLst/>
            </a:prstGeom>
            <a:solidFill>
              <a:srgbClr val="E6FFC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5" name="Oval 35"/>
            <p:cNvSpPr>
              <a:spLocks noChangeArrowheads="1"/>
            </p:cNvSpPr>
            <p:nvPr/>
          </p:nvSpPr>
          <p:spPr bwMode="gray">
            <a:xfrm>
              <a:off x="6627619" y="2606671"/>
              <a:ext cx="1350419" cy="1210540"/>
            </a:xfrm>
            <a:prstGeom prst="ellipse">
              <a:avLst/>
            </a:prstGeom>
            <a:solidFill>
              <a:srgbClr val="EFFF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6" name="Text Box 41"/>
            <p:cNvSpPr txBox="1">
              <a:spLocks noChangeArrowheads="1"/>
            </p:cNvSpPr>
            <p:nvPr/>
          </p:nvSpPr>
          <p:spPr bwMode="gray">
            <a:xfrm>
              <a:off x="6685392" y="2795224"/>
              <a:ext cx="1268697" cy="115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0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국민건강</a:t>
              </a:r>
              <a:endParaRPr lang="en-US" altLang="ko-KR" sz="2000" b="1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>
                <a:defRPr/>
              </a:pPr>
              <a:r>
                <a:rPr lang="ko-KR" altLang="en-US" sz="20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보험공단</a:t>
              </a:r>
              <a:endParaRPr lang="en-US" altLang="ko-KR" sz="2000" b="1" dirty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algn="ctr">
                <a:defRPr/>
              </a:pPr>
              <a:r>
                <a:rPr lang="ko-KR" altLang="en-US" sz="2000" b="1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금정지사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236144" y="2191939"/>
            <a:ext cx="1941512" cy="1900238"/>
            <a:chOff x="6227763" y="2286000"/>
            <a:chExt cx="2160588" cy="2160588"/>
          </a:xfrm>
        </p:grpSpPr>
        <p:sp>
          <p:nvSpPr>
            <p:cNvPr id="36" name="Oval 7"/>
            <p:cNvSpPr>
              <a:spLocks noChangeArrowheads="1"/>
            </p:cNvSpPr>
            <p:nvPr/>
          </p:nvSpPr>
          <p:spPr bwMode="gray">
            <a:xfrm>
              <a:off x="6227763" y="2286000"/>
              <a:ext cx="2160588" cy="2160588"/>
            </a:xfrm>
            <a:prstGeom prst="ellipse">
              <a:avLst/>
            </a:prstGeom>
            <a:gradFill flip="none" rotWithShape="1">
              <a:gsLst>
                <a:gs pos="0">
                  <a:srgbClr val="E1F7FF">
                    <a:shade val="30000"/>
                    <a:satMod val="115000"/>
                  </a:srgbClr>
                </a:gs>
                <a:gs pos="50000">
                  <a:srgbClr val="E1F7FF">
                    <a:shade val="67500"/>
                    <a:satMod val="115000"/>
                  </a:srgbClr>
                </a:gs>
                <a:gs pos="100000">
                  <a:srgbClr val="E1F7FF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7" name="Oval 9"/>
            <p:cNvSpPr>
              <a:spLocks noChangeArrowheads="1"/>
            </p:cNvSpPr>
            <p:nvPr/>
          </p:nvSpPr>
          <p:spPr bwMode="gray">
            <a:xfrm>
              <a:off x="6400800" y="2438400"/>
              <a:ext cx="1878013" cy="1878013"/>
            </a:xfrm>
            <a:prstGeom prst="ellipse">
              <a:avLst/>
            </a:prstGeom>
            <a:gradFill flip="none" rotWithShape="1">
              <a:gsLst>
                <a:gs pos="0">
                  <a:srgbClr val="66CCFF">
                    <a:shade val="30000"/>
                    <a:satMod val="115000"/>
                  </a:srgbClr>
                </a:gs>
                <a:gs pos="50000">
                  <a:srgbClr val="66CCFF">
                    <a:shade val="67500"/>
                    <a:satMod val="115000"/>
                  </a:srgbClr>
                </a:gs>
                <a:gs pos="100000">
                  <a:srgbClr val="66CC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gray">
            <a:xfrm>
              <a:off x="6521729" y="2549151"/>
              <a:ext cx="1597495" cy="1596187"/>
            </a:xfrm>
            <a:prstGeom prst="ellipse">
              <a:avLst/>
            </a:prstGeom>
            <a:solidFill>
              <a:srgbClr val="E1F4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gray">
            <a:xfrm>
              <a:off x="6627619" y="2606671"/>
              <a:ext cx="1350419" cy="1210540"/>
            </a:xfrm>
            <a:prstGeom prst="ellipse">
              <a:avLst/>
            </a:prstGeom>
            <a:solidFill>
              <a:srgbClr val="E7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40" name="Text Box 41"/>
            <p:cNvSpPr txBox="1">
              <a:spLocks noChangeArrowheads="1"/>
            </p:cNvSpPr>
            <p:nvPr/>
          </p:nvSpPr>
          <p:spPr bwMode="gray">
            <a:xfrm>
              <a:off x="6824983" y="2955086"/>
              <a:ext cx="1002899" cy="804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latinLnBrk="0" hangingPunct="0"/>
              <a:r>
                <a:rPr kumimoji="0" lang="ko-KR" altLang="en-US" sz="20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금정구</a:t>
              </a:r>
              <a:endParaRPr kumimoji="0" lang="en-US" altLang="ko-KR" sz="2000" b="1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eaLnBrk="0" latinLnBrk="0" hangingPunct="0"/>
              <a:r>
                <a:rPr lang="ko-KR" altLang="en-US" sz="20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보건</a:t>
              </a:r>
              <a:r>
                <a:rPr lang="ko-KR" altLang="en-US" sz="2000" b="1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소</a:t>
              </a:r>
              <a:endParaRPr kumimoji="0" lang="en-US" altLang="ko-KR" sz="2000" b="1" dirty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3534976" y="4323299"/>
            <a:ext cx="1941512" cy="1900238"/>
            <a:chOff x="6227763" y="2286000"/>
            <a:chExt cx="2160588" cy="2160588"/>
          </a:xfrm>
        </p:grpSpPr>
        <p:sp>
          <p:nvSpPr>
            <p:cNvPr id="93" name="Oval 7"/>
            <p:cNvSpPr>
              <a:spLocks noChangeArrowheads="1"/>
            </p:cNvSpPr>
            <p:nvPr/>
          </p:nvSpPr>
          <p:spPr bwMode="gray">
            <a:xfrm>
              <a:off x="6227763" y="2286000"/>
              <a:ext cx="2160588" cy="216058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94" name="Oval 9"/>
            <p:cNvSpPr>
              <a:spLocks noChangeArrowheads="1"/>
            </p:cNvSpPr>
            <p:nvPr/>
          </p:nvSpPr>
          <p:spPr bwMode="gray">
            <a:xfrm>
              <a:off x="6400800" y="2438400"/>
              <a:ext cx="1878013" cy="1878013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gray">
            <a:xfrm>
              <a:off x="6521729" y="2549151"/>
              <a:ext cx="1597495" cy="1596187"/>
            </a:xfrm>
            <a:prstGeom prst="ellipse">
              <a:avLst/>
            </a:prstGeom>
            <a:solidFill>
              <a:srgbClr val="FFE9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6" name="Oval 35"/>
            <p:cNvSpPr>
              <a:spLocks noChangeArrowheads="1"/>
            </p:cNvSpPr>
            <p:nvPr/>
          </p:nvSpPr>
          <p:spPr bwMode="gray">
            <a:xfrm>
              <a:off x="6627619" y="2606671"/>
              <a:ext cx="1350419" cy="12105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ko-KR" altLang="en-US"/>
            </a:p>
          </p:txBody>
        </p:sp>
        <p:sp>
          <p:nvSpPr>
            <p:cNvPr id="97" name="Text Box 41"/>
            <p:cNvSpPr txBox="1">
              <a:spLocks noChangeArrowheads="1"/>
            </p:cNvSpPr>
            <p:nvPr/>
          </p:nvSpPr>
          <p:spPr bwMode="gray">
            <a:xfrm>
              <a:off x="6975245" y="2967612"/>
              <a:ext cx="737100" cy="804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latinLnBrk="0" hangingPunct="0"/>
              <a:r>
                <a:rPr kumimoji="0" lang="ko-KR" altLang="en-US" sz="20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관내</a:t>
              </a:r>
              <a:endParaRPr kumimoji="0" lang="en-US" altLang="ko-KR" sz="2000" b="1" dirty="0" smtClean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  <a:p>
              <a:pPr eaLnBrk="0" latinLnBrk="0" hangingPunct="0"/>
              <a:r>
                <a:rPr lang="ko-KR" altLang="en-US" sz="2000" b="1" dirty="0" smtClean="0">
                  <a:latin typeface="한컴 고딕" panose="02000500000000000000" pitchFamily="2" charset="-127"/>
                  <a:ea typeface="한컴 고딕" panose="02000500000000000000" pitchFamily="2" charset="-127"/>
                </a:rPr>
                <a:t>병</a:t>
              </a:r>
              <a:r>
                <a:rPr lang="ko-KR" altLang="en-US" sz="2000" b="1" dirty="0">
                  <a:latin typeface="한컴 고딕" panose="02000500000000000000" pitchFamily="2" charset="-127"/>
                  <a:ea typeface="한컴 고딕" panose="02000500000000000000" pitchFamily="2" charset="-127"/>
                </a:rPr>
                <a:t>원</a:t>
              </a:r>
              <a:endParaRPr kumimoji="0" lang="en-US" altLang="ko-KR" sz="2000" b="1" dirty="0">
                <a:latin typeface="한컴 고딕" panose="02000500000000000000" pitchFamily="2" charset="-127"/>
                <a:ea typeface="한컴 고딕" panose="02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8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필수">
  <a:themeElements>
    <a:clrScheme name="필수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필수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필수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txDef>
      <a:spPr>
        <a:noFill/>
      </a:spPr>
      <a:bodyPr wrap="square" rtlCol="0">
        <a:prstTxWarp prst="textFadeDown">
          <a:avLst>
            <a:gd name="adj" fmla="val 19445"/>
          </a:avLst>
        </a:prstTxWarp>
        <a:spAutoFit/>
      </a:bodyPr>
      <a:lstStyle>
        <a:defPPr>
          <a:defRPr sz="2000" b="1" spc="-300" smtClean="0">
            <a:solidFill>
              <a:srgbClr val="007400"/>
            </a:solidFill>
            <a:latin typeface="한컴 고딕" panose="02000500000000000000" pitchFamily="2" charset="-127"/>
            <a:ea typeface="한컴 고딕" panose="02000500000000000000" pitchFamily="2" charset="-127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1308</TotalTime>
  <Words>551</Words>
  <Application>Microsoft Office PowerPoint</Application>
  <PresentationFormat>와이드스크린</PresentationFormat>
  <Paragraphs>173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HY견고딕</vt:lpstr>
      <vt:lpstr>HY헤드라인M</vt:lpstr>
      <vt:lpstr>돋움</vt:lpstr>
      <vt:lpstr>바탕</vt:lpstr>
      <vt:lpstr>한컴 고딕</vt:lpstr>
      <vt:lpstr>Arial</vt:lpstr>
      <vt:lpstr>Arial Black</vt:lpstr>
      <vt:lpstr>필수</vt:lpstr>
      <vt:lpstr>PowerPoint 프레젠테이션</vt:lpstr>
      <vt:lpstr>목차</vt:lpstr>
      <vt:lpstr>추진배경</vt:lpstr>
      <vt:lpstr>  추진전략</vt:lpstr>
      <vt:lpstr>사업추진내용</vt:lpstr>
      <vt:lpstr>PowerPoint 프레젠테이션</vt:lpstr>
      <vt:lpstr>사업추진내용</vt:lpstr>
      <vt:lpstr>사업추진내용</vt:lpstr>
      <vt:lpstr>사업추진내용</vt:lpstr>
      <vt:lpstr>사업추진내용</vt:lpstr>
      <vt:lpstr>PowerPoint 프레젠테이션</vt:lpstr>
      <vt:lpstr>PowerPoint 프레젠테이션</vt:lpstr>
      <vt:lpstr>PowerPoint 프레젠테이션</vt:lpstr>
      <vt:lpstr>PowerPoint 프레젠테이션</vt:lpstr>
      <vt:lpstr>사업추진결과</vt:lpstr>
      <vt:lpstr>사업추진결과</vt:lpstr>
      <vt:lpstr>사업추진결과</vt:lpstr>
      <vt:lpstr>   문제점</vt:lpstr>
      <vt:lpstr>발전방향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암검진 항목 자가테스트로 확인하세요~</dc:title>
  <dc:creator>user</dc:creator>
  <cp:lastModifiedBy>user</cp:lastModifiedBy>
  <cp:revision>108</cp:revision>
  <dcterms:created xsi:type="dcterms:W3CDTF">2021-01-27T05:09:30Z</dcterms:created>
  <dcterms:modified xsi:type="dcterms:W3CDTF">2021-02-01T02:32:41Z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TAwMDAwMDAwMDAyMDI2IiwibG9nVGltZSI6IjIwMjEtMDItMDFUMDE6MTI6NDBaIiwicElEIjoxLCJ0cmFjZUlkIjoiOTQwMzM0NTI2RUFFNEZDNUExODQ4MzRENUY3NURDQ0QiLCJ1c2VyQ29kZSI6ImxleTIxNiJ9LCJub2RlMiI6eyJkc2QiOiIwMTAwMDAwMDAwMDAyMDI2IiwibG9nVGltZSI6IjIwMjEtMDItMDFUMDE6MjM6NDBaIiwicElEIjoxLCJ0cmFjZUlkIjoiNDA4NUY3MjQwOENDNDAzOEEwMjE2N0VDMUNDMjlDRTciLCJ1c2VyQ29kZSI6ImxleTIxNiJ9LCJub2RlMyI6eyJkc2QiOiIwMTAwMDAwMDAwMDAyMDI2IiwibG9nVGltZSI6IjIwMjEtMDItMDFUMDE6NDU6NDBaIiwicElEIjoxLCJ0cmFjZUlkIjoiRDBBNTZGMUE4N0RCNDhBODgwMEZGQTZGMkYwOTc5N0QiLCJ1c2VyQ29kZSI6ImxleTIxNiJ9LCJub2RlNCI6eyJkc2QiOiIwMTAwMDAwMDAwMDAyMDI2IiwibG9nVGltZSI6IjIwMjEtMDItMDFUMDI6MzI6MTRaIiwicElEIjoxLCJ0cmFjZUlkIjoiRTI2NTZEMkQ2MjQyNDZBODlDMDAyMDMxNkFDRDY2Q0IiLCJ1c2VyQ29kZSI6IjcwMTAyOEtBIn0sIm5vZGU1Ijp7ImRzZCI6IjAwMDAwMDAwMDAwMDAwMDAiLCJsb2dUaW1lIjoiMjAyMS0wMi0wMVQwMjozMzoxNFoiLCJwSUQiOjIwNDgsInRyYWNlSWQiOiI3ODMxODAzOEI3NzQ0MEE2OEE3MjI2QzI2NTdBODhFOCIsInVzZXJDb2RlIjoiNzAxMDI4S0EifSwibm9kZUNvdW50Ijo1fQ==</vt:lpwstr>
  </property>
</Properties>
</file>